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0400"/>
  <p:notesSz cx="6858000" cy="9144000"/>
  <p:embeddedFontLst>
    <p:embeddedFont>
      <p:font typeface="Source Sans Pr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5" roundtripDataSignature="AMtx7mgoYFpBesWS7RUOtiR+Ac84jq11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SansPro-regular.fntdata"/><Relationship Id="rId16" Type="http://schemas.openxmlformats.org/officeDocument/2006/relationships/slide" Target="slides/slide11.xml"/><Relationship Id="rId19" Type="http://schemas.openxmlformats.org/officeDocument/2006/relationships/font" Target="fonts/SourceSansPro-italic.fntdata"/><Relationship Id="rId18" Type="http://schemas.openxmlformats.org/officeDocument/2006/relationships/font" Target="fonts/SourceSans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4">
  <p:cSld name="Izenburua_v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18" name="Google Shape;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1">
  <p:cSld name="Bideoa_v1">
    <p:bg>
      <p:bgPr>
        <a:solidFill>
          <a:schemeClr val="lt1">
            <a:alpha val="0"/>
          </a:schemeClr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2">
  <p:cSld name="Bideoa_v2">
    <p:bg>
      <p:bgPr>
        <a:solidFill>
          <a:schemeClr val="lt1">
            <a:alpha val="0"/>
          </a:schemeClr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3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1">
  <p:cSld name="Amaiera_v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4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4" name="Google Shape;84;p24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4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Barrio Zamalbide s/n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86" name="Google Shape;8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2">
  <p:cSld name="Amaiera_v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4" name="Google Shape;94;p2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Barrio Zamalbide s/n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96" name="Google Shape;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5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1_Atala_v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:\Mi unidad\ana\Tknika\LOGOs TKNIKA\header_ppt_unevoc.png" id="26" name="Google Shape;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33" name="Google Shape;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1">
  <p:cSld name="Izenburua_v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7" name="Google Shape;37;p1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39" name="Google Shape;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2">
  <p:cSld name="Izenburua_v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3" name="Google Shape;43;p17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45" name="Google Shape;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7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3">
  <p:cSld name="Izenburua_v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50" name="Google Shape;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1">
  <p:cSld name="Atala_v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:\Mi unidad\ana\Tknika\LOGOs TKNIKA\header_ppt_unevoc.png" id="56" name="Google Shape;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3">
  <p:cSld name="Atala_v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n-U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3" name="Google Shape;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4">
  <p:cSld name="Atala_v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1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n-U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71" name="Google Shape;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780950" y="2132856"/>
            <a:ext cx="1044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Quitar la salida a Internet a un dispositivo de red local</a:t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Comprobar (1)</a:t>
            </a:r>
            <a:endParaRPr/>
          </a:p>
        </p:txBody>
      </p:sp>
      <p:sp>
        <p:nvSpPr>
          <p:cNvPr id="175" name="Google Shape;175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0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En la máquina </a:t>
            </a:r>
            <a:r>
              <a:rPr i="1" lang="en-US"/>
              <a:t>Estación</a:t>
            </a:r>
            <a:r>
              <a:rPr lang="en-US"/>
              <a:t>, intenta navegar a cualquier página. Pasado un rato, aparecerá la pantalla de error: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Tampoco saldrá el tráfico ICMP: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 b="66380" l="5586" r="0" t="0"/>
          <a:stretch/>
        </p:blipFill>
        <p:spPr>
          <a:xfrm>
            <a:off x="2497714" y="2459052"/>
            <a:ext cx="7194376" cy="1921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 b="64498" l="7561" r="36768" t="18501"/>
          <a:stretch/>
        </p:blipFill>
        <p:spPr>
          <a:xfrm>
            <a:off x="2498555" y="5049715"/>
            <a:ext cx="4242048" cy="97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Comprobar (2)</a:t>
            </a:r>
            <a:endParaRPr/>
          </a:p>
        </p:txBody>
      </p:sp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Interrumpe el ataque en la máquina </a:t>
            </a:r>
            <a:r>
              <a:rPr i="1" lang="en-US"/>
              <a:t>Kali</a:t>
            </a:r>
            <a:r>
              <a:rPr lang="en-US"/>
              <a:t> (CTRL+Z)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En la máquina </a:t>
            </a:r>
            <a:r>
              <a:rPr i="1" lang="en-US"/>
              <a:t>Estación</a:t>
            </a:r>
            <a:r>
              <a:rPr lang="en-US"/>
              <a:t>, intenta navegar a cualquier página. Debe dejarte.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El tráfico ICMP también debe estar abierto: </a:t>
            </a:r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782" y="2209986"/>
            <a:ext cx="66675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8791" y="3791201"/>
            <a:ext cx="2575000" cy="1107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03318" y="4830663"/>
            <a:ext cx="42386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6000"/>
              <a:buNone/>
            </a:pPr>
            <a:r>
              <a:rPr lang="en-US" sz="6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ATENCIÓN!!! </a:t>
            </a:r>
            <a:endParaRPr sz="6000">
              <a:solidFill>
                <a:srgbClr val="95373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None/>
            </a:pPr>
            <a:r>
              <a:rPr lang="en-U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Los métodos de este documento pueden ser ilegales, por lo que no podrás utilizarlos fuera de un entorno de laboratorio.</a:t>
            </a:r>
            <a:endParaRPr sz="32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Índice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Esquema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Detalles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Técnicas utilizadas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Explicación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Pasos iniciales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Comprobación</a:t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Esquema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14" y="1251097"/>
            <a:ext cx="10066290" cy="527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 rot="1841012">
            <a:off x="6818187" y="2273060"/>
            <a:ext cx="360040" cy="17999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flipH="1" rot="-5400000">
            <a:off x="4792679" y="2126474"/>
            <a:ext cx="588830" cy="432048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76923C"/>
          </a:solidFill>
          <a:ln cap="flat" cmpd="sng" w="5715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8687494" y="1340768"/>
            <a:ext cx="1008112" cy="2308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Atacante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8895427" y="3039466"/>
            <a:ext cx="698165" cy="2308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Víctima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904001" y="3539839"/>
            <a:ext cx="994219" cy="1041291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Detalles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Máquinas a mantener encendidas</a:t>
            </a:r>
            <a:r>
              <a:rPr lang="en-US"/>
              <a:t>: </a:t>
            </a:r>
            <a:endParaRPr i="1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n-US"/>
              <a:t>Kali</a:t>
            </a:r>
            <a:r>
              <a:rPr lang="en-US" sz="1800"/>
              <a:t>(192.168.222.222</a:t>
            </a:r>
            <a:r>
              <a:rPr lang="en-US"/>
              <a:t>)</a:t>
            </a:r>
            <a:r>
              <a:rPr i="1" lang="en-US"/>
              <a:t>.</a:t>
            </a:r>
            <a:endParaRPr i="1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n-US"/>
              <a:t>Estación </a:t>
            </a:r>
            <a:r>
              <a:rPr lang="en-US" sz="1800"/>
              <a:t>(192.168.222.100)</a:t>
            </a:r>
            <a:r>
              <a:rPr lang="en-US"/>
              <a:t>).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n-US"/>
              <a:t>Router</a:t>
            </a:r>
            <a:r>
              <a:rPr lang="en-US" sz="1800"/>
              <a:t>(192.168.222.1</a:t>
            </a:r>
            <a:r>
              <a:rPr lang="en-US"/>
              <a:t>).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 b="1">
              <a:solidFill>
                <a:srgbClr val="366092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Víctima: </a:t>
            </a:r>
            <a:r>
              <a:rPr i="1" lang="en-US"/>
              <a:t>Estazioa</a:t>
            </a:r>
            <a:r>
              <a:rPr lang="en-US"/>
              <a:t>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Atacante:</a:t>
            </a:r>
            <a:r>
              <a:rPr i="1" lang="en-US"/>
              <a:t>Kali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Objetivo:</a:t>
            </a:r>
            <a:r>
              <a:rPr lang="en-US"/>
              <a:t> en la máquina </a:t>
            </a:r>
            <a:r>
              <a:rPr i="1" lang="en-US"/>
              <a:t>Kali</a:t>
            </a:r>
            <a:r>
              <a:rPr lang="en-US"/>
              <a:t>, impedir el tráfico desde la máquina </a:t>
            </a:r>
            <a:r>
              <a:rPr i="1" lang="en-US"/>
              <a:t>Estazioa </a:t>
            </a:r>
            <a:r>
              <a:rPr lang="en-US"/>
              <a:t>hacia Internet</a:t>
            </a:r>
            <a:r>
              <a:rPr i="1" lang="en-US"/>
              <a:t>.</a:t>
            </a:r>
            <a:r>
              <a:rPr lang="en-US"/>
              <a:t>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Técnicas utilizadas</a:t>
            </a:r>
            <a:endParaRPr/>
          </a:p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MitM: colocarás la máquina </a:t>
            </a:r>
            <a:r>
              <a:rPr i="1" lang="en-US"/>
              <a:t>Kali</a:t>
            </a:r>
            <a:r>
              <a:rPr lang="en-US"/>
              <a:t> en medio de las comunicaciones entre las máquinas </a:t>
            </a:r>
            <a:r>
              <a:rPr i="1" lang="en-US"/>
              <a:t>Estazioa </a:t>
            </a:r>
            <a:r>
              <a:rPr lang="en-US"/>
              <a:t>y </a:t>
            </a:r>
            <a:r>
              <a:rPr i="1" lang="en-US"/>
              <a:t>Router</a:t>
            </a:r>
            <a:r>
              <a:rPr lang="en-US"/>
              <a:t>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Arp Spoofing: cambiarás la tabla arp de la máquina </a:t>
            </a:r>
            <a:r>
              <a:rPr i="1" lang="en-US"/>
              <a:t>Estazioa</a:t>
            </a:r>
            <a:r>
              <a:rPr lang="en-US"/>
              <a:t>, donde la dirección física del gateway será la de tu máquina Kali.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8657" y="4077072"/>
            <a:ext cx="5147806" cy="144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6095207" y="4221088"/>
            <a:ext cx="2088231" cy="216024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6095207" y="4590256"/>
            <a:ext cx="2088231" cy="216024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Explicación</a:t>
            </a:r>
            <a:endParaRPr/>
          </a:p>
        </p:txBody>
      </p:sp>
      <p:sp>
        <p:nvSpPr>
          <p:cNvPr id="151" name="Google Shape;151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622598" y="1484784"/>
            <a:ext cx="10944608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En el atacante </a:t>
            </a:r>
            <a:r>
              <a:rPr i="1" lang="en-US"/>
              <a:t>(Kali),</a:t>
            </a:r>
            <a:r>
              <a:rPr lang="en-US"/>
              <a:t> capturarás el tráfico hacia internet desde la víctima (</a:t>
            </a:r>
            <a:r>
              <a:rPr i="1" lang="en-US"/>
              <a:t>Estación</a:t>
            </a:r>
            <a:r>
              <a:rPr lang="en-US"/>
              <a:t>), pero sin redirigir ese tráfico.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En la víctima, intentarás navegar hacia Internet, pero no podrás hacerlo. 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Además de http y https, en la víctima puedes probar otros tipos de tráfico hacia Internet (ICMP, FTP, SSH..). Todos permanecerán cerrados. 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Pasos iniciales (1)</a:t>
            </a:r>
            <a:endParaRPr/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Desactivar el bit de "Forwarding" en la máquina </a:t>
            </a:r>
            <a:r>
              <a:rPr i="1" lang="en-US"/>
              <a:t>Kali</a:t>
            </a:r>
            <a:r>
              <a:rPr lang="en-US"/>
              <a:t>, de forma que una vez capturados los paquetes no se los envíe al destinatario legítimo: la máquina </a:t>
            </a:r>
            <a:r>
              <a:rPr i="1" lang="en-US"/>
              <a:t>router</a:t>
            </a:r>
            <a:r>
              <a:rPr lang="en-US"/>
              <a:t>. Consecuentemente, no se podrá salir desde la víctima a Internet. 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n-U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echo 0 &gt; /proc/sys/net/ipv4/ip_forward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Instalar la colección de herramientas </a:t>
            </a:r>
            <a:r>
              <a:rPr i="1" lang="en-US"/>
              <a:t>dsniff</a:t>
            </a:r>
            <a:r>
              <a:rPr lang="en-US"/>
              <a:t> en la máquina </a:t>
            </a:r>
            <a:r>
              <a:rPr i="1" lang="en-US"/>
              <a:t>Kali.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n-U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sudo apt install dsniff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Comprobación de la conexión: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n-US"/>
              <a:t>Puedes hacer ping entre las tres máquinas en cualquier sentido.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n-US"/>
              <a:t>Puedes navegar a Internet en la máquina </a:t>
            </a:r>
            <a:r>
              <a:rPr i="1" lang="en-US"/>
              <a:t>Estación</a:t>
            </a:r>
            <a:r>
              <a:rPr lang="en-US"/>
              <a:t>. </a:t>
            </a:r>
            <a:endParaRPr/>
          </a:p>
          <a:p>
            <a:pPr indent="-34658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2"/>
              <a:buNone/>
            </a:pPr>
            <a:r>
              <a:t/>
            </a:r>
            <a:endParaRPr sz="2600"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Pasos iniciales (2)</a:t>
            </a:r>
            <a:endParaRPr/>
          </a:p>
        </p:txBody>
      </p:sp>
      <p:sp>
        <p:nvSpPr>
          <p:cNvPr id="165" name="Google Shape;165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Pon en marcha el ataque en la máquina </a:t>
            </a:r>
            <a:r>
              <a:rPr i="1" lang="en-US"/>
              <a:t>Kali:</a:t>
            </a:r>
            <a:r>
              <a:rPr lang="en-US"/>
              <a:t> 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n-U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arpspoof -i eth0 -c both -t 192.168.222.100 192.168.222.1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arpspoof:</a:t>
            </a:r>
            <a:r>
              <a:rPr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utilizarás la herramienta arpspoof.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 i (interface) eth0: la interfaz será eth0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 c both: al restablecer la configuración arp, se utilizará tanto la dirección física del host como la dirección física propia.</a:t>
            </a:r>
            <a:r>
              <a:rPr lang="en-US" sz="1000"/>
              <a:t>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 t (target) 192.168.222.100: la IP de la víctima es 192.168.222.100.</a:t>
            </a:r>
            <a:r>
              <a:rPr lang="en-US" sz="1000"/>
              <a:t>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192.168.222.1 (IP del Host): capturará el tráfico hacia la IP 192.168.222.1.</a:t>
            </a:r>
            <a:r>
              <a:rPr lang="en-US" sz="1000"/>
              <a:t> </a:t>
            </a:r>
            <a:endParaRPr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Empieza a mostrar los paquetes en el Wireshark de la máquina </a:t>
            </a:r>
            <a:r>
              <a:rPr i="1" lang="en-US" sz="2800"/>
              <a:t>Kali:</a:t>
            </a:r>
            <a:endParaRPr sz="2800"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None/>
            </a:pPr>
            <a:r>
              <a:t/>
            </a:r>
            <a:endParaRPr sz="1000"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None/>
            </a:pPr>
            <a:r>
              <a:t/>
            </a:r>
            <a:endParaRPr sz="1000"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None/>
            </a:pPr>
            <a:r>
              <a:t/>
            </a:r>
            <a:endParaRPr sz="1000"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Comprueba que aparece mucho tráfico arp. </a:t>
            </a:r>
            <a:endParaRPr/>
          </a:p>
        </p:txBody>
      </p:sp>
      <p:pic>
        <p:nvPicPr>
          <p:cNvPr descr="Kali (Hasteko prest) [Ekinean] - Oracle VM Virtual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910" y="3645024"/>
            <a:ext cx="2016224" cy="39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4">
            <a:alphaModFix/>
          </a:blip>
          <a:srcRect b="44566" l="0" r="46915" t="-3262"/>
          <a:stretch/>
        </p:blipFill>
        <p:spPr>
          <a:xfrm>
            <a:off x="3646934" y="4437112"/>
            <a:ext cx="2952328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3718942" y="4509120"/>
            <a:ext cx="288032" cy="14401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