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68" r:id="rId4"/>
    <p:sldId id="263" r:id="rId5"/>
    <p:sldId id="269" r:id="rId6"/>
    <p:sldId id="272" r:id="rId7"/>
    <p:sldId id="270" r:id="rId8"/>
    <p:sldId id="271" r:id="rId9"/>
    <p:sldId id="264" r:id="rId10"/>
    <p:sldId id="258" r:id="rId11"/>
    <p:sldId id="261" r:id="rId12"/>
    <p:sldId id="259" r:id="rId13"/>
    <p:sldId id="274" r:id="rId14"/>
    <p:sldId id="266" r:id="rId15"/>
    <p:sldId id="276" r:id="rId16"/>
    <p:sldId id="277" r:id="rId17"/>
    <p:sldId id="267"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a:srgbClr val="0021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76"/>
    <p:restoredTop sz="85046"/>
  </p:normalViewPr>
  <p:slideViewPr>
    <p:cSldViewPr snapToGrid="0">
      <p:cViewPr>
        <p:scale>
          <a:sx n="100" d="100"/>
          <a:sy n="100" d="100"/>
        </p:scale>
        <p:origin x="72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B0BC2A-7A76-1948-ABD9-2B7E0BEA29BA}" type="doc">
      <dgm:prSet loTypeId="urn:microsoft.com/office/officeart/2005/8/layout/pyramid1" loCatId="" qsTypeId="urn:microsoft.com/office/officeart/2005/8/quickstyle/3d2" qsCatId="3D" csTypeId="urn:microsoft.com/office/officeart/2005/8/colors/accent5_5" csCatId="accent5" phldr="1"/>
      <dgm:spPr/>
    </dgm:pt>
    <dgm:pt modelId="{BF2DE6DD-44AC-C744-9673-A8708528B887}">
      <dgm:prSet phldrT="[Text]" custT="1"/>
      <dgm:spPr/>
      <dgm:t>
        <a:bodyPr/>
        <a:lstStyle/>
        <a:p>
          <a:r>
            <a:rPr lang="en-US" sz="4800" dirty="0"/>
            <a:t>1</a:t>
          </a:r>
        </a:p>
      </dgm:t>
    </dgm:pt>
    <dgm:pt modelId="{737EF33B-7E68-984E-9A12-E30317942972}" type="parTrans" cxnId="{D4077825-CC0A-F040-B5AA-DE0CF23C9E20}">
      <dgm:prSet/>
      <dgm:spPr/>
      <dgm:t>
        <a:bodyPr/>
        <a:lstStyle/>
        <a:p>
          <a:endParaRPr lang="en-US"/>
        </a:p>
      </dgm:t>
    </dgm:pt>
    <dgm:pt modelId="{FA74831B-43D1-2C4E-8031-7F176E585AD6}" type="sibTrans" cxnId="{D4077825-CC0A-F040-B5AA-DE0CF23C9E20}">
      <dgm:prSet/>
      <dgm:spPr/>
      <dgm:t>
        <a:bodyPr/>
        <a:lstStyle/>
        <a:p>
          <a:endParaRPr lang="en-US"/>
        </a:p>
      </dgm:t>
    </dgm:pt>
    <dgm:pt modelId="{026259E0-731C-F24F-9E11-2470D0CD9759}">
      <dgm:prSet phldrT="[Text]" custT="1"/>
      <dgm:spPr/>
      <dgm:t>
        <a:bodyPr/>
        <a:lstStyle/>
        <a:p>
          <a:r>
            <a:rPr lang="en-US" sz="4800" dirty="0"/>
            <a:t>3</a:t>
          </a:r>
        </a:p>
      </dgm:t>
    </dgm:pt>
    <dgm:pt modelId="{4D2F2D86-AC89-8E4F-AE81-6E2983EFB1E1}" type="parTrans" cxnId="{90FE6664-AA6C-284B-91E9-E6E865C7A9AA}">
      <dgm:prSet/>
      <dgm:spPr/>
      <dgm:t>
        <a:bodyPr/>
        <a:lstStyle/>
        <a:p>
          <a:endParaRPr lang="en-US"/>
        </a:p>
      </dgm:t>
    </dgm:pt>
    <dgm:pt modelId="{768C90F8-F27F-DC4D-A42C-42A2A2B4613C}" type="sibTrans" cxnId="{90FE6664-AA6C-284B-91E9-E6E865C7A9AA}">
      <dgm:prSet/>
      <dgm:spPr/>
      <dgm:t>
        <a:bodyPr/>
        <a:lstStyle/>
        <a:p>
          <a:endParaRPr lang="en-US"/>
        </a:p>
      </dgm:t>
    </dgm:pt>
    <dgm:pt modelId="{DC278865-FD33-CF47-BBCF-82A429E45E66}">
      <dgm:prSet phldrT="[Text]" custT="1"/>
      <dgm:spPr/>
      <dgm:t>
        <a:bodyPr/>
        <a:lstStyle/>
        <a:p>
          <a:r>
            <a:rPr lang="en-US" sz="4800" dirty="0"/>
            <a:t>1</a:t>
          </a:r>
        </a:p>
      </dgm:t>
    </dgm:pt>
    <dgm:pt modelId="{EA1AD485-30BF-524D-855A-307036E7509B}" type="sibTrans" cxnId="{A4FEC61F-4DCF-E845-B95C-9FCCDB6D59BD}">
      <dgm:prSet/>
      <dgm:spPr/>
      <dgm:t>
        <a:bodyPr/>
        <a:lstStyle/>
        <a:p>
          <a:endParaRPr lang="en-US"/>
        </a:p>
      </dgm:t>
    </dgm:pt>
    <dgm:pt modelId="{35B398C0-E450-7B42-B484-B2CEF18D8E9E}" type="parTrans" cxnId="{A4FEC61F-4DCF-E845-B95C-9FCCDB6D59BD}">
      <dgm:prSet/>
      <dgm:spPr/>
      <dgm:t>
        <a:bodyPr/>
        <a:lstStyle/>
        <a:p>
          <a:endParaRPr lang="en-US"/>
        </a:p>
      </dgm:t>
    </dgm:pt>
    <dgm:pt modelId="{A01E87AE-7B61-FA45-B093-83525663E8A1}">
      <dgm:prSet custT="1"/>
      <dgm:spPr/>
      <dgm:t>
        <a:bodyPr/>
        <a:lstStyle/>
        <a:p>
          <a:r>
            <a:rPr lang="en-US" sz="4800" dirty="0"/>
            <a:t>2</a:t>
          </a:r>
        </a:p>
      </dgm:t>
    </dgm:pt>
    <dgm:pt modelId="{82C6D10B-C076-5F4A-A6CF-441DD7558B52}" type="parTrans" cxnId="{014B5B4B-9762-6943-A304-E0BC6C0E33A4}">
      <dgm:prSet/>
      <dgm:spPr/>
      <dgm:t>
        <a:bodyPr/>
        <a:lstStyle/>
        <a:p>
          <a:endParaRPr lang="en-US"/>
        </a:p>
      </dgm:t>
    </dgm:pt>
    <dgm:pt modelId="{5053E58B-869B-F444-AC48-F49CAD35DD68}" type="sibTrans" cxnId="{014B5B4B-9762-6943-A304-E0BC6C0E33A4}">
      <dgm:prSet/>
      <dgm:spPr/>
      <dgm:t>
        <a:bodyPr/>
        <a:lstStyle/>
        <a:p>
          <a:endParaRPr lang="en-US"/>
        </a:p>
      </dgm:t>
    </dgm:pt>
    <dgm:pt modelId="{E09D854F-53E6-2B42-BCE5-EACF4A9117A0}">
      <dgm:prSet custT="1"/>
      <dgm:spPr/>
      <dgm:t>
        <a:bodyPr/>
        <a:lstStyle/>
        <a:p>
          <a:r>
            <a:rPr lang="en-US" sz="4800" dirty="0"/>
            <a:t>4</a:t>
          </a:r>
        </a:p>
      </dgm:t>
    </dgm:pt>
    <dgm:pt modelId="{2D456125-04CD-0F40-958B-81FAC39946FB}" type="parTrans" cxnId="{1D9D8545-5EF3-AA41-A816-10DA883D0739}">
      <dgm:prSet/>
      <dgm:spPr/>
      <dgm:t>
        <a:bodyPr/>
        <a:lstStyle/>
        <a:p>
          <a:endParaRPr lang="en-US"/>
        </a:p>
      </dgm:t>
    </dgm:pt>
    <dgm:pt modelId="{917C493B-D1F2-5B48-B2B8-326132826AEB}" type="sibTrans" cxnId="{1D9D8545-5EF3-AA41-A816-10DA883D0739}">
      <dgm:prSet/>
      <dgm:spPr/>
      <dgm:t>
        <a:bodyPr/>
        <a:lstStyle/>
        <a:p>
          <a:endParaRPr lang="en-US"/>
        </a:p>
      </dgm:t>
    </dgm:pt>
    <dgm:pt modelId="{B0A18E96-53C0-914B-B186-1F72F9290447}" type="pres">
      <dgm:prSet presAssocID="{8CB0BC2A-7A76-1948-ABD9-2B7E0BEA29BA}" presName="Name0" presStyleCnt="0">
        <dgm:presLayoutVars>
          <dgm:dir/>
          <dgm:animLvl val="lvl"/>
          <dgm:resizeHandles val="exact"/>
        </dgm:presLayoutVars>
      </dgm:prSet>
      <dgm:spPr/>
    </dgm:pt>
    <dgm:pt modelId="{12224130-2841-5B4F-A9EF-5241C1C03170}" type="pres">
      <dgm:prSet presAssocID="{BF2DE6DD-44AC-C744-9673-A8708528B887}" presName="Name8" presStyleCnt="0"/>
      <dgm:spPr/>
    </dgm:pt>
    <dgm:pt modelId="{D243A900-E56E-F046-97A6-E49F26E6CA67}" type="pres">
      <dgm:prSet presAssocID="{BF2DE6DD-44AC-C744-9673-A8708528B887}" presName="level" presStyleLbl="node1" presStyleIdx="0" presStyleCnt="5">
        <dgm:presLayoutVars>
          <dgm:chMax val="1"/>
          <dgm:bulletEnabled val="1"/>
        </dgm:presLayoutVars>
      </dgm:prSet>
      <dgm:spPr/>
    </dgm:pt>
    <dgm:pt modelId="{AF32CB38-2F9E-2E45-8999-65B6D6E520A2}" type="pres">
      <dgm:prSet presAssocID="{BF2DE6DD-44AC-C744-9673-A8708528B887}" presName="levelTx" presStyleLbl="revTx" presStyleIdx="0" presStyleCnt="0">
        <dgm:presLayoutVars>
          <dgm:chMax val="1"/>
          <dgm:bulletEnabled val="1"/>
        </dgm:presLayoutVars>
      </dgm:prSet>
      <dgm:spPr/>
    </dgm:pt>
    <dgm:pt modelId="{8FA74F91-2826-984C-9F17-D4ACD93E9BCB}" type="pres">
      <dgm:prSet presAssocID="{E09D854F-53E6-2B42-BCE5-EACF4A9117A0}" presName="Name8" presStyleCnt="0"/>
      <dgm:spPr/>
    </dgm:pt>
    <dgm:pt modelId="{B0046460-367C-5D4D-85C5-920F94A62E87}" type="pres">
      <dgm:prSet presAssocID="{E09D854F-53E6-2B42-BCE5-EACF4A9117A0}" presName="level" presStyleLbl="node1" presStyleIdx="1" presStyleCnt="5">
        <dgm:presLayoutVars>
          <dgm:chMax val="1"/>
          <dgm:bulletEnabled val="1"/>
        </dgm:presLayoutVars>
      </dgm:prSet>
      <dgm:spPr/>
    </dgm:pt>
    <dgm:pt modelId="{B3A7E3FE-886B-5B4E-84ED-FB3DED5AF0F0}" type="pres">
      <dgm:prSet presAssocID="{E09D854F-53E6-2B42-BCE5-EACF4A9117A0}" presName="levelTx" presStyleLbl="revTx" presStyleIdx="0" presStyleCnt="0">
        <dgm:presLayoutVars>
          <dgm:chMax val="1"/>
          <dgm:bulletEnabled val="1"/>
        </dgm:presLayoutVars>
      </dgm:prSet>
      <dgm:spPr/>
    </dgm:pt>
    <dgm:pt modelId="{321D625A-33A1-D94B-B4AA-ABC8CE350809}" type="pres">
      <dgm:prSet presAssocID="{026259E0-731C-F24F-9E11-2470D0CD9759}" presName="Name8" presStyleCnt="0"/>
      <dgm:spPr/>
    </dgm:pt>
    <dgm:pt modelId="{F9D32193-E7EF-F14F-BC92-2B9671432ABB}" type="pres">
      <dgm:prSet presAssocID="{026259E0-731C-F24F-9E11-2470D0CD9759}" presName="level" presStyleLbl="node1" presStyleIdx="2" presStyleCnt="5">
        <dgm:presLayoutVars>
          <dgm:chMax val="1"/>
          <dgm:bulletEnabled val="1"/>
        </dgm:presLayoutVars>
      </dgm:prSet>
      <dgm:spPr/>
    </dgm:pt>
    <dgm:pt modelId="{6227753F-A38C-294C-A0C5-D9BFD0741CC7}" type="pres">
      <dgm:prSet presAssocID="{026259E0-731C-F24F-9E11-2470D0CD9759}" presName="levelTx" presStyleLbl="revTx" presStyleIdx="0" presStyleCnt="0">
        <dgm:presLayoutVars>
          <dgm:chMax val="1"/>
          <dgm:bulletEnabled val="1"/>
        </dgm:presLayoutVars>
      </dgm:prSet>
      <dgm:spPr/>
    </dgm:pt>
    <dgm:pt modelId="{A2ED4C82-04BF-C543-BA4F-3B4370A5FD92}" type="pres">
      <dgm:prSet presAssocID="{A01E87AE-7B61-FA45-B093-83525663E8A1}" presName="Name8" presStyleCnt="0"/>
      <dgm:spPr/>
    </dgm:pt>
    <dgm:pt modelId="{4610DA63-2C96-1C4D-B81E-9ACA4E7BFA80}" type="pres">
      <dgm:prSet presAssocID="{A01E87AE-7B61-FA45-B093-83525663E8A1}" presName="level" presStyleLbl="node1" presStyleIdx="3" presStyleCnt="5">
        <dgm:presLayoutVars>
          <dgm:chMax val="1"/>
          <dgm:bulletEnabled val="1"/>
        </dgm:presLayoutVars>
      </dgm:prSet>
      <dgm:spPr/>
    </dgm:pt>
    <dgm:pt modelId="{571E2F05-0476-AD49-BD1E-16B8697FB991}" type="pres">
      <dgm:prSet presAssocID="{A01E87AE-7B61-FA45-B093-83525663E8A1}" presName="levelTx" presStyleLbl="revTx" presStyleIdx="0" presStyleCnt="0">
        <dgm:presLayoutVars>
          <dgm:chMax val="1"/>
          <dgm:bulletEnabled val="1"/>
        </dgm:presLayoutVars>
      </dgm:prSet>
      <dgm:spPr/>
    </dgm:pt>
    <dgm:pt modelId="{5B2218AC-3AC1-E045-86B7-4013FE68610E}" type="pres">
      <dgm:prSet presAssocID="{DC278865-FD33-CF47-BBCF-82A429E45E66}" presName="Name8" presStyleCnt="0"/>
      <dgm:spPr/>
    </dgm:pt>
    <dgm:pt modelId="{BEC8E75C-2EE1-CF47-9897-B699BFC1DC70}" type="pres">
      <dgm:prSet presAssocID="{DC278865-FD33-CF47-BBCF-82A429E45E66}" presName="level" presStyleLbl="node1" presStyleIdx="4" presStyleCnt="5" custLinFactNeighborX="-16887" custLinFactNeighborY="13139">
        <dgm:presLayoutVars>
          <dgm:chMax val="1"/>
          <dgm:bulletEnabled val="1"/>
        </dgm:presLayoutVars>
      </dgm:prSet>
      <dgm:spPr/>
    </dgm:pt>
    <dgm:pt modelId="{E1D77D0C-0323-3F4B-9E1B-510E6B5D406C}" type="pres">
      <dgm:prSet presAssocID="{DC278865-FD33-CF47-BBCF-82A429E45E66}" presName="levelTx" presStyleLbl="revTx" presStyleIdx="0" presStyleCnt="0">
        <dgm:presLayoutVars>
          <dgm:chMax val="1"/>
          <dgm:bulletEnabled val="1"/>
        </dgm:presLayoutVars>
      </dgm:prSet>
      <dgm:spPr/>
    </dgm:pt>
  </dgm:ptLst>
  <dgm:cxnLst>
    <dgm:cxn modelId="{A4FEC61F-4DCF-E845-B95C-9FCCDB6D59BD}" srcId="{8CB0BC2A-7A76-1948-ABD9-2B7E0BEA29BA}" destId="{DC278865-FD33-CF47-BBCF-82A429E45E66}" srcOrd="4" destOrd="0" parTransId="{35B398C0-E450-7B42-B484-B2CEF18D8E9E}" sibTransId="{EA1AD485-30BF-524D-855A-307036E7509B}"/>
    <dgm:cxn modelId="{D4077825-CC0A-F040-B5AA-DE0CF23C9E20}" srcId="{8CB0BC2A-7A76-1948-ABD9-2B7E0BEA29BA}" destId="{BF2DE6DD-44AC-C744-9673-A8708528B887}" srcOrd="0" destOrd="0" parTransId="{737EF33B-7E68-984E-9A12-E30317942972}" sibTransId="{FA74831B-43D1-2C4E-8031-7F176E585AD6}"/>
    <dgm:cxn modelId="{7BC48B34-356A-F846-9E15-77B6BC509DA2}" type="presOf" srcId="{BF2DE6DD-44AC-C744-9673-A8708528B887}" destId="{D243A900-E56E-F046-97A6-E49F26E6CA67}" srcOrd="0" destOrd="0" presId="urn:microsoft.com/office/officeart/2005/8/layout/pyramid1"/>
    <dgm:cxn modelId="{1D9D8545-5EF3-AA41-A816-10DA883D0739}" srcId="{8CB0BC2A-7A76-1948-ABD9-2B7E0BEA29BA}" destId="{E09D854F-53E6-2B42-BCE5-EACF4A9117A0}" srcOrd="1" destOrd="0" parTransId="{2D456125-04CD-0F40-958B-81FAC39946FB}" sibTransId="{917C493B-D1F2-5B48-B2B8-326132826AEB}"/>
    <dgm:cxn modelId="{014B5B4B-9762-6943-A304-E0BC6C0E33A4}" srcId="{8CB0BC2A-7A76-1948-ABD9-2B7E0BEA29BA}" destId="{A01E87AE-7B61-FA45-B093-83525663E8A1}" srcOrd="3" destOrd="0" parTransId="{82C6D10B-C076-5F4A-A6CF-441DD7558B52}" sibTransId="{5053E58B-869B-F444-AC48-F49CAD35DD68}"/>
    <dgm:cxn modelId="{3210AF57-AF34-A042-A2A8-2222F8775923}" type="presOf" srcId="{026259E0-731C-F24F-9E11-2470D0CD9759}" destId="{F9D32193-E7EF-F14F-BC92-2B9671432ABB}" srcOrd="0" destOrd="0" presId="urn:microsoft.com/office/officeart/2005/8/layout/pyramid1"/>
    <dgm:cxn modelId="{49940C5C-06F2-364A-A4BA-E74FAF1B79B6}" type="presOf" srcId="{026259E0-731C-F24F-9E11-2470D0CD9759}" destId="{6227753F-A38C-294C-A0C5-D9BFD0741CC7}" srcOrd="1" destOrd="0" presId="urn:microsoft.com/office/officeart/2005/8/layout/pyramid1"/>
    <dgm:cxn modelId="{90FE6664-AA6C-284B-91E9-E6E865C7A9AA}" srcId="{8CB0BC2A-7A76-1948-ABD9-2B7E0BEA29BA}" destId="{026259E0-731C-F24F-9E11-2470D0CD9759}" srcOrd="2" destOrd="0" parTransId="{4D2F2D86-AC89-8E4F-AE81-6E2983EFB1E1}" sibTransId="{768C90F8-F27F-DC4D-A42C-42A2A2B4613C}"/>
    <dgm:cxn modelId="{FC70679D-782F-3E46-898B-E68EB8B24AB5}" type="presOf" srcId="{E09D854F-53E6-2B42-BCE5-EACF4A9117A0}" destId="{B0046460-367C-5D4D-85C5-920F94A62E87}" srcOrd="0" destOrd="0" presId="urn:microsoft.com/office/officeart/2005/8/layout/pyramid1"/>
    <dgm:cxn modelId="{95D893A9-85FB-324D-94EE-724FA2A21A4B}" type="presOf" srcId="{BF2DE6DD-44AC-C744-9673-A8708528B887}" destId="{AF32CB38-2F9E-2E45-8999-65B6D6E520A2}" srcOrd="1" destOrd="0" presId="urn:microsoft.com/office/officeart/2005/8/layout/pyramid1"/>
    <dgm:cxn modelId="{007CD4BF-07B0-2D4A-AEA7-BE7148F14622}" type="presOf" srcId="{DC278865-FD33-CF47-BBCF-82A429E45E66}" destId="{BEC8E75C-2EE1-CF47-9897-B699BFC1DC70}" srcOrd="0" destOrd="0" presId="urn:microsoft.com/office/officeart/2005/8/layout/pyramid1"/>
    <dgm:cxn modelId="{3E7C92D2-C3E7-AD4C-A571-83310AA086C5}" type="presOf" srcId="{A01E87AE-7B61-FA45-B093-83525663E8A1}" destId="{4610DA63-2C96-1C4D-B81E-9ACA4E7BFA80}" srcOrd="0" destOrd="0" presId="urn:microsoft.com/office/officeart/2005/8/layout/pyramid1"/>
    <dgm:cxn modelId="{9D23DCDC-144F-5D4A-82D2-B15D487D24C8}" type="presOf" srcId="{DC278865-FD33-CF47-BBCF-82A429E45E66}" destId="{E1D77D0C-0323-3F4B-9E1B-510E6B5D406C}" srcOrd="1" destOrd="0" presId="urn:microsoft.com/office/officeart/2005/8/layout/pyramid1"/>
    <dgm:cxn modelId="{618322EE-C1D1-8840-9F50-279E48BDA659}" type="presOf" srcId="{8CB0BC2A-7A76-1948-ABD9-2B7E0BEA29BA}" destId="{B0A18E96-53C0-914B-B186-1F72F9290447}" srcOrd="0" destOrd="0" presId="urn:microsoft.com/office/officeart/2005/8/layout/pyramid1"/>
    <dgm:cxn modelId="{D882AFF9-F638-8B41-AB26-33B4F2F9640F}" type="presOf" srcId="{E09D854F-53E6-2B42-BCE5-EACF4A9117A0}" destId="{B3A7E3FE-886B-5B4E-84ED-FB3DED5AF0F0}" srcOrd="1" destOrd="0" presId="urn:microsoft.com/office/officeart/2005/8/layout/pyramid1"/>
    <dgm:cxn modelId="{940A4CFA-40E7-DF4A-A1DC-295C0BD71B66}" type="presOf" srcId="{A01E87AE-7B61-FA45-B093-83525663E8A1}" destId="{571E2F05-0476-AD49-BD1E-16B8697FB991}" srcOrd="1" destOrd="0" presId="urn:microsoft.com/office/officeart/2005/8/layout/pyramid1"/>
    <dgm:cxn modelId="{81F0A9F6-1505-9443-A783-BE11961F8C54}" type="presParOf" srcId="{B0A18E96-53C0-914B-B186-1F72F9290447}" destId="{12224130-2841-5B4F-A9EF-5241C1C03170}" srcOrd="0" destOrd="0" presId="urn:microsoft.com/office/officeart/2005/8/layout/pyramid1"/>
    <dgm:cxn modelId="{99B97F33-4CDF-C342-8B4A-1ED2BD78761D}" type="presParOf" srcId="{12224130-2841-5B4F-A9EF-5241C1C03170}" destId="{D243A900-E56E-F046-97A6-E49F26E6CA67}" srcOrd="0" destOrd="0" presId="urn:microsoft.com/office/officeart/2005/8/layout/pyramid1"/>
    <dgm:cxn modelId="{5F5218E5-1CC2-CD41-9759-C6A8B55C4B79}" type="presParOf" srcId="{12224130-2841-5B4F-A9EF-5241C1C03170}" destId="{AF32CB38-2F9E-2E45-8999-65B6D6E520A2}" srcOrd="1" destOrd="0" presId="urn:microsoft.com/office/officeart/2005/8/layout/pyramid1"/>
    <dgm:cxn modelId="{35FF21A0-4972-6C4C-B3C8-82D0662164F6}" type="presParOf" srcId="{B0A18E96-53C0-914B-B186-1F72F9290447}" destId="{8FA74F91-2826-984C-9F17-D4ACD93E9BCB}" srcOrd="1" destOrd="0" presId="urn:microsoft.com/office/officeart/2005/8/layout/pyramid1"/>
    <dgm:cxn modelId="{16AC0604-D085-E247-B83F-F56D9E3FCC65}" type="presParOf" srcId="{8FA74F91-2826-984C-9F17-D4ACD93E9BCB}" destId="{B0046460-367C-5D4D-85C5-920F94A62E87}" srcOrd="0" destOrd="0" presId="urn:microsoft.com/office/officeart/2005/8/layout/pyramid1"/>
    <dgm:cxn modelId="{26006E77-7D13-DC4F-AC44-D62826DC4E01}" type="presParOf" srcId="{8FA74F91-2826-984C-9F17-D4ACD93E9BCB}" destId="{B3A7E3FE-886B-5B4E-84ED-FB3DED5AF0F0}" srcOrd="1" destOrd="0" presId="urn:microsoft.com/office/officeart/2005/8/layout/pyramid1"/>
    <dgm:cxn modelId="{AE9FEF0D-9D68-E844-9F7B-A352BB8A7087}" type="presParOf" srcId="{B0A18E96-53C0-914B-B186-1F72F9290447}" destId="{321D625A-33A1-D94B-B4AA-ABC8CE350809}" srcOrd="2" destOrd="0" presId="urn:microsoft.com/office/officeart/2005/8/layout/pyramid1"/>
    <dgm:cxn modelId="{FCC19753-705C-6040-90BD-28C0F99C3FCB}" type="presParOf" srcId="{321D625A-33A1-D94B-B4AA-ABC8CE350809}" destId="{F9D32193-E7EF-F14F-BC92-2B9671432ABB}" srcOrd="0" destOrd="0" presId="urn:microsoft.com/office/officeart/2005/8/layout/pyramid1"/>
    <dgm:cxn modelId="{AE2E8BA8-9C4B-1348-8699-E79155A96519}" type="presParOf" srcId="{321D625A-33A1-D94B-B4AA-ABC8CE350809}" destId="{6227753F-A38C-294C-A0C5-D9BFD0741CC7}" srcOrd="1" destOrd="0" presId="urn:microsoft.com/office/officeart/2005/8/layout/pyramid1"/>
    <dgm:cxn modelId="{4391080E-4EF5-CE42-8127-29385531BC0E}" type="presParOf" srcId="{B0A18E96-53C0-914B-B186-1F72F9290447}" destId="{A2ED4C82-04BF-C543-BA4F-3B4370A5FD92}" srcOrd="3" destOrd="0" presId="urn:microsoft.com/office/officeart/2005/8/layout/pyramid1"/>
    <dgm:cxn modelId="{8B963E57-D1A9-5B4F-9A70-0B0F7EB22132}" type="presParOf" srcId="{A2ED4C82-04BF-C543-BA4F-3B4370A5FD92}" destId="{4610DA63-2C96-1C4D-B81E-9ACA4E7BFA80}" srcOrd="0" destOrd="0" presId="urn:microsoft.com/office/officeart/2005/8/layout/pyramid1"/>
    <dgm:cxn modelId="{5403C33A-D37A-6D43-B301-7021AFFA0A71}" type="presParOf" srcId="{A2ED4C82-04BF-C543-BA4F-3B4370A5FD92}" destId="{571E2F05-0476-AD49-BD1E-16B8697FB991}" srcOrd="1" destOrd="0" presId="urn:microsoft.com/office/officeart/2005/8/layout/pyramid1"/>
    <dgm:cxn modelId="{4E3D90B7-DBF1-C447-BD64-BAD7FEFA152D}" type="presParOf" srcId="{B0A18E96-53C0-914B-B186-1F72F9290447}" destId="{5B2218AC-3AC1-E045-86B7-4013FE68610E}" srcOrd="4" destOrd="0" presId="urn:microsoft.com/office/officeart/2005/8/layout/pyramid1"/>
    <dgm:cxn modelId="{8362227E-F99A-C84B-9E2F-0CDC1F6635CB}" type="presParOf" srcId="{5B2218AC-3AC1-E045-86B7-4013FE68610E}" destId="{BEC8E75C-2EE1-CF47-9897-B699BFC1DC70}" srcOrd="0" destOrd="0" presId="urn:microsoft.com/office/officeart/2005/8/layout/pyramid1"/>
    <dgm:cxn modelId="{CE5F0526-3944-2D42-AC93-3B14AD5FF2DD}" type="presParOf" srcId="{5B2218AC-3AC1-E045-86B7-4013FE68610E}" destId="{E1D77D0C-0323-3F4B-9E1B-510E6B5D406C}"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3A900-E56E-F046-97A6-E49F26E6CA67}">
      <dsp:nvSpPr>
        <dsp:cNvPr id="0" name=""/>
        <dsp:cNvSpPr/>
      </dsp:nvSpPr>
      <dsp:spPr>
        <a:xfrm>
          <a:off x="2513050" y="0"/>
          <a:ext cx="1256525" cy="975445"/>
        </a:xfrm>
        <a:prstGeom prst="trapezoid">
          <a:avLst>
            <a:gd name="adj" fmla="val 64408"/>
          </a:avLst>
        </a:prstGeom>
        <a:gradFill rotWithShape="0">
          <a:gsLst>
            <a:gs pos="0">
              <a:schemeClr val="accent5">
                <a:alpha val="90000"/>
                <a:hueOff val="0"/>
                <a:satOff val="0"/>
                <a:lumOff val="0"/>
                <a:alphaOff val="0"/>
                <a:satMod val="103000"/>
                <a:lumMod val="102000"/>
                <a:tint val="94000"/>
              </a:schemeClr>
            </a:gs>
            <a:gs pos="50000">
              <a:schemeClr val="accent5">
                <a:alpha val="90000"/>
                <a:hueOff val="0"/>
                <a:satOff val="0"/>
                <a:lumOff val="0"/>
                <a:alphaOff val="0"/>
                <a:satMod val="110000"/>
                <a:lumMod val="100000"/>
                <a:shade val="100000"/>
              </a:schemeClr>
            </a:gs>
            <a:gs pos="100000">
              <a:schemeClr val="accent5">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2513050" y="0"/>
        <a:ext cx="1256525" cy="975445"/>
      </dsp:txXfrm>
    </dsp:sp>
    <dsp:sp modelId="{B0046460-367C-5D4D-85C5-920F94A62E87}">
      <dsp:nvSpPr>
        <dsp:cNvPr id="0" name=""/>
        <dsp:cNvSpPr/>
      </dsp:nvSpPr>
      <dsp:spPr>
        <a:xfrm>
          <a:off x="1884787" y="975445"/>
          <a:ext cx="2513050" cy="975445"/>
        </a:xfrm>
        <a:prstGeom prst="trapezoid">
          <a:avLst>
            <a:gd name="adj" fmla="val 64408"/>
          </a:avLst>
        </a:prstGeom>
        <a:gradFill rotWithShape="0">
          <a:gsLst>
            <a:gs pos="0">
              <a:schemeClr val="accent5">
                <a:alpha val="90000"/>
                <a:hueOff val="0"/>
                <a:satOff val="0"/>
                <a:lumOff val="0"/>
                <a:alphaOff val="-10000"/>
                <a:satMod val="103000"/>
                <a:lumMod val="102000"/>
                <a:tint val="94000"/>
              </a:schemeClr>
            </a:gs>
            <a:gs pos="50000">
              <a:schemeClr val="accent5">
                <a:alpha val="90000"/>
                <a:hueOff val="0"/>
                <a:satOff val="0"/>
                <a:lumOff val="0"/>
                <a:alphaOff val="-10000"/>
                <a:satMod val="110000"/>
                <a:lumMod val="100000"/>
                <a:shade val="100000"/>
              </a:schemeClr>
            </a:gs>
            <a:gs pos="100000">
              <a:schemeClr val="accent5">
                <a:alpha val="90000"/>
                <a:hueOff val="0"/>
                <a:satOff val="0"/>
                <a:lumOff val="0"/>
                <a:alphaOff val="-1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4</a:t>
          </a:r>
        </a:p>
      </dsp:txBody>
      <dsp:txXfrm>
        <a:off x="2324571" y="975445"/>
        <a:ext cx="1633482" cy="975445"/>
      </dsp:txXfrm>
    </dsp:sp>
    <dsp:sp modelId="{F9D32193-E7EF-F14F-BC92-2B9671432ABB}">
      <dsp:nvSpPr>
        <dsp:cNvPr id="0" name=""/>
        <dsp:cNvSpPr/>
      </dsp:nvSpPr>
      <dsp:spPr>
        <a:xfrm>
          <a:off x="1256524" y="1950890"/>
          <a:ext cx="3769575" cy="975445"/>
        </a:xfrm>
        <a:prstGeom prst="trapezoid">
          <a:avLst>
            <a:gd name="adj" fmla="val 64408"/>
          </a:avLst>
        </a:prstGeom>
        <a:gradFill rotWithShape="0">
          <a:gsLst>
            <a:gs pos="0">
              <a:schemeClr val="accent5">
                <a:alpha val="90000"/>
                <a:hueOff val="0"/>
                <a:satOff val="0"/>
                <a:lumOff val="0"/>
                <a:alphaOff val="-20000"/>
                <a:satMod val="103000"/>
                <a:lumMod val="102000"/>
                <a:tint val="94000"/>
              </a:schemeClr>
            </a:gs>
            <a:gs pos="50000">
              <a:schemeClr val="accent5">
                <a:alpha val="90000"/>
                <a:hueOff val="0"/>
                <a:satOff val="0"/>
                <a:lumOff val="0"/>
                <a:alphaOff val="-20000"/>
                <a:satMod val="110000"/>
                <a:lumMod val="100000"/>
                <a:shade val="100000"/>
              </a:schemeClr>
            </a:gs>
            <a:gs pos="100000">
              <a:schemeClr val="accent5">
                <a:alpha val="90000"/>
                <a:hueOff val="0"/>
                <a:satOff val="0"/>
                <a:lumOff val="0"/>
                <a:alphaOff val="-2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3</a:t>
          </a:r>
        </a:p>
      </dsp:txBody>
      <dsp:txXfrm>
        <a:off x="1916200" y="1950890"/>
        <a:ext cx="2450223" cy="975445"/>
      </dsp:txXfrm>
    </dsp:sp>
    <dsp:sp modelId="{4610DA63-2C96-1C4D-B81E-9ACA4E7BFA80}">
      <dsp:nvSpPr>
        <dsp:cNvPr id="0" name=""/>
        <dsp:cNvSpPr/>
      </dsp:nvSpPr>
      <dsp:spPr>
        <a:xfrm>
          <a:off x="628262" y="2926335"/>
          <a:ext cx="5026100" cy="975445"/>
        </a:xfrm>
        <a:prstGeom prst="trapezoid">
          <a:avLst>
            <a:gd name="adj" fmla="val 64408"/>
          </a:avLst>
        </a:prstGeom>
        <a:gradFill rotWithShape="0">
          <a:gsLst>
            <a:gs pos="0">
              <a:schemeClr val="accent5">
                <a:alpha val="90000"/>
                <a:hueOff val="0"/>
                <a:satOff val="0"/>
                <a:lumOff val="0"/>
                <a:alphaOff val="-30000"/>
                <a:satMod val="103000"/>
                <a:lumMod val="102000"/>
                <a:tint val="94000"/>
              </a:schemeClr>
            </a:gs>
            <a:gs pos="50000">
              <a:schemeClr val="accent5">
                <a:alpha val="90000"/>
                <a:hueOff val="0"/>
                <a:satOff val="0"/>
                <a:lumOff val="0"/>
                <a:alphaOff val="-30000"/>
                <a:satMod val="110000"/>
                <a:lumMod val="100000"/>
                <a:shade val="100000"/>
              </a:schemeClr>
            </a:gs>
            <a:gs pos="100000">
              <a:schemeClr val="accent5">
                <a:alpha val="90000"/>
                <a:hueOff val="0"/>
                <a:satOff val="0"/>
                <a:lumOff val="0"/>
                <a:alphaOff val="-3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dsp:txBody>
      <dsp:txXfrm>
        <a:off x="1507829" y="2926335"/>
        <a:ext cx="3266965" cy="975445"/>
      </dsp:txXfrm>
    </dsp:sp>
    <dsp:sp modelId="{BEC8E75C-2EE1-CF47-9897-B699BFC1DC70}">
      <dsp:nvSpPr>
        <dsp:cNvPr id="0" name=""/>
        <dsp:cNvSpPr/>
      </dsp:nvSpPr>
      <dsp:spPr>
        <a:xfrm>
          <a:off x="0" y="3901780"/>
          <a:ext cx="6282625" cy="975445"/>
        </a:xfrm>
        <a:prstGeom prst="trapezoid">
          <a:avLst>
            <a:gd name="adj" fmla="val 64408"/>
          </a:avLst>
        </a:prstGeom>
        <a:gradFill rotWithShape="0">
          <a:gsLst>
            <a:gs pos="0">
              <a:schemeClr val="accent5">
                <a:alpha val="90000"/>
                <a:hueOff val="0"/>
                <a:satOff val="0"/>
                <a:lumOff val="0"/>
                <a:alphaOff val="-40000"/>
                <a:satMod val="103000"/>
                <a:lumMod val="102000"/>
                <a:tint val="94000"/>
              </a:schemeClr>
            </a:gs>
            <a:gs pos="50000">
              <a:schemeClr val="accent5">
                <a:alpha val="90000"/>
                <a:hueOff val="0"/>
                <a:satOff val="0"/>
                <a:lumOff val="0"/>
                <a:alphaOff val="-40000"/>
                <a:satMod val="110000"/>
                <a:lumMod val="100000"/>
                <a:shade val="100000"/>
              </a:schemeClr>
            </a:gs>
            <a:gs pos="100000">
              <a:schemeClr val="accent5">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1099459" y="3901780"/>
        <a:ext cx="4083706" cy="97544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9E663-3FAF-2C47-8ED6-385286F2FEBA}" type="datetimeFigureOut">
              <a:rPr lang="en-US" smtClean="0"/>
              <a:t>8/22/25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4D156-9788-E94C-969D-835AC55077E3}" type="slidenum">
              <a:rPr lang="en-US" smtClean="0"/>
              <a:t>‹#›</a:t>
            </a:fld>
            <a:endParaRPr lang="en-US"/>
          </a:p>
        </p:txBody>
      </p:sp>
    </p:spTree>
    <p:extLst>
      <p:ext uri="{BB962C8B-B14F-4D97-AF65-F5344CB8AC3E}">
        <p14:creationId xmlns:p14="http://schemas.microsoft.com/office/powerpoint/2010/main" val="378790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1</a:t>
            </a:fld>
            <a:endParaRPr lang="en-US"/>
          </a:p>
        </p:txBody>
      </p:sp>
    </p:spTree>
    <p:extLst>
      <p:ext uri="{BB962C8B-B14F-4D97-AF65-F5344CB8AC3E}">
        <p14:creationId xmlns:p14="http://schemas.microsoft.com/office/powerpoint/2010/main" val="3982505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thought of partitioning the SNPs. -&gt; We analyse the partitions-&gt; The found minimal cover is composed of some SNPs, we keep them and write the results to the next level-&gt; Again we partition-&gt; find a cover -&gt;go up one level-&gt; finally we can analyse it all in one go to find result</a:t>
            </a:r>
          </a:p>
          <a:p>
            <a:endParaRPr lang="en-GB" dirty="0"/>
          </a:p>
          <a:p>
            <a:r>
              <a:rPr lang="en-GB" dirty="0"/>
              <a:t>Still takes 20h hours for our dataset, too perfect overly influenced by wrong data/incomplete</a:t>
            </a:r>
          </a:p>
        </p:txBody>
      </p:sp>
      <p:sp>
        <p:nvSpPr>
          <p:cNvPr id="4" name="Slide Number Placeholder 3"/>
          <p:cNvSpPr>
            <a:spLocks noGrp="1"/>
          </p:cNvSpPr>
          <p:nvPr>
            <p:ph type="sldNum" sz="quarter" idx="5"/>
          </p:nvPr>
        </p:nvSpPr>
        <p:spPr/>
        <p:txBody>
          <a:bodyPr/>
          <a:lstStyle/>
          <a:p>
            <a:fld id="{D3E4D156-9788-E94C-969D-835AC55077E3}" type="slidenum">
              <a:rPr lang="en-US" smtClean="0"/>
              <a:t>10</a:t>
            </a:fld>
            <a:endParaRPr lang="en-US"/>
          </a:p>
        </p:txBody>
      </p:sp>
    </p:spTree>
    <p:extLst>
      <p:ext uri="{BB962C8B-B14F-4D97-AF65-F5344CB8AC3E}">
        <p14:creationId xmlns:p14="http://schemas.microsoft.com/office/powerpoint/2010/main" val="2224857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compared the results of our analysis with State-of-the-Art analysis.</a:t>
            </a:r>
          </a:p>
        </p:txBody>
      </p:sp>
      <p:sp>
        <p:nvSpPr>
          <p:cNvPr id="4" name="Slide Number Placeholder 3"/>
          <p:cNvSpPr>
            <a:spLocks noGrp="1"/>
          </p:cNvSpPr>
          <p:nvPr>
            <p:ph type="sldNum" sz="quarter" idx="5"/>
          </p:nvPr>
        </p:nvSpPr>
        <p:spPr/>
        <p:txBody>
          <a:bodyPr/>
          <a:lstStyle/>
          <a:p>
            <a:fld id="{D3E4D156-9788-E94C-969D-835AC55077E3}" type="slidenum">
              <a:rPr lang="en-US" smtClean="0"/>
              <a:t>11</a:t>
            </a:fld>
            <a:endParaRPr lang="en-US"/>
          </a:p>
        </p:txBody>
      </p:sp>
    </p:spTree>
    <p:extLst>
      <p:ext uri="{BB962C8B-B14F-4D97-AF65-F5344CB8AC3E}">
        <p14:creationId xmlns:p14="http://schemas.microsoft.com/office/powerpoint/2010/main" val="836846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group individuals into different groups say 4 equal sized groups. On every level of the pyramid, we only include the data from this group. On the next level we change the group. We find cover for those people. </a:t>
            </a:r>
          </a:p>
          <a:p>
            <a:endParaRPr lang="en-GB" dirty="0"/>
          </a:p>
          <a:p>
            <a:r>
              <a:rPr lang="en-GB" dirty="0"/>
              <a:t>This makes a single person have less influence as this person is not always included.  It also decreases the needed computing time significantly to about 3h. </a:t>
            </a:r>
          </a:p>
        </p:txBody>
      </p:sp>
      <p:sp>
        <p:nvSpPr>
          <p:cNvPr id="4" name="Slide Number Placeholder 3"/>
          <p:cNvSpPr>
            <a:spLocks noGrp="1"/>
          </p:cNvSpPr>
          <p:nvPr>
            <p:ph type="sldNum" sz="quarter" idx="5"/>
          </p:nvPr>
        </p:nvSpPr>
        <p:spPr/>
        <p:txBody>
          <a:bodyPr/>
          <a:lstStyle/>
          <a:p>
            <a:fld id="{D3E4D156-9788-E94C-969D-835AC55077E3}" type="slidenum">
              <a:rPr lang="en-US" smtClean="0"/>
              <a:t>12</a:t>
            </a:fld>
            <a:endParaRPr lang="en-US"/>
          </a:p>
        </p:txBody>
      </p:sp>
    </p:spTree>
    <p:extLst>
      <p:ext uri="{BB962C8B-B14F-4D97-AF65-F5344CB8AC3E}">
        <p14:creationId xmlns:p14="http://schemas.microsoft.com/office/powerpoint/2010/main" val="2594800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Repeated experiments with changed selections yield different results but also there exist reoccurring SNPs, which probably are important. </a:t>
            </a:r>
          </a:p>
        </p:txBody>
      </p:sp>
      <p:sp>
        <p:nvSpPr>
          <p:cNvPr id="4" name="Slide Number Placeholder 3"/>
          <p:cNvSpPr>
            <a:spLocks noGrp="1"/>
          </p:cNvSpPr>
          <p:nvPr>
            <p:ph type="sldNum" sz="quarter" idx="5"/>
          </p:nvPr>
        </p:nvSpPr>
        <p:spPr/>
        <p:txBody>
          <a:bodyPr/>
          <a:lstStyle/>
          <a:p>
            <a:fld id="{D3E4D156-9788-E94C-969D-835AC55077E3}" type="slidenum">
              <a:rPr lang="en-US" smtClean="0"/>
              <a:t>15</a:t>
            </a:fld>
            <a:endParaRPr lang="en-US"/>
          </a:p>
        </p:txBody>
      </p:sp>
    </p:spTree>
    <p:extLst>
      <p:ext uri="{BB962C8B-B14F-4D97-AF65-F5344CB8AC3E}">
        <p14:creationId xmlns:p14="http://schemas.microsoft.com/office/powerpoint/2010/main" val="580977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17</a:t>
            </a:fld>
            <a:endParaRPr lang="en-US"/>
          </a:p>
        </p:txBody>
      </p:sp>
    </p:spTree>
    <p:extLst>
      <p:ext uri="{BB962C8B-B14F-4D97-AF65-F5344CB8AC3E}">
        <p14:creationId xmlns:p14="http://schemas.microsoft.com/office/powerpoint/2010/main" val="3875882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Genome is the building plan of every cell on planet Earth. We, humans share about 99.9% of their genetic material. Actually, we share more than 60% with bananas and 87% with donkeys some maybe even a little bit more. But the most interesting is the remaining 0.1% which explains all the differences between us, they are mutations. Those small snippets of our DNA which generally only exist in two forms called SNPs are not only responsible for some people being able bigger or smaller than others, but also for genetic diseases such as certain cancer types, autism or colorblindness. </a:t>
            </a:r>
          </a:p>
        </p:txBody>
      </p:sp>
      <p:sp>
        <p:nvSpPr>
          <p:cNvPr id="4" name="Slide Number Placeholder 3"/>
          <p:cNvSpPr>
            <a:spLocks noGrp="1"/>
          </p:cNvSpPr>
          <p:nvPr>
            <p:ph type="sldNum" sz="quarter" idx="5"/>
          </p:nvPr>
        </p:nvSpPr>
        <p:spPr/>
        <p:txBody>
          <a:bodyPr/>
          <a:lstStyle/>
          <a:p>
            <a:fld id="{D3E4D156-9788-E94C-969D-835AC55077E3}" type="slidenum">
              <a:rPr lang="en-US" smtClean="0"/>
              <a:t>2</a:t>
            </a:fld>
            <a:endParaRPr lang="en-US"/>
          </a:p>
        </p:txBody>
      </p:sp>
    </p:spTree>
    <p:extLst>
      <p:ext uri="{BB962C8B-B14F-4D97-AF65-F5344CB8AC3E}">
        <p14:creationId xmlns:p14="http://schemas.microsoft.com/office/powerpoint/2010/main" val="691112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always clear how the relations are, for example in Alzheimer or some psychiatric traits. GWAS aims to identify responsible SNPs out of the over one million SNPs. (3billion base pairs total). </a:t>
            </a:r>
          </a:p>
          <a:p>
            <a:endParaRPr lang="en-US" dirty="0"/>
          </a:p>
          <a:p>
            <a:r>
              <a:rPr lang="en-US" dirty="0"/>
              <a:t>This makes huge files, more than 100 subjects which is the data we work with is half GB but this is small for GWAS. And if the problem was not already hard enough, we know it is in NP. </a:t>
            </a:r>
          </a:p>
        </p:txBody>
      </p:sp>
      <p:sp>
        <p:nvSpPr>
          <p:cNvPr id="4" name="Slide Number Placeholder 3"/>
          <p:cNvSpPr>
            <a:spLocks noGrp="1"/>
          </p:cNvSpPr>
          <p:nvPr>
            <p:ph type="sldNum" sz="quarter" idx="5"/>
          </p:nvPr>
        </p:nvSpPr>
        <p:spPr/>
        <p:txBody>
          <a:bodyPr/>
          <a:lstStyle/>
          <a:p>
            <a:fld id="{D3E4D156-9788-E94C-969D-835AC55077E3}" type="slidenum">
              <a:rPr lang="en-US" smtClean="0"/>
              <a:t>3</a:t>
            </a:fld>
            <a:endParaRPr lang="en-US"/>
          </a:p>
        </p:txBody>
      </p:sp>
    </p:spTree>
    <p:extLst>
      <p:ext uri="{BB962C8B-B14F-4D97-AF65-F5344CB8AC3E}">
        <p14:creationId xmlns:p14="http://schemas.microsoft.com/office/powerpoint/2010/main" val="1186200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GWAS is done using the frequencies of appearance of the less common variant called risk allele. One can calculate an effect size for every SNP. Combining them gives us a polygenic risk score. This tells us how likely a person is to have the phenotype (prediction), which is just a fancy way of saying observing the disease. This methods does not directly identify SNPs responsible, but rather you can look at the effect sizes and take an educated guess. </a:t>
            </a:r>
          </a:p>
          <a:p>
            <a:endParaRPr lang="en-US" dirty="0"/>
          </a:p>
          <a:p>
            <a:r>
              <a:rPr lang="en-US" dirty="0"/>
              <a:t>We aim to fix this, for this we want to use Espresso but before we can do that, we have to translate genetic data into understandable form. </a:t>
            </a:r>
          </a:p>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4</a:t>
            </a:fld>
            <a:endParaRPr lang="en-US"/>
          </a:p>
        </p:txBody>
      </p:sp>
    </p:spTree>
    <p:extLst>
      <p:ext uri="{BB962C8B-B14F-4D97-AF65-F5344CB8AC3E}">
        <p14:creationId xmlns:p14="http://schemas.microsoft.com/office/powerpoint/2010/main" val="319066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data we have in some form like this. We inherit one copy from both our parents. A phenotype can be recessive or dominant. There are two version possible, one mutating the other regular(risk/</a:t>
            </a:r>
            <a:r>
              <a:rPr lang="en-GB" dirty="0" err="1"/>
              <a:t>norisk</a:t>
            </a:r>
            <a:r>
              <a:rPr lang="en-GB" dirty="0"/>
              <a:t>)</a:t>
            </a:r>
          </a:p>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5</a:t>
            </a:fld>
            <a:endParaRPr lang="en-US"/>
          </a:p>
        </p:txBody>
      </p:sp>
    </p:spTree>
    <p:extLst>
      <p:ext uri="{BB962C8B-B14F-4D97-AF65-F5344CB8AC3E}">
        <p14:creationId xmlns:p14="http://schemas.microsoft.com/office/powerpoint/2010/main" val="131607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4100C-F13C-3D0B-7994-0B843CE591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704615-8E62-8E34-866B-1D2939806B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544D15-6446-FFD7-3A45-998E79E0F558}"/>
              </a:ext>
            </a:extLst>
          </p:cNvPr>
          <p:cNvSpPr>
            <a:spLocks noGrp="1"/>
          </p:cNvSpPr>
          <p:nvPr>
            <p:ph type="body" idx="1"/>
          </p:nvPr>
        </p:nvSpPr>
        <p:spPr/>
        <p:txBody>
          <a:bodyPr/>
          <a:lstStyle/>
          <a:p>
            <a:r>
              <a:rPr lang="en-GB" dirty="0"/>
              <a:t>First we have to translate the data: this we do through determining the allele’s types and we can then count the occurrence of the risk allele. We are not able to distinguish </a:t>
            </a:r>
            <a:r>
              <a:rPr lang="en-GB" dirty="0" err="1"/>
              <a:t>aA</a:t>
            </a:r>
            <a:r>
              <a:rPr lang="en-GB" dirty="0"/>
              <a:t> from Aa. We can only count the the </a:t>
            </a:r>
            <a:r>
              <a:rPr lang="en-GB" dirty="0" err="1"/>
              <a:t>occurences</a:t>
            </a:r>
            <a:r>
              <a:rPr lang="en-GB" dirty="0"/>
              <a:t> of A. We opted to encode this ternary information in a binary way but since Hamming distance between 10 and 01 is 2 instead of 1 while between 0/2 only 1 bit differs, we encoded with 11 as 2. </a:t>
            </a:r>
          </a:p>
        </p:txBody>
      </p:sp>
      <p:sp>
        <p:nvSpPr>
          <p:cNvPr id="4" name="Slide Number Placeholder 3">
            <a:extLst>
              <a:ext uri="{FF2B5EF4-FFF2-40B4-BE49-F238E27FC236}">
                <a16:creationId xmlns:a16="http://schemas.microsoft.com/office/drawing/2014/main" id="{C13E951C-28EB-33C8-19AB-80CFB72D3654}"/>
              </a:ext>
            </a:extLst>
          </p:cNvPr>
          <p:cNvSpPr>
            <a:spLocks noGrp="1"/>
          </p:cNvSpPr>
          <p:nvPr>
            <p:ph type="sldNum" sz="quarter" idx="5"/>
          </p:nvPr>
        </p:nvSpPr>
        <p:spPr/>
        <p:txBody>
          <a:bodyPr/>
          <a:lstStyle/>
          <a:p>
            <a:fld id="{D3E4D156-9788-E94C-969D-835AC55077E3}" type="slidenum">
              <a:rPr lang="en-US" smtClean="0"/>
              <a:t>6</a:t>
            </a:fld>
            <a:endParaRPr lang="en-US"/>
          </a:p>
        </p:txBody>
      </p:sp>
    </p:spTree>
    <p:extLst>
      <p:ext uri="{BB962C8B-B14F-4D97-AF65-F5344CB8AC3E}">
        <p14:creationId xmlns:p14="http://schemas.microsoft.com/office/powerpoint/2010/main" val="210587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8D0B6-4BF6-D847-8454-773C2C9371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32FDCA-A29C-EA91-2F31-F5871B210D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70FD5-C7C6-9DE3-2E9C-F71FE4B2A0CA}"/>
              </a:ext>
            </a:extLst>
          </p:cNvPr>
          <p:cNvSpPr>
            <a:spLocks noGrp="1"/>
          </p:cNvSpPr>
          <p:nvPr>
            <p:ph type="body" idx="1"/>
          </p:nvPr>
        </p:nvSpPr>
        <p:spPr/>
        <p:txBody>
          <a:bodyPr/>
          <a:lstStyle/>
          <a:p>
            <a:r>
              <a:rPr lang="en-GB" dirty="0"/>
              <a:t>Now, we combine with the phenotype, hence if we have the disease or not. What we get is a truth table.</a:t>
            </a:r>
          </a:p>
        </p:txBody>
      </p:sp>
      <p:sp>
        <p:nvSpPr>
          <p:cNvPr id="4" name="Slide Number Placeholder 3">
            <a:extLst>
              <a:ext uri="{FF2B5EF4-FFF2-40B4-BE49-F238E27FC236}">
                <a16:creationId xmlns:a16="http://schemas.microsoft.com/office/drawing/2014/main" id="{EB0DACED-8DA8-D53F-811D-E73BDC06A92F}"/>
              </a:ext>
            </a:extLst>
          </p:cNvPr>
          <p:cNvSpPr>
            <a:spLocks noGrp="1"/>
          </p:cNvSpPr>
          <p:nvPr>
            <p:ph type="sldNum" sz="quarter" idx="5"/>
          </p:nvPr>
        </p:nvSpPr>
        <p:spPr/>
        <p:txBody>
          <a:bodyPr/>
          <a:lstStyle/>
          <a:p>
            <a:fld id="{D3E4D156-9788-E94C-969D-835AC55077E3}" type="slidenum">
              <a:rPr lang="en-US" smtClean="0"/>
              <a:t>7</a:t>
            </a:fld>
            <a:endParaRPr lang="en-US"/>
          </a:p>
        </p:txBody>
      </p:sp>
    </p:spTree>
    <p:extLst>
      <p:ext uri="{BB962C8B-B14F-4D97-AF65-F5344CB8AC3E}">
        <p14:creationId xmlns:p14="http://schemas.microsoft.com/office/powerpoint/2010/main" val="183270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FB9E1-0D50-FCFD-B9F7-CBC0C654C1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BBCDF8-019A-90F2-492E-31B11D5485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D59AD3-4610-908F-32D9-EE83C82B12B1}"/>
              </a:ext>
            </a:extLst>
          </p:cNvPr>
          <p:cNvSpPr>
            <a:spLocks noGrp="1"/>
          </p:cNvSpPr>
          <p:nvPr>
            <p:ph type="body" idx="1"/>
          </p:nvPr>
        </p:nvSpPr>
        <p:spPr/>
        <p:txBody>
          <a:bodyPr/>
          <a:lstStyle/>
          <a:p>
            <a:r>
              <a:rPr lang="en-GB" dirty="0"/>
              <a:t>This truth table we can give into Espresso. Espresso finds a minimal cover as a sum of products. Unfortunately, this tool as magic as it seems, it is not perfect, it in fact uses heuristic to approximate the solution and therefore does not always find the optimal solution. </a:t>
            </a:r>
          </a:p>
        </p:txBody>
      </p:sp>
      <p:sp>
        <p:nvSpPr>
          <p:cNvPr id="4" name="Slide Number Placeholder 3">
            <a:extLst>
              <a:ext uri="{FF2B5EF4-FFF2-40B4-BE49-F238E27FC236}">
                <a16:creationId xmlns:a16="http://schemas.microsoft.com/office/drawing/2014/main" id="{6766C8FC-5C6B-0261-6895-1C417C0607F9}"/>
              </a:ext>
            </a:extLst>
          </p:cNvPr>
          <p:cNvSpPr>
            <a:spLocks noGrp="1"/>
          </p:cNvSpPr>
          <p:nvPr>
            <p:ph type="sldNum" sz="quarter" idx="5"/>
          </p:nvPr>
        </p:nvSpPr>
        <p:spPr/>
        <p:txBody>
          <a:bodyPr/>
          <a:lstStyle/>
          <a:p>
            <a:fld id="{D3E4D156-9788-E94C-969D-835AC55077E3}" type="slidenum">
              <a:rPr lang="en-US" smtClean="0"/>
              <a:t>8</a:t>
            </a:fld>
            <a:endParaRPr lang="en-US"/>
          </a:p>
        </p:txBody>
      </p:sp>
    </p:spTree>
    <p:extLst>
      <p:ext uri="{BB962C8B-B14F-4D97-AF65-F5344CB8AC3E}">
        <p14:creationId xmlns:p14="http://schemas.microsoft.com/office/powerpoint/2010/main" val="971822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Donkey genes were present, hence we start with those approaches. </a:t>
            </a:r>
          </a:p>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9</a:t>
            </a:fld>
            <a:endParaRPr lang="en-US"/>
          </a:p>
        </p:txBody>
      </p:sp>
    </p:spTree>
    <p:extLst>
      <p:ext uri="{BB962C8B-B14F-4D97-AF65-F5344CB8AC3E}">
        <p14:creationId xmlns:p14="http://schemas.microsoft.com/office/powerpoint/2010/main" val="1599248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A698-4E9D-ADF0-9BC9-EC1F1FF1DA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525C27-4A04-414D-F5D6-A2F20865C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95DDBE-4675-728C-5DAD-AF45E1223962}"/>
              </a:ext>
            </a:extLst>
          </p:cNvPr>
          <p:cNvSpPr>
            <a:spLocks noGrp="1"/>
          </p:cNvSpPr>
          <p:nvPr>
            <p:ph type="dt" sz="half" idx="10"/>
          </p:nvPr>
        </p:nvSpPr>
        <p:spPr/>
        <p:txBody>
          <a:bodyPr/>
          <a:lstStyle/>
          <a:p>
            <a:fld id="{C6E07786-2C51-4440-8C4C-8E5A537CA8A9}" type="datetimeFigureOut">
              <a:rPr lang="en-US" smtClean="0"/>
              <a:t>8/22/25</a:t>
            </a:fld>
            <a:endParaRPr lang="en-US"/>
          </a:p>
        </p:txBody>
      </p:sp>
      <p:sp>
        <p:nvSpPr>
          <p:cNvPr id="5" name="Footer Placeholder 4">
            <a:extLst>
              <a:ext uri="{FF2B5EF4-FFF2-40B4-BE49-F238E27FC236}">
                <a16:creationId xmlns:a16="http://schemas.microsoft.com/office/drawing/2014/main" id="{7B9A311D-5E0E-E1B4-396C-8D0FFDF47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70A79-E94E-C69B-DB3A-4B0084C7285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40373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C7D0-42BD-8871-291F-3CE731456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04C273-5F59-8366-0F51-CC7B2C9708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2B0F0-C7F9-6C01-A747-F23AFC253DD1}"/>
              </a:ext>
            </a:extLst>
          </p:cNvPr>
          <p:cNvSpPr>
            <a:spLocks noGrp="1"/>
          </p:cNvSpPr>
          <p:nvPr>
            <p:ph type="dt" sz="half" idx="10"/>
          </p:nvPr>
        </p:nvSpPr>
        <p:spPr/>
        <p:txBody>
          <a:bodyPr/>
          <a:lstStyle/>
          <a:p>
            <a:fld id="{C6E07786-2C51-4440-8C4C-8E5A537CA8A9}" type="datetimeFigureOut">
              <a:rPr lang="en-US" smtClean="0"/>
              <a:t>8/22/25</a:t>
            </a:fld>
            <a:endParaRPr lang="en-US"/>
          </a:p>
        </p:txBody>
      </p:sp>
      <p:sp>
        <p:nvSpPr>
          <p:cNvPr id="5" name="Footer Placeholder 4">
            <a:extLst>
              <a:ext uri="{FF2B5EF4-FFF2-40B4-BE49-F238E27FC236}">
                <a16:creationId xmlns:a16="http://schemas.microsoft.com/office/drawing/2014/main" id="{5DEBA0E8-4532-E508-04EC-C01678CCA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3DC8A-E483-70D4-12D1-CB38343E6AA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5090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40EA2-C922-74E8-0944-DFF36E4763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34F8E2-FB1D-DC85-C68F-C46E4D477A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7FD9C-78A0-EB99-89F0-6DD7A49C0AF3}"/>
              </a:ext>
            </a:extLst>
          </p:cNvPr>
          <p:cNvSpPr>
            <a:spLocks noGrp="1"/>
          </p:cNvSpPr>
          <p:nvPr>
            <p:ph type="dt" sz="half" idx="10"/>
          </p:nvPr>
        </p:nvSpPr>
        <p:spPr/>
        <p:txBody>
          <a:bodyPr/>
          <a:lstStyle/>
          <a:p>
            <a:fld id="{C6E07786-2C51-4440-8C4C-8E5A537CA8A9}" type="datetimeFigureOut">
              <a:rPr lang="en-US" smtClean="0"/>
              <a:t>8/22/25</a:t>
            </a:fld>
            <a:endParaRPr lang="en-US"/>
          </a:p>
        </p:txBody>
      </p:sp>
      <p:sp>
        <p:nvSpPr>
          <p:cNvPr id="5" name="Footer Placeholder 4">
            <a:extLst>
              <a:ext uri="{FF2B5EF4-FFF2-40B4-BE49-F238E27FC236}">
                <a16:creationId xmlns:a16="http://schemas.microsoft.com/office/drawing/2014/main" id="{236730C2-3932-33BF-16F2-473341F73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53DAA-635E-D5B5-1D7A-7FC89F391BA6}"/>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59032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9B7C-DFAA-28EC-40A1-4414A75AD0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4762E-2B73-9DA2-13A3-223D030FD7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FF22B-9A72-64EC-1DE4-87A3DFFF7FA0}"/>
              </a:ext>
            </a:extLst>
          </p:cNvPr>
          <p:cNvSpPr>
            <a:spLocks noGrp="1"/>
          </p:cNvSpPr>
          <p:nvPr>
            <p:ph type="dt" sz="half" idx="10"/>
          </p:nvPr>
        </p:nvSpPr>
        <p:spPr/>
        <p:txBody>
          <a:bodyPr/>
          <a:lstStyle/>
          <a:p>
            <a:fld id="{C6E07786-2C51-4440-8C4C-8E5A537CA8A9}" type="datetimeFigureOut">
              <a:rPr lang="en-US" smtClean="0"/>
              <a:t>8/22/25</a:t>
            </a:fld>
            <a:endParaRPr lang="en-US"/>
          </a:p>
        </p:txBody>
      </p:sp>
      <p:sp>
        <p:nvSpPr>
          <p:cNvPr id="5" name="Footer Placeholder 4">
            <a:extLst>
              <a:ext uri="{FF2B5EF4-FFF2-40B4-BE49-F238E27FC236}">
                <a16:creationId xmlns:a16="http://schemas.microsoft.com/office/drawing/2014/main" id="{4E591641-EA39-2F73-1E53-623653AED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33403-B79B-6520-1C6C-759BE8125F30}"/>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79807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C9B2-9021-A1EC-9494-63A667B649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4AF02-9514-724A-EB8D-1F2683627DAA}"/>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119D8B5-314C-8DE5-15AB-05A9325F6D4F}"/>
              </a:ext>
            </a:extLst>
          </p:cNvPr>
          <p:cNvSpPr>
            <a:spLocks noGrp="1"/>
          </p:cNvSpPr>
          <p:nvPr>
            <p:ph type="dt" sz="half" idx="10"/>
          </p:nvPr>
        </p:nvSpPr>
        <p:spPr/>
        <p:txBody>
          <a:bodyPr/>
          <a:lstStyle/>
          <a:p>
            <a:fld id="{C6E07786-2C51-4440-8C4C-8E5A537CA8A9}" type="datetimeFigureOut">
              <a:rPr lang="en-US" smtClean="0"/>
              <a:t>8/22/25</a:t>
            </a:fld>
            <a:endParaRPr lang="en-US"/>
          </a:p>
        </p:txBody>
      </p:sp>
      <p:sp>
        <p:nvSpPr>
          <p:cNvPr id="5" name="Footer Placeholder 4">
            <a:extLst>
              <a:ext uri="{FF2B5EF4-FFF2-40B4-BE49-F238E27FC236}">
                <a16:creationId xmlns:a16="http://schemas.microsoft.com/office/drawing/2014/main" id="{A6D85D79-AC03-E6FC-10B6-45223FF09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FDACE-E7B8-07B7-D01C-0EB47876E32E}"/>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24202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3F0B-699B-A5DF-68E3-72A26656A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8E9CE7-5224-4CF6-E71C-08921420DA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6D892-3CFC-A93C-DA2F-0E5A3BAC07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E72233-4A70-9884-8A4C-CEF0B65D91DB}"/>
              </a:ext>
            </a:extLst>
          </p:cNvPr>
          <p:cNvSpPr>
            <a:spLocks noGrp="1"/>
          </p:cNvSpPr>
          <p:nvPr>
            <p:ph type="dt" sz="half" idx="10"/>
          </p:nvPr>
        </p:nvSpPr>
        <p:spPr/>
        <p:txBody>
          <a:bodyPr/>
          <a:lstStyle/>
          <a:p>
            <a:fld id="{C6E07786-2C51-4440-8C4C-8E5A537CA8A9}" type="datetimeFigureOut">
              <a:rPr lang="en-US" smtClean="0"/>
              <a:t>8/22/25</a:t>
            </a:fld>
            <a:endParaRPr lang="en-US"/>
          </a:p>
        </p:txBody>
      </p:sp>
      <p:sp>
        <p:nvSpPr>
          <p:cNvPr id="6" name="Footer Placeholder 5">
            <a:extLst>
              <a:ext uri="{FF2B5EF4-FFF2-40B4-BE49-F238E27FC236}">
                <a16:creationId xmlns:a16="http://schemas.microsoft.com/office/drawing/2014/main" id="{BA358FB0-FC61-CBF1-BEC6-7037809F2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E676F-9F2D-0C4A-9805-08B644BC6A7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2229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5E31-BB45-504F-93A4-215BFA253C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4A1DC3-A085-38E3-E594-E80A62889C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2B096C-4948-3809-5E4C-5C3EDE9905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E7A130-713E-753E-F178-87EB04614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C6453-DA3E-B155-1FC3-076C45452C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1044B2-9D71-1397-D1E0-BB0363F664A7}"/>
              </a:ext>
            </a:extLst>
          </p:cNvPr>
          <p:cNvSpPr>
            <a:spLocks noGrp="1"/>
          </p:cNvSpPr>
          <p:nvPr>
            <p:ph type="dt" sz="half" idx="10"/>
          </p:nvPr>
        </p:nvSpPr>
        <p:spPr/>
        <p:txBody>
          <a:bodyPr/>
          <a:lstStyle/>
          <a:p>
            <a:fld id="{C6E07786-2C51-4440-8C4C-8E5A537CA8A9}" type="datetimeFigureOut">
              <a:rPr lang="en-US" smtClean="0"/>
              <a:t>8/22/25</a:t>
            </a:fld>
            <a:endParaRPr lang="en-US"/>
          </a:p>
        </p:txBody>
      </p:sp>
      <p:sp>
        <p:nvSpPr>
          <p:cNvPr id="8" name="Footer Placeholder 7">
            <a:extLst>
              <a:ext uri="{FF2B5EF4-FFF2-40B4-BE49-F238E27FC236}">
                <a16:creationId xmlns:a16="http://schemas.microsoft.com/office/drawing/2014/main" id="{A4139D04-ED95-5510-EF2B-8455316CE5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8BDBDA-95B8-057D-2143-3A968674CCC4}"/>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05252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368F-C077-032E-0B93-AFBED29FBB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AD001D-B0AA-F7B1-5F40-F200797FCEB8}"/>
              </a:ext>
            </a:extLst>
          </p:cNvPr>
          <p:cNvSpPr>
            <a:spLocks noGrp="1"/>
          </p:cNvSpPr>
          <p:nvPr>
            <p:ph type="dt" sz="half" idx="10"/>
          </p:nvPr>
        </p:nvSpPr>
        <p:spPr/>
        <p:txBody>
          <a:bodyPr/>
          <a:lstStyle/>
          <a:p>
            <a:fld id="{C6E07786-2C51-4440-8C4C-8E5A537CA8A9}" type="datetimeFigureOut">
              <a:rPr lang="en-US" smtClean="0"/>
              <a:t>8/22/25</a:t>
            </a:fld>
            <a:endParaRPr lang="en-US"/>
          </a:p>
        </p:txBody>
      </p:sp>
      <p:sp>
        <p:nvSpPr>
          <p:cNvPr id="4" name="Footer Placeholder 3">
            <a:extLst>
              <a:ext uri="{FF2B5EF4-FFF2-40B4-BE49-F238E27FC236}">
                <a16:creationId xmlns:a16="http://schemas.microsoft.com/office/drawing/2014/main" id="{6F8B9170-0CD9-7C73-78CE-9F8F11CE9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6DE396-534D-D25D-60B4-278054C30C61}"/>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80514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25F71-92AC-8845-AB96-AA09486B5FF6}"/>
              </a:ext>
            </a:extLst>
          </p:cNvPr>
          <p:cNvSpPr>
            <a:spLocks noGrp="1"/>
          </p:cNvSpPr>
          <p:nvPr>
            <p:ph type="dt" sz="half" idx="10"/>
          </p:nvPr>
        </p:nvSpPr>
        <p:spPr/>
        <p:txBody>
          <a:bodyPr/>
          <a:lstStyle/>
          <a:p>
            <a:fld id="{C6E07786-2C51-4440-8C4C-8E5A537CA8A9}" type="datetimeFigureOut">
              <a:rPr lang="en-US" smtClean="0"/>
              <a:t>8/22/25</a:t>
            </a:fld>
            <a:endParaRPr lang="en-US"/>
          </a:p>
        </p:txBody>
      </p:sp>
      <p:sp>
        <p:nvSpPr>
          <p:cNvPr id="3" name="Footer Placeholder 2">
            <a:extLst>
              <a:ext uri="{FF2B5EF4-FFF2-40B4-BE49-F238E27FC236}">
                <a16:creationId xmlns:a16="http://schemas.microsoft.com/office/drawing/2014/main" id="{E2669EAF-AC4D-5E35-5C7C-464B7280A8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18F696-FCAB-22C4-5632-6C693223C1B9}"/>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326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0961-67EA-4337-4A21-C8F3C06F2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64BF77-1303-DF5B-FB30-736B0A2400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CA3666-A8C9-7AEB-36F0-1F4F59367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D6E56-8DC0-3DE3-7BCD-AFB2D0D2F39A}"/>
              </a:ext>
            </a:extLst>
          </p:cNvPr>
          <p:cNvSpPr>
            <a:spLocks noGrp="1"/>
          </p:cNvSpPr>
          <p:nvPr>
            <p:ph type="dt" sz="half" idx="10"/>
          </p:nvPr>
        </p:nvSpPr>
        <p:spPr/>
        <p:txBody>
          <a:bodyPr/>
          <a:lstStyle/>
          <a:p>
            <a:fld id="{C6E07786-2C51-4440-8C4C-8E5A537CA8A9}" type="datetimeFigureOut">
              <a:rPr lang="en-US" smtClean="0"/>
              <a:t>8/22/25</a:t>
            </a:fld>
            <a:endParaRPr lang="en-US"/>
          </a:p>
        </p:txBody>
      </p:sp>
      <p:sp>
        <p:nvSpPr>
          <p:cNvPr id="6" name="Footer Placeholder 5">
            <a:extLst>
              <a:ext uri="{FF2B5EF4-FFF2-40B4-BE49-F238E27FC236}">
                <a16:creationId xmlns:a16="http://schemas.microsoft.com/office/drawing/2014/main" id="{10AC6AD2-5A0F-7F28-AF67-1602EE4F2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011EF-1798-D30C-FCDC-3C2DC3C476FF}"/>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78677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CA9D-C3F4-2890-173E-AC86948F18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81CC7F-41B9-29FF-4CDC-B892F8C10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E33341-967F-6F21-2A1B-F002F9FBC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D95835-436D-71FB-3BAD-497FEE19AE7E}"/>
              </a:ext>
            </a:extLst>
          </p:cNvPr>
          <p:cNvSpPr>
            <a:spLocks noGrp="1"/>
          </p:cNvSpPr>
          <p:nvPr>
            <p:ph type="dt" sz="half" idx="10"/>
          </p:nvPr>
        </p:nvSpPr>
        <p:spPr/>
        <p:txBody>
          <a:bodyPr/>
          <a:lstStyle/>
          <a:p>
            <a:fld id="{C6E07786-2C51-4440-8C4C-8E5A537CA8A9}" type="datetimeFigureOut">
              <a:rPr lang="en-US" smtClean="0"/>
              <a:t>8/22/25</a:t>
            </a:fld>
            <a:endParaRPr lang="en-US"/>
          </a:p>
        </p:txBody>
      </p:sp>
      <p:sp>
        <p:nvSpPr>
          <p:cNvPr id="6" name="Footer Placeholder 5">
            <a:extLst>
              <a:ext uri="{FF2B5EF4-FFF2-40B4-BE49-F238E27FC236}">
                <a16:creationId xmlns:a16="http://schemas.microsoft.com/office/drawing/2014/main" id="{86157778-F69A-A86C-B998-B0F23B9AF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12E0D-05C7-EE36-234D-F3C8618689C2}"/>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89349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37842F-221D-D6A4-C654-D824B727B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49CB4F6-5FAC-B9B1-8921-1DDF0D220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BFC48-2954-0303-4123-3138781DB3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E07786-2C51-4440-8C4C-8E5A537CA8A9}" type="datetimeFigureOut">
              <a:rPr lang="en-US" smtClean="0"/>
              <a:t>8/22/25</a:t>
            </a:fld>
            <a:endParaRPr lang="en-US"/>
          </a:p>
        </p:txBody>
      </p:sp>
      <p:sp>
        <p:nvSpPr>
          <p:cNvPr id="5" name="Footer Placeholder 4">
            <a:extLst>
              <a:ext uri="{FF2B5EF4-FFF2-40B4-BE49-F238E27FC236}">
                <a16:creationId xmlns:a16="http://schemas.microsoft.com/office/drawing/2014/main" id="{35E69E39-F581-09D6-F98F-71D7CED34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38C829-51D7-ABF9-E07B-8F7AA3CD5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5B0026-4F85-994D-A642-267B533650AD}" type="slidenum">
              <a:rPr lang="en-US" smtClean="0"/>
              <a:t>‹#›</a:t>
            </a:fld>
            <a:endParaRPr lang="en-US"/>
          </a:p>
        </p:txBody>
      </p:sp>
    </p:spTree>
    <p:extLst>
      <p:ext uri="{BB962C8B-B14F-4D97-AF65-F5344CB8AC3E}">
        <p14:creationId xmlns:p14="http://schemas.microsoft.com/office/powerpoint/2010/main" val="1720665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6C36-1FF8-16E1-F8E8-278AE7041E59}"/>
              </a:ext>
            </a:extLst>
          </p:cNvPr>
          <p:cNvSpPr>
            <a:spLocks noGrp="1"/>
          </p:cNvSpPr>
          <p:nvPr>
            <p:ph type="ctrTitle"/>
          </p:nvPr>
        </p:nvSpPr>
        <p:spPr/>
        <p:txBody>
          <a:bodyPr/>
          <a:lstStyle/>
          <a:p>
            <a:r>
              <a:rPr lang="en-GB" dirty="0"/>
              <a:t>GWAS using Espresso</a:t>
            </a:r>
          </a:p>
        </p:txBody>
      </p:sp>
      <p:sp>
        <p:nvSpPr>
          <p:cNvPr id="3" name="Subtitle 2">
            <a:extLst>
              <a:ext uri="{FF2B5EF4-FFF2-40B4-BE49-F238E27FC236}">
                <a16:creationId xmlns:a16="http://schemas.microsoft.com/office/drawing/2014/main" id="{FF6EA206-05B8-E338-28C5-D6EFEBFFEDF7}"/>
              </a:ext>
            </a:extLst>
          </p:cNvPr>
          <p:cNvSpPr>
            <a:spLocks noGrp="1"/>
          </p:cNvSpPr>
          <p:nvPr>
            <p:ph type="subTitle" idx="1"/>
          </p:nvPr>
        </p:nvSpPr>
        <p:spPr/>
        <p:txBody>
          <a:bodyPr/>
          <a:lstStyle/>
          <a:p>
            <a:r>
              <a:rPr lang="en-GB" dirty="0"/>
              <a:t>Janis Waser</a:t>
            </a:r>
          </a:p>
        </p:txBody>
      </p:sp>
    </p:spTree>
    <p:extLst>
      <p:ext uri="{BB962C8B-B14F-4D97-AF65-F5344CB8AC3E}">
        <p14:creationId xmlns:p14="http://schemas.microsoft.com/office/powerpoint/2010/main" val="35245105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E0F4-D93B-B885-D918-C2431E94CBB7}"/>
              </a:ext>
            </a:extLst>
          </p:cNvPr>
          <p:cNvSpPr>
            <a:spLocks noGrp="1"/>
          </p:cNvSpPr>
          <p:nvPr>
            <p:ph type="title"/>
          </p:nvPr>
        </p:nvSpPr>
        <p:spPr/>
        <p:txBody>
          <a:bodyPr/>
          <a:lstStyle/>
          <a:p>
            <a:r>
              <a:rPr lang="en-US" dirty="0"/>
              <a:t>Pyramid</a:t>
            </a:r>
          </a:p>
        </p:txBody>
      </p:sp>
      <p:sp>
        <p:nvSpPr>
          <p:cNvPr id="3" name="Content Placeholder 2">
            <a:extLst>
              <a:ext uri="{FF2B5EF4-FFF2-40B4-BE49-F238E27FC236}">
                <a16:creationId xmlns:a16="http://schemas.microsoft.com/office/drawing/2014/main" id="{23E80E1D-F858-BD88-E249-234D95EA847E}"/>
              </a:ext>
            </a:extLst>
          </p:cNvPr>
          <p:cNvSpPr>
            <a:spLocks noGrp="1"/>
          </p:cNvSpPr>
          <p:nvPr>
            <p:ph idx="1"/>
          </p:nvPr>
        </p:nvSpPr>
        <p:spPr>
          <a:xfrm>
            <a:off x="862584" y="1499041"/>
            <a:ext cx="10515600" cy="4117090"/>
          </a:xfrm>
        </p:spPr>
        <p:txBody>
          <a:bodyPr/>
          <a:lstStyle/>
          <a:p>
            <a:r>
              <a:rPr lang="en-US" dirty="0"/>
              <a:t>Partition SNP</a:t>
            </a:r>
          </a:p>
        </p:txBody>
      </p:sp>
      <p:grpSp>
        <p:nvGrpSpPr>
          <p:cNvPr id="36" name="Group 35">
            <a:extLst>
              <a:ext uri="{FF2B5EF4-FFF2-40B4-BE49-F238E27FC236}">
                <a16:creationId xmlns:a16="http://schemas.microsoft.com/office/drawing/2014/main" id="{9FD15D2F-AA75-941A-BD07-3118B44BB859}"/>
              </a:ext>
            </a:extLst>
          </p:cNvPr>
          <p:cNvGrpSpPr/>
          <p:nvPr/>
        </p:nvGrpSpPr>
        <p:grpSpPr>
          <a:xfrm>
            <a:off x="3125488" y="4858400"/>
            <a:ext cx="4985163" cy="1348238"/>
            <a:chOff x="3125488" y="4858400"/>
            <a:chExt cx="4985163" cy="1348238"/>
          </a:xfrm>
        </p:grpSpPr>
        <p:cxnSp>
          <p:nvCxnSpPr>
            <p:cNvPr id="5" name="Straight Connector 4">
              <a:extLst>
                <a:ext uri="{FF2B5EF4-FFF2-40B4-BE49-F238E27FC236}">
                  <a16:creationId xmlns:a16="http://schemas.microsoft.com/office/drawing/2014/main" id="{185F8243-FFB7-D1C4-677C-C9067A4AC038}"/>
                </a:ext>
              </a:extLst>
            </p:cNvPr>
            <p:cNvCxnSpPr>
              <a:cxnSpLocks/>
            </p:cNvCxnSpPr>
            <p:nvPr/>
          </p:nvCxnSpPr>
          <p:spPr>
            <a:xfrm rot="10800000">
              <a:off x="8110651" y="4874725"/>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AF7EFC1-A5D6-FDF7-13D7-0E69DCF067B0}"/>
                </a:ext>
              </a:extLst>
            </p:cNvPr>
            <p:cNvCxnSpPr>
              <a:cxnSpLocks/>
            </p:cNvCxnSpPr>
            <p:nvPr/>
          </p:nvCxnSpPr>
          <p:spPr>
            <a:xfrm rot="10800000">
              <a:off x="5618070" y="4858400"/>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C5F1D10-6869-AC10-099C-A389CA465950}"/>
                </a:ext>
              </a:extLst>
            </p:cNvPr>
            <p:cNvCxnSpPr>
              <a:cxnSpLocks/>
            </p:cNvCxnSpPr>
            <p:nvPr/>
          </p:nvCxnSpPr>
          <p:spPr>
            <a:xfrm rot="10800000">
              <a:off x="3125488" y="4858400"/>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grpSp>
      <p:cxnSp>
        <p:nvCxnSpPr>
          <p:cNvPr id="8" name="Straight Connector 7">
            <a:extLst>
              <a:ext uri="{FF2B5EF4-FFF2-40B4-BE49-F238E27FC236}">
                <a16:creationId xmlns:a16="http://schemas.microsoft.com/office/drawing/2014/main" id="{752656F7-6FB9-2103-30C8-E35AD0E2AFD7}"/>
              </a:ext>
            </a:extLst>
          </p:cNvPr>
          <p:cNvCxnSpPr>
            <a:cxnSpLocks/>
          </p:cNvCxnSpPr>
          <p:nvPr/>
        </p:nvCxnSpPr>
        <p:spPr>
          <a:xfrm rot="10800000">
            <a:off x="5098203" y="2932778"/>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34" name="Group 33">
            <a:extLst>
              <a:ext uri="{FF2B5EF4-FFF2-40B4-BE49-F238E27FC236}">
                <a16:creationId xmlns:a16="http://schemas.microsoft.com/office/drawing/2014/main" id="{B76705A1-2EC2-0985-A8F7-F6AE2C1B3C6C}"/>
              </a:ext>
            </a:extLst>
          </p:cNvPr>
          <p:cNvGrpSpPr/>
          <p:nvPr/>
        </p:nvGrpSpPr>
        <p:grpSpPr>
          <a:xfrm>
            <a:off x="1738098" y="4025505"/>
            <a:ext cx="7198638" cy="1052147"/>
            <a:chOff x="1731458" y="3956758"/>
            <a:chExt cx="7198638" cy="1052147"/>
          </a:xfrm>
        </p:grpSpPr>
        <p:cxnSp>
          <p:nvCxnSpPr>
            <p:cNvPr id="10" name="Straight Arrow Connector 9">
              <a:extLst>
                <a:ext uri="{FF2B5EF4-FFF2-40B4-BE49-F238E27FC236}">
                  <a16:creationId xmlns:a16="http://schemas.microsoft.com/office/drawing/2014/main" id="{35391633-283E-E99A-C85F-07F904BD3C9C}"/>
                </a:ext>
              </a:extLst>
            </p:cNvPr>
            <p:cNvCxnSpPr>
              <a:cxnSpLocks/>
            </p:cNvCxnSpPr>
            <p:nvPr/>
          </p:nvCxnSpPr>
          <p:spPr>
            <a:xfrm flipH="1" flipV="1">
              <a:off x="7368659" y="4007420"/>
              <a:ext cx="1561437" cy="939650"/>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E4EFE13-B3CD-04B5-6B61-F47EFA5AFD69}"/>
                </a:ext>
              </a:extLst>
            </p:cNvPr>
            <p:cNvCxnSpPr>
              <a:cxnSpLocks/>
            </p:cNvCxnSpPr>
            <p:nvPr/>
          </p:nvCxnSpPr>
          <p:spPr>
            <a:xfrm flipH="1" flipV="1">
              <a:off x="4371200" y="3956758"/>
              <a:ext cx="69004" cy="1052147"/>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A480049-0EA6-93D4-7040-1778121443B7}"/>
                </a:ext>
              </a:extLst>
            </p:cNvPr>
            <p:cNvCxnSpPr>
              <a:cxnSpLocks/>
            </p:cNvCxnSpPr>
            <p:nvPr/>
          </p:nvCxnSpPr>
          <p:spPr>
            <a:xfrm rot="10800000" flipH="1">
              <a:off x="1731458" y="3979054"/>
              <a:ext cx="1968272" cy="987552"/>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9853956-B7E9-EE1F-5E9E-3A873415177D}"/>
                </a:ext>
              </a:extLst>
            </p:cNvPr>
            <p:cNvCxnSpPr>
              <a:cxnSpLocks/>
            </p:cNvCxnSpPr>
            <p:nvPr/>
          </p:nvCxnSpPr>
          <p:spPr>
            <a:xfrm flipH="1" flipV="1">
              <a:off x="6468775" y="3979054"/>
              <a:ext cx="23826" cy="968016"/>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5" name="Group 34">
            <a:extLst>
              <a:ext uri="{FF2B5EF4-FFF2-40B4-BE49-F238E27FC236}">
                <a16:creationId xmlns:a16="http://schemas.microsoft.com/office/drawing/2014/main" id="{D223726A-21BC-C208-F4D2-05684F64A87A}"/>
              </a:ext>
            </a:extLst>
          </p:cNvPr>
          <p:cNvGrpSpPr/>
          <p:nvPr/>
        </p:nvGrpSpPr>
        <p:grpSpPr>
          <a:xfrm>
            <a:off x="4274819" y="2279904"/>
            <a:ext cx="2175244" cy="809508"/>
            <a:chOff x="4274819" y="2279904"/>
            <a:chExt cx="2175244" cy="809508"/>
          </a:xfrm>
        </p:grpSpPr>
        <p:cxnSp>
          <p:nvCxnSpPr>
            <p:cNvPr id="11" name="Straight Arrow Connector 10">
              <a:extLst>
                <a:ext uri="{FF2B5EF4-FFF2-40B4-BE49-F238E27FC236}">
                  <a16:creationId xmlns:a16="http://schemas.microsoft.com/office/drawing/2014/main" id="{761F783F-87DA-3CE0-D749-F6F3A47A2B84}"/>
                </a:ext>
              </a:extLst>
            </p:cNvPr>
            <p:cNvCxnSpPr>
              <a:cxnSpLocks/>
            </p:cNvCxnSpPr>
            <p:nvPr/>
          </p:nvCxnSpPr>
          <p:spPr>
            <a:xfrm flipH="1" flipV="1">
              <a:off x="5755015" y="2279904"/>
              <a:ext cx="695048" cy="767891"/>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7F34C72-DC6A-64B8-3DBA-0FB2CC28CF78}"/>
                </a:ext>
              </a:extLst>
            </p:cNvPr>
            <p:cNvCxnSpPr>
              <a:cxnSpLocks/>
            </p:cNvCxnSpPr>
            <p:nvPr/>
          </p:nvCxnSpPr>
          <p:spPr>
            <a:xfrm flipV="1">
              <a:off x="4274819" y="2279904"/>
              <a:ext cx="641996" cy="809508"/>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oup 50">
            <a:extLst>
              <a:ext uri="{FF2B5EF4-FFF2-40B4-BE49-F238E27FC236}">
                <a16:creationId xmlns:a16="http://schemas.microsoft.com/office/drawing/2014/main" id="{26E9B143-5720-BBA6-A950-6F3CED377A6C}"/>
              </a:ext>
            </a:extLst>
          </p:cNvPr>
          <p:cNvGrpSpPr/>
          <p:nvPr/>
        </p:nvGrpSpPr>
        <p:grpSpPr>
          <a:xfrm>
            <a:off x="4096904" y="3274110"/>
            <a:ext cx="2717920" cy="557545"/>
            <a:chOff x="4096904" y="3274110"/>
            <a:chExt cx="2717920" cy="557545"/>
          </a:xfrm>
        </p:grpSpPr>
        <p:sp>
          <p:nvSpPr>
            <p:cNvPr id="41" name="Rectangle 40">
              <a:extLst>
                <a:ext uri="{FF2B5EF4-FFF2-40B4-BE49-F238E27FC236}">
                  <a16:creationId xmlns:a16="http://schemas.microsoft.com/office/drawing/2014/main" id="{49DADB46-9260-2266-A768-15E08B7BE213}"/>
                </a:ext>
              </a:extLst>
            </p:cNvPr>
            <p:cNvSpPr/>
            <p:nvPr/>
          </p:nvSpPr>
          <p:spPr>
            <a:xfrm>
              <a:off x="6233534" y="3295207"/>
              <a:ext cx="581290"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9F290950-FD47-F9A1-E101-3404AE78C62A}"/>
                </a:ext>
              </a:extLst>
            </p:cNvPr>
            <p:cNvSpPr/>
            <p:nvPr/>
          </p:nvSpPr>
          <p:spPr>
            <a:xfrm>
              <a:off x="4096904" y="3274110"/>
              <a:ext cx="315438"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0" name="Group 49">
            <a:extLst>
              <a:ext uri="{FF2B5EF4-FFF2-40B4-BE49-F238E27FC236}">
                <a16:creationId xmlns:a16="http://schemas.microsoft.com/office/drawing/2014/main" id="{45CA3DDC-806D-D9E7-EBB5-27F92609E7B0}"/>
              </a:ext>
            </a:extLst>
          </p:cNvPr>
          <p:cNvGrpSpPr/>
          <p:nvPr/>
        </p:nvGrpSpPr>
        <p:grpSpPr>
          <a:xfrm>
            <a:off x="395450" y="5226590"/>
            <a:ext cx="10434167" cy="573276"/>
            <a:chOff x="395450" y="5226590"/>
            <a:chExt cx="10434167" cy="573276"/>
          </a:xfrm>
        </p:grpSpPr>
        <p:sp>
          <p:nvSpPr>
            <p:cNvPr id="40" name="Rectangle 39">
              <a:extLst>
                <a:ext uri="{FF2B5EF4-FFF2-40B4-BE49-F238E27FC236}">
                  <a16:creationId xmlns:a16="http://schemas.microsoft.com/office/drawing/2014/main" id="{91D1D77F-D0A0-FE80-A619-3A2F61D129F7}"/>
                </a:ext>
              </a:extLst>
            </p:cNvPr>
            <p:cNvSpPr/>
            <p:nvPr/>
          </p:nvSpPr>
          <p:spPr>
            <a:xfrm>
              <a:off x="10259122" y="5263418"/>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BD5AECAD-B289-D059-2079-2B115B0EC728}"/>
                </a:ext>
              </a:extLst>
            </p:cNvPr>
            <p:cNvSpPr/>
            <p:nvPr/>
          </p:nvSpPr>
          <p:spPr>
            <a:xfrm>
              <a:off x="6921484" y="5251023"/>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A931D661-A791-A93A-A2C1-CC3D6ECD4B08}"/>
                </a:ext>
              </a:extLst>
            </p:cNvPr>
            <p:cNvSpPr/>
            <p:nvPr/>
          </p:nvSpPr>
          <p:spPr>
            <a:xfrm>
              <a:off x="395450" y="5240414"/>
              <a:ext cx="324404"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925A7DD7-D58B-EF97-5262-DA563BBB3CC8}"/>
                </a:ext>
              </a:extLst>
            </p:cNvPr>
            <p:cNvSpPr/>
            <p:nvPr/>
          </p:nvSpPr>
          <p:spPr>
            <a:xfrm>
              <a:off x="2152678" y="5240414"/>
              <a:ext cx="368620"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C2461529-9794-BFC1-0A76-AED84327CF1B}"/>
                </a:ext>
              </a:extLst>
            </p:cNvPr>
            <p:cNvSpPr/>
            <p:nvPr/>
          </p:nvSpPr>
          <p:spPr>
            <a:xfrm>
              <a:off x="4530973" y="5226590"/>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7" name="Rectangle 46">
            <a:extLst>
              <a:ext uri="{FF2B5EF4-FFF2-40B4-BE49-F238E27FC236}">
                <a16:creationId xmlns:a16="http://schemas.microsoft.com/office/drawing/2014/main" id="{A5464F5D-87FC-B488-3B31-6C414CABE8DA}"/>
              </a:ext>
            </a:extLst>
          </p:cNvPr>
          <p:cNvSpPr/>
          <p:nvPr/>
        </p:nvSpPr>
        <p:spPr>
          <a:xfrm>
            <a:off x="4916814" y="1567007"/>
            <a:ext cx="910491"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1AD11F86-DF2D-A615-D232-F7F87B266088}"/>
              </a:ext>
            </a:extLst>
          </p:cNvPr>
          <p:cNvSpPr txBox="1"/>
          <p:nvPr/>
        </p:nvSpPr>
        <p:spPr>
          <a:xfrm>
            <a:off x="24384" y="5181022"/>
            <a:ext cx="12192000" cy="707886"/>
          </a:xfrm>
          <a:prstGeom prst="rect">
            <a:avLst/>
          </a:prstGeom>
          <a:noFill/>
        </p:spPr>
        <p:txBody>
          <a:bodyPr wrap="square" rtlCol="0">
            <a:spAutoFit/>
          </a:bodyPr>
          <a:lstStyle/>
          <a:p>
            <a:r>
              <a:rPr lang="en-US" sz="4000" dirty="0">
                <a:solidFill>
                  <a:schemeClr val="bg1"/>
                </a:solidFill>
              </a:rPr>
              <a:t>ACGTCDIGACACGACGTACGTACGTCDIGACACGTCDIG</a:t>
            </a:r>
          </a:p>
        </p:txBody>
      </p:sp>
      <p:sp>
        <p:nvSpPr>
          <p:cNvPr id="29" name="TextBox 28">
            <a:extLst>
              <a:ext uri="{FF2B5EF4-FFF2-40B4-BE49-F238E27FC236}">
                <a16:creationId xmlns:a16="http://schemas.microsoft.com/office/drawing/2014/main" id="{E38CB155-7D77-2F6D-C0BC-8F19572A89DA}"/>
              </a:ext>
            </a:extLst>
          </p:cNvPr>
          <p:cNvSpPr txBox="1"/>
          <p:nvPr/>
        </p:nvSpPr>
        <p:spPr>
          <a:xfrm>
            <a:off x="2535936" y="3222612"/>
            <a:ext cx="5779006" cy="707886"/>
          </a:xfrm>
          <a:prstGeom prst="rect">
            <a:avLst/>
          </a:prstGeom>
          <a:noFill/>
        </p:spPr>
        <p:txBody>
          <a:bodyPr wrap="square" rtlCol="0">
            <a:spAutoFit/>
          </a:bodyPr>
          <a:lstStyle/>
          <a:p>
            <a:r>
              <a:rPr lang="en-US" sz="4000" dirty="0">
                <a:solidFill>
                  <a:schemeClr val="bg1"/>
                </a:solidFill>
              </a:rPr>
              <a:t>ACCIGACCDIGACTCGAC</a:t>
            </a:r>
          </a:p>
        </p:txBody>
      </p:sp>
      <p:sp>
        <p:nvSpPr>
          <p:cNvPr id="33" name="TextBox 32">
            <a:extLst>
              <a:ext uri="{FF2B5EF4-FFF2-40B4-BE49-F238E27FC236}">
                <a16:creationId xmlns:a16="http://schemas.microsoft.com/office/drawing/2014/main" id="{0F024C2B-2A2F-331A-4C5E-7D9CCF768177}"/>
              </a:ext>
            </a:extLst>
          </p:cNvPr>
          <p:cNvSpPr txBox="1"/>
          <p:nvPr/>
        </p:nvSpPr>
        <p:spPr>
          <a:xfrm>
            <a:off x="4480773" y="1522867"/>
            <a:ext cx="2124812" cy="984885"/>
          </a:xfrm>
          <a:prstGeom prst="rect">
            <a:avLst/>
          </a:prstGeom>
          <a:noFill/>
        </p:spPr>
        <p:txBody>
          <a:bodyPr wrap="none" rtlCol="0">
            <a:spAutoFit/>
          </a:bodyPr>
          <a:lstStyle/>
          <a:p>
            <a:r>
              <a:rPr lang="en-US" sz="4000" dirty="0">
                <a:solidFill>
                  <a:schemeClr val="bg1"/>
                </a:solidFill>
              </a:rPr>
              <a:t>CACTCG</a:t>
            </a:r>
            <a:endParaRPr lang="en-US" dirty="0">
              <a:solidFill>
                <a:schemeClr val="bg1"/>
              </a:solidFill>
            </a:endParaRPr>
          </a:p>
          <a:p>
            <a:endParaRPr lang="en-GB" dirty="0"/>
          </a:p>
        </p:txBody>
      </p:sp>
    </p:spTree>
    <p:extLst>
      <p:ext uri="{BB962C8B-B14F-4D97-AF65-F5344CB8AC3E}">
        <p14:creationId xmlns:p14="http://schemas.microsoft.com/office/powerpoint/2010/main" val="35253544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29"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0AAD-D661-4E87-A6B7-9703C0F13881}"/>
              </a:ext>
            </a:extLst>
          </p:cNvPr>
          <p:cNvSpPr>
            <a:spLocks noGrp="1"/>
          </p:cNvSpPr>
          <p:nvPr>
            <p:ph type="title"/>
          </p:nvPr>
        </p:nvSpPr>
        <p:spPr>
          <a:xfrm>
            <a:off x="838200" y="365126"/>
            <a:ext cx="10515600" cy="914400"/>
          </a:xfrm>
        </p:spPr>
        <p:txBody>
          <a:bodyPr/>
          <a:lstStyle/>
          <a:p>
            <a:r>
              <a:rPr lang="en-US" dirty="0"/>
              <a:t>PRS analysis</a:t>
            </a:r>
          </a:p>
        </p:txBody>
      </p:sp>
      <p:pic>
        <p:nvPicPr>
          <p:cNvPr id="4" name="Picture 3" descr="A diagram of a graph&#10;&#10;AI-generated content may be incorrect.">
            <a:extLst>
              <a:ext uri="{FF2B5EF4-FFF2-40B4-BE49-F238E27FC236}">
                <a16:creationId xmlns:a16="http://schemas.microsoft.com/office/drawing/2014/main" id="{910D7FDA-2C49-E609-3CC7-B43C25B0683C}"/>
              </a:ext>
            </a:extLst>
          </p:cNvPr>
          <p:cNvPicPr>
            <a:picLocks noChangeAspect="1"/>
          </p:cNvPicPr>
          <p:nvPr/>
        </p:nvPicPr>
        <p:blipFill>
          <a:blip r:embed="rId3"/>
          <a:stretch>
            <a:fillRect/>
          </a:stretch>
        </p:blipFill>
        <p:spPr>
          <a:xfrm>
            <a:off x="2355850" y="1279526"/>
            <a:ext cx="7480300" cy="5610225"/>
          </a:xfrm>
          <a:prstGeom prst="rect">
            <a:avLst/>
          </a:prstGeom>
        </p:spPr>
      </p:pic>
      <p:sp>
        <p:nvSpPr>
          <p:cNvPr id="7" name="TextBox 6">
            <a:extLst>
              <a:ext uri="{FF2B5EF4-FFF2-40B4-BE49-F238E27FC236}">
                <a16:creationId xmlns:a16="http://schemas.microsoft.com/office/drawing/2014/main" id="{782A997A-5F77-706E-249D-FA56A950DAF9}"/>
              </a:ext>
            </a:extLst>
          </p:cNvPr>
          <p:cNvSpPr txBox="1"/>
          <p:nvPr/>
        </p:nvSpPr>
        <p:spPr>
          <a:xfrm>
            <a:off x="3340100" y="5255308"/>
            <a:ext cx="5181600" cy="646331"/>
          </a:xfrm>
          <a:prstGeom prst="rect">
            <a:avLst/>
          </a:prstGeom>
          <a:noFill/>
        </p:spPr>
        <p:txBody>
          <a:bodyPr wrap="square" rtlCol="0">
            <a:spAutoFit/>
          </a:bodyPr>
          <a:lstStyle/>
          <a:p>
            <a:r>
              <a:rPr lang="en-GB" sz="3600" dirty="0">
                <a:solidFill>
                  <a:srgbClr val="FF40FF"/>
                </a:solidFill>
              </a:rPr>
              <a:t>p&lt;=0.0024%</a:t>
            </a:r>
          </a:p>
        </p:txBody>
      </p:sp>
    </p:spTree>
    <p:extLst>
      <p:ext uri="{BB962C8B-B14F-4D97-AF65-F5344CB8AC3E}">
        <p14:creationId xmlns:p14="http://schemas.microsoft.com/office/powerpoint/2010/main" val="25707818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77DE-5B3A-AFFA-EE46-B1EA21F30692}"/>
              </a:ext>
            </a:extLst>
          </p:cNvPr>
          <p:cNvSpPr>
            <a:spLocks noGrp="1"/>
          </p:cNvSpPr>
          <p:nvPr>
            <p:ph type="title"/>
          </p:nvPr>
        </p:nvSpPr>
        <p:spPr/>
        <p:txBody>
          <a:bodyPr/>
          <a:lstStyle/>
          <a:p>
            <a:r>
              <a:rPr lang="en-US" dirty="0"/>
              <a:t>Group</a:t>
            </a:r>
          </a:p>
        </p:txBody>
      </p:sp>
      <p:sp>
        <p:nvSpPr>
          <p:cNvPr id="3" name="Content Placeholder 2">
            <a:extLst>
              <a:ext uri="{FF2B5EF4-FFF2-40B4-BE49-F238E27FC236}">
                <a16:creationId xmlns:a16="http://schemas.microsoft.com/office/drawing/2014/main" id="{1D223CB3-9F5B-4415-9614-E835B9C12A2C}"/>
              </a:ext>
            </a:extLst>
          </p:cNvPr>
          <p:cNvSpPr>
            <a:spLocks noGrp="1"/>
          </p:cNvSpPr>
          <p:nvPr>
            <p:ph idx="1"/>
          </p:nvPr>
        </p:nvSpPr>
        <p:spPr/>
        <p:txBody>
          <a:bodyPr/>
          <a:lstStyle/>
          <a:p>
            <a:r>
              <a:rPr lang="en-US" dirty="0"/>
              <a:t>Group individuals </a:t>
            </a:r>
          </a:p>
          <a:p>
            <a:r>
              <a:rPr lang="en-US" dirty="0"/>
              <a:t>Each its own group of individuals </a:t>
            </a:r>
          </a:p>
        </p:txBody>
      </p:sp>
      <p:graphicFrame>
        <p:nvGraphicFramePr>
          <p:cNvPr id="5" name="Diagram 4">
            <a:extLst>
              <a:ext uri="{FF2B5EF4-FFF2-40B4-BE49-F238E27FC236}">
                <a16:creationId xmlns:a16="http://schemas.microsoft.com/office/drawing/2014/main" id="{2E0FA9FD-685C-5E2D-A561-9FE5D9D2E56A}"/>
              </a:ext>
            </a:extLst>
          </p:cNvPr>
          <p:cNvGraphicFramePr/>
          <p:nvPr>
            <p:extLst>
              <p:ext uri="{D42A27DB-BD31-4B8C-83A1-F6EECF244321}">
                <p14:modId xmlns:p14="http://schemas.microsoft.com/office/powerpoint/2010/main" val="4004104602"/>
              </p:ext>
            </p:extLst>
          </p:nvPr>
        </p:nvGraphicFramePr>
        <p:xfrm>
          <a:off x="5677546" y="990387"/>
          <a:ext cx="6282625" cy="4877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35066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5C113-48D2-E401-0632-16F0D012E2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0A5DED-5D1B-A32A-857E-27A1A467BE9B}"/>
              </a:ext>
            </a:extLst>
          </p:cNvPr>
          <p:cNvSpPr>
            <a:spLocks noGrp="1"/>
          </p:cNvSpPr>
          <p:nvPr>
            <p:ph type="title"/>
          </p:nvPr>
        </p:nvSpPr>
        <p:spPr/>
        <p:txBody>
          <a:bodyPr/>
          <a:lstStyle/>
          <a:p>
            <a:r>
              <a:rPr lang="en-US" dirty="0"/>
              <a:t>Evaluation</a:t>
            </a:r>
          </a:p>
        </p:txBody>
      </p:sp>
      <p:pic>
        <p:nvPicPr>
          <p:cNvPr id="6" name="Picture 5">
            <a:extLst>
              <a:ext uri="{FF2B5EF4-FFF2-40B4-BE49-F238E27FC236}">
                <a16:creationId xmlns:a16="http://schemas.microsoft.com/office/drawing/2014/main" id="{331ED2C8-9B5B-C8AD-F753-384F4231CCFD}"/>
              </a:ext>
            </a:extLst>
          </p:cNvPr>
          <p:cNvPicPr>
            <a:picLocks noChangeAspect="1"/>
          </p:cNvPicPr>
          <p:nvPr/>
        </p:nvPicPr>
        <p:blipFill>
          <a:blip r:embed="rId2"/>
          <a:stretch>
            <a:fillRect/>
          </a:stretch>
        </p:blipFill>
        <p:spPr>
          <a:xfrm>
            <a:off x="1190625" y="1374776"/>
            <a:ext cx="9810750" cy="4905375"/>
          </a:xfrm>
          <a:prstGeom prst="rect">
            <a:avLst/>
          </a:prstGeom>
        </p:spPr>
      </p:pic>
      <p:sp>
        <p:nvSpPr>
          <p:cNvPr id="10" name="Oval 9">
            <a:extLst>
              <a:ext uri="{FF2B5EF4-FFF2-40B4-BE49-F238E27FC236}">
                <a16:creationId xmlns:a16="http://schemas.microsoft.com/office/drawing/2014/main" id="{138DFDE9-7DE2-C9D5-C020-A1D927A89559}"/>
              </a:ext>
            </a:extLst>
          </p:cNvPr>
          <p:cNvSpPr/>
          <p:nvPr/>
        </p:nvSpPr>
        <p:spPr>
          <a:xfrm>
            <a:off x="2501900" y="2235200"/>
            <a:ext cx="1384300" cy="3848100"/>
          </a:xfrm>
          <a:prstGeom prst="ellipse">
            <a:avLst/>
          </a:prstGeom>
          <a:solidFill>
            <a:srgbClr val="FFFF00">
              <a:alpha val="13305"/>
            </a:srgb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930308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1C11-C626-5280-1C63-7411B46BB8DB}"/>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7DC84414-2829-4767-AFAA-6157A4F676D4}"/>
              </a:ext>
            </a:extLst>
          </p:cNvPr>
          <p:cNvSpPr>
            <a:spLocks noGrp="1"/>
          </p:cNvSpPr>
          <p:nvPr>
            <p:ph idx="1"/>
          </p:nvPr>
        </p:nvSpPr>
        <p:spPr/>
        <p:txBody>
          <a:bodyPr/>
          <a:lstStyle/>
          <a:p>
            <a:r>
              <a:rPr lang="en-US" dirty="0"/>
              <a:t>Phenotype Shuffle</a:t>
            </a:r>
          </a:p>
          <a:p>
            <a:endParaRPr lang="en-US" dirty="0"/>
          </a:p>
        </p:txBody>
      </p:sp>
    </p:spTree>
    <p:extLst>
      <p:ext uri="{BB962C8B-B14F-4D97-AF65-F5344CB8AC3E}">
        <p14:creationId xmlns:p14="http://schemas.microsoft.com/office/powerpoint/2010/main" val="29608421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DF9CF-2437-015D-88AD-9B106CA505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86B89D-CFCD-AB71-DC70-0464459C1458}"/>
              </a:ext>
            </a:extLst>
          </p:cNvPr>
          <p:cNvSpPr>
            <a:spLocks noGrp="1"/>
          </p:cNvSpPr>
          <p:nvPr>
            <p:ph type="title"/>
          </p:nvPr>
        </p:nvSpPr>
        <p:spPr/>
        <p:txBody>
          <a:bodyPr/>
          <a:lstStyle/>
          <a:p>
            <a:r>
              <a:rPr lang="en-US" dirty="0"/>
              <a:t>Evaluation</a:t>
            </a:r>
          </a:p>
        </p:txBody>
      </p:sp>
      <p:pic>
        <p:nvPicPr>
          <p:cNvPr id="6" name="Picture 5">
            <a:extLst>
              <a:ext uri="{FF2B5EF4-FFF2-40B4-BE49-F238E27FC236}">
                <a16:creationId xmlns:a16="http://schemas.microsoft.com/office/drawing/2014/main" id="{1BBDB428-9D25-D48D-FFFA-BFCDA9C8EF3E}"/>
              </a:ext>
            </a:extLst>
          </p:cNvPr>
          <p:cNvPicPr>
            <a:picLocks noChangeAspect="1"/>
          </p:cNvPicPr>
          <p:nvPr/>
        </p:nvPicPr>
        <p:blipFill>
          <a:blip r:embed="rId3"/>
          <a:srcRect/>
          <a:stretch/>
        </p:blipFill>
        <p:spPr>
          <a:xfrm>
            <a:off x="1735667" y="1374776"/>
            <a:ext cx="8720666" cy="4905375"/>
          </a:xfrm>
          <a:prstGeom prst="rect">
            <a:avLst/>
          </a:prstGeom>
        </p:spPr>
      </p:pic>
    </p:spTree>
    <p:extLst>
      <p:ext uri="{BB962C8B-B14F-4D97-AF65-F5344CB8AC3E}">
        <p14:creationId xmlns:p14="http://schemas.microsoft.com/office/powerpoint/2010/main" val="56831861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CCED-3DE6-33B6-58E6-7069F2047599}"/>
              </a:ext>
            </a:extLst>
          </p:cNvPr>
          <p:cNvSpPr>
            <a:spLocks noGrp="1"/>
          </p:cNvSpPr>
          <p:nvPr>
            <p:ph type="title"/>
          </p:nvPr>
        </p:nvSpPr>
        <p:spPr/>
        <p:txBody>
          <a:bodyPr/>
          <a:lstStyle/>
          <a:p>
            <a:r>
              <a:rPr lang="en-GB" dirty="0"/>
              <a:t>Could our method work</a:t>
            </a:r>
          </a:p>
        </p:txBody>
      </p:sp>
      <p:sp>
        <p:nvSpPr>
          <p:cNvPr id="3" name="Content Placeholder 2">
            <a:extLst>
              <a:ext uri="{FF2B5EF4-FFF2-40B4-BE49-F238E27FC236}">
                <a16:creationId xmlns:a16="http://schemas.microsoft.com/office/drawing/2014/main" id="{7EB9DC05-8209-6E9B-EEBB-F1ADC3584139}"/>
              </a:ext>
            </a:extLst>
          </p:cNvPr>
          <p:cNvSpPr>
            <a:spLocks noGrp="1"/>
          </p:cNvSpPr>
          <p:nvPr>
            <p:ph idx="1"/>
          </p:nvPr>
        </p:nvSpPr>
        <p:spPr/>
        <p:txBody>
          <a:bodyPr/>
          <a:lstStyle/>
          <a:p>
            <a:r>
              <a:rPr lang="en-GB" dirty="0"/>
              <a:t>Or testing</a:t>
            </a:r>
          </a:p>
          <a:p>
            <a:r>
              <a:rPr lang="en-GB"/>
              <a:t>Simulate Dataset</a:t>
            </a:r>
          </a:p>
        </p:txBody>
      </p:sp>
    </p:spTree>
    <p:extLst>
      <p:ext uri="{BB962C8B-B14F-4D97-AF65-F5344CB8AC3E}">
        <p14:creationId xmlns:p14="http://schemas.microsoft.com/office/powerpoint/2010/main" val="3737149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6D03-1F34-7F52-4B68-F982C5AD465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0050175-B834-FEDE-1E77-63D8E401F4F2}"/>
              </a:ext>
            </a:extLst>
          </p:cNvPr>
          <p:cNvSpPr>
            <a:spLocks noGrp="1"/>
          </p:cNvSpPr>
          <p:nvPr>
            <p:ph idx="1"/>
          </p:nvPr>
        </p:nvSpPr>
        <p:spPr/>
        <p:txBody>
          <a:bodyPr/>
          <a:lstStyle/>
          <a:p>
            <a:r>
              <a:rPr lang="en-GB" noProof="0" dirty="0"/>
              <a:t>Analyse relationships of SNPs</a:t>
            </a:r>
          </a:p>
          <a:p>
            <a:r>
              <a:rPr lang="en-GB" noProof="0" dirty="0"/>
              <a:t>Use SMT solver</a:t>
            </a:r>
          </a:p>
          <a:p>
            <a:r>
              <a:rPr lang="en-GB" noProof="0" dirty="0"/>
              <a:t>Encode ternary values</a:t>
            </a:r>
          </a:p>
          <a:p>
            <a:r>
              <a:rPr lang="en-GB" noProof="0" dirty="0"/>
              <a:t>Find better data</a:t>
            </a:r>
          </a:p>
        </p:txBody>
      </p:sp>
    </p:spTree>
    <p:extLst>
      <p:ext uri="{BB962C8B-B14F-4D97-AF65-F5344CB8AC3E}">
        <p14:creationId xmlns:p14="http://schemas.microsoft.com/office/powerpoint/2010/main" val="21068025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2D14-D742-A2AC-C2A0-AC5F4AC90F4A}"/>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D2C813BA-D727-6142-E2D2-4FD1648B3C6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3631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C554-2601-0BA0-0FB8-9EB783E45C87}"/>
              </a:ext>
            </a:extLst>
          </p:cNvPr>
          <p:cNvSpPr>
            <a:spLocks noGrp="1"/>
          </p:cNvSpPr>
          <p:nvPr>
            <p:ph type="title"/>
          </p:nvPr>
        </p:nvSpPr>
        <p:spPr/>
        <p:txBody>
          <a:bodyPr/>
          <a:lstStyle/>
          <a:p>
            <a:r>
              <a:rPr lang="en-US" dirty="0"/>
              <a:t>Genome</a:t>
            </a:r>
          </a:p>
        </p:txBody>
      </p:sp>
      <p:sp>
        <p:nvSpPr>
          <p:cNvPr id="3" name="Content Placeholder 2">
            <a:extLst>
              <a:ext uri="{FF2B5EF4-FFF2-40B4-BE49-F238E27FC236}">
                <a16:creationId xmlns:a16="http://schemas.microsoft.com/office/drawing/2014/main" id="{9F5A70C2-4685-29CB-637D-105D11F4A7A3}"/>
              </a:ext>
            </a:extLst>
          </p:cNvPr>
          <p:cNvSpPr>
            <a:spLocks noGrp="1"/>
          </p:cNvSpPr>
          <p:nvPr>
            <p:ph idx="1"/>
          </p:nvPr>
        </p:nvSpPr>
        <p:spPr/>
        <p:txBody>
          <a:bodyPr/>
          <a:lstStyle/>
          <a:p>
            <a:r>
              <a:rPr lang="en-US" dirty="0"/>
              <a:t>Building plan for cells</a:t>
            </a:r>
          </a:p>
          <a:p>
            <a:r>
              <a:rPr lang="en-US" dirty="0"/>
              <a:t>Differences as SNPs</a:t>
            </a:r>
          </a:p>
          <a:p>
            <a:r>
              <a:rPr lang="en-US" dirty="0"/>
              <a:t>Genetic diseases</a:t>
            </a:r>
          </a:p>
          <a:p>
            <a:endParaRPr lang="en-US" dirty="0"/>
          </a:p>
          <a:p>
            <a:endParaRPr lang="en-US" dirty="0"/>
          </a:p>
          <a:p>
            <a:pPr marL="0" indent="0">
              <a:buNone/>
            </a:pPr>
            <a:endParaRPr lang="en-US" dirty="0"/>
          </a:p>
        </p:txBody>
      </p:sp>
      <p:grpSp>
        <p:nvGrpSpPr>
          <p:cNvPr id="4" name="Group 3">
            <a:extLst>
              <a:ext uri="{FF2B5EF4-FFF2-40B4-BE49-F238E27FC236}">
                <a16:creationId xmlns:a16="http://schemas.microsoft.com/office/drawing/2014/main" id="{855BE4DF-77B7-3B0B-C98C-75BA716CA09E}"/>
              </a:ext>
            </a:extLst>
          </p:cNvPr>
          <p:cNvGrpSpPr/>
          <p:nvPr/>
        </p:nvGrpSpPr>
        <p:grpSpPr>
          <a:xfrm>
            <a:off x="7778968" y="-290878"/>
            <a:ext cx="4016265" cy="7361303"/>
            <a:chOff x="7778968" y="-290878"/>
            <a:chExt cx="4016265" cy="7361303"/>
          </a:xfrm>
        </p:grpSpPr>
        <p:sp>
          <p:nvSpPr>
            <p:cNvPr id="5" name="TextBox 4">
              <a:extLst>
                <a:ext uri="{FF2B5EF4-FFF2-40B4-BE49-F238E27FC236}">
                  <a16:creationId xmlns:a16="http://schemas.microsoft.com/office/drawing/2014/main" id="{0C399CDA-24C6-1E52-BB28-0B2C7E9CD642}"/>
                </a:ext>
              </a:extLst>
            </p:cNvPr>
            <p:cNvSpPr txBox="1"/>
            <p:nvPr/>
          </p:nvSpPr>
          <p:spPr>
            <a:xfrm>
              <a:off x="10256781" y="-290878"/>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6" name="TextBox 5">
              <a:extLst>
                <a:ext uri="{FF2B5EF4-FFF2-40B4-BE49-F238E27FC236}">
                  <a16:creationId xmlns:a16="http://schemas.microsoft.com/office/drawing/2014/main" id="{D57A9D67-FFDA-B9F3-A769-5CB922E455B9}"/>
                </a:ext>
              </a:extLst>
            </p:cNvPr>
            <p:cNvSpPr txBox="1"/>
            <p:nvPr/>
          </p:nvSpPr>
          <p:spPr>
            <a:xfrm>
              <a:off x="7914289" y="3515683"/>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7" name="TextBox 6">
              <a:extLst>
                <a:ext uri="{FF2B5EF4-FFF2-40B4-BE49-F238E27FC236}">
                  <a16:creationId xmlns:a16="http://schemas.microsoft.com/office/drawing/2014/main" id="{29434B40-FE2A-E81F-E8EA-BBE096AA6980}"/>
                </a:ext>
              </a:extLst>
            </p:cNvPr>
            <p:cNvSpPr txBox="1"/>
            <p:nvPr/>
          </p:nvSpPr>
          <p:spPr>
            <a:xfrm>
              <a:off x="9040538" y="1460187"/>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8" name="TextBox 7">
              <a:extLst>
                <a:ext uri="{FF2B5EF4-FFF2-40B4-BE49-F238E27FC236}">
                  <a16:creationId xmlns:a16="http://schemas.microsoft.com/office/drawing/2014/main" id="{1A9720C6-CF77-915C-E407-37AB502D040F}"/>
                </a:ext>
              </a:extLst>
            </p:cNvPr>
            <p:cNvSpPr txBox="1"/>
            <p:nvPr/>
          </p:nvSpPr>
          <p:spPr>
            <a:xfrm>
              <a:off x="9852134" y="7570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9" name="TextBox 8">
              <a:extLst>
                <a:ext uri="{FF2B5EF4-FFF2-40B4-BE49-F238E27FC236}">
                  <a16:creationId xmlns:a16="http://schemas.microsoft.com/office/drawing/2014/main" id="{F379C378-0075-B299-0F1B-A4348FB10FCB}"/>
                </a:ext>
              </a:extLst>
            </p:cNvPr>
            <p:cNvSpPr txBox="1"/>
            <p:nvPr/>
          </p:nvSpPr>
          <p:spPr>
            <a:xfrm>
              <a:off x="9634043" y="9998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0" name="TextBox 9">
              <a:extLst>
                <a:ext uri="{FF2B5EF4-FFF2-40B4-BE49-F238E27FC236}">
                  <a16:creationId xmlns:a16="http://schemas.microsoft.com/office/drawing/2014/main" id="{6F65DBA0-7C37-1F9D-CEC6-672BC0C3DB70}"/>
                </a:ext>
              </a:extLst>
            </p:cNvPr>
            <p:cNvSpPr txBox="1"/>
            <p:nvPr/>
          </p:nvSpPr>
          <p:spPr>
            <a:xfrm>
              <a:off x="8049610" y="2766329"/>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1" name="TextBox 10">
              <a:extLst>
                <a:ext uri="{FF2B5EF4-FFF2-40B4-BE49-F238E27FC236}">
                  <a16:creationId xmlns:a16="http://schemas.microsoft.com/office/drawing/2014/main" id="{E674F5F4-3580-C609-F65A-1F32E9A6161C}"/>
                </a:ext>
              </a:extLst>
            </p:cNvPr>
            <p:cNvSpPr txBox="1"/>
            <p:nvPr/>
          </p:nvSpPr>
          <p:spPr>
            <a:xfrm>
              <a:off x="10265978" y="332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2" name="TextBox 11">
              <a:extLst>
                <a:ext uri="{FF2B5EF4-FFF2-40B4-BE49-F238E27FC236}">
                  <a16:creationId xmlns:a16="http://schemas.microsoft.com/office/drawing/2014/main" id="{A3BE0A1F-5A75-0C05-0D74-470751B11958}"/>
                </a:ext>
              </a:extLst>
            </p:cNvPr>
            <p:cNvSpPr txBox="1"/>
            <p:nvPr/>
          </p:nvSpPr>
          <p:spPr>
            <a:xfrm>
              <a:off x="10143138" y="294647"/>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3" name="TextBox 12">
              <a:extLst>
                <a:ext uri="{FF2B5EF4-FFF2-40B4-BE49-F238E27FC236}">
                  <a16:creationId xmlns:a16="http://schemas.microsoft.com/office/drawing/2014/main" id="{47664F5E-DD87-DE95-C6D9-FC530FA85A0F}"/>
                </a:ext>
              </a:extLst>
            </p:cNvPr>
            <p:cNvSpPr txBox="1"/>
            <p:nvPr/>
          </p:nvSpPr>
          <p:spPr>
            <a:xfrm>
              <a:off x="9333185" y="1221392"/>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4" name="TextBox 13">
              <a:extLst>
                <a:ext uri="{FF2B5EF4-FFF2-40B4-BE49-F238E27FC236}">
                  <a16:creationId xmlns:a16="http://schemas.microsoft.com/office/drawing/2014/main" id="{4B01DB69-686E-0702-2AC0-4A3AEDF517C6}"/>
                </a:ext>
              </a:extLst>
            </p:cNvPr>
            <p:cNvSpPr txBox="1"/>
            <p:nvPr/>
          </p:nvSpPr>
          <p:spPr>
            <a:xfrm>
              <a:off x="9942785" y="6485650"/>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5" name="TextBox 14">
              <a:extLst>
                <a:ext uri="{FF2B5EF4-FFF2-40B4-BE49-F238E27FC236}">
                  <a16:creationId xmlns:a16="http://schemas.microsoft.com/office/drawing/2014/main" id="{C2BA5A9A-2A35-B17B-A27B-354202F33FB2}"/>
                </a:ext>
              </a:extLst>
            </p:cNvPr>
            <p:cNvSpPr txBox="1"/>
            <p:nvPr/>
          </p:nvSpPr>
          <p:spPr>
            <a:xfrm>
              <a:off x="8814237" y="1683763"/>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6" name="TextBox 15">
              <a:extLst>
                <a:ext uri="{FF2B5EF4-FFF2-40B4-BE49-F238E27FC236}">
                  <a16:creationId xmlns:a16="http://schemas.microsoft.com/office/drawing/2014/main" id="{D9B4B74E-0891-1950-D5D6-C8A7B5C0C46D}"/>
                </a:ext>
              </a:extLst>
            </p:cNvPr>
            <p:cNvSpPr txBox="1"/>
            <p:nvPr/>
          </p:nvSpPr>
          <p:spPr>
            <a:xfrm>
              <a:off x="8555422" y="191516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7" name="TextBox 16">
              <a:extLst>
                <a:ext uri="{FF2B5EF4-FFF2-40B4-BE49-F238E27FC236}">
                  <a16:creationId xmlns:a16="http://schemas.microsoft.com/office/drawing/2014/main" id="{110A5B00-C6D2-836B-8334-D7C819B4DEE0}"/>
                </a:ext>
              </a:extLst>
            </p:cNvPr>
            <p:cNvSpPr txBox="1"/>
            <p:nvPr/>
          </p:nvSpPr>
          <p:spPr>
            <a:xfrm>
              <a:off x="8049610" y="3943254"/>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8" name="TextBox 17">
              <a:extLst>
                <a:ext uri="{FF2B5EF4-FFF2-40B4-BE49-F238E27FC236}">
                  <a16:creationId xmlns:a16="http://schemas.microsoft.com/office/drawing/2014/main" id="{40657107-8ABA-B686-BCBA-D0C7617EAB21}"/>
                </a:ext>
              </a:extLst>
            </p:cNvPr>
            <p:cNvSpPr txBox="1"/>
            <p:nvPr/>
          </p:nvSpPr>
          <p:spPr>
            <a:xfrm>
              <a:off x="8172450" y="4252858"/>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9" name="TextBox 18">
              <a:extLst>
                <a:ext uri="{FF2B5EF4-FFF2-40B4-BE49-F238E27FC236}">
                  <a16:creationId xmlns:a16="http://schemas.microsoft.com/office/drawing/2014/main" id="{38DD6879-EC80-CA98-46D5-33A07988E19D}"/>
                </a:ext>
              </a:extLst>
            </p:cNvPr>
            <p:cNvSpPr txBox="1"/>
            <p:nvPr/>
          </p:nvSpPr>
          <p:spPr>
            <a:xfrm>
              <a:off x="10118832" y="537452"/>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0" name="TextBox 19">
              <a:extLst>
                <a:ext uri="{FF2B5EF4-FFF2-40B4-BE49-F238E27FC236}">
                  <a16:creationId xmlns:a16="http://schemas.microsoft.com/office/drawing/2014/main" id="{2D2577E8-86A1-7A9E-4B67-B18E1318D739}"/>
                </a:ext>
              </a:extLst>
            </p:cNvPr>
            <p:cNvSpPr txBox="1"/>
            <p:nvPr/>
          </p:nvSpPr>
          <p:spPr>
            <a:xfrm>
              <a:off x="9692509" y="5815807"/>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1" name="TextBox 20">
              <a:extLst>
                <a:ext uri="{FF2B5EF4-FFF2-40B4-BE49-F238E27FC236}">
                  <a16:creationId xmlns:a16="http://schemas.microsoft.com/office/drawing/2014/main" id="{34D7F2B7-7187-3C25-A2FB-55BC2B1CF8E2}"/>
                </a:ext>
              </a:extLst>
            </p:cNvPr>
            <p:cNvSpPr txBox="1"/>
            <p:nvPr/>
          </p:nvSpPr>
          <p:spPr>
            <a:xfrm>
              <a:off x="9501351" y="5558520"/>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2" name="TextBox 21">
              <a:extLst>
                <a:ext uri="{FF2B5EF4-FFF2-40B4-BE49-F238E27FC236}">
                  <a16:creationId xmlns:a16="http://schemas.microsoft.com/office/drawing/2014/main" id="{B191659A-54BF-F997-061E-55328F085416}"/>
                </a:ext>
              </a:extLst>
            </p:cNvPr>
            <p:cNvSpPr txBox="1"/>
            <p:nvPr/>
          </p:nvSpPr>
          <p:spPr>
            <a:xfrm>
              <a:off x="8112670" y="24521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3" name="TextBox 22">
              <a:extLst>
                <a:ext uri="{FF2B5EF4-FFF2-40B4-BE49-F238E27FC236}">
                  <a16:creationId xmlns:a16="http://schemas.microsoft.com/office/drawing/2014/main" id="{84DA6259-BC25-911C-8427-46268A1B1EDA}"/>
                </a:ext>
              </a:extLst>
            </p:cNvPr>
            <p:cNvSpPr txBox="1"/>
            <p:nvPr/>
          </p:nvSpPr>
          <p:spPr>
            <a:xfrm>
              <a:off x="9824545" y="618511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4" name="TextBox 23">
              <a:extLst>
                <a:ext uri="{FF2B5EF4-FFF2-40B4-BE49-F238E27FC236}">
                  <a16:creationId xmlns:a16="http://schemas.microsoft.com/office/drawing/2014/main" id="{98426A2D-378E-F406-9D44-E5A3EB1DA339}"/>
                </a:ext>
              </a:extLst>
            </p:cNvPr>
            <p:cNvSpPr txBox="1"/>
            <p:nvPr/>
          </p:nvSpPr>
          <p:spPr>
            <a:xfrm>
              <a:off x="8568558" y="471653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5" name="TextBox 24">
              <a:extLst>
                <a:ext uri="{FF2B5EF4-FFF2-40B4-BE49-F238E27FC236}">
                  <a16:creationId xmlns:a16="http://schemas.microsoft.com/office/drawing/2014/main" id="{F60B29AB-46A9-C795-B558-DA411FF5F797}"/>
                </a:ext>
              </a:extLst>
            </p:cNvPr>
            <p:cNvSpPr txBox="1"/>
            <p:nvPr/>
          </p:nvSpPr>
          <p:spPr>
            <a:xfrm>
              <a:off x="8877298" y="500440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6" name="TextBox 25">
              <a:extLst>
                <a:ext uri="{FF2B5EF4-FFF2-40B4-BE49-F238E27FC236}">
                  <a16:creationId xmlns:a16="http://schemas.microsoft.com/office/drawing/2014/main" id="{BE44E69A-A816-DB83-74D4-DEC05E9693BC}"/>
                </a:ext>
              </a:extLst>
            </p:cNvPr>
            <p:cNvSpPr txBox="1"/>
            <p:nvPr/>
          </p:nvSpPr>
          <p:spPr>
            <a:xfrm>
              <a:off x="9178158" y="530493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7" name="TextBox 26">
              <a:extLst>
                <a:ext uri="{FF2B5EF4-FFF2-40B4-BE49-F238E27FC236}">
                  <a16:creationId xmlns:a16="http://schemas.microsoft.com/office/drawing/2014/main" id="{28F457C3-C2D4-6460-DF1C-84F367C7D91E}"/>
                </a:ext>
              </a:extLst>
            </p:cNvPr>
            <p:cNvSpPr txBox="1"/>
            <p:nvPr/>
          </p:nvSpPr>
          <p:spPr>
            <a:xfrm>
              <a:off x="8275911" y="4477735"/>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8" name="TextBox 27">
              <a:extLst>
                <a:ext uri="{FF2B5EF4-FFF2-40B4-BE49-F238E27FC236}">
                  <a16:creationId xmlns:a16="http://schemas.microsoft.com/office/drawing/2014/main" id="{624F7B0C-C522-0B08-6EFA-AFF38D2C0643}"/>
                </a:ext>
              </a:extLst>
            </p:cNvPr>
            <p:cNvSpPr txBox="1"/>
            <p:nvPr/>
          </p:nvSpPr>
          <p:spPr>
            <a:xfrm>
              <a:off x="8322879" y="22133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9" name="TextBox 28">
              <a:extLst>
                <a:ext uri="{FF2B5EF4-FFF2-40B4-BE49-F238E27FC236}">
                  <a16:creationId xmlns:a16="http://schemas.microsoft.com/office/drawing/2014/main" id="{AA12A43A-81BD-20C3-5BB9-2B25EC99C60E}"/>
                </a:ext>
              </a:extLst>
            </p:cNvPr>
            <p:cNvSpPr txBox="1"/>
            <p:nvPr/>
          </p:nvSpPr>
          <p:spPr>
            <a:xfrm>
              <a:off x="7778968" y="3122013"/>
              <a:ext cx="1529255" cy="707886"/>
            </a:xfrm>
            <a:prstGeom prst="rect">
              <a:avLst/>
            </a:prstGeom>
            <a:noFill/>
          </p:spPr>
          <p:txBody>
            <a:bodyPr wrap="square" rtlCol="0">
              <a:spAutoFit/>
            </a:bodyPr>
            <a:lstStyle/>
            <a:p>
              <a:r>
                <a:rPr lang="en-GB" sz="4000" b="1" dirty="0">
                  <a:solidFill>
                    <a:srgbClr val="FF0000"/>
                  </a:solidFill>
                </a:rPr>
                <a:t>C</a:t>
              </a:r>
            </a:p>
          </p:txBody>
        </p:sp>
      </p:grpSp>
    </p:spTree>
    <p:extLst>
      <p:ext uri="{BB962C8B-B14F-4D97-AF65-F5344CB8AC3E}">
        <p14:creationId xmlns:p14="http://schemas.microsoft.com/office/powerpoint/2010/main" val="490557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4C4E-004F-C4AE-63D9-BF404DB51EC3}"/>
              </a:ext>
            </a:extLst>
          </p:cNvPr>
          <p:cNvSpPr>
            <a:spLocks noGrp="1"/>
          </p:cNvSpPr>
          <p:nvPr>
            <p:ph type="title"/>
          </p:nvPr>
        </p:nvSpPr>
        <p:spPr>
          <a:xfrm>
            <a:off x="838200" y="365125"/>
            <a:ext cx="7211410" cy="1325563"/>
          </a:xfrm>
        </p:spPr>
        <p:txBody>
          <a:bodyPr/>
          <a:lstStyle/>
          <a:p>
            <a:r>
              <a:rPr lang="en-US" dirty="0"/>
              <a:t>Genome Wide Association Study (GWAS)</a:t>
            </a:r>
          </a:p>
        </p:txBody>
      </p:sp>
      <p:sp>
        <p:nvSpPr>
          <p:cNvPr id="3" name="Content Placeholder 2">
            <a:extLst>
              <a:ext uri="{FF2B5EF4-FFF2-40B4-BE49-F238E27FC236}">
                <a16:creationId xmlns:a16="http://schemas.microsoft.com/office/drawing/2014/main" id="{2B761427-AF25-10DE-49F4-D543032CC50B}"/>
              </a:ext>
            </a:extLst>
          </p:cNvPr>
          <p:cNvSpPr>
            <a:spLocks noGrp="1"/>
          </p:cNvSpPr>
          <p:nvPr>
            <p:ph idx="1"/>
          </p:nvPr>
        </p:nvSpPr>
        <p:spPr/>
        <p:txBody>
          <a:bodyPr/>
          <a:lstStyle/>
          <a:p>
            <a:r>
              <a:rPr lang="en-US" dirty="0"/>
              <a:t>Aim to identify</a:t>
            </a:r>
          </a:p>
          <a:p>
            <a:r>
              <a:rPr lang="en-US" dirty="0"/>
              <a:t>&gt;1’000’000 SNPs</a:t>
            </a:r>
          </a:p>
          <a:p>
            <a:r>
              <a:rPr lang="en-US" dirty="0"/>
              <a:t>100+ subjects</a:t>
            </a:r>
          </a:p>
          <a:p>
            <a:r>
              <a:rPr lang="en-US" dirty="0"/>
              <a:t>Problem in NP</a:t>
            </a:r>
          </a:p>
          <a:p>
            <a:endParaRPr lang="en-US" dirty="0"/>
          </a:p>
        </p:txBody>
      </p:sp>
      <p:grpSp>
        <p:nvGrpSpPr>
          <p:cNvPr id="34" name="Group 33">
            <a:extLst>
              <a:ext uri="{FF2B5EF4-FFF2-40B4-BE49-F238E27FC236}">
                <a16:creationId xmlns:a16="http://schemas.microsoft.com/office/drawing/2014/main" id="{09BAF956-06E5-537F-02AA-2A28463CF955}"/>
              </a:ext>
            </a:extLst>
          </p:cNvPr>
          <p:cNvGrpSpPr/>
          <p:nvPr/>
        </p:nvGrpSpPr>
        <p:grpSpPr>
          <a:xfrm>
            <a:off x="7778968" y="-290878"/>
            <a:ext cx="4016265" cy="7361303"/>
            <a:chOff x="7778968" y="-290878"/>
            <a:chExt cx="4016265" cy="7361303"/>
          </a:xfrm>
        </p:grpSpPr>
        <p:sp>
          <p:nvSpPr>
            <p:cNvPr id="5" name="TextBox 4">
              <a:extLst>
                <a:ext uri="{FF2B5EF4-FFF2-40B4-BE49-F238E27FC236}">
                  <a16:creationId xmlns:a16="http://schemas.microsoft.com/office/drawing/2014/main" id="{C419D7B1-7A5B-5447-7DB4-8FD0FD566483}"/>
                </a:ext>
              </a:extLst>
            </p:cNvPr>
            <p:cNvSpPr txBox="1"/>
            <p:nvPr/>
          </p:nvSpPr>
          <p:spPr>
            <a:xfrm>
              <a:off x="10256781" y="-290878"/>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6" name="TextBox 5">
              <a:extLst>
                <a:ext uri="{FF2B5EF4-FFF2-40B4-BE49-F238E27FC236}">
                  <a16:creationId xmlns:a16="http://schemas.microsoft.com/office/drawing/2014/main" id="{31666D4A-72AC-3D77-3D43-5DCE69E98B8C}"/>
                </a:ext>
              </a:extLst>
            </p:cNvPr>
            <p:cNvSpPr txBox="1"/>
            <p:nvPr/>
          </p:nvSpPr>
          <p:spPr>
            <a:xfrm>
              <a:off x="7914289" y="3515683"/>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8" name="TextBox 7">
              <a:extLst>
                <a:ext uri="{FF2B5EF4-FFF2-40B4-BE49-F238E27FC236}">
                  <a16:creationId xmlns:a16="http://schemas.microsoft.com/office/drawing/2014/main" id="{5F3DAFD8-94B1-EEFA-C8AB-89C9AF4092CC}"/>
                </a:ext>
              </a:extLst>
            </p:cNvPr>
            <p:cNvSpPr txBox="1"/>
            <p:nvPr/>
          </p:nvSpPr>
          <p:spPr>
            <a:xfrm>
              <a:off x="9040538" y="1460187"/>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0" name="TextBox 9">
              <a:extLst>
                <a:ext uri="{FF2B5EF4-FFF2-40B4-BE49-F238E27FC236}">
                  <a16:creationId xmlns:a16="http://schemas.microsoft.com/office/drawing/2014/main" id="{58FACFD6-C771-77F2-FB67-C3A3029B4F3C}"/>
                </a:ext>
              </a:extLst>
            </p:cNvPr>
            <p:cNvSpPr txBox="1"/>
            <p:nvPr/>
          </p:nvSpPr>
          <p:spPr>
            <a:xfrm>
              <a:off x="9852134" y="7570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11" name="TextBox 10">
              <a:extLst>
                <a:ext uri="{FF2B5EF4-FFF2-40B4-BE49-F238E27FC236}">
                  <a16:creationId xmlns:a16="http://schemas.microsoft.com/office/drawing/2014/main" id="{1A48ECB5-BFF3-579F-60CB-A76041D6F11A}"/>
                </a:ext>
              </a:extLst>
            </p:cNvPr>
            <p:cNvSpPr txBox="1"/>
            <p:nvPr/>
          </p:nvSpPr>
          <p:spPr>
            <a:xfrm>
              <a:off x="9634043" y="9998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2" name="TextBox 11">
              <a:extLst>
                <a:ext uri="{FF2B5EF4-FFF2-40B4-BE49-F238E27FC236}">
                  <a16:creationId xmlns:a16="http://schemas.microsoft.com/office/drawing/2014/main" id="{73AB114A-FD53-5BAD-F92F-DF6843FA3BF2}"/>
                </a:ext>
              </a:extLst>
            </p:cNvPr>
            <p:cNvSpPr txBox="1"/>
            <p:nvPr/>
          </p:nvSpPr>
          <p:spPr>
            <a:xfrm>
              <a:off x="8049610" y="2766329"/>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3" name="TextBox 12">
              <a:extLst>
                <a:ext uri="{FF2B5EF4-FFF2-40B4-BE49-F238E27FC236}">
                  <a16:creationId xmlns:a16="http://schemas.microsoft.com/office/drawing/2014/main" id="{C6A711CF-BACA-92F6-019D-10567B5B17A8}"/>
                </a:ext>
              </a:extLst>
            </p:cNvPr>
            <p:cNvSpPr txBox="1"/>
            <p:nvPr/>
          </p:nvSpPr>
          <p:spPr>
            <a:xfrm>
              <a:off x="10265978" y="332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4" name="TextBox 13">
              <a:extLst>
                <a:ext uri="{FF2B5EF4-FFF2-40B4-BE49-F238E27FC236}">
                  <a16:creationId xmlns:a16="http://schemas.microsoft.com/office/drawing/2014/main" id="{293BB5DE-D518-0B0A-752F-5AC12A97DA79}"/>
                </a:ext>
              </a:extLst>
            </p:cNvPr>
            <p:cNvSpPr txBox="1"/>
            <p:nvPr/>
          </p:nvSpPr>
          <p:spPr>
            <a:xfrm>
              <a:off x="10143138" y="294647"/>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5" name="TextBox 14">
              <a:extLst>
                <a:ext uri="{FF2B5EF4-FFF2-40B4-BE49-F238E27FC236}">
                  <a16:creationId xmlns:a16="http://schemas.microsoft.com/office/drawing/2014/main" id="{944D7753-AD94-EA6F-3BE2-6A0EF86F131B}"/>
                </a:ext>
              </a:extLst>
            </p:cNvPr>
            <p:cNvSpPr txBox="1"/>
            <p:nvPr/>
          </p:nvSpPr>
          <p:spPr>
            <a:xfrm>
              <a:off x="9333185" y="1221392"/>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6" name="TextBox 15">
              <a:extLst>
                <a:ext uri="{FF2B5EF4-FFF2-40B4-BE49-F238E27FC236}">
                  <a16:creationId xmlns:a16="http://schemas.microsoft.com/office/drawing/2014/main" id="{B87888D5-4CA8-5FDB-DC49-867C73D67FE6}"/>
                </a:ext>
              </a:extLst>
            </p:cNvPr>
            <p:cNvSpPr txBox="1"/>
            <p:nvPr/>
          </p:nvSpPr>
          <p:spPr>
            <a:xfrm>
              <a:off x="9942785" y="6485650"/>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7" name="TextBox 16">
              <a:extLst>
                <a:ext uri="{FF2B5EF4-FFF2-40B4-BE49-F238E27FC236}">
                  <a16:creationId xmlns:a16="http://schemas.microsoft.com/office/drawing/2014/main" id="{056451D1-847D-6FDA-28E0-18E564673C75}"/>
                </a:ext>
              </a:extLst>
            </p:cNvPr>
            <p:cNvSpPr txBox="1"/>
            <p:nvPr/>
          </p:nvSpPr>
          <p:spPr>
            <a:xfrm>
              <a:off x="8814237" y="1683763"/>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8" name="TextBox 17">
              <a:extLst>
                <a:ext uri="{FF2B5EF4-FFF2-40B4-BE49-F238E27FC236}">
                  <a16:creationId xmlns:a16="http://schemas.microsoft.com/office/drawing/2014/main" id="{AD510354-6F50-9726-2342-886FB7A9CF07}"/>
                </a:ext>
              </a:extLst>
            </p:cNvPr>
            <p:cNvSpPr txBox="1"/>
            <p:nvPr/>
          </p:nvSpPr>
          <p:spPr>
            <a:xfrm>
              <a:off x="8555422" y="191516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9" name="TextBox 18">
              <a:extLst>
                <a:ext uri="{FF2B5EF4-FFF2-40B4-BE49-F238E27FC236}">
                  <a16:creationId xmlns:a16="http://schemas.microsoft.com/office/drawing/2014/main" id="{DF1B97BB-1A8D-B436-F79C-B796D3AC1227}"/>
                </a:ext>
              </a:extLst>
            </p:cNvPr>
            <p:cNvSpPr txBox="1"/>
            <p:nvPr/>
          </p:nvSpPr>
          <p:spPr>
            <a:xfrm>
              <a:off x="8049610" y="3943254"/>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0" name="TextBox 19">
              <a:extLst>
                <a:ext uri="{FF2B5EF4-FFF2-40B4-BE49-F238E27FC236}">
                  <a16:creationId xmlns:a16="http://schemas.microsoft.com/office/drawing/2014/main" id="{AEDD7CEC-670F-1824-135D-B1715A2657D3}"/>
                </a:ext>
              </a:extLst>
            </p:cNvPr>
            <p:cNvSpPr txBox="1"/>
            <p:nvPr/>
          </p:nvSpPr>
          <p:spPr>
            <a:xfrm>
              <a:off x="8172450" y="4252858"/>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2" name="TextBox 21">
              <a:extLst>
                <a:ext uri="{FF2B5EF4-FFF2-40B4-BE49-F238E27FC236}">
                  <a16:creationId xmlns:a16="http://schemas.microsoft.com/office/drawing/2014/main" id="{3CFA58D4-02C5-B893-AC76-B518D71C70F7}"/>
                </a:ext>
              </a:extLst>
            </p:cNvPr>
            <p:cNvSpPr txBox="1"/>
            <p:nvPr/>
          </p:nvSpPr>
          <p:spPr>
            <a:xfrm>
              <a:off x="10118832" y="537452"/>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3" name="TextBox 22">
              <a:extLst>
                <a:ext uri="{FF2B5EF4-FFF2-40B4-BE49-F238E27FC236}">
                  <a16:creationId xmlns:a16="http://schemas.microsoft.com/office/drawing/2014/main" id="{7E395692-DF23-F507-69A4-4C948344343C}"/>
                </a:ext>
              </a:extLst>
            </p:cNvPr>
            <p:cNvSpPr txBox="1"/>
            <p:nvPr/>
          </p:nvSpPr>
          <p:spPr>
            <a:xfrm>
              <a:off x="9692509" y="5815807"/>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4" name="TextBox 23">
              <a:extLst>
                <a:ext uri="{FF2B5EF4-FFF2-40B4-BE49-F238E27FC236}">
                  <a16:creationId xmlns:a16="http://schemas.microsoft.com/office/drawing/2014/main" id="{855CE8D4-538A-B600-0763-6673210A0E3A}"/>
                </a:ext>
              </a:extLst>
            </p:cNvPr>
            <p:cNvSpPr txBox="1"/>
            <p:nvPr/>
          </p:nvSpPr>
          <p:spPr>
            <a:xfrm>
              <a:off x="9501351" y="5558520"/>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5" name="TextBox 24">
              <a:extLst>
                <a:ext uri="{FF2B5EF4-FFF2-40B4-BE49-F238E27FC236}">
                  <a16:creationId xmlns:a16="http://schemas.microsoft.com/office/drawing/2014/main" id="{7EB88975-C9BE-948B-8296-934DBCBF75AC}"/>
                </a:ext>
              </a:extLst>
            </p:cNvPr>
            <p:cNvSpPr txBox="1"/>
            <p:nvPr/>
          </p:nvSpPr>
          <p:spPr>
            <a:xfrm>
              <a:off x="8112670" y="24521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6" name="TextBox 25">
              <a:extLst>
                <a:ext uri="{FF2B5EF4-FFF2-40B4-BE49-F238E27FC236}">
                  <a16:creationId xmlns:a16="http://schemas.microsoft.com/office/drawing/2014/main" id="{B3ABCB82-3392-FD44-3E3C-9D4140D1BD49}"/>
                </a:ext>
              </a:extLst>
            </p:cNvPr>
            <p:cNvSpPr txBox="1"/>
            <p:nvPr/>
          </p:nvSpPr>
          <p:spPr>
            <a:xfrm>
              <a:off x="9824545" y="618511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7" name="TextBox 26">
              <a:extLst>
                <a:ext uri="{FF2B5EF4-FFF2-40B4-BE49-F238E27FC236}">
                  <a16:creationId xmlns:a16="http://schemas.microsoft.com/office/drawing/2014/main" id="{5FF8A4F5-C9AD-6122-A47F-20DF1C989D8F}"/>
                </a:ext>
              </a:extLst>
            </p:cNvPr>
            <p:cNvSpPr txBox="1"/>
            <p:nvPr/>
          </p:nvSpPr>
          <p:spPr>
            <a:xfrm>
              <a:off x="8568558" y="471653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8" name="TextBox 27">
              <a:extLst>
                <a:ext uri="{FF2B5EF4-FFF2-40B4-BE49-F238E27FC236}">
                  <a16:creationId xmlns:a16="http://schemas.microsoft.com/office/drawing/2014/main" id="{A216964E-CAB7-D2EF-7B0B-019FD2E706E7}"/>
                </a:ext>
              </a:extLst>
            </p:cNvPr>
            <p:cNvSpPr txBox="1"/>
            <p:nvPr/>
          </p:nvSpPr>
          <p:spPr>
            <a:xfrm>
              <a:off x="8877298" y="500440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9" name="TextBox 28">
              <a:extLst>
                <a:ext uri="{FF2B5EF4-FFF2-40B4-BE49-F238E27FC236}">
                  <a16:creationId xmlns:a16="http://schemas.microsoft.com/office/drawing/2014/main" id="{379A4A3F-CE69-C6F7-EA27-7F8B3648B69F}"/>
                </a:ext>
              </a:extLst>
            </p:cNvPr>
            <p:cNvSpPr txBox="1"/>
            <p:nvPr/>
          </p:nvSpPr>
          <p:spPr>
            <a:xfrm>
              <a:off x="9178158" y="530493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0" name="TextBox 29">
              <a:extLst>
                <a:ext uri="{FF2B5EF4-FFF2-40B4-BE49-F238E27FC236}">
                  <a16:creationId xmlns:a16="http://schemas.microsoft.com/office/drawing/2014/main" id="{E4EF90F3-2783-6C4B-D30E-04A5A69AC698}"/>
                </a:ext>
              </a:extLst>
            </p:cNvPr>
            <p:cNvSpPr txBox="1"/>
            <p:nvPr/>
          </p:nvSpPr>
          <p:spPr>
            <a:xfrm>
              <a:off x="8275911" y="4477735"/>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2" name="TextBox 31">
              <a:extLst>
                <a:ext uri="{FF2B5EF4-FFF2-40B4-BE49-F238E27FC236}">
                  <a16:creationId xmlns:a16="http://schemas.microsoft.com/office/drawing/2014/main" id="{49EF536A-CF6F-3AEC-259E-51F9BC7E77E5}"/>
                </a:ext>
              </a:extLst>
            </p:cNvPr>
            <p:cNvSpPr txBox="1"/>
            <p:nvPr/>
          </p:nvSpPr>
          <p:spPr>
            <a:xfrm>
              <a:off x="8322879" y="22133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3" name="TextBox 32">
              <a:extLst>
                <a:ext uri="{FF2B5EF4-FFF2-40B4-BE49-F238E27FC236}">
                  <a16:creationId xmlns:a16="http://schemas.microsoft.com/office/drawing/2014/main" id="{7BC1894F-1412-512B-B104-B3AAE03A4B80}"/>
                </a:ext>
              </a:extLst>
            </p:cNvPr>
            <p:cNvSpPr txBox="1"/>
            <p:nvPr/>
          </p:nvSpPr>
          <p:spPr>
            <a:xfrm>
              <a:off x="7778968" y="3122013"/>
              <a:ext cx="1529255" cy="707886"/>
            </a:xfrm>
            <a:prstGeom prst="rect">
              <a:avLst/>
            </a:prstGeom>
            <a:noFill/>
          </p:spPr>
          <p:txBody>
            <a:bodyPr wrap="square" rtlCol="0">
              <a:spAutoFit/>
            </a:bodyPr>
            <a:lstStyle/>
            <a:p>
              <a:r>
                <a:rPr lang="en-GB" sz="4000" b="1" dirty="0">
                  <a:solidFill>
                    <a:srgbClr val="FF0000"/>
                  </a:solidFill>
                </a:rPr>
                <a:t>C</a:t>
              </a:r>
            </a:p>
          </p:txBody>
        </p:sp>
      </p:grpSp>
      <p:cxnSp>
        <p:nvCxnSpPr>
          <p:cNvPr id="36" name="Curved Connector 35">
            <a:extLst>
              <a:ext uri="{FF2B5EF4-FFF2-40B4-BE49-F238E27FC236}">
                <a16:creationId xmlns:a16="http://schemas.microsoft.com/office/drawing/2014/main" id="{FF3B59A1-AF94-1EC7-91A3-BE33270DAA56}"/>
              </a:ext>
            </a:extLst>
          </p:cNvPr>
          <p:cNvCxnSpPr>
            <a:endCxn id="33" idx="1"/>
          </p:cNvCxnSpPr>
          <p:nvPr/>
        </p:nvCxnSpPr>
        <p:spPr>
          <a:xfrm>
            <a:off x="3438144" y="2044962"/>
            <a:ext cx="4340824" cy="1430994"/>
          </a:xfrm>
          <a:prstGeom prst="curvedConnector3">
            <a:avLst/>
          </a:prstGeom>
          <a:ln w="63500">
            <a:solidFill>
              <a:srgbClr val="FFFF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55107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792E-3E14-FB7F-4DD4-6B9A2F804DE4}"/>
              </a:ext>
            </a:extLst>
          </p:cNvPr>
          <p:cNvSpPr>
            <a:spLocks noGrp="1"/>
          </p:cNvSpPr>
          <p:nvPr>
            <p:ph type="title"/>
          </p:nvPr>
        </p:nvSpPr>
        <p:spPr/>
        <p:txBody>
          <a:bodyPr/>
          <a:lstStyle/>
          <a:p>
            <a:r>
              <a:rPr lang="en-GB" noProof="0" dirty="0"/>
              <a:t>State-of-the-Art</a:t>
            </a:r>
          </a:p>
        </p:txBody>
      </p:sp>
      <p:sp>
        <p:nvSpPr>
          <p:cNvPr id="3" name="Content Placeholder 2">
            <a:extLst>
              <a:ext uri="{FF2B5EF4-FFF2-40B4-BE49-F238E27FC236}">
                <a16:creationId xmlns:a16="http://schemas.microsoft.com/office/drawing/2014/main" id="{E4A98BC2-DC8E-93B6-04B8-450EDA47ABF7}"/>
              </a:ext>
            </a:extLst>
          </p:cNvPr>
          <p:cNvSpPr>
            <a:spLocks noGrp="1"/>
          </p:cNvSpPr>
          <p:nvPr>
            <p:ph idx="1"/>
          </p:nvPr>
        </p:nvSpPr>
        <p:spPr>
          <a:xfrm>
            <a:off x="838199" y="1532485"/>
            <a:ext cx="10515600" cy="4351338"/>
          </a:xfrm>
        </p:spPr>
        <p:txBody>
          <a:bodyPr/>
          <a:lstStyle/>
          <a:p>
            <a:r>
              <a:rPr lang="en-US" dirty="0"/>
              <a:t>Frequency of SNPs</a:t>
            </a:r>
          </a:p>
          <a:p>
            <a:r>
              <a:rPr lang="en-US" dirty="0"/>
              <a:t>Effect sizes</a:t>
            </a:r>
          </a:p>
          <a:p>
            <a:r>
              <a:rPr lang="en-US" dirty="0"/>
              <a:t>Polygenic risk score (PRS)</a:t>
            </a:r>
          </a:p>
          <a:p>
            <a:endParaRPr lang="en-US" dirty="0"/>
          </a:p>
        </p:txBody>
      </p:sp>
      <p:grpSp>
        <p:nvGrpSpPr>
          <p:cNvPr id="4" name="Group 3">
            <a:extLst>
              <a:ext uri="{FF2B5EF4-FFF2-40B4-BE49-F238E27FC236}">
                <a16:creationId xmlns:a16="http://schemas.microsoft.com/office/drawing/2014/main" id="{D0DC545D-5CBE-5516-5F38-BEFD1CC0BBAB}"/>
              </a:ext>
            </a:extLst>
          </p:cNvPr>
          <p:cNvGrpSpPr>
            <a:grpSpLocks noChangeAspect="1"/>
          </p:cNvGrpSpPr>
          <p:nvPr/>
        </p:nvGrpSpPr>
        <p:grpSpPr>
          <a:xfrm>
            <a:off x="2266158" y="3429000"/>
            <a:ext cx="7659683" cy="3063875"/>
            <a:chOff x="3773165" y="365125"/>
            <a:chExt cx="7731770" cy="3092709"/>
          </a:xfrm>
        </p:grpSpPr>
        <p:pic>
          <p:nvPicPr>
            <p:cNvPr id="5" name="Picture 5">
              <a:extLst>
                <a:ext uri="{FF2B5EF4-FFF2-40B4-BE49-F238E27FC236}">
                  <a16:creationId xmlns:a16="http://schemas.microsoft.com/office/drawing/2014/main" id="{A6B0E36F-2B00-8826-F9AD-937A082D8F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484" r="1390"/>
            <a:stretch>
              <a:fillRect/>
            </a:stretch>
          </p:blipFill>
          <p:spPr bwMode="auto">
            <a:xfrm>
              <a:off x="3773165" y="365125"/>
              <a:ext cx="7731770" cy="3092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8">
              <a:extLst>
                <a:ext uri="{FF2B5EF4-FFF2-40B4-BE49-F238E27FC236}">
                  <a16:creationId xmlns:a16="http://schemas.microsoft.com/office/drawing/2014/main" id="{9D7597E6-9F0F-DCFF-0923-79B511C83A47}"/>
                </a:ext>
              </a:extLst>
            </p:cNvPr>
            <p:cNvSpPr>
              <a:spLocks noChangeArrowheads="1"/>
            </p:cNvSpPr>
            <p:nvPr/>
          </p:nvSpPr>
          <p:spPr bwMode="auto">
            <a:xfrm>
              <a:off x="8674443" y="646906"/>
              <a:ext cx="364525" cy="3810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TextBox 6">
            <a:extLst>
              <a:ext uri="{FF2B5EF4-FFF2-40B4-BE49-F238E27FC236}">
                <a16:creationId xmlns:a16="http://schemas.microsoft.com/office/drawing/2014/main" id="{4FD58CBB-694D-95DD-4616-3B0BC4FDF6C6}"/>
              </a:ext>
            </a:extLst>
          </p:cNvPr>
          <p:cNvSpPr txBox="1"/>
          <p:nvPr/>
        </p:nvSpPr>
        <p:spPr>
          <a:xfrm>
            <a:off x="7434162" y="3630972"/>
            <a:ext cx="361126" cy="461665"/>
          </a:xfrm>
          <a:prstGeom prst="rect">
            <a:avLst/>
          </a:prstGeom>
          <a:noFill/>
        </p:spPr>
        <p:txBody>
          <a:bodyPr wrap="square" rtlCol="0">
            <a:spAutoFit/>
          </a:bodyPr>
          <a:lstStyle/>
          <a:p>
            <a:r>
              <a:rPr lang="en-GB" sz="2400" dirty="0"/>
              <a:t>?</a:t>
            </a:r>
          </a:p>
        </p:txBody>
      </p:sp>
      <p:sp>
        <p:nvSpPr>
          <p:cNvPr id="8" name="TextBox 7">
            <a:extLst>
              <a:ext uri="{FF2B5EF4-FFF2-40B4-BE49-F238E27FC236}">
                <a16:creationId xmlns:a16="http://schemas.microsoft.com/office/drawing/2014/main" id="{D46C84F5-E769-515A-2025-E73435781239}"/>
              </a:ext>
            </a:extLst>
          </p:cNvPr>
          <p:cNvSpPr txBox="1"/>
          <p:nvPr/>
        </p:nvSpPr>
        <p:spPr>
          <a:xfrm>
            <a:off x="9223247" y="3640382"/>
            <a:ext cx="361126" cy="461665"/>
          </a:xfrm>
          <a:prstGeom prst="rect">
            <a:avLst/>
          </a:prstGeom>
          <a:noFill/>
        </p:spPr>
        <p:txBody>
          <a:bodyPr wrap="square" rtlCol="0">
            <a:spAutoFit/>
          </a:bodyPr>
          <a:lstStyle/>
          <a:p>
            <a:r>
              <a:rPr lang="en-GB" sz="2400" dirty="0"/>
              <a:t>?</a:t>
            </a:r>
          </a:p>
        </p:txBody>
      </p:sp>
      <p:sp>
        <p:nvSpPr>
          <p:cNvPr id="9" name="TextBox 8">
            <a:extLst>
              <a:ext uri="{FF2B5EF4-FFF2-40B4-BE49-F238E27FC236}">
                <a16:creationId xmlns:a16="http://schemas.microsoft.com/office/drawing/2014/main" id="{66719E1F-622A-9E84-8C9A-BA2F8378E8CB}"/>
              </a:ext>
            </a:extLst>
          </p:cNvPr>
          <p:cNvSpPr txBox="1"/>
          <p:nvPr/>
        </p:nvSpPr>
        <p:spPr>
          <a:xfrm>
            <a:off x="6144136" y="3911886"/>
            <a:ext cx="361126" cy="461665"/>
          </a:xfrm>
          <a:prstGeom prst="rect">
            <a:avLst/>
          </a:prstGeom>
          <a:noFill/>
        </p:spPr>
        <p:txBody>
          <a:bodyPr wrap="square" rtlCol="0">
            <a:spAutoFit/>
          </a:bodyPr>
          <a:lstStyle/>
          <a:p>
            <a:r>
              <a:rPr lang="en-GB" sz="2400" dirty="0"/>
              <a:t>?</a:t>
            </a:r>
          </a:p>
        </p:txBody>
      </p:sp>
      <p:sp>
        <p:nvSpPr>
          <p:cNvPr id="11" name="TextBox 10">
            <a:extLst>
              <a:ext uri="{FF2B5EF4-FFF2-40B4-BE49-F238E27FC236}">
                <a16:creationId xmlns:a16="http://schemas.microsoft.com/office/drawing/2014/main" id="{DA6DAD0D-BE96-FC95-F32E-92C5AFB3A376}"/>
              </a:ext>
            </a:extLst>
          </p:cNvPr>
          <p:cNvSpPr txBox="1"/>
          <p:nvPr/>
        </p:nvSpPr>
        <p:spPr>
          <a:xfrm>
            <a:off x="8367578" y="3788684"/>
            <a:ext cx="361126" cy="461665"/>
          </a:xfrm>
          <a:prstGeom prst="rect">
            <a:avLst/>
          </a:prstGeom>
          <a:noFill/>
        </p:spPr>
        <p:txBody>
          <a:bodyPr wrap="square" rtlCol="0">
            <a:spAutoFit/>
          </a:bodyPr>
          <a:lstStyle/>
          <a:p>
            <a:r>
              <a:rPr lang="en-GB" sz="2400" dirty="0"/>
              <a:t>?</a:t>
            </a:r>
          </a:p>
        </p:txBody>
      </p:sp>
    </p:spTree>
    <p:extLst>
      <p:ext uri="{BB962C8B-B14F-4D97-AF65-F5344CB8AC3E}">
        <p14:creationId xmlns:p14="http://schemas.microsoft.com/office/powerpoint/2010/main" val="9936570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A8C7-6BAC-373C-659A-AD9C69A10F4F}"/>
              </a:ext>
            </a:extLst>
          </p:cNvPr>
          <p:cNvSpPr>
            <a:spLocks noGrp="1"/>
          </p:cNvSpPr>
          <p:nvPr>
            <p:ph type="title"/>
          </p:nvPr>
        </p:nvSpPr>
        <p:spPr/>
        <p:txBody>
          <a:bodyPr/>
          <a:lstStyle/>
          <a:p>
            <a:r>
              <a:rPr lang="en-US" dirty="0"/>
              <a:t>Data</a:t>
            </a:r>
          </a:p>
        </p:txBody>
      </p:sp>
      <p:grpSp>
        <p:nvGrpSpPr>
          <p:cNvPr id="83" name="Group 82">
            <a:extLst>
              <a:ext uri="{FF2B5EF4-FFF2-40B4-BE49-F238E27FC236}">
                <a16:creationId xmlns:a16="http://schemas.microsoft.com/office/drawing/2014/main" id="{AC54C388-BFEA-9DA6-31D4-DF3C527986CD}"/>
              </a:ext>
            </a:extLst>
          </p:cNvPr>
          <p:cNvGrpSpPr/>
          <p:nvPr/>
        </p:nvGrpSpPr>
        <p:grpSpPr>
          <a:xfrm>
            <a:off x="5442266" y="5121771"/>
            <a:ext cx="2329695" cy="400110"/>
            <a:chOff x="5356922" y="4040813"/>
            <a:chExt cx="2329695" cy="400110"/>
          </a:xfrm>
        </p:grpSpPr>
        <p:sp>
          <p:nvSpPr>
            <p:cNvPr id="18" name="TextBox 17">
              <a:extLst>
                <a:ext uri="{FF2B5EF4-FFF2-40B4-BE49-F238E27FC236}">
                  <a16:creationId xmlns:a16="http://schemas.microsoft.com/office/drawing/2014/main" id="{00708AA0-75C0-05CB-1A0F-EA798EF37AEB}"/>
                </a:ext>
              </a:extLst>
            </p:cNvPr>
            <p:cNvSpPr txBox="1"/>
            <p:nvPr/>
          </p:nvSpPr>
          <p:spPr>
            <a:xfrm>
              <a:off x="5356922" y="4040813"/>
              <a:ext cx="1856477" cy="400110"/>
            </a:xfrm>
            <a:prstGeom prst="rect">
              <a:avLst/>
            </a:prstGeom>
            <a:noFill/>
          </p:spPr>
          <p:txBody>
            <a:bodyPr wrap="square" rtlCol="0">
              <a:spAutoFit/>
            </a:bodyPr>
            <a:lstStyle/>
            <a:p>
              <a:r>
                <a:rPr lang="en-GB" sz="2000" dirty="0">
                  <a:solidFill>
                    <a:schemeClr val="bg1"/>
                  </a:solidFill>
                  <a:highlight>
                    <a:srgbClr val="FF00FF"/>
                  </a:highlight>
                  <a:latin typeface="Courier New" panose="02070309020205020404" pitchFamily="49" charset="0"/>
                  <a:cs typeface="Courier New" panose="02070309020205020404" pitchFamily="49" charset="0"/>
                </a:rPr>
                <a:t>Mother</a:t>
              </a:r>
              <a:endParaRPr lang="en-GB" dirty="0">
                <a:solidFill>
                  <a:schemeClr val="bg1"/>
                </a:solidFill>
                <a:highlight>
                  <a:srgbClr val="FF00FF"/>
                </a:highlight>
                <a:latin typeface="Courier New" panose="02070309020205020404" pitchFamily="49" charset="0"/>
                <a:cs typeface="Courier New" panose="02070309020205020404" pitchFamily="49" charset="0"/>
              </a:endParaRPr>
            </a:p>
          </p:txBody>
        </p:sp>
        <p:sp>
          <p:nvSpPr>
            <p:cNvPr id="20" name="TextBox 19">
              <a:extLst>
                <a:ext uri="{FF2B5EF4-FFF2-40B4-BE49-F238E27FC236}">
                  <a16:creationId xmlns:a16="http://schemas.microsoft.com/office/drawing/2014/main" id="{07429AD7-F21F-DBB4-C8A4-D2AEDB23E909}"/>
                </a:ext>
              </a:extLst>
            </p:cNvPr>
            <p:cNvSpPr txBox="1"/>
            <p:nvPr/>
          </p:nvSpPr>
          <p:spPr>
            <a:xfrm>
              <a:off x="6285160" y="4040813"/>
              <a:ext cx="1401457" cy="400110"/>
            </a:xfrm>
            <a:prstGeom prst="rect">
              <a:avLst/>
            </a:prstGeom>
            <a:noFill/>
          </p:spPr>
          <p:txBody>
            <a:bodyPr wrap="square" rtlCol="0">
              <a:spAutoFit/>
            </a:bodyPr>
            <a:lstStyle/>
            <a:p>
              <a:r>
                <a:rPr lang="en-GB" sz="2000" dirty="0">
                  <a:solidFill>
                    <a:schemeClr val="bg1"/>
                  </a:solidFill>
                  <a:highlight>
                    <a:srgbClr val="00FFFF"/>
                  </a:highlight>
                  <a:latin typeface="Courier New" panose="02070309020205020404" pitchFamily="49" charset="0"/>
                  <a:cs typeface="Courier New" panose="02070309020205020404" pitchFamily="49" charset="0"/>
                </a:rPr>
                <a:t>Father</a:t>
              </a:r>
              <a:endParaRPr lang="en-GB" dirty="0">
                <a:solidFill>
                  <a:schemeClr val="bg1"/>
                </a:solidFill>
                <a:highlight>
                  <a:srgbClr val="00FFFF"/>
                </a:highlight>
                <a:latin typeface="Courier New" panose="02070309020205020404" pitchFamily="49" charset="0"/>
                <a:cs typeface="Courier New" panose="02070309020205020404" pitchFamily="49" charset="0"/>
              </a:endParaRPr>
            </a:p>
          </p:txBody>
        </p:sp>
      </p:grpSp>
      <p:sp>
        <p:nvSpPr>
          <p:cNvPr id="82" name="TextBox 81">
            <a:extLst>
              <a:ext uri="{FF2B5EF4-FFF2-40B4-BE49-F238E27FC236}">
                <a16:creationId xmlns:a16="http://schemas.microsoft.com/office/drawing/2014/main" id="{B8B00D66-D64F-26F1-4384-E5A393326256}"/>
              </a:ext>
            </a:extLst>
          </p:cNvPr>
          <p:cNvSpPr txBox="1"/>
          <p:nvPr/>
        </p:nvSpPr>
        <p:spPr>
          <a:xfrm>
            <a:off x="664850" y="2459504"/>
            <a:ext cx="8224986" cy="2862322"/>
          </a:xfrm>
          <a:prstGeom prst="rect">
            <a:avLst/>
          </a:prstGeom>
          <a:noFill/>
        </p:spPr>
        <p:txBody>
          <a:bodyPr wrap="square">
            <a:spAutoFit/>
          </a:bodyPr>
          <a:lstStyle/>
          <a:p>
            <a:r>
              <a:rPr lang="en-GB" sz="2000" dirty="0">
                <a:solidFill>
                  <a:schemeClr val="bg1"/>
                </a:solidFill>
                <a:latin typeface="Courier New" panose="02070309020205020404" pitchFamily="49" charset="0"/>
                <a:cs typeface="Courier New" panose="02070309020205020404" pitchFamily="49" charset="0"/>
              </a:rPr>
              <a:t>Family	ID		PH	SNP1	SNP2	SNP3   …</a:t>
            </a:r>
          </a:p>
          <a:p>
            <a:r>
              <a:rPr lang="en-GB" sz="2000" dirty="0">
                <a:solidFill>
                  <a:schemeClr val="bg1"/>
                </a:solidFill>
                <a:latin typeface="Courier New" panose="02070309020205020404" pitchFamily="49" charset="0"/>
                <a:cs typeface="Courier New" panose="02070309020205020404" pitchFamily="49" charset="0"/>
              </a:rPr>
              <a:t>1328		NA06989	2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1377		NA11891	2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1349		NA11843	1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C</a:t>
            </a:r>
          </a:p>
          <a:p>
            <a:r>
              <a:rPr lang="en-GB" sz="2000" dirty="0">
                <a:solidFill>
                  <a:schemeClr val="bg1"/>
                </a:solidFill>
                <a:latin typeface="Courier New" panose="02070309020205020404" pitchFamily="49" charset="0"/>
                <a:cs typeface="Courier New" panose="02070309020205020404" pitchFamily="49" charset="0"/>
              </a:rPr>
              <a:t>1330		NA12341	2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1328		NA06984	1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p>
          <a:p>
            <a:r>
              <a:rPr lang="en-GB" sz="2000" dirty="0">
                <a:solidFill>
                  <a:schemeClr val="bg1"/>
                </a:solidFill>
                <a:latin typeface="Courier New" panose="02070309020205020404" pitchFamily="49" charset="0"/>
                <a:cs typeface="Courier New" panose="02070309020205020404" pitchFamily="49" charset="0"/>
              </a:rPr>
              <a:t>				.</a:t>
            </a:r>
          </a:p>
          <a:p>
            <a:r>
              <a:rPr lang="en-GB" sz="2000" dirty="0">
                <a:solidFill>
                  <a:schemeClr val="bg1"/>
                </a:solidFill>
                <a:latin typeface="Courier New" panose="02070309020205020404" pitchFamily="49" charset="0"/>
                <a:cs typeface="Courier New" panose="02070309020205020404" pitchFamily="49" charset="0"/>
              </a:rPr>
              <a:t>				.</a:t>
            </a:r>
          </a:p>
          <a:p>
            <a:r>
              <a:rPr lang="en-GB" sz="20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454326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CF061-FF10-174F-794C-54714A4FC8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7B5319-A71C-B7A0-400A-6E686ABFECC1}"/>
              </a:ext>
            </a:extLst>
          </p:cNvPr>
          <p:cNvSpPr>
            <a:spLocks noGrp="1"/>
          </p:cNvSpPr>
          <p:nvPr>
            <p:ph type="title"/>
          </p:nvPr>
        </p:nvSpPr>
        <p:spPr/>
        <p:txBody>
          <a:bodyPr/>
          <a:lstStyle/>
          <a:p>
            <a:r>
              <a:rPr lang="en-US" dirty="0"/>
              <a:t>Translation</a:t>
            </a:r>
          </a:p>
        </p:txBody>
      </p:sp>
      <p:grpSp>
        <p:nvGrpSpPr>
          <p:cNvPr id="67" name="Group 66">
            <a:extLst>
              <a:ext uri="{FF2B5EF4-FFF2-40B4-BE49-F238E27FC236}">
                <a16:creationId xmlns:a16="http://schemas.microsoft.com/office/drawing/2014/main" id="{D71D0ADD-255E-16D2-C840-7D18DD0B961C}"/>
              </a:ext>
            </a:extLst>
          </p:cNvPr>
          <p:cNvGrpSpPr/>
          <p:nvPr/>
        </p:nvGrpSpPr>
        <p:grpSpPr>
          <a:xfrm>
            <a:off x="3454400" y="1593701"/>
            <a:ext cx="5756986" cy="4524315"/>
            <a:chOff x="1028824" y="1930921"/>
            <a:chExt cx="5756986" cy="4524315"/>
          </a:xfrm>
        </p:grpSpPr>
        <p:grpSp>
          <p:nvGrpSpPr>
            <p:cNvPr id="4" name="Group 3">
              <a:extLst>
                <a:ext uri="{FF2B5EF4-FFF2-40B4-BE49-F238E27FC236}">
                  <a16:creationId xmlns:a16="http://schemas.microsoft.com/office/drawing/2014/main" id="{142EBF37-EF1C-BB9C-8B07-5CA937472E07}"/>
                </a:ext>
              </a:extLst>
            </p:cNvPr>
            <p:cNvGrpSpPr/>
            <p:nvPr/>
          </p:nvGrpSpPr>
          <p:grpSpPr>
            <a:xfrm>
              <a:off x="1028824" y="1930921"/>
              <a:ext cx="5756986" cy="4524315"/>
              <a:chOff x="4445792" y="1825625"/>
              <a:chExt cx="2590438" cy="4524315"/>
            </a:xfrm>
          </p:grpSpPr>
          <p:sp>
            <p:nvSpPr>
              <p:cNvPr id="5" name="TextBox 4">
                <a:extLst>
                  <a:ext uri="{FF2B5EF4-FFF2-40B4-BE49-F238E27FC236}">
                    <a16:creationId xmlns:a16="http://schemas.microsoft.com/office/drawing/2014/main" id="{1974417C-713B-D684-5CAE-2D3AC5A46DF7}"/>
                  </a:ext>
                </a:extLst>
              </p:cNvPr>
              <p:cNvSpPr txBox="1"/>
              <p:nvPr/>
            </p:nvSpPr>
            <p:spPr>
              <a:xfrm>
                <a:off x="4445792" y="1825625"/>
                <a:ext cx="2590438" cy="4524315"/>
              </a:xfrm>
              <a:prstGeom prst="rect">
                <a:avLst/>
              </a:prstGeom>
              <a:noFill/>
            </p:spPr>
            <p:txBody>
              <a:bodyPr wrap="square" rtlCol="0">
                <a:spAutoFit/>
              </a:bodyPr>
              <a:lstStyle/>
              <a:p>
                <a:pPr>
                  <a:tabLst>
                    <a:tab pos="1308100" algn="l"/>
                    <a:tab pos="1536700" algn="l"/>
                  </a:tabLst>
                </a:pPr>
                <a:r>
                  <a:rPr lang="en-US" sz="3200" dirty="0">
                    <a:solidFill>
                      <a:schemeClr val="bg1"/>
                    </a:solidFill>
                  </a:rPr>
                  <a:t>AA		2		11</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Aa		1		01</a:t>
                </a:r>
              </a:p>
              <a:p>
                <a:pPr>
                  <a:tabLst>
                    <a:tab pos="1308100" algn="l"/>
                    <a:tab pos="1536700" algn="l"/>
                  </a:tabLst>
                </a:pPr>
                <a:endParaRPr lang="en-US" sz="3200" dirty="0">
                  <a:solidFill>
                    <a:schemeClr val="bg1"/>
                  </a:solidFill>
                </a:endParaRPr>
              </a:p>
              <a:p>
                <a:pPr>
                  <a:tabLst>
                    <a:tab pos="1308100" algn="l"/>
                    <a:tab pos="1536700" algn="l"/>
                  </a:tabLst>
                </a:pPr>
                <a:r>
                  <a:rPr lang="en-US" sz="3200" dirty="0" err="1">
                    <a:solidFill>
                      <a:schemeClr val="bg1"/>
                    </a:solidFill>
                  </a:rPr>
                  <a:t>aA</a:t>
                </a:r>
                <a:r>
                  <a:rPr lang="en-US" sz="3200" dirty="0">
                    <a:solidFill>
                      <a:schemeClr val="bg1"/>
                    </a:solidFill>
                  </a:rPr>
                  <a:t>		1		01</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aa		0		00</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00		?		--</a:t>
                </a:r>
              </a:p>
            </p:txBody>
          </p:sp>
          <p:cxnSp>
            <p:nvCxnSpPr>
              <p:cNvPr id="6" name="Straight Arrow Connector 5">
                <a:extLst>
                  <a:ext uri="{FF2B5EF4-FFF2-40B4-BE49-F238E27FC236}">
                    <a16:creationId xmlns:a16="http://schemas.microsoft.com/office/drawing/2014/main" id="{03CC32BC-8A70-F414-F84C-401B7112227F}"/>
                  </a:ext>
                </a:extLst>
              </p:cNvPr>
              <p:cNvCxnSpPr>
                <a:cxnSpLocks/>
              </p:cNvCxnSpPr>
              <p:nvPr/>
            </p:nvCxnSpPr>
            <p:spPr>
              <a:xfrm>
                <a:off x="4752337" y="2082229"/>
                <a:ext cx="327714" cy="15825"/>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37B08088-1DBC-9A6F-DDFF-8C4244074934}"/>
                  </a:ext>
                </a:extLst>
              </p:cNvPr>
              <p:cNvCxnSpPr>
                <a:cxnSpLocks/>
              </p:cNvCxnSpPr>
              <p:nvPr/>
            </p:nvCxnSpPr>
            <p:spPr>
              <a:xfrm>
                <a:off x="4752337" y="3063304"/>
                <a:ext cx="349658"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183D6DA-D3AC-B443-94C9-B17E721E74F1}"/>
                  </a:ext>
                </a:extLst>
              </p:cNvPr>
              <p:cNvCxnSpPr>
                <a:cxnSpLocks/>
              </p:cNvCxnSpPr>
              <p:nvPr/>
            </p:nvCxnSpPr>
            <p:spPr>
              <a:xfrm>
                <a:off x="4752337" y="4094861"/>
                <a:ext cx="338686"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113A0B1-8A59-E388-95D0-FA4A583DB35B}"/>
                  </a:ext>
                </a:extLst>
              </p:cNvPr>
              <p:cNvCxnSpPr>
                <a:cxnSpLocks/>
              </p:cNvCxnSpPr>
              <p:nvPr/>
            </p:nvCxnSpPr>
            <p:spPr>
              <a:xfrm>
                <a:off x="4752337" y="5034979"/>
                <a:ext cx="327714"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B1E98FD-8368-FA3F-4DFB-C0FA7F08660B}"/>
                  </a:ext>
                </a:extLst>
              </p:cNvPr>
              <p:cNvCxnSpPr>
                <a:cxnSpLocks/>
              </p:cNvCxnSpPr>
              <p:nvPr/>
            </p:nvCxnSpPr>
            <p:spPr>
              <a:xfrm>
                <a:off x="4752337" y="6073908"/>
                <a:ext cx="289312"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grpSp>
          <p:nvGrpSpPr>
            <p:cNvPr id="66" name="Group 65">
              <a:extLst>
                <a:ext uri="{FF2B5EF4-FFF2-40B4-BE49-F238E27FC236}">
                  <a16:creationId xmlns:a16="http://schemas.microsoft.com/office/drawing/2014/main" id="{DE50DD88-897A-E6D4-8182-C5E8DD4D092B}"/>
                </a:ext>
              </a:extLst>
            </p:cNvPr>
            <p:cNvGrpSpPr/>
            <p:nvPr/>
          </p:nvGrpSpPr>
          <p:grpSpPr>
            <a:xfrm>
              <a:off x="2941989" y="2203350"/>
              <a:ext cx="777079" cy="3952494"/>
              <a:chOff x="2941989" y="2203350"/>
              <a:chExt cx="777079" cy="3952494"/>
            </a:xfrm>
          </p:grpSpPr>
          <p:cxnSp>
            <p:nvCxnSpPr>
              <p:cNvPr id="58" name="Straight Arrow Connector 57">
                <a:extLst>
                  <a:ext uri="{FF2B5EF4-FFF2-40B4-BE49-F238E27FC236}">
                    <a16:creationId xmlns:a16="http://schemas.microsoft.com/office/drawing/2014/main" id="{CB8B96FE-F13E-60E5-55FE-45C1B0A67531}"/>
                  </a:ext>
                </a:extLst>
              </p:cNvPr>
              <p:cNvCxnSpPr>
                <a:cxnSpLocks/>
              </p:cNvCxnSpPr>
              <p:nvPr/>
            </p:nvCxnSpPr>
            <p:spPr>
              <a:xfrm>
                <a:off x="2941989" y="2203350"/>
                <a:ext cx="728311"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EF214EDC-38B2-2326-FA39-320293ECC776}"/>
                  </a:ext>
                </a:extLst>
              </p:cNvPr>
              <p:cNvCxnSpPr>
                <a:cxnSpLocks/>
              </p:cNvCxnSpPr>
              <p:nvPr/>
            </p:nvCxnSpPr>
            <p:spPr>
              <a:xfrm>
                <a:off x="2941989" y="3184425"/>
                <a:ext cx="777079"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C1951C1D-ED35-1F22-1DFF-4405AA7D8C99}"/>
                  </a:ext>
                </a:extLst>
              </p:cNvPr>
              <p:cNvCxnSpPr>
                <a:cxnSpLocks/>
              </p:cNvCxnSpPr>
              <p:nvPr/>
            </p:nvCxnSpPr>
            <p:spPr>
              <a:xfrm>
                <a:off x="2941989" y="4200157"/>
                <a:ext cx="752695"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F3CD6415-2E6B-0E75-1374-281105748830}"/>
                  </a:ext>
                </a:extLst>
              </p:cNvPr>
              <p:cNvCxnSpPr>
                <a:cxnSpLocks/>
              </p:cNvCxnSpPr>
              <p:nvPr/>
            </p:nvCxnSpPr>
            <p:spPr>
              <a:xfrm>
                <a:off x="2941989" y="5156100"/>
                <a:ext cx="728311"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BC5A64C4-53D6-4EA7-E675-0362707DAB8C}"/>
                  </a:ext>
                </a:extLst>
              </p:cNvPr>
              <p:cNvCxnSpPr>
                <a:cxnSpLocks/>
              </p:cNvCxnSpPr>
              <p:nvPr/>
            </p:nvCxnSpPr>
            <p:spPr>
              <a:xfrm>
                <a:off x="2941989" y="6155844"/>
                <a:ext cx="642967"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5284785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325F1-3D8D-04B0-B6F6-84D968F26C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29935-FCB1-1951-BA18-233A7BEF9F68}"/>
              </a:ext>
            </a:extLst>
          </p:cNvPr>
          <p:cNvSpPr>
            <a:spLocks noGrp="1"/>
          </p:cNvSpPr>
          <p:nvPr>
            <p:ph type="title"/>
          </p:nvPr>
        </p:nvSpPr>
        <p:spPr/>
        <p:txBody>
          <a:bodyPr/>
          <a:lstStyle/>
          <a:p>
            <a:r>
              <a:rPr lang="en-US" dirty="0"/>
              <a:t>Truth table</a:t>
            </a:r>
          </a:p>
        </p:txBody>
      </p:sp>
      <p:pic>
        <p:nvPicPr>
          <p:cNvPr id="3" name="Picture 2">
            <a:extLst>
              <a:ext uri="{FF2B5EF4-FFF2-40B4-BE49-F238E27FC236}">
                <a16:creationId xmlns:a16="http://schemas.microsoft.com/office/drawing/2014/main" id="{5EEC32C9-20A7-AF1A-2D39-25B9BCDEE2B3}"/>
              </a:ext>
            </a:extLst>
          </p:cNvPr>
          <p:cNvPicPr>
            <a:picLocks noChangeAspect="1"/>
          </p:cNvPicPr>
          <p:nvPr/>
        </p:nvPicPr>
        <p:blipFill>
          <a:blip r:embed="rId3"/>
          <a:srcRect t="29039" b="6830"/>
          <a:stretch>
            <a:fillRect/>
          </a:stretch>
        </p:blipFill>
        <p:spPr>
          <a:xfrm>
            <a:off x="574201" y="2154791"/>
            <a:ext cx="10399950" cy="3314701"/>
          </a:xfrm>
          <a:prstGeom prst="rect">
            <a:avLst/>
          </a:prstGeom>
        </p:spPr>
      </p:pic>
      <p:cxnSp>
        <p:nvCxnSpPr>
          <p:cNvPr id="11" name="Straight Arrow Connector 10">
            <a:extLst>
              <a:ext uri="{FF2B5EF4-FFF2-40B4-BE49-F238E27FC236}">
                <a16:creationId xmlns:a16="http://schemas.microsoft.com/office/drawing/2014/main" id="{FD826795-1DE9-2044-97DB-9CACCBA8423F}"/>
              </a:ext>
            </a:extLst>
          </p:cNvPr>
          <p:cNvCxnSpPr>
            <a:cxnSpLocks/>
          </p:cNvCxnSpPr>
          <p:nvPr/>
        </p:nvCxnSpPr>
        <p:spPr>
          <a:xfrm>
            <a:off x="10020300" y="1300789"/>
            <a:ext cx="304800" cy="854002"/>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A9BFFFE5-EF11-1D3E-783A-9209098EFAAD}"/>
              </a:ext>
            </a:extLst>
          </p:cNvPr>
          <p:cNvSpPr txBox="1"/>
          <p:nvPr/>
        </p:nvSpPr>
        <p:spPr>
          <a:xfrm>
            <a:off x="8871349" y="829228"/>
            <a:ext cx="1612167" cy="400110"/>
          </a:xfrm>
          <a:prstGeom prst="rect">
            <a:avLst/>
          </a:prstGeom>
          <a:noFill/>
        </p:spPr>
        <p:txBody>
          <a:bodyPr wrap="square" rtlCol="0">
            <a:spAutoFit/>
          </a:bodyPr>
          <a:lstStyle/>
          <a:p>
            <a:r>
              <a:rPr lang="en-GB" sz="2000" dirty="0">
                <a:solidFill>
                  <a:schemeClr val="bg1"/>
                </a:solidFill>
              </a:rPr>
              <a:t>Phenotype</a:t>
            </a:r>
            <a:endParaRPr lang="en-GB" dirty="0">
              <a:solidFill>
                <a:schemeClr val="bg1"/>
              </a:solidFill>
            </a:endParaRPr>
          </a:p>
        </p:txBody>
      </p:sp>
    </p:spTree>
    <p:extLst>
      <p:ext uri="{BB962C8B-B14F-4D97-AF65-F5344CB8AC3E}">
        <p14:creationId xmlns:p14="http://schemas.microsoft.com/office/powerpoint/2010/main" val="8744799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F7808-5999-CA37-26BD-47EB11D9A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6A7562-597D-1171-4890-04D19F04A297}"/>
              </a:ext>
            </a:extLst>
          </p:cNvPr>
          <p:cNvSpPr>
            <a:spLocks noGrp="1"/>
          </p:cNvSpPr>
          <p:nvPr>
            <p:ph type="title"/>
          </p:nvPr>
        </p:nvSpPr>
        <p:spPr/>
        <p:txBody>
          <a:bodyPr/>
          <a:lstStyle/>
          <a:p>
            <a:r>
              <a:rPr lang="en-US" dirty="0"/>
              <a:t>Espresso</a:t>
            </a:r>
          </a:p>
        </p:txBody>
      </p:sp>
      <p:pic>
        <p:nvPicPr>
          <p:cNvPr id="3" name="Picture 2">
            <a:extLst>
              <a:ext uri="{FF2B5EF4-FFF2-40B4-BE49-F238E27FC236}">
                <a16:creationId xmlns:a16="http://schemas.microsoft.com/office/drawing/2014/main" id="{488D79C5-89AC-537B-3A51-DB06A33EE245}"/>
              </a:ext>
            </a:extLst>
          </p:cNvPr>
          <p:cNvPicPr>
            <a:picLocks noChangeAspect="1"/>
          </p:cNvPicPr>
          <p:nvPr/>
        </p:nvPicPr>
        <p:blipFill>
          <a:blip r:embed="rId3"/>
          <a:stretch>
            <a:fillRect/>
          </a:stretch>
        </p:blipFill>
        <p:spPr>
          <a:xfrm>
            <a:off x="5218889" y="1690688"/>
            <a:ext cx="6973111" cy="3465512"/>
          </a:xfrm>
          <a:prstGeom prst="rect">
            <a:avLst/>
          </a:prstGeom>
        </p:spPr>
      </p:pic>
      <p:sp>
        <p:nvSpPr>
          <p:cNvPr id="4" name="Content Placeholder 2">
            <a:extLst>
              <a:ext uri="{FF2B5EF4-FFF2-40B4-BE49-F238E27FC236}">
                <a16:creationId xmlns:a16="http://schemas.microsoft.com/office/drawing/2014/main" id="{78ADAD54-F66C-92B3-DCEC-0C352686669B}"/>
              </a:ext>
            </a:extLst>
          </p:cNvPr>
          <p:cNvSpPr>
            <a:spLocks noGrp="1"/>
          </p:cNvSpPr>
          <p:nvPr>
            <p:ph idx="1"/>
          </p:nvPr>
        </p:nvSpPr>
        <p:spPr>
          <a:xfrm>
            <a:off x="838200" y="1825625"/>
            <a:ext cx="4533900" cy="4351338"/>
          </a:xfrm>
        </p:spPr>
        <p:txBody>
          <a:bodyPr/>
          <a:lstStyle/>
          <a:p>
            <a:r>
              <a:rPr lang="en-GB" noProof="0" dirty="0"/>
              <a:t>Truth table minimisation</a:t>
            </a:r>
          </a:p>
          <a:p>
            <a:r>
              <a:rPr lang="en-GB" dirty="0"/>
              <a:t>Gives minimal cover as sum of products</a:t>
            </a:r>
            <a:endParaRPr lang="en-GB" noProof="0" dirty="0"/>
          </a:p>
          <a:p>
            <a:r>
              <a:rPr lang="en-GB" noProof="0" dirty="0"/>
              <a:t>Heuristic approach</a:t>
            </a:r>
          </a:p>
          <a:p>
            <a:r>
              <a:rPr lang="en-GB" dirty="0"/>
              <a:t>No optimal solution</a:t>
            </a:r>
          </a:p>
          <a:p>
            <a:endParaRPr lang="en-GB" noProof="0" dirty="0"/>
          </a:p>
          <a:p>
            <a:endParaRPr lang="en-GB" noProof="0" dirty="0"/>
          </a:p>
        </p:txBody>
      </p:sp>
    </p:spTree>
    <p:extLst>
      <p:ext uri="{BB962C8B-B14F-4D97-AF65-F5344CB8AC3E}">
        <p14:creationId xmlns:p14="http://schemas.microsoft.com/office/powerpoint/2010/main" val="2497673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51D2F-A734-6117-CDDA-CAE9CCBF1E19}"/>
              </a:ext>
            </a:extLst>
          </p:cNvPr>
          <p:cNvSpPr>
            <a:spLocks noGrp="1"/>
          </p:cNvSpPr>
          <p:nvPr>
            <p:ph type="title"/>
          </p:nvPr>
        </p:nvSpPr>
        <p:spPr/>
        <p:txBody>
          <a:bodyPr/>
          <a:lstStyle/>
          <a:p>
            <a:r>
              <a:rPr lang="en-US" dirty="0"/>
              <a:t>Primitive approaches</a:t>
            </a:r>
          </a:p>
        </p:txBody>
      </p:sp>
      <p:sp>
        <p:nvSpPr>
          <p:cNvPr id="3" name="Content Placeholder 2">
            <a:extLst>
              <a:ext uri="{FF2B5EF4-FFF2-40B4-BE49-F238E27FC236}">
                <a16:creationId xmlns:a16="http://schemas.microsoft.com/office/drawing/2014/main" id="{0B44CFB8-CF30-2182-BF96-880D7C99FB25}"/>
              </a:ext>
            </a:extLst>
          </p:cNvPr>
          <p:cNvSpPr>
            <a:spLocks noGrp="1"/>
          </p:cNvSpPr>
          <p:nvPr>
            <p:ph idx="1"/>
          </p:nvPr>
        </p:nvSpPr>
        <p:spPr/>
        <p:txBody>
          <a:bodyPr/>
          <a:lstStyle/>
          <a:p>
            <a:r>
              <a:rPr lang="en-US" dirty="0"/>
              <a:t>Entire dataset</a:t>
            </a:r>
          </a:p>
          <a:p>
            <a:r>
              <a:rPr lang="en-US" dirty="0" err="1"/>
              <a:t>Iteratiation</a:t>
            </a:r>
            <a:endParaRPr lang="en-US" dirty="0"/>
          </a:p>
          <a:p>
            <a:r>
              <a:rPr lang="en-US" dirty="0"/>
              <a:t>Partial analysis</a:t>
            </a:r>
          </a:p>
          <a:p>
            <a:endParaRPr lang="en-US" dirty="0"/>
          </a:p>
        </p:txBody>
      </p:sp>
    </p:spTree>
    <p:extLst>
      <p:ext uri="{BB962C8B-B14F-4D97-AF65-F5344CB8AC3E}">
        <p14:creationId xmlns:p14="http://schemas.microsoft.com/office/powerpoint/2010/main" val="42247563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940</TotalTime>
  <Words>1050</Words>
  <Application>Microsoft Macintosh PowerPoint</Application>
  <PresentationFormat>Widescreen</PresentationFormat>
  <Paragraphs>165</Paragraphs>
  <Slides>18</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Courier New</vt:lpstr>
      <vt:lpstr>Office Theme</vt:lpstr>
      <vt:lpstr>GWAS using Espresso</vt:lpstr>
      <vt:lpstr>Genome</vt:lpstr>
      <vt:lpstr>Genome Wide Association Study (GWAS)</vt:lpstr>
      <vt:lpstr>State-of-the-Art</vt:lpstr>
      <vt:lpstr>Data</vt:lpstr>
      <vt:lpstr>Translation</vt:lpstr>
      <vt:lpstr>Truth table</vt:lpstr>
      <vt:lpstr>Espresso</vt:lpstr>
      <vt:lpstr>Primitive approaches</vt:lpstr>
      <vt:lpstr>Pyramid</vt:lpstr>
      <vt:lpstr>PRS analysis</vt:lpstr>
      <vt:lpstr>Group</vt:lpstr>
      <vt:lpstr>Evaluation</vt:lpstr>
      <vt:lpstr>Evaluation</vt:lpstr>
      <vt:lpstr>Evaluation</vt:lpstr>
      <vt:lpstr>Could our method work</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Waser Janis</dc:creator>
  <cp:lastModifiedBy>Waser Janis</cp:lastModifiedBy>
  <cp:revision>11</cp:revision>
  <dcterms:created xsi:type="dcterms:W3CDTF">2025-08-20T11:58:19Z</dcterms:created>
  <dcterms:modified xsi:type="dcterms:W3CDTF">2025-08-22T14:22:29Z</dcterms:modified>
</cp:coreProperties>
</file>