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 id="280" r:id="rId20"/>
    <p:sldId id="279"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002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0"/>
    <p:restoredTop sz="81534"/>
  </p:normalViewPr>
  <p:slideViewPr>
    <p:cSldViewPr snapToGrid="0">
      <p:cViewPr>
        <p:scale>
          <a:sx n="72" d="100"/>
          <a:sy n="72" d="100"/>
        </p:scale>
        <p:origin x="1600"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a long time for our dataset, also it is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the results of the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least our refined method-&gt; works the best out of all the variations.</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Spikes might correspond, but we discover also other SNPs which were disregarded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20</a:t>
            </a:fld>
            <a:endParaRPr lang="en-US"/>
          </a:p>
        </p:txBody>
      </p:sp>
    </p:spTree>
    <p:extLst>
      <p:ext uri="{BB962C8B-B14F-4D97-AF65-F5344CB8AC3E}">
        <p14:creationId xmlns:p14="http://schemas.microsoft.com/office/powerpoint/2010/main" val="387247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like the building plan for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They called this plot Manhattan plot and I do not know Manhattan but I believe there are many high buildings, so maybe just look for high building that good of an advice.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exels.com/photo/animal-cute-donkey-nature-584177/" TargetMode="External"/><Relationship Id="rId5" Type="http://schemas.openxmlformats.org/officeDocument/2006/relationships/image" Target="../media/image3.jpeg"/><Relationship Id="rId4" Type="http://schemas.openxmlformats.org/officeDocument/2006/relationships/hyperlink" Target="https://pixabay.com/en/bananas-fruit-yellow-healthy-111979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09848"/>
            <a:chOff x="1731458" y="3956758"/>
            <a:chExt cx="7198638" cy="1009848"/>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V="1">
              <a:off x="4371200" y="3956758"/>
              <a:ext cx="0" cy="100984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1012825" y="-259557"/>
            <a:ext cx="9836150" cy="7377113"/>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2425700" y="5373296"/>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level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658197" y="0"/>
            <a:ext cx="13715999" cy="6858000"/>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1277533" y="1193369"/>
            <a:ext cx="1636147" cy="5501899"/>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13654" y="-63931"/>
            <a:ext cx="12305654" cy="6921931"/>
          </a:xfrm>
          <a:prstGeom prst="rect">
            <a:avLst/>
          </a:prstGeom>
        </p:spPr>
      </p:pic>
    </p:spTree>
    <p:extLst>
      <p:ext uri="{BB962C8B-B14F-4D97-AF65-F5344CB8AC3E}">
        <p14:creationId xmlns:p14="http://schemas.microsoft.com/office/powerpoint/2010/main" val="56831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8890-BE74-CD81-1758-BC7A7CDC8D46}"/>
              </a:ext>
            </a:extLst>
          </p:cNvPr>
          <p:cNvSpPr>
            <a:spLocks noGrp="1"/>
          </p:cNvSpPr>
          <p:nvPr>
            <p:ph type="title"/>
          </p:nvPr>
        </p:nvSpPr>
        <p:spPr/>
        <p:txBody>
          <a:bodyPr/>
          <a:lstStyle/>
          <a:p>
            <a:r>
              <a:rPr lang="en-GB" dirty="0"/>
              <a:t>Partial dataset results</a:t>
            </a:r>
          </a:p>
        </p:txBody>
      </p:sp>
      <p:graphicFrame>
        <p:nvGraphicFramePr>
          <p:cNvPr id="4" name="Content Placeholder 3">
            <a:extLst>
              <a:ext uri="{FF2B5EF4-FFF2-40B4-BE49-F238E27FC236}">
                <a16:creationId xmlns:a16="http://schemas.microsoft.com/office/drawing/2014/main" id="{8F0DB944-9D45-7333-9088-871FE1A73817}"/>
              </a:ext>
            </a:extLst>
          </p:cNvPr>
          <p:cNvGraphicFramePr>
            <a:graphicFrameLocks noGrp="1"/>
          </p:cNvGraphicFramePr>
          <p:nvPr>
            <p:ph idx="1"/>
            <p:extLst>
              <p:ext uri="{D42A27DB-BD31-4B8C-83A1-F6EECF244321}">
                <p14:modId xmlns:p14="http://schemas.microsoft.com/office/powerpoint/2010/main" val="2546456638"/>
              </p:ext>
            </p:extLst>
          </p:nvPr>
        </p:nvGraphicFramePr>
        <p:xfrm>
          <a:off x="838200" y="2316480"/>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26284961"/>
                    </a:ext>
                  </a:extLst>
                </a:gridCol>
                <a:gridCol w="2628900">
                  <a:extLst>
                    <a:ext uri="{9D8B030D-6E8A-4147-A177-3AD203B41FA5}">
                      <a16:colId xmlns:a16="http://schemas.microsoft.com/office/drawing/2014/main" val="33042766"/>
                    </a:ext>
                  </a:extLst>
                </a:gridCol>
                <a:gridCol w="2628900">
                  <a:extLst>
                    <a:ext uri="{9D8B030D-6E8A-4147-A177-3AD203B41FA5}">
                      <a16:colId xmlns:a16="http://schemas.microsoft.com/office/drawing/2014/main" val="3920823902"/>
                    </a:ext>
                  </a:extLst>
                </a:gridCol>
                <a:gridCol w="2628900">
                  <a:extLst>
                    <a:ext uri="{9D8B030D-6E8A-4147-A177-3AD203B41FA5}">
                      <a16:colId xmlns:a16="http://schemas.microsoft.com/office/drawing/2014/main" val="3972018737"/>
                    </a:ext>
                  </a:extLst>
                </a:gridCol>
              </a:tblGrid>
              <a:tr h="370840">
                <a:tc>
                  <a:txBody>
                    <a:bodyPr/>
                    <a:lstStyle/>
                    <a:p>
                      <a:r>
                        <a:rPr lang="en-GB" dirty="0"/>
                        <a:t>Input size (2n)</a:t>
                      </a:r>
                    </a:p>
                  </a:txBody>
                  <a:tcPr/>
                </a:tc>
                <a:tc>
                  <a:txBody>
                    <a:bodyPr/>
                    <a:lstStyle/>
                    <a:p>
                      <a:r>
                        <a:rPr lang="en-GB" dirty="0"/>
                        <a:t>Products</a:t>
                      </a:r>
                    </a:p>
                  </a:txBody>
                  <a:tcPr/>
                </a:tc>
                <a:tc>
                  <a:txBody>
                    <a:bodyPr/>
                    <a:lstStyle/>
                    <a:p>
                      <a:r>
                        <a:rPr lang="en-GB" dirty="0"/>
                        <a:t>Literals</a:t>
                      </a:r>
                    </a:p>
                  </a:txBody>
                  <a:tcPr/>
                </a:tc>
                <a:tc>
                  <a:txBody>
                    <a:bodyPr/>
                    <a:lstStyle/>
                    <a:p>
                      <a:r>
                        <a:rPr lang="en-GB" dirty="0"/>
                        <a:t>Time </a:t>
                      </a:r>
                    </a:p>
                  </a:txBody>
                  <a:tcPr/>
                </a:tc>
                <a:extLst>
                  <a:ext uri="{0D108BD9-81ED-4DB2-BD59-A6C34878D82A}">
                    <a16:rowId xmlns:a16="http://schemas.microsoft.com/office/drawing/2014/main" val="3616726004"/>
                  </a:ext>
                </a:extLst>
              </a:tr>
              <a:tr h="370840">
                <a:tc>
                  <a:txBody>
                    <a:bodyPr/>
                    <a:lstStyle/>
                    <a:p>
                      <a:r>
                        <a:rPr lang="en-GB" dirty="0"/>
                        <a:t>&lt;120</a:t>
                      </a:r>
                    </a:p>
                  </a:txBody>
                  <a:tcPr/>
                </a:tc>
                <a:tc>
                  <a:txBody>
                    <a:bodyPr/>
                    <a:lstStyle/>
                    <a:p>
                      <a:r>
                        <a:rPr lang="en-GB" dirty="0"/>
                        <a:t>-</a:t>
                      </a:r>
                    </a:p>
                  </a:txBody>
                  <a:tcPr/>
                </a:tc>
                <a:tc>
                  <a:txBody>
                    <a:bodyPr/>
                    <a:lstStyle/>
                    <a:p>
                      <a:r>
                        <a:rPr lang="en-GB" dirty="0"/>
                        <a:t>-</a:t>
                      </a:r>
                    </a:p>
                  </a:txBody>
                  <a:tcPr/>
                </a:tc>
                <a:tc>
                  <a:txBody>
                    <a:bodyPr/>
                    <a:lstStyle/>
                    <a:p>
                      <a:r>
                        <a:rPr lang="en-GB" dirty="0"/>
                        <a:t>&lt; 1 s</a:t>
                      </a:r>
                    </a:p>
                  </a:txBody>
                  <a:tcPr/>
                </a:tc>
                <a:extLst>
                  <a:ext uri="{0D108BD9-81ED-4DB2-BD59-A6C34878D82A}">
                    <a16:rowId xmlns:a16="http://schemas.microsoft.com/office/drawing/2014/main" val="828591374"/>
                  </a:ext>
                </a:extLst>
              </a:tr>
              <a:tr h="370840">
                <a:tc>
                  <a:txBody>
                    <a:bodyPr/>
                    <a:lstStyle/>
                    <a:p>
                      <a:r>
                        <a:rPr lang="en-GB" dirty="0"/>
                        <a:t>200</a:t>
                      </a:r>
                    </a:p>
                  </a:txBody>
                  <a:tcPr/>
                </a:tc>
                <a:tc>
                  <a:txBody>
                    <a:bodyPr/>
                    <a:lstStyle/>
                    <a:p>
                      <a:r>
                        <a:rPr lang="en-GB" dirty="0"/>
                        <a:t>50</a:t>
                      </a:r>
                    </a:p>
                  </a:txBody>
                  <a:tcPr/>
                </a:tc>
                <a:tc>
                  <a:txBody>
                    <a:bodyPr/>
                    <a:lstStyle/>
                    <a:p>
                      <a:r>
                        <a:rPr lang="en-GB" dirty="0"/>
                        <a:t>3-6</a:t>
                      </a:r>
                    </a:p>
                  </a:txBody>
                  <a:tcPr/>
                </a:tc>
                <a:tc>
                  <a:txBody>
                    <a:bodyPr/>
                    <a:lstStyle/>
                    <a:p>
                      <a:r>
                        <a:rPr lang="en-GB" dirty="0"/>
                        <a:t>5 s</a:t>
                      </a:r>
                    </a:p>
                  </a:txBody>
                  <a:tcPr/>
                </a:tc>
                <a:extLst>
                  <a:ext uri="{0D108BD9-81ED-4DB2-BD59-A6C34878D82A}">
                    <a16:rowId xmlns:a16="http://schemas.microsoft.com/office/drawing/2014/main" val="835739776"/>
                  </a:ext>
                </a:extLst>
              </a:tr>
              <a:tr h="370840">
                <a:tc>
                  <a:txBody>
                    <a:bodyPr/>
                    <a:lstStyle/>
                    <a:p>
                      <a:r>
                        <a:rPr lang="en-GB" dirty="0"/>
                        <a:t>400</a:t>
                      </a:r>
                    </a:p>
                  </a:txBody>
                  <a:tcPr/>
                </a:tc>
                <a:tc>
                  <a:txBody>
                    <a:bodyPr/>
                    <a:lstStyle/>
                    <a:p>
                      <a:r>
                        <a:rPr lang="en-GB" dirty="0"/>
                        <a:t>40</a:t>
                      </a:r>
                    </a:p>
                  </a:txBody>
                  <a:tcPr/>
                </a:tc>
                <a:tc>
                  <a:txBody>
                    <a:bodyPr/>
                    <a:lstStyle/>
                    <a:p>
                      <a:r>
                        <a:rPr lang="en-GB" dirty="0"/>
                        <a:t>2-4</a:t>
                      </a:r>
                    </a:p>
                  </a:txBody>
                  <a:tcPr/>
                </a:tc>
                <a:tc>
                  <a:txBody>
                    <a:bodyPr/>
                    <a:lstStyle/>
                    <a:p>
                      <a:r>
                        <a:rPr lang="en-GB" dirty="0"/>
                        <a:t>10 s</a:t>
                      </a:r>
                    </a:p>
                  </a:txBody>
                  <a:tcPr/>
                </a:tc>
                <a:extLst>
                  <a:ext uri="{0D108BD9-81ED-4DB2-BD59-A6C34878D82A}">
                    <a16:rowId xmlns:a16="http://schemas.microsoft.com/office/drawing/2014/main" val="2811638538"/>
                  </a:ext>
                </a:extLst>
              </a:tr>
              <a:tr h="370840">
                <a:tc>
                  <a:txBody>
                    <a:bodyPr/>
                    <a:lstStyle/>
                    <a:p>
                      <a:r>
                        <a:rPr lang="en-GB" dirty="0"/>
                        <a:t>1000</a:t>
                      </a:r>
                    </a:p>
                  </a:txBody>
                  <a:tcPr/>
                </a:tc>
                <a:tc>
                  <a:txBody>
                    <a:bodyPr/>
                    <a:lstStyle/>
                    <a:p>
                      <a:r>
                        <a:rPr lang="en-GB" dirty="0"/>
                        <a:t>30</a:t>
                      </a:r>
                    </a:p>
                  </a:txBody>
                  <a:tcPr/>
                </a:tc>
                <a:tc>
                  <a:txBody>
                    <a:bodyPr/>
                    <a:lstStyle/>
                    <a:p>
                      <a:r>
                        <a:rPr lang="en-GB" dirty="0"/>
                        <a:t>2-3</a:t>
                      </a:r>
                    </a:p>
                  </a:txBody>
                  <a:tcPr/>
                </a:tc>
                <a:tc>
                  <a:txBody>
                    <a:bodyPr/>
                    <a:lstStyle/>
                    <a:p>
                      <a:r>
                        <a:rPr lang="en-GB" dirty="0"/>
                        <a:t>40 s</a:t>
                      </a:r>
                    </a:p>
                  </a:txBody>
                  <a:tcPr/>
                </a:tc>
                <a:extLst>
                  <a:ext uri="{0D108BD9-81ED-4DB2-BD59-A6C34878D82A}">
                    <a16:rowId xmlns:a16="http://schemas.microsoft.com/office/drawing/2014/main" val="3423496259"/>
                  </a:ext>
                </a:extLst>
              </a:tr>
              <a:tr h="370840">
                <a:tc>
                  <a:txBody>
                    <a:bodyPr/>
                    <a:lstStyle/>
                    <a:p>
                      <a:r>
                        <a:rPr lang="en-GB" dirty="0"/>
                        <a:t>2000</a:t>
                      </a:r>
                    </a:p>
                  </a:txBody>
                  <a:tcPr/>
                </a:tc>
                <a:tc>
                  <a:txBody>
                    <a:bodyPr/>
                    <a:lstStyle/>
                    <a:p>
                      <a:r>
                        <a:rPr lang="en-GB" dirty="0"/>
                        <a:t>25</a:t>
                      </a:r>
                    </a:p>
                  </a:txBody>
                  <a:tcPr/>
                </a:tc>
                <a:tc>
                  <a:txBody>
                    <a:bodyPr/>
                    <a:lstStyle/>
                    <a:p>
                      <a:r>
                        <a:rPr lang="en-GB" dirty="0"/>
                        <a:t>2</a:t>
                      </a:r>
                    </a:p>
                  </a:txBody>
                  <a:tcPr/>
                </a:tc>
                <a:tc>
                  <a:txBody>
                    <a:bodyPr/>
                    <a:lstStyle/>
                    <a:p>
                      <a:r>
                        <a:rPr lang="en-GB" dirty="0"/>
                        <a:t>8 min</a:t>
                      </a:r>
                    </a:p>
                  </a:txBody>
                  <a:tcPr/>
                </a:tc>
                <a:extLst>
                  <a:ext uri="{0D108BD9-81ED-4DB2-BD59-A6C34878D82A}">
                    <a16:rowId xmlns:a16="http://schemas.microsoft.com/office/drawing/2014/main" val="839978800"/>
                  </a:ext>
                </a:extLst>
              </a:tr>
            </a:tbl>
          </a:graphicData>
        </a:graphic>
      </p:graphicFrame>
    </p:spTree>
    <p:extLst>
      <p:ext uri="{BB962C8B-B14F-4D97-AF65-F5344CB8AC3E}">
        <p14:creationId xmlns:p14="http://schemas.microsoft.com/office/powerpoint/2010/main" val="19923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a:xfrm>
            <a:off x="838200" y="1825625"/>
            <a:ext cx="10515600" cy="1817091"/>
          </a:xfrm>
        </p:spPr>
        <p:txBody>
          <a:bodyPr/>
          <a:lstStyle/>
          <a:p>
            <a:r>
              <a:rPr lang="en-US" dirty="0"/>
              <a:t>Building plan for cells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
        <p:nvSpPr>
          <p:cNvPr id="30" name="TextBox 29">
            <a:extLst>
              <a:ext uri="{FF2B5EF4-FFF2-40B4-BE49-F238E27FC236}">
                <a16:creationId xmlns:a16="http://schemas.microsoft.com/office/drawing/2014/main" id="{F8D35000-F523-EE28-D8C9-0ED30A87F970}"/>
              </a:ext>
            </a:extLst>
          </p:cNvPr>
          <p:cNvSpPr txBox="1"/>
          <p:nvPr/>
        </p:nvSpPr>
        <p:spPr>
          <a:xfrm>
            <a:off x="441961" y="4475837"/>
            <a:ext cx="8023136" cy="1938992"/>
          </a:xfrm>
          <a:prstGeom prst="rect">
            <a:avLst/>
          </a:prstGeom>
          <a:noFill/>
        </p:spPr>
        <p:txBody>
          <a:bodyPr wrap="square" rtlCol="0">
            <a:spAutoFit/>
          </a:bodyPr>
          <a:lstStyle/>
          <a:p>
            <a:r>
              <a:rPr lang="en-GB" sz="6000" dirty="0">
                <a:solidFill>
                  <a:schemeClr val="bg1"/>
                </a:solidFill>
              </a:rPr>
              <a:t>Single nucleotide polymorphism (SNP)</a:t>
            </a:r>
          </a:p>
        </p:txBody>
      </p:sp>
      <p:grpSp>
        <p:nvGrpSpPr>
          <p:cNvPr id="37" name="Group 36">
            <a:extLst>
              <a:ext uri="{FF2B5EF4-FFF2-40B4-BE49-F238E27FC236}">
                <a16:creationId xmlns:a16="http://schemas.microsoft.com/office/drawing/2014/main" id="{1781E031-8558-C46C-251D-14C354CB6B9D}"/>
              </a:ext>
            </a:extLst>
          </p:cNvPr>
          <p:cNvGrpSpPr/>
          <p:nvPr/>
        </p:nvGrpSpPr>
        <p:grpSpPr>
          <a:xfrm>
            <a:off x="5820593" y="-20784"/>
            <a:ext cx="3611911" cy="2542583"/>
            <a:chOff x="5820593" y="-20784"/>
            <a:chExt cx="3611911" cy="2542583"/>
          </a:xfrm>
        </p:grpSpPr>
        <p:pic>
          <p:nvPicPr>
            <p:cNvPr id="32" name="Picture 31" descr="A bunch of bananas&#10;&#10;AI-generated content may be incorrect.">
              <a:extLst>
                <a:ext uri="{FF2B5EF4-FFF2-40B4-BE49-F238E27FC236}">
                  <a16:creationId xmlns:a16="http://schemas.microsoft.com/office/drawing/2014/main" id="{A5BD2555-A579-E9E8-9575-B891F5EC29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39151" y="-20784"/>
              <a:ext cx="3593353" cy="2395568"/>
            </a:xfrm>
            <a:prstGeom prst="rect">
              <a:avLst/>
            </a:prstGeom>
          </p:spPr>
        </p:pic>
        <p:sp>
          <p:nvSpPr>
            <p:cNvPr id="35" name="TextBox 34">
              <a:extLst>
                <a:ext uri="{FF2B5EF4-FFF2-40B4-BE49-F238E27FC236}">
                  <a16:creationId xmlns:a16="http://schemas.microsoft.com/office/drawing/2014/main" id="{ECF98137-4BB8-5BD1-533C-A2AACA7258D9}"/>
                </a:ext>
              </a:extLst>
            </p:cNvPr>
            <p:cNvSpPr txBox="1"/>
            <p:nvPr/>
          </p:nvSpPr>
          <p:spPr>
            <a:xfrm>
              <a:off x="5820593" y="1598469"/>
              <a:ext cx="2100426" cy="923330"/>
            </a:xfrm>
            <a:prstGeom prst="rect">
              <a:avLst/>
            </a:prstGeom>
            <a:noFill/>
          </p:spPr>
          <p:txBody>
            <a:bodyPr wrap="square" rtlCol="0">
              <a:spAutoFit/>
            </a:bodyPr>
            <a:lstStyle/>
            <a:p>
              <a:r>
                <a:rPr lang="en-GB" sz="5400" dirty="0">
                  <a:solidFill>
                    <a:srgbClr val="FF40FF"/>
                  </a:solidFill>
                </a:rPr>
                <a:t>60%</a:t>
              </a:r>
            </a:p>
          </p:txBody>
        </p:sp>
      </p:grpSp>
      <p:grpSp>
        <p:nvGrpSpPr>
          <p:cNvPr id="38" name="Group 37">
            <a:extLst>
              <a:ext uri="{FF2B5EF4-FFF2-40B4-BE49-F238E27FC236}">
                <a16:creationId xmlns:a16="http://schemas.microsoft.com/office/drawing/2014/main" id="{8C7CD2A3-6E6E-CD5F-A427-FC883822109F}"/>
              </a:ext>
            </a:extLst>
          </p:cNvPr>
          <p:cNvGrpSpPr/>
          <p:nvPr/>
        </p:nvGrpSpPr>
        <p:grpSpPr>
          <a:xfrm>
            <a:off x="9178158" y="2309523"/>
            <a:ext cx="3017981" cy="4545152"/>
            <a:chOff x="9178158" y="2309523"/>
            <a:chExt cx="3017981" cy="4545152"/>
          </a:xfrm>
        </p:grpSpPr>
        <p:pic>
          <p:nvPicPr>
            <p:cNvPr id="34" name="Picture 33" descr="A donkey standing in the woods&#10;&#10;AI-generated content may be incorrect.">
              <a:extLst>
                <a:ext uri="{FF2B5EF4-FFF2-40B4-BE49-F238E27FC236}">
                  <a16:creationId xmlns:a16="http://schemas.microsoft.com/office/drawing/2014/main" id="{ECB57592-395C-EAC3-A223-7722F90407C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178158" y="2309523"/>
              <a:ext cx="3017981" cy="4545152"/>
            </a:xfrm>
            <a:prstGeom prst="rect">
              <a:avLst/>
            </a:prstGeom>
          </p:spPr>
        </p:pic>
        <p:sp>
          <p:nvSpPr>
            <p:cNvPr id="36" name="TextBox 35">
              <a:extLst>
                <a:ext uri="{FF2B5EF4-FFF2-40B4-BE49-F238E27FC236}">
                  <a16:creationId xmlns:a16="http://schemas.microsoft.com/office/drawing/2014/main" id="{753E5E62-DF69-8050-1D75-8FED27E2EBC4}"/>
                </a:ext>
              </a:extLst>
            </p:cNvPr>
            <p:cNvSpPr txBox="1"/>
            <p:nvPr/>
          </p:nvSpPr>
          <p:spPr>
            <a:xfrm>
              <a:off x="9371614" y="5225499"/>
              <a:ext cx="2100426" cy="923330"/>
            </a:xfrm>
            <a:prstGeom prst="rect">
              <a:avLst/>
            </a:prstGeom>
            <a:noFill/>
          </p:spPr>
          <p:txBody>
            <a:bodyPr wrap="square" rtlCol="0">
              <a:spAutoFit/>
            </a:bodyPr>
            <a:lstStyle/>
            <a:p>
              <a:r>
                <a:rPr lang="en-GB" sz="5400" dirty="0">
                  <a:solidFill>
                    <a:srgbClr val="FF40FF"/>
                  </a:solidFill>
                </a:rPr>
                <a:t>87%</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number of dots&#10;&#10;AI-generated content may be incorrect.">
            <a:extLst>
              <a:ext uri="{FF2B5EF4-FFF2-40B4-BE49-F238E27FC236}">
                <a16:creationId xmlns:a16="http://schemas.microsoft.com/office/drawing/2014/main" id="{9A65C79B-476C-4A1A-799A-588664B55122}"/>
              </a:ext>
            </a:extLst>
          </p:cNvPr>
          <p:cNvPicPr>
            <a:picLocks noChangeAspect="1"/>
          </p:cNvPicPr>
          <p:nvPr/>
        </p:nvPicPr>
        <p:blipFill>
          <a:blip r:embed="rId3"/>
          <a:srcRect t="8405"/>
          <a:stretch>
            <a:fillRect/>
          </a:stretch>
        </p:blipFill>
        <p:spPr>
          <a:xfrm>
            <a:off x="2572216" y="497541"/>
            <a:ext cx="7047567" cy="6455242"/>
          </a:xfrm>
          <a:prstGeom prst="rect">
            <a:avLst/>
          </a:prstGeom>
        </p:spPr>
      </p:pic>
      <p:sp>
        <p:nvSpPr>
          <p:cNvPr id="5" name="Oval 8">
            <a:extLst>
              <a:ext uri="{FF2B5EF4-FFF2-40B4-BE49-F238E27FC236}">
                <a16:creationId xmlns:a16="http://schemas.microsoft.com/office/drawing/2014/main" id="{9DBA7F69-7A67-F57B-CD76-2C3A13DBB834}"/>
              </a:ext>
            </a:extLst>
          </p:cNvPr>
          <p:cNvSpPr>
            <a:spLocks noChangeArrowheads="1"/>
          </p:cNvSpPr>
          <p:nvPr/>
        </p:nvSpPr>
        <p:spPr bwMode="auto">
          <a:xfrm>
            <a:off x="6233663" y="905986"/>
            <a:ext cx="459468" cy="6627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a:extLst>
              <a:ext uri="{FF2B5EF4-FFF2-40B4-BE49-F238E27FC236}">
                <a16:creationId xmlns:a16="http://schemas.microsoft.com/office/drawing/2014/main" id="{C1B6BE33-1993-B454-92A2-8E13C0D6B60B}"/>
              </a:ext>
            </a:extLst>
          </p:cNvPr>
          <p:cNvSpPr>
            <a:spLocks noChangeArrowheads="1"/>
          </p:cNvSpPr>
          <p:nvPr/>
        </p:nvSpPr>
        <p:spPr bwMode="auto">
          <a:xfrm>
            <a:off x="6452062" y="5410199"/>
            <a:ext cx="259080" cy="25195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95143D2C-E637-B60C-C5FE-A406BCD78DAC}"/>
              </a:ext>
            </a:extLst>
          </p:cNvPr>
          <p:cNvSpPr>
            <a:spLocks noGrp="1"/>
          </p:cNvSpPr>
          <p:nvPr>
            <p:ph type="title"/>
          </p:nvPr>
        </p:nvSpPr>
        <p:spPr>
          <a:xfrm>
            <a:off x="838200" y="82179"/>
            <a:ext cx="10515600" cy="830723"/>
          </a:xfrm>
        </p:spPr>
        <p:txBody>
          <a:bodyPr/>
          <a:lstStyle/>
          <a:p>
            <a:pPr algn="ctr"/>
            <a:r>
              <a:rPr lang="en-GB" dirty="0">
                <a:solidFill>
                  <a:schemeClr val="tx1"/>
                </a:solidFill>
              </a:rPr>
              <a:t>Manhattan plot (PRS)</a:t>
            </a:r>
          </a:p>
        </p:txBody>
      </p:sp>
    </p:spTree>
    <p:extLst>
      <p:ext uri="{BB962C8B-B14F-4D97-AF65-F5344CB8AC3E}">
        <p14:creationId xmlns:p14="http://schemas.microsoft.com/office/powerpoint/2010/main" val="212824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1E4DF5-AC49-3D40-F32A-61D32DF14223}"/>
              </a:ext>
            </a:extLst>
          </p:cNvPr>
          <p:cNvPicPr>
            <a:picLocks noGrp="1" noChangeAspect="1"/>
          </p:cNvPicPr>
          <p:nvPr>
            <p:ph idx="1"/>
          </p:nvPr>
        </p:nvPicPr>
        <p:blipFill>
          <a:blip r:embed="rId2"/>
          <a:stretch>
            <a:fillRect/>
          </a:stretch>
        </p:blipFill>
        <p:spPr>
          <a:xfrm>
            <a:off x="-43908" y="274320"/>
            <a:ext cx="12431790" cy="6233160"/>
          </a:xfrm>
          <a:prstGeom prst="rect">
            <a:avLst/>
          </a:prstGeom>
        </p:spPr>
      </p:pic>
    </p:spTree>
    <p:extLst>
      <p:ext uri="{BB962C8B-B14F-4D97-AF65-F5344CB8AC3E}">
        <p14:creationId xmlns:p14="http://schemas.microsoft.com/office/powerpoint/2010/main" val="251733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a number of individuals&#10;&#10;AI-generated content may be incorrect.">
            <a:extLst>
              <a:ext uri="{FF2B5EF4-FFF2-40B4-BE49-F238E27FC236}">
                <a16:creationId xmlns:a16="http://schemas.microsoft.com/office/drawing/2014/main" id="{04C4954F-2D49-1B81-2936-C923C23F5D11}"/>
              </a:ext>
            </a:extLst>
          </p:cNvPr>
          <p:cNvPicPr>
            <a:picLocks noGrp="1" noChangeAspect="1"/>
          </p:cNvPicPr>
          <p:nvPr>
            <p:ph idx="1"/>
          </p:nvPr>
        </p:nvPicPr>
        <p:blipFill>
          <a:blip r:embed="rId2"/>
          <a:stretch>
            <a:fillRect/>
          </a:stretch>
        </p:blipFill>
        <p:spPr>
          <a:xfrm>
            <a:off x="1615440" y="-45720"/>
            <a:ext cx="9113520" cy="6835139"/>
          </a:xfrm>
          <a:prstGeom prst="rect">
            <a:avLst/>
          </a:prstGeom>
        </p:spPr>
      </p:pic>
    </p:spTree>
    <p:extLst>
      <p:ext uri="{BB962C8B-B14F-4D97-AF65-F5344CB8AC3E}">
        <p14:creationId xmlns:p14="http://schemas.microsoft.com/office/powerpoint/2010/main" val="158291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031D-552C-CBD6-1410-DD257AE1AC0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DDB16CC-93A8-B3E2-376E-2C5076F8AF0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3273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a:xfrm>
            <a:off x="838200" y="1"/>
            <a:ext cx="10515600" cy="1813560"/>
          </a:xfrm>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a:xfrm>
            <a:off x="838200" y="1630680"/>
            <a:ext cx="10515600" cy="4546283"/>
          </a:xfrm>
        </p:spPr>
        <p:txBody>
          <a:bodyPr/>
          <a:lstStyle/>
          <a:p>
            <a:r>
              <a:rPr lang="en-US" dirty="0"/>
              <a:t>Entire dataset</a:t>
            </a:r>
          </a:p>
          <a:p>
            <a:r>
              <a:rPr lang="en-US" dirty="0"/>
              <a:t>Iteration</a:t>
            </a:r>
          </a:p>
          <a:p>
            <a:r>
              <a:rPr lang="en-US" dirty="0"/>
              <a:t>Partial analysis</a:t>
            </a:r>
          </a:p>
          <a:p>
            <a:endParaRPr lang="en-US" dirty="0"/>
          </a:p>
        </p:txBody>
      </p:sp>
      <p:pic>
        <p:nvPicPr>
          <p:cNvPr id="1026" name="Picture 2" descr="Donkey - Free animals icons">
            <a:extLst>
              <a:ext uri="{FF2B5EF4-FFF2-40B4-BE49-F238E27FC236}">
                <a16:creationId xmlns:a16="http://schemas.microsoft.com/office/drawing/2014/main" id="{561F3197-25DC-E875-7F10-B3E304A9217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
            <a:off x="5463900" y="308672"/>
            <a:ext cx="2373734" cy="237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2081</TotalTime>
  <Words>1572</Words>
  <Application>Microsoft Macintosh PowerPoint</Application>
  <PresentationFormat>Widescreen</PresentationFormat>
  <Paragraphs>214</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lpstr>Partial dataset results</vt:lpstr>
      <vt:lpstr>Manhattan plot (PRS)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23</cp:revision>
  <dcterms:created xsi:type="dcterms:W3CDTF">2025-08-20T11:58:19Z</dcterms:created>
  <dcterms:modified xsi:type="dcterms:W3CDTF">2025-08-25T16:07:33Z</dcterms:modified>
</cp:coreProperties>
</file>