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8" r:id="rId4"/>
    <p:sldId id="263" r:id="rId5"/>
    <p:sldId id="269" r:id="rId6"/>
    <p:sldId id="270" r:id="rId7"/>
    <p:sldId id="265" r:id="rId8"/>
    <p:sldId id="264" r:id="rId9"/>
    <p:sldId id="258" r:id="rId10"/>
    <p:sldId id="259" r:id="rId11"/>
    <p:sldId id="261"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79093"/>
  </p:normalViewPr>
  <p:slideViewPr>
    <p:cSldViewPr snapToGrid="0">
      <p:cViewPr>
        <p:scale>
          <a:sx n="106" d="100"/>
          <a:sy n="106" d="100"/>
        </p:scale>
        <p:origin x="140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 heard of DNA, composed of A,C,G,T?</a:t>
            </a:r>
          </a:p>
          <a:p>
            <a:r>
              <a:rPr lang="en-US" dirty="0"/>
              <a:t>Genome is the building plan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Ternary to binary</a:t>
            </a:r>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Ternary to binary</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3796886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Donkey genes were present, hence we start with those approaches. </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8/20/25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8/20/25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35066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A0A4BC0B-C661-53AA-1E27-7AD714B04FC1}"/>
              </a:ext>
            </a:extLst>
          </p:cNvPr>
          <p:cNvSpPr>
            <a:spLocks noGrp="1"/>
          </p:cNvSpPr>
          <p:nvPr>
            <p:ph idx="1"/>
          </p:nvPr>
        </p:nvSpPr>
        <p:spPr/>
        <p:txBody>
          <a:bodyPr/>
          <a:lstStyle/>
          <a:p>
            <a:r>
              <a:rPr lang="en-US" dirty="0"/>
              <a:t>Highlight selected methods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2"/>
          <a:stretch>
            <a:fillRect/>
          </a:stretch>
        </p:blipFill>
        <p:spPr>
          <a:xfrm>
            <a:off x="5782235" y="1135576"/>
            <a:ext cx="6115797" cy="4586848"/>
          </a:xfrm>
          <a:prstGeom prst="rect">
            <a:avLst/>
          </a:prstGeom>
        </p:spPr>
      </p:pic>
    </p:spTree>
    <p:extLst>
      <p:ext uri="{BB962C8B-B14F-4D97-AF65-F5344CB8AC3E}">
        <p14:creationId xmlns:p14="http://schemas.microsoft.com/office/powerpoint/2010/main" val="257078183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1C11-C626-5280-1C63-7411B46BB8DB}"/>
              </a:ext>
            </a:extLst>
          </p:cNvPr>
          <p:cNvSpPr>
            <a:spLocks noGrp="1"/>
          </p:cNvSpPr>
          <p:nvPr>
            <p:ph type="title"/>
          </p:nvPr>
        </p:nvSpPr>
        <p:spPr/>
        <p:txBody>
          <a:bodyPr/>
          <a:lstStyle/>
          <a:p>
            <a:r>
              <a:rPr lang="en-US" dirty="0"/>
              <a:t>Could our method work?</a:t>
            </a:r>
          </a:p>
        </p:txBody>
      </p:sp>
      <p:sp>
        <p:nvSpPr>
          <p:cNvPr id="3" name="Content Placeholder 2">
            <a:extLst>
              <a:ext uri="{FF2B5EF4-FFF2-40B4-BE49-F238E27FC236}">
                <a16:creationId xmlns:a16="http://schemas.microsoft.com/office/drawing/2014/main" id="{7DC84414-2829-4767-AFAA-6157A4F676D4}"/>
              </a:ext>
            </a:extLst>
          </p:cNvPr>
          <p:cNvSpPr>
            <a:spLocks noGrp="1"/>
          </p:cNvSpPr>
          <p:nvPr>
            <p:ph idx="1"/>
          </p:nvPr>
        </p:nvSpPr>
        <p:spPr/>
        <p:txBody>
          <a:bodyPr/>
          <a:lstStyle/>
          <a:p>
            <a:r>
              <a:rPr lang="en-US" dirty="0"/>
              <a:t>Add checks</a:t>
            </a:r>
          </a:p>
        </p:txBody>
      </p:sp>
    </p:spTree>
    <p:extLst>
      <p:ext uri="{BB962C8B-B14F-4D97-AF65-F5344CB8AC3E}">
        <p14:creationId xmlns:p14="http://schemas.microsoft.com/office/powerpoint/2010/main" val="29608421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US" dirty="0"/>
              <a:t>Towards SMT</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US" dirty="0"/>
              <a:t>State of the 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p:txBody>
          <a:bodyPr/>
          <a:lstStyle/>
          <a:p>
            <a:r>
              <a:rPr lang="en-US" dirty="0"/>
              <a:t>Frequency of SNPs</a:t>
            </a:r>
          </a:p>
          <a:p>
            <a:r>
              <a:rPr lang="en-US" dirty="0"/>
              <a:t>Effect sizes</a:t>
            </a:r>
          </a:p>
          <a:p>
            <a:r>
              <a:rPr lang="en-US" dirty="0"/>
              <a:t>Polygenic risk score (PRS)</a:t>
            </a:r>
          </a:p>
          <a:p>
            <a:r>
              <a:rPr lang="en-US" dirty="0"/>
              <a:t>Predict phenotype</a:t>
            </a:r>
          </a:p>
          <a:p>
            <a:r>
              <a:rPr lang="en-US" dirty="0"/>
              <a:t>Not identification of SNPs</a:t>
            </a:r>
          </a:p>
          <a:p>
            <a:endParaRPr lang="en-US" dirty="0"/>
          </a:p>
          <a:p>
            <a:endParaRPr lang="en-US" dirty="0"/>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Translation</a:t>
            </a:r>
          </a:p>
        </p:txBody>
      </p:sp>
      <p:grpSp>
        <p:nvGrpSpPr>
          <p:cNvPr id="4" name="Group 3">
            <a:extLst>
              <a:ext uri="{FF2B5EF4-FFF2-40B4-BE49-F238E27FC236}">
                <a16:creationId xmlns:a16="http://schemas.microsoft.com/office/drawing/2014/main" id="{5894BE26-1087-6E0D-0D14-C44090E6A34D}"/>
              </a:ext>
            </a:extLst>
          </p:cNvPr>
          <p:cNvGrpSpPr/>
          <p:nvPr/>
        </p:nvGrpSpPr>
        <p:grpSpPr>
          <a:xfrm>
            <a:off x="1028824" y="1930921"/>
            <a:ext cx="2590438" cy="4524315"/>
            <a:chOff x="4445792" y="1825625"/>
            <a:chExt cx="2590438" cy="4524315"/>
          </a:xfrm>
        </p:grpSpPr>
        <p:sp>
          <p:nvSpPr>
            <p:cNvPr id="5" name="TextBox 4">
              <a:extLst>
                <a:ext uri="{FF2B5EF4-FFF2-40B4-BE49-F238E27FC236}">
                  <a16:creationId xmlns:a16="http://schemas.microsoft.com/office/drawing/2014/main" id="{E820E4A6-B553-F763-0381-8133E9081DE0}"/>
                </a:ext>
              </a:extLst>
            </p:cNvPr>
            <p:cNvSpPr txBox="1"/>
            <p:nvPr/>
          </p:nvSpPr>
          <p:spPr>
            <a:xfrm>
              <a:off x="4445792" y="1825625"/>
              <a:ext cx="2590438" cy="4524315"/>
            </a:xfrm>
            <a:prstGeom prst="rect">
              <a:avLst/>
            </a:prstGeom>
            <a:noFill/>
          </p:spPr>
          <p:txBody>
            <a:bodyPr wrap="square" rtlCol="0">
              <a:spAutoFit/>
            </a:bodyPr>
            <a:lstStyle/>
            <a:p>
              <a:r>
                <a:rPr lang="en-US" sz="3200" dirty="0">
                  <a:solidFill>
                    <a:schemeClr val="bg1"/>
                  </a:solidFill>
                </a:rPr>
                <a:t>AA		11</a:t>
              </a:r>
            </a:p>
            <a:p>
              <a:endParaRPr lang="en-US" sz="3200" dirty="0">
                <a:solidFill>
                  <a:schemeClr val="bg1"/>
                </a:solidFill>
              </a:endParaRPr>
            </a:p>
            <a:p>
              <a:r>
                <a:rPr lang="en-US" sz="3200" dirty="0">
                  <a:solidFill>
                    <a:schemeClr val="bg1"/>
                  </a:solidFill>
                </a:rPr>
                <a:t>Aa		01</a:t>
              </a:r>
            </a:p>
            <a:p>
              <a:endParaRPr lang="en-US" sz="3200" dirty="0">
                <a:solidFill>
                  <a:schemeClr val="bg1"/>
                </a:solidFill>
              </a:endParaRPr>
            </a:p>
            <a:p>
              <a:r>
                <a:rPr lang="en-US" sz="3200" dirty="0" err="1">
                  <a:solidFill>
                    <a:schemeClr val="bg1"/>
                  </a:solidFill>
                </a:rPr>
                <a:t>aA</a:t>
              </a:r>
              <a:r>
                <a:rPr lang="en-US" sz="3200" dirty="0">
                  <a:solidFill>
                    <a:schemeClr val="bg1"/>
                  </a:solidFill>
                </a:rPr>
                <a:t>		01</a:t>
              </a:r>
            </a:p>
            <a:p>
              <a:endParaRPr lang="en-US" sz="3200" dirty="0">
                <a:solidFill>
                  <a:schemeClr val="bg1"/>
                </a:solidFill>
              </a:endParaRPr>
            </a:p>
            <a:p>
              <a:r>
                <a:rPr lang="en-US" sz="3200" dirty="0">
                  <a:solidFill>
                    <a:schemeClr val="bg1"/>
                  </a:solidFill>
                </a:rPr>
                <a:t>aa		00</a:t>
              </a:r>
            </a:p>
            <a:p>
              <a:endParaRPr lang="en-US" sz="3200" dirty="0">
                <a:solidFill>
                  <a:schemeClr val="bg1"/>
                </a:solidFill>
              </a:endParaRPr>
            </a:p>
            <a:p>
              <a:r>
                <a:rPr lang="en-US" sz="3200" dirty="0">
                  <a:solidFill>
                    <a:schemeClr val="bg1"/>
                  </a:solidFill>
                </a:rPr>
                <a:t>00		--</a:t>
              </a:r>
            </a:p>
          </p:txBody>
        </p:sp>
        <p:cxnSp>
          <p:nvCxnSpPr>
            <p:cNvPr id="6" name="Straight Arrow Connector 5">
              <a:extLst>
                <a:ext uri="{FF2B5EF4-FFF2-40B4-BE49-F238E27FC236}">
                  <a16:creationId xmlns:a16="http://schemas.microsoft.com/office/drawing/2014/main" id="{AA4D8EE6-3525-F31D-40EA-34A8A7099724}"/>
                </a:ext>
              </a:extLst>
            </p:cNvPr>
            <p:cNvCxnSpPr/>
            <p:nvPr/>
          </p:nvCxnSpPr>
          <p:spPr>
            <a:xfrm>
              <a:off x="5136355" y="2106613"/>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D6162CE-1D83-D5AA-978E-052332CDC47B}"/>
                </a:ext>
              </a:extLst>
            </p:cNvPr>
            <p:cNvCxnSpPr/>
            <p:nvPr/>
          </p:nvCxnSpPr>
          <p:spPr>
            <a:xfrm>
              <a:off x="5136355" y="3087688"/>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F051834-29D6-33FA-C63A-D42DCC835CC8}"/>
                </a:ext>
              </a:extLst>
            </p:cNvPr>
            <p:cNvCxnSpPr/>
            <p:nvPr/>
          </p:nvCxnSpPr>
          <p:spPr>
            <a:xfrm>
              <a:off x="5136355" y="3997325"/>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A277EBC7-3590-2102-502C-67A22A8DF9A7}"/>
                </a:ext>
              </a:extLst>
            </p:cNvPr>
            <p:cNvCxnSpPr/>
            <p:nvPr/>
          </p:nvCxnSpPr>
          <p:spPr>
            <a:xfrm>
              <a:off x="5136355" y="5059363"/>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0FD34DA-8F7E-8B76-A26A-D59EDF3379DC}"/>
                </a:ext>
              </a:extLst>
            </p:cNvPr>
            <p:cNvCxnSpPr/>
            <p:nvPr/>
          </p:nvCxnSpPr>
          <p:spPr>
            <a:xfrm>
              <a:off x="5136355" y="5973763"/>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pic>
        <p:nvPicPr>
          <p:cNvPr id="13" name="Picture 12" descr="A screenshot of a computer screen&#10;&#10;AI-generated content may be incorrect.">
            <a:extLst>
              <a:ext uri="{FF2B5EF4-FFF2-40B4-BE49-F238E27FC236}">
                <a16:creationId xmlns:a16="http://schemas.microsoft.com/office/drawing/2014/main" id="{64CB599A-3A8A-9B83-363B-8FFC1D1EE982}"/>
              </a:ext>
            </a:extLst>
          </p:cNvPr>
          <p:cNvPicPr>
            <a:picLocks noChangeAspect="1"/>
          </p:cNvPicPr>
          <p:nvPr/>
        </p:nvPicPr>
        <p:blipFill>
          <a:blip r:embed="rId3"/>
          <a:srcRect l="15537" t="1186" r="14247" b="1"/>
          <a:stretch>
            <a:fillRect/>
          </a:stretch>
        </p:blipFill>
        <p:spPr>
          <a:xfrm>
            <a:off x="4981074" y="1592284"/>
            <a:ext cx="7062536" cy="4969489"/>
          </a:xfrm>
          <a:prstGeom prst="rect">
            <a:avLst/>
          </a:prstGeom>
        </p:spPr>
      </p:pic>
      <p:cxnSp>
        <p:nvCxnSpPr>
          <p:cNvPr id="17" name="Straight Arrow Connector 16">
            <a:extLst>
              <a:ext uri="{FF2B5EF4-FFF2-40B4-BE49-F238E27FC236}">
                <a16:creationId xmlns:a16="http://schemas.microsoft.com/office/drawing/2014/main" id="{E5AE7539-6051-7F35-F6BB-F7197140E218}"/>
              </a:ext>
            </a:extLst>
          </p:cNvPr>
          <p:cNvCxnSpPr>
            <a:cxnSpLocks/>
            <a:stCxn id="18" idx="2"/>
          </p:cNvCxnSpPr>
          <p:nvPr/>
        </p:nvCxnSpPr>
        <p:spPr>
          <a:xfrm>
            <a:off x="7399421" y="1097748"/>
            <a:ext cx="770021" cy="494536"/>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00708AA0-75C0-05CB-1A0F-EA798EF37AEB}"/>
              </a:ext>
            </a:extLst>
          </p:cNvPr>
          <p:cNvSpPr txBox="1"/>
          <p:nvPr/>
        </p:nvSpPr>
        <p:spPr>
          <a:xfrm>
            <a:off x="6785810" y="697638"/>
            <a:ext cx="1227221" cy="400110"/>
          </a:xfrm>
          <a:prstGeom prst="rect">
            <a:avLst/>
          </a:prstGeom>
          <a:noFill/>
        </p:spPr>
        <p:txBody>
          <a:bodyPr wrap="square" rtlCol="0">
            <a:spAutoFit/>
          </a:bodyPr>
          <a:lstStyle/>
          <a:p>
            <a:r>
              <a:rPr lang="en-GB" sz="2000" dirty="0">
                <a:solidFill>
                  <a:schemeClr val="bg1"/>
                </a:solidFill>
              </a:rPr>
              <a:t>Mother</a:t>
            </a:r>
            <a:endParaRPr lang="en-GB" dirty="0">
              <a:solidFill>
                <a:schemeClr val="bg1"/>
              </a:solidFill>
            </a:endParaRPr>
          </a:p>
        </p:txBody>
      </p:sp>
      <p:cxnSp>
        <p:nvCxnSpPr>
          <p:cNvPr id="19" name="Straight Arrow Connector 18">
            <a:extLst>
              <a:ext uri="{FF2B5EF4-FFF2-40B4-BE49-F238E27FC236}">
                <a16:creationId xmlns:a16="http://schemas.microsoft.com/office/drawing/2014/main" id="{D6DB50D5-4D2E-F1AC-8A35-1162E1CA5079}"/>
              </a:ext>
            </a:extLst>
          </p:cNvPr>
          <p:cNvCxnSpPr>
            <a:cxnSpLocks/>
            <a:stCxn id="20" idx="2"/>
          </p:cNvCxnSpPr>
          <p:nvPr/>
        </p:nvCxnSpPr>
        <p:spPr>
          <a:xfrm flipH="1">
            <a:off x="8394032" y="1095877"/>
            <a:ext cx="695826" cy="498278"/>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07429AD7-F21F-DBB4-C8A4-D2AEDB23E909}"/>
              </a:ext>
            </a:extLst>
          </p:cNvPr>
          <p:cNvSpPr txBox="1"/>
          <p:nvPr/>
        </p:nvSpPr>
        <p:spPr>
          <a:xfrm>
            <a:off x="8626642" y="695767"/>
            <a:ext cx="926431" cy="400110"/>
          </a:xfrm>
          <a:prstGeom prst="rect">
            <a:avLst/>
          </a:prstGeom>
          <a:noFill/>
        </p:spPr>
        <p:txBody>
          <a:bodyPr wrap="square" rtlCol="0">
            <a:spAutoFit/>
          </a:bodyPr>
          <a:lstStyle/>
          <a:p>
            <a:r>
              <a:rPr lang="en-GB" sz="2000" dirty="0">
                <a:solidFill>
                  <a:schemeClr val="bg1"/>
                </a:solidFill>
              </a:rPr>
              <a:t>Father</a:t>
            </a:r>
            <a:endParaRPr lang="en-GB" dirty="0">
              <a:solidFill>
                <a:schemeClr val="bg1"/>
              </a:solidFill>
            </a:endParaRP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Translation</a:t>
            </a:r>
          </a:p>
        </p:txBody>
      </p:sp>
      <p:grpSp>
        <p:nvGrpSpPr>
          <p:cNvPr id="4" name="Group 3">
            <a:extLst>
              <a:ext uri="{FF2B5EF4-FFF2-40B4-BE49-F238E27FC236}">
                <a16:creationId xmlns:a16="http://schemas.microsoft.com/office/drawing/2014/main" id="{060CE515-D6E2-B586-1C66-F10F5BFD71FA}"/>
              </a:ext>
            </a:extLst>
          </p:cNvPr>
          <p:cNvGrpSpPr/>
          <p:nvPr/>
        </p:nvGrpSpPr>
        <p:grpSpPr>
          <a:xfrm>
            <a:off x="1028824" y="1930921"/>
            <a:ext cx="2590438" cy="4524315"/>
            <a:chOff x="4445792" y="1825625"/>
            <a:chExt cx="2590438" cy="4524315"/>
          </a:xfrm>
        </p:grpSpPr>
        <p:sp>
          <p:nvSpPr>
            <p:cNvPr id="5" name="TextBox 4">
              <a:extLst>
                <a:ext uri="{FF2B5EF4-FFF2-40B4-BE49-F238E27FC236}">
                  <a16:creationId xmlns:a16="http://schemas.microsoft.com/office/drawing/2014/main" id="{402DBC75-08FB-E452-0F74-511A8CE942CE}"/>
                </a:ext>
              </a:extLst>
            </p:cNvPr>
            <p:cNvSpPr txBox="1"/>
            <p:nvPr/>
          </p:nvSpPr>
          <p:spPr>
            <a:xfrm>
              <a:off x="4445792" y="1825625"/>
              <a:ext cx="2590438" cy="4524315"/>
            </a:xfrm>
            <a:prstGeom prst="rect">
              <a:avLst/>
            </a:prstGeom>
            <a:noFill/>
          </p:spPr>
          <p:txBody>
            <a:bodyPr wrap="square" rtlCol="0">
              <a:spAutoFit/>
            </a:bodyPr>
            <a:lstStyle/>
            <a:p>
              <a:r>
                <a:rPr lang="en-US" sz="3200" dirty="0">
                  <a:solidFill>
                    <a:schemeClr val="bg1"/>
                  </a:solidFill>
                </a:rPr>
                <a:t>AA		11</a:t>
              </a:r>
            </a:p>
            <a:p>
              <a:endParaRPr lang="en-US" sz="3200" dirty="0">
                <a:solidFill>
                  <a:schemeClr val="bg1"/>
                </a:solidFill>
              </a:endParaRPr>
            </a:p>
            <a:p>
              <a:r>
                <a:rPr lang="en-US" sz="3200" dirty="0">
                  <a:solidFill>
                    <a:schemeClr val="bg1"/>
                  </a:solidFill>
                </a:rPr>
                <a:t>Aa		01</a:t>
              </a:r>
            </a:p>
            <a:p>
              <a:endParaRPr lang="en-US" sz="3200" dirty="0">
                <a:solidFill>
                  <a:schemeClr val="bg1"/>
                </a:solidFill>
              </a:endParaRPr>
            </a:p>
            <a:p>
              <a:r>
                <a:rPr lang="en-US" sz="3200" dirty="0" err="1">
                  <a:solidFill>
                    <a:schemeClr val="bg1"/>
                  </a:solidFill>
                </a:rPr>
                <a:t>aA</a:t>
              </a:r>
              <a:r>
                <a:rPr lang="en-US" sz="3200" dirty="0">
                  <a:solidFill>
                    <a:schemeClr val="bg1"/>
                  </a:solidFill>
                </a:rPr>
                <a:t>		01</a:t>
              </a:r>
            </a:p>
            <a:p>
              <a:endParaRPr lang="en-US" sz="3200" dirty="0">
                <a:solidFill>
                  <a:schemeClr val="bg1"/>
                </a:solidFill>
              </a:endParaRPr>
            </a:p>
            <a:p>
              <a:r>
                <a:rPr lang="en-US" sz="3200" dirty="0">
                  <a:solidFill>
                    <a:schemeClr val="bg1"/>
                  </a:solidFill>
                </a:rPr>
                <a:t>aa		00</a:t>
              </a:r>
            </a:p>
            <a:p>
              <a:endParaRPr lang="en-US" sz="3200" dirty="0">
                <a:solidFill>
                  <a:schemeClr val="bg1"/>
                </a:solidFill>
              </a:endParaRPr>
            </a:p>
            <a:p>
              <a:r>
                <a:rPr lang="en-US" sz="3200" dirty="0">
                  <a:solidFill>
                    <a:schemeClr val="bg1"/>
                  </a:solidFill>
                </a:rPr>
                <a:t>00		--</a:t>
              </a:r>
            </a:p>
          </p:txBody>
        </p:sp>
        <p:cxnSp>
          <p:nvCxnSpPr>
            <p:cNvPr id="6" name="Straight Arrow Connector 5">
              <a:extLst>
                <a:ext uri="{FF2B5EF4-FFF2-40B4-BE49-F238E27FC236}">
                  <a16:creationId xmlns:a16="http://schemas.microsoft.com/office/drawing/2014/main" id="{3459302C-9DA2-6307-5196-16A602F51D30}"/>
                </a:ext>
              </a:extLst>
            </p:cNvPr>
            <p:cNvCxnSpPr/>
            <p:nvPr/>
          </p:nvCxnSpPr>
          <p:spPr>
            <a:xfrm>
              <a:off x="5136355" y="2106613"/>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635833E-4A92-E314-C337-8D0DD9CF5075}"/>
                </a:ext>
              </a:extLst>
            </p:cNvPr>
            <p:cNvCxnSpPr/>
            <p:nvPr/>
          </p:nvCxnSpPr>
          <p:spPr>
            <a:xfrm>
              <a:off x="5136355" y="3087688"/>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1E4BF51-718D-8DE6-20F1-B24DC360C46D}"/>
                </a:ext>
              </a:extLst>
            </p:cNvPr>
            <p:cNvCxnSpPr/>
            <p:nvPr/>
          </p:nvCxnSpPr>
          <p:spPr>
            <a:xfrm>
              <a:off x="5136355" y="3997325"/>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33B15783-3752-B194-DC1C-32239BF5E811}"/>
                </a:ext>
              </a:extLst>
            </p:cNvPr>
            <p:cNvCxnSpPr/>
            <p:nvPr/>
          </p:nvCxnSpPr>
          <p:spPr>
            <a:xfrm>
              <a:off x="5136355" y="5059363"/>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A4816DC-AD54-0076-4DEF-B2928BC2CB5C}"/>
                </a:ext>
              </a:extLst>
            </p:cNvPr>
            <p:cNvCxnSpPr/>
            <p:nvPr/>
          </p:nvCxnSpPr>
          <p:spPr>
            <a:xfrm>
              <a:off x="5136355" y="5973763"/>
              <a:ext cx="77152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tretch>
            <a:fillRect/>
          </a:stretch>
        </p:blipFill>
        <p:spPr>
          <a:xfrm>
            <a:off x="4199021" y="1689311"/>
            <a:ext cx="7992979" cy="3972368"/>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1353800" y="1299411"/>
            <a:ext cx="304800" cy="1443789"/>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10359190" y="827851"/>
            <a:ext cx="1457826"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9442-58DA-9B1A-5EF5-D587463E57F3}"/>
              </a:ext>
            </a:extLst>
          </p:cNvPr>
          <p:cNvSpPr>
            <a:spLocks noGrp="1"/>
          </p:cNvSpPr>
          <p:nvPr>
            <p:ph type="title"/>
          </p:nvPr>
        </p:nvSpPr>
        <p:spPr/>
        <p:txBody>
          <a:bodyPr/>
          <a:lstStyle/>
          <a:p>
            <a:r>
              <a:rPr lang="en-US" dirty="0"/>
              <a:t>Espresso</a:t>
            </a:r>
          </a:p>
        </p:txBody>
      </p:sp>
      <p:sp>
        <p:nvSpPr>
          <p:cNvPr id="3" name="Content Placeholder 2">
            <a:extLst>
              <a:ext uri="{FF2B5EF4-FFF2-40B4-BE49-F238E27FC236}">
                <a16:creationId xmlns:a16="http://schemas.microsoft.com/office/drawing/2014/main" id="{D2CE436A-2E9B-1F9D-73F5-773BF4A04D64}"/>
              </a:ext>
            </a:extLst>
          </p:cNvPr>
          <p:cNvSpPr>
            <a:spLocks noGrp="1"/>
          </p:cNvSpPr>
          <p:nvPr>
            <p:ph idx="1"/>
          </p:nvPr>
        </p:nvSpPr>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8138231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a:t>Iterate through</a:t>
            </a:r>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487</Words>
  <Application>Microsoft Macintosh PowerPoint</Application>
  <PresentationFormat>Widescreen</PresentationFormat>
  <Paragraphs>77</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GWAS using Espresso</vt:lpstr>
      <vt:lpstr>Genome</vt:lpstr>
      <vt:lpstr>Genome Wide Association Study (GWAS)</vt:lpstr>
      <vt:lpstr>State of the Art</vt:lpstr>
      <vt:lpstr>Translation</vt:lpstr>
      <vt:lpstr>Translation</vt:lpstr>
      <vt:lpstr>Espresso</vt:lpstr>
      <vt:lpstr>Primitive approaches</vt:lpstr>
      <vt:lpstr>Pyramid</vt:lpstr>
      <vt:lpstr>Group</vt:lpstr>
      <vt:lpstr>Evaluation</vt:lpstr>
      <vt:lpstr>Could our method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5</cp:revision>
  <dcterms:created xsi:type="dcterms:W3CDTF">2025-08-20T11:58:19Z</dcterms:created>
  <dcterms:modified xsi:type="dcterms:W3CDTF">2025-08-20T15:32:53Z</dcterms:modified>
</cp:coreProperties>
</file>