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7" r:id="rId16"/>
    <p:sldId id="278" r:id="rId17"/>
    <p:sldId id="267" r:id="rId18"/>
    <p:sldId id="273" r:id="rId19"/>
    <p:sldId id="280" r:id="rId20"/>
    <p:sldId id="279"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60"/>
    <p:restoredTop sz="81534"/>
  </p:normalViewPr>
  <p:slideViewPr>
    <p:cSldViewPr snapToGrid="0">
      <p:cViewPr>
        <p:scale>
          <a:sx n="84" d="100"/>
          <a:sy n="84" d="100"/>
        </p:scale>
        <p:origin x="112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a long time for our dataset, also it is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the results of the State-of-the-Art analysis. Our selection of 9 SNP compared to a random selection of the one million SNPs showed that our selections are much more significant. </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least our refined method-&gt; works the best out of all the variations.</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Spikes might correspond, but we discover also other SNPs which were disregarded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20</a:t>
            </a:fld>
            <a:endParaRPr lang="en-US"/>
          </a:p>
        </p:txBody>
      </p:sp>
    </p:spTree>
    <p:extLst>
      <p:ext uri="{BB962C8B-B14F-4D97-AF65-F5344CB8AC3E}">
        <p14:creationId xmlns:p14="http://schemas.microsoft.com/office/powerpoint/2010/main" val="387247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like the building plan for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They called this plot Manhattan plot and I do not know Manhattan but I believe there are many high buildings, so maybe just look for high building that good of an advice.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Giving the entire dataset at once to Espresso is too much. It is not able to handle such large data. </a:t>
            </a:r>
          </a:p>
          <a:p>
            <a:r>
              <a:rPr lang="en-GB" dirty="0"/>
              <a:t>Simply adding more and more SNPs does not work either as the analysis are handled independently and even if we introduce specific criteria: We could say only if the found cover is better in terms of literals, we keep the SNP does not work due to sheer size and also it would only analyse single significance and would always be skewed to the starting set. </a:t>
            </a:r>
          </a:p>
          <a:p>
            <a:endParaRPr lang="en-GB" dirty="0"/>
          </a:p>
          <a:p>
            <a:r>
              <a:rPr lang="en-GB" dirty="0"/>
              <a:t>Partial analysis does work but obviously we want to analyse the entire set. Though, we can use the results from those analysis as benchmarks for our expectations for other analysis in terms of time and result form. We can in fact use this concept </a:t>
            </a:r>
            <a:r>
              <a:rPr lang="en-GB"/>
              <a:t>for our method. </a:t>
            </a:r>
            <a:endParaRPr lang="en-GB" dirty="0"/>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09848"/>
            <a:chOff x="1731458" y="3956758"/>
            <a:chExt cx="7198638" cy="1009848"/>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V="1">
              <a:off x="4371200" y="3956758"/>
              <a:ext cx="0" cy="100984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1012825" y="-259557"/>
            <a:ext cx="9836150" cy="7377113"/>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2425700" y="5373296"/>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level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658197" y="0"/>
            <a:ext cx="13715999" cy="6858000"/>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1277533" y="1193369"/>
            <a:ext cx="1636147" cy="5501899"/>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13654" y="-63931"/>
            <a:ext cx="12305654" cy="6921931"/>
          </a:xfrm>
          <a:prstGeom prst="rect">
            <a:avLst/>
          </a:prstGeom>
        </p:spPr>
      </p:pic>
    </p:spTree>
    <p:extLst>
      <p:ext uri="{BB962C8B-B14F-4D97-AF65-F5344CB8AC3E}">
        <p14:creationId xmlns:p14="http://schemas.microsoft.com/office/powerpoint/2010/main" val="56831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8890-BE74-CD81-1758-BC7A7CDC8D46}"/>
              </a:ext>
            </a:extLst>
          </p:cNvPr>
          <p:cNvSpPr>
            <a:spLocks noGrp="1"/>
          </p:cNvSpPr>
          <p:nvPr>
            <p:ph type="title"/>
          </p:nvPr>
        </p:nvSpPr>
        <p:spPr/>
        <p:txBody>
          <a:bodyPr/>
          <a:lstStyle/>
          <a:p>
            <a:r>
              <a:rPr lang="en-GB" dirty="0"/>
              <a:t>Partial dataset results</a:t>
            </a:r>
          </a:p>
        </p:txBody>
      </p:sp>
      <p:graphicFrame>
        <p:nvGraphicFramePr>
          <p:cNvPr id="4" name="Content Placeholder 3">
            <a:extLst>
              <a:ext uri="{FF2B5EF4-FFF2-40B4-BE49-F238E27FC236}">
                <a16:creationId xmlns:a16="http://schemas.microsoft.com/office/drawing/2014/main" id="{8F0DB944-9D45-7333-9088-871FE1A73817}"/>
              </a:ext>
            </a:extLst>
          </p:cNvPr>
          <p:cNvGraphicFramePr>
            <a:graphicFrameLocks noGrp="1"/>
          </p:cNvGraphicFramePr>
          <p:nvPr>
            <p:ph idx="1"/>
            <p:extLst>
              <p:ext uri="{D42A27DB-BD31-4B8C-83A1-F6EECF244321}">
                <p14:modId xmlns:p14="http://schemas.microsoft.com/office/powerpoint/2010/main" val="152431563"/>
              </p:ext>
            </p:extLst>
          </p:nvPr>
        </p:nvGraphicFramePr>
        <p:xfrm>
          <a:off x="838200" y="2316480"/>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726284961"/>
                    </a:ext>
                  </a:extLst>
                </a:gridCol>
                <a:gridCol w="2628900">
                  <a:extLst>
                    <a:ext uri="{9D8B030D-6E8A-4147-A177-3AD203B41FA5}">
                      <a16:colId xmlns:a16="http://schemas.microsoft.com/office/drawing/2014/main" val="33042766"/>
                    </a:ext>
                  </a:extLst>
                </a:gridCol>
                <a:gridCol w="2628900">
                  <a:extLst>
                    <a:ext uri="{9D8B030D-6E8A-4147-A177-3AD203B41FA5}">
                      <a16:colId xmlns:a16="http://schemas.microsoft.com/office/drawing/2014/main" val="3920823902"/>
                    </a:ext>
                  </a:extLst>
                </a:gridCol>
                <a:gridCol w="2628900">
                  <a:extLst>
                    <a:ext uri="{9D8B030D-6E8A-4147-A177-3AD203B41FA5}">
                      <a16:colId xmlns:a16="http://schemas.microsoft.com/office/drawing/2014/main" val="3972018737"/>
                    </a:ext>
                  </a:extLst>
                </a:gridCol>
              </a:tblGrid>
              <a:tr h="370840">
                <a:tc>
                  <a:txBody>
                    <a:bodyPr/>
                    <a:lstStyle/>
                    <a:p>
                      <a:r>
                        <a:rPr lang="en-GB" dirty="0"/>
                        <a:t>Input size</a:t>
                      </a:r>
                    </a:p>
                  </a:txBody>
                  <a:tcPr/>
                </a:tc>
                <a:tc>
                  <a:txBody>
                    <a:bodyPr/>
                    <a:lstStyle/>
                    <a:p>
                      <a:r>
                        <a:rPr lang="en-GB" dirty="0"/>
                        <a:t>Products</a:t>
                      </a:r>
                    </a:p>
                  </a:txBody>
                  <a:tcPr/>
                </a:tc>
                <a:tc>
                  <a:txBody>
                    <a:bodyPr/>
                    <a:lstStyle/>
                    <a:p>
                      <a:r>
                        <a:rPr lang="en-GB" dirty="0"/>
                        <a:t>Literals</a:t>
                      </a:r>
                    </a:p>
                  </a:txBody>
                  <a:tcPr/>
                </a:tc>
                <a:tc>
                  <a:txBody>
                    <a:bodyPr/>
                    <a:lstStyle/>
                    <a:p>
                      <a:r>
                        <a:rPr lang="en-GB" dirty="0"/>
                        <a:t>Time </a:t>
                      </a:r>
                    </a:p>
                  </a:txBody>
                  <a:tcPr/>
                </a:tc>
                <a:extLst>
                  <a:ext uri="{0D108BD9-81ED-4DB2-BD59-A6C34878D82A}">
                    <a16:rowId xmlns:a16="http://schemas.microsoft.com/office/drawing/2014/main" val="3616726004"/>
                  </a:ext>
                </a:extLst>
              </a:tr>
              <a:tr h="370840">
                <a:tc>
                  <a:txBody>
                    <a:bodyPr/>
                    <a:lstStyle/>
                    <a:p>
                      <a:r>
                        <a:rPr lang="en-GB" dirty="0"/>
                        <a:t>&lt;120</a:t>
                      </a:r>
                    </a:p>
                  </a:txBody>
                  <a:tcPr/>
                </a:tc>
                <a:tc>
                  <a:txBody>
                    <a:bodyPr/>
                    <a:lstStyle/>
                    <a:p>
                      <a:r>
                        <a:rPr lang="en-GB" dirty="0"/>
                        <a:t>-</a:t>
                      </a:r>
                    </a:p>
                  </a:txBody>
                  <a:tcPr/>
                </a:tc>
                <a:tc>
                  <a:txBody>
                    <a:bodyPr/>
                    <a:lstStyle/>
                    <a:p>
                      <a:r>
                        <a:rPr lang="en-GB" dirty="0"/>
                        <a:t>-</a:t>
                      </a:r>
                    </a:p>
                  </a:txBody>
                  <a:tcPr/>
                </a:tc>
                <a:tc>
                  <a:txBody>
                    <a:bodyPr/>
                    <a:lstStyle/>
                    <a:p>
                      <a:r>
                        <a:rPr lang="en-GB" dirty="0"/>
                        <a:t>&lt; 1 s</a:t>
                      </a:r>
                    </a:p>
                  </a:txBody>
                  <a:tcPr/>
                </a:tc>
                <a:extLst>
                  <a:ext uri="{0D108BD9-81ED-4DB2-BD59-A6C34878D82A}">
                    <a16:rowId xmlns:a16="http://schemas.microsoft.com/office/drawing/2014/main" val="828591374"/>
                  </a:ext>
                </a:extLst>
              </a:tr>
              <a:tr h="370840">
                <a:tc>
                  <a:txBody>
                    <a:bodyPr/>
                    <a:lstStyle/>
                    <a:p>
                      <a:r>
                        <a:rPr lang="en-GB" dirty="0"/>
                        <a:t>200</a:t>
                      </a:r>
                    </a:p>
                  </a:txBody>
                  <a:tcPr/>
                </a:tc>
                <a:tc>
                  <a:txBody>
                    <a:bodyPr/>
                    <a:lstStyle/>
                    <a:p>
                      <a:r>
                        <a:rPr lang="en-GB" dirty="0"/>
                        <a:t>50</a:t>
                      </a:r>
                    </a:p>
                  </a:txBody>
                  <a:tcPr/>
                </a:tc>
                <a:tc>
                  <a:txBody>
                    <a:bodyPr/>
                    <a:lstStyle/>
                    <a:p>
                      <a:r>
                        <a:rPr lang="en-GB" dirty="0"/>
                        <a:t>3-6</a:t>
                      </a:r>
                    </a:p>
                  </a:txBody>
                  <a:tcPr/>
                </a:tc>
                <a:tc>
                  <a:txBody>
                    <a:bodyPr/>
                    <a:lstStyle/>
                    <a:p>
                      <a:r>
                        <a:rPr lang="en-GB" dirty="0"/>
                        <a:t>5 s</a:t>
                      </a:r>
                    </a:p>
                  </a:txBody>
                  <a:tcPr/>
                </a:tc>
                <a:extLst>
                  <a:ext uri="{0D108BD9-81ED-4DB2-BD59-A6C34878D82A}">
                    <a16:rowId xmlns:a16="http://schemas.microsoft.com/office/drawing/2014/main" val="835739776"/>
                  </a:ext>
                </a:extLst>
              </a:tr>
              <a:tr h="370840">
                <a:tc>
                  <a:txBody>
                    <a:bodyPr/>
                    <a:lstStyle/>
                    <a:p>
                      <a:r>
                        <a:rPr lang="en-GB" dirty="0"/>
                        <a:t>400</a:t>
                      </a:r>
                    </a:p>
                  </a:txBody>
                  <a:tcPr/>
                </a:tc>
                <a:tc>
                  <a:txBody>
                    <a:bodyPr/>
                    <a:lstStyle/>
                    <a:p>
                      <a:r>
                        <a:rPr lang="en-GB" dirty="0"/>
                        <a:t>40</a:t>
                      </a:r>
                    </a:p>
                  </a:txBody>
                  <a:tcPr/>
                </a:tc>
                <a:tc>
                  <a:txBody>
                    <a:bodyPr/>
                    <a:lstStyle/>
                    <a:p>
                      <a:r>
                        <a:rPr lang="en-GB" dirty="0"/>
                        <a:t>2-4</a:t>
                      </a:r>
                    </a:p>
                  </a:txBody>
                  <a:tcPr/>
                </a:tc>
                <a:tc>
                  <a:txBody>
                    <a:bodyPr/>
                    <a:lstStyle/>
                    <a:p>
                      <a:r>
                        <a:rPr lang="en-GB" dirty="0"/>
                        <a:t>10 s</a:t>
                      </a:r>
                    </a:p>
                  </a:txBody>
                  <a:tcPr/>
                </a:tc>
                <a:extLst>
                  <a:ext uri="{0D108BD9-81ED-4DB2-BD59-A6C34878D82A}">
                    <a16:rowId xmlns:a16="http://schemas.microsoft.com/office/drawing/2014/main" val="2811638538"/>
                  </a:ext>
                </a:extLst>
              </a:tr>
              <a:tr h="370840">
                <a:tc>
                  <a:txBody>
                    <a:bodyPr/>
                    <a:lstStyle/>
                    <a:p>
                      <a:r>
                        <a:rPr lang="en-GB" dirty="0"/>
                        <a:t>1000</a:t>
                      </a:r>
                    </a:p>
                  </a:txBody>
                  <a:tcPr/>
                </a:tc>
                <a:tc>
                  <a:txBody>
                    <a:bodyPr/>
                    <a:lstStyle/>
                    <a:p>
                      <a:r>
                        <a:rPr lang="en-GB" dirty="0"/>
                        <a:t>30</a:t>
                      </a:r>
                    </a:p>
                  </a:txBody>
                  <a:tcPr/>
                </a:tc>
                <a:tc>
                  <a:txBody>
                    <a:bodyPr/>
                    <a:lstStyle/>
                    <a:p>
                      <a:r>
                        <a:rPr lang="en-GB" dirty="0"/>
                        <a:t>2-3</a:t>
                      </a:r>
                    </a:p>
                  </a:txBody>
                  <a:tcPr/>
                </a:tc>
                <a:tc>
                  <a:txBody>
                    <a:bodyPr/>
                    <a:lstStyle/>
                    <a:p>
                      <a:r>
                        <a:rPr lang="en-GB" dirty="0"/>
                        <a:t>40 s</a:t>
                      </a:r>
                    </a:p>
                  </a:txBody>
                  <a:tcPr/>
                </a:tc>
                <a:extLst>
                  <a:ext uri="{0D108BD9-81ED-4DB2-BD59-A6C34878D82A}">
                    <a16:rowId xmlns:a16="http://schemas.microsoft.com/office/drawing/2014/main" val="3423496259"/>
                  </a:ext>
                </a:extLst>
              </a:tr>
              <a:tr h="370840">
                <a:tc>
                  <a:txBody>
                    <a:bodyPr/>
                    <a:lstStyle/>
                    <a:p>
                      <a:r>
                        <a:rPr lang="en-GB" dirty="0"/>
                        <a:t>2000</a:t>
                      </a:r>
                    </a:p>
                  </a:txBody>
                  <a:tcPr/>
                </a:tc>
                <a:tc>
                  <a:txBody>
                    <a:bodyPr/>
                    <a:lstStyle/>
                    <a:p>
                      <a:r>
                        <a:rPr lang="en-GB" dirty="0"/>
                        <a:t>25</a:t>
                      </a:r>
                    </a:p>
                  </a:txBody>
                  <a:tcPr/>
                </a:tc>
                <a:tc>
                  <a:txBody>
                    <a:bodyPr/>
                    <a:lstStyle/>
                    <a:p>
                      <a:r>
                        <a:rPr lang="en-GB" dirty="0"/>
                        <a:t>2</a:t>
                      </a:r>
                    </a:p>
                  </a:txBody>
                  <a:tcPr/>
                </a:tc>
                <a:tc>
                  <a:txBody>
                    <a:bodyPr/>
                    <a:lstStyle/>
                    <a:p>
                      <a:r>
                        <a:rPr lang="en-GB" dirty="0"/>
                        <a:t>8 min</a:t>
                      </a:r>
                    </a:p>
                  </a:txBody>
                  <a:tcPr/>
                </a:tc>
                <a:extLst>
                  <a:ext uri="{0D108BD9-81ED-4DB2-BD59-A6C34878D82A}">
                    <a16:rowId xmlns:a16="http://schemas.microsoft.com/office/drawing/2014/main" val="839978800"/>
                  </a:ext>
                </a:extLst>
              </a:tr>
            </a:tbl>
          </a:graphicData>
        </a:graphic>
      </p:graphicFrame>
    </p:spTree>
    <p:extLst>
      <p:ext uri="{BB962C8B-B14F-4D97-AF65-F5344CB8AC3E}">
        <p14:creationId xmlns:p14="http://schemas.microsoft.com/office/powerpoint/2010/main" val="199233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number of dots&#10;&#10;AI-generated content may be incorrect.">
            <a:extLst>
              <a:ext uri="{FF2B5EF4-FFF2-40B4-BE49-F238E27FC236}">
                <a16:creationId xmlns:a16="http://schemas.microsoft.com/office/drawing/2014/main" id="{9A65C79B-476C-4A1A-799A-588664B55122}"/>
              </a:ext>
            </a:extLst>
          </p:cNvPr>
          <p:cNvPicPr>
            <a:picLocks noChangeAspect="1"/>
          </p:cNvPicPr>
          <p:nvPr/>
        </p:nvPicPr>
        <p:blipFill>
          <a:blip r:embed="rId3"/>
          <a:srcRect t="8405"/>
          <a:stretch>
            <a:fillRect/>
          </a:stretch>
        </p:blipFill>
        <p:spPr>
          <a:xfrm>
            <a:off x="2572216" y="497541"/>
            <a:ext cx="7047567" cy="6455242"/>
          </a:xfrm>
          <a:prstGeom prst="rect">
            <a:avLst/>
          </a:prstGeom>
        </p:spPr>
      </p:pic>
      <p:sp>
        <p:nvSpPr>
          <p:cNvPr id="5" name="Oval 8">
            <a:extLst>
              <a:ext uri="{FF2B5EF4-FFF2-40B4-BE49-F238E27FC236}">
                <a16:creationId xmlns:a16="http://schemas.microsoft.com/office/drawing/2014/main" id="{9DBA7F69-7A67-F57B-CD76-2C3A13DBB834}"/>
              </a:ext>
            </a:extLst>
          </p:cNvPr>
          <p:cNvSpPr>
            <a:spLocks noChangeArrowheads="1"/>
          </p:cNvSpPr>
          <p:nvPr/>
        </p:nvSpPr>
        <p:spPr bwMode="auto">
          <a:xfrm>
            <a:off x="6233663" y="905986"/>
            <a:ext cx="459468" cy="66278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8">
            <a:extLst>
              <a:ext uri="{FF2B5EF4-FFF2-40B4-BE49-F238E27FC236}">
                <a16:creationId xmlns:a16="http://schemas.microsoft.com/office/drawing/2014/main" id="{C1B6BE33-1993-B454-92A2-8E13C0D6B60B}"/>
              </a:ext>
            </a:extLst>
          </p:cNvPr>
          <p:cNvSpPr>
            <a:spLocks noChangeArrowheads="1"/>
          </p:cNvSpPr>
          <p:nvPr/>
        </p:nvSpPr>
        <p:spPr bwMode="auto">
          <a:xfrm>
            <a:off x="6452062" y="5410199"/>
            <a:ext cx="259080" cy="25195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95143D2C-E637-B60C-C5FE-A406BCD78DAC}"/>
              </a:ext>
            </a:extLst>
          </p:cNvPr>
          <p:cNvSpPr>
            <a:spLocks noGrp="1"/>
          </p:cNvSpPr>
          <p:nvPr>
            <p:ph type="title"/>
          </p:nvPr>
        </p:nvSpPr>
        <p:spPr>
          <a:xfrm>
            <a:off x="838200" y="82179"/>
            <a:ext cx="10515600" cy="830723"/>
          </a:xfrm>
        </p:spPr>
        <p:txBody>
          <a:bodyPr/>
          <a:lstStyle/>
          <a:p>
            <a:pPr algn="ctr"/>
            <a:r>
              <a:rPr lang="en-GB" dirty="0">
                <a:solidFill>
                  <a:schemeClr val="tx1"/>
                </a:solidFill>
              </a:rPr>
              <a:t>Manhattan plot (PRS)</a:t>
            </a:r>
          </a:p>
        </p:txBody>
      </p:sp>
    </p:spTree>
    <p:extLst>
      <p:ext uri="{BB962C8B-B14F-4D97-AF65-F5344CB8AC3E}">
        <p14:creationId xmlns:p14="http://schemas.microsoft.com/office/powerpoint/2010/main" val="212824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1E4DF5-AC49-3D40-F32A-61D32DF14223}"/>
              </a:ext>
            </a:extLst>
          </p:cNvPr>
          <p:cNvPicPr>
            <a:picLocks noGrp="1" noChangeAspect="1"/>
          </p:cNvPicPr>
          <p:nvPr>
            <p:ph idx="1"/>
          </p:nvPr>
        </p:nvPicPr>
        <p:blipFill>
          <a:blip r:embed="rId2"/>
          <a:stretch>
            <a:fillRect/>
          </a:stretch>
        </p:blipFill>
        <p:spPr>
          <a:xfrm>
            <a:off x="-43908" y="274320"/>
            <a:ext cx="12431790" cy="6233160"/>
          </a:xfrm>
          <a:prstGeom prst="rect">
            <a:avLst/>
          </a:prstGeom>
        </p:spPr>
      </p:pic>
    </p:spTree>
    <p:extLst>
      <p:ext uri="{BB962C8B-B14F-4D97-AF65-F5344CB8AC3E}">
        <p14:creationId xmlns:p14="http://schemas.microsoft.com/office/powerpoint/2010/main" val="251733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8584-1DC3-17C4-DBAE-DEA856BE496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5D387BC-E200-3A7F-E2C2-C0B7218451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8291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a:t>Iteration</a:t>
            </a:r>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2034</TotalTime>
  <Words>1562</Words>
  <Application>Microsoft Macintosh PowerPoint</Application>
  <PresentationFormat>Widescreen</PresentationFormat>
  <Paragraphs>212</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Could our method work?</vt:lpstr>
      <vt:lpstr>PowerPoint Presentation</vt:lpstr>
      <vt:lpstr>Conclusion</vt:lpstr>
      <vt:lpstr>Questions?</vt:lpstr>
      <vt:lpstr>Partial dataset results</vt:lpstr>
      <vt:lpstr>Manhattan plot (PRS)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21</cp:revision>
  <dcterms:created xsi:type="dcterms:W3CDTF">2025-08-20T11:58:19Z</dcterms:created>
  <dcterms:modified xsi:type="dcterms:W3CDTF">2025-08-25T15:20:21Z</dcterms:modified>
</cp:coreProperties>
</file>