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7" r:id="rId4"/>
    <p:sldId id="297" r:id="rId5"/>
    <p:sldId id="258" r:id="rId6"/>
    <p:sldId id="259" r:id="rId7"/>
    <p:sldId id="260" r:id="rId8"/>
    <p:sldId id="261" r:id="rId9"/>
    <p:sldId id="296" r:id="rId10"/>
    <p:sldId id="262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9"/>
    <p:restoredTop sz="94554"/>
  </p:normalViewPr>
  <p:slideViewPr>
    <p:cSldViewPr snapToGrid="0" showGuides="1">
      <p:cViewPr varScale="1">
        <p:scale>
          <a:sx n="94" d="100"/>
          <a:sy n="94" d="100"/>
        </p:scale>
        <p:origin x="22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1154F-FA9C-9D49-B551-6B642B0358FF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997A1-A771-F843-AC73-168E6EBCE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6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6B16-1F5E-4384-4565-4CAA3D535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0F733-6793-FADF-187A-9CEA955FE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1195-FB0C-4219-5B78-DCEF3751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8BFF-7A00-A2A8-5FE9-42798301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7FB5-AC23-E71C-6230-A402796E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8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4A66E-7A78-5C59-867C-E89DAAD1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85F4-33AC-2920-7135-B77CAE71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50D43-ADE6-9BEC-A8FC-377E8D2A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3F64-58BC-92EC-B48D-2612C1F9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086BE-CECC-5D3F-6A08-3B01C679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9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41AAF-69E6-1073-C05B-F98C87D7C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DF181-782C-1134-9A54-60B866031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8383B-D82F-45DA-9FC9-7B7229D8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24BDE-2F0D-BCC6-E250-BF8E3A1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04DF-0730-08FB-67EE-9CEDC6B0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D5D2-0F3A-8547-7DB8-CE49629F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7AF4-67EC-DD7B-F18F-7A036DE9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4B5B-83B5-A891-7E8E-C126B564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E317-27B7-B0D0-9A69-3FAB138CD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A3683-C7EF-AE3F-F59B-02C05BF5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8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C59B-2E02-0441-FFB3-B3344D7F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7C66-F6AA-D52A-73E0-84CC46B74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E490B-4707-AAE5-09D7-E8C4D69E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07D49-AED8-8998-E22F-12668105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68C76-D3E4-D566-AD79-A36D39F0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F086-13D4-4880-1910-EB6B8C16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B848-17E1-BFD1-B9F5-C51C833D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A65F3-63A5-F3D5-DE95-08F0106C6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48066-15D4-B889-29BB-7BC197A6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23065-ED3E-3EA6-4FBB-B36972F5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76D71-70A7-C298-BAD8-8FBA7FF6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D75C-9063-EFF8-8475-66B4C40F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CC34A-3548-BA05-B5FD-0C4034CC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CC8B1-E011-D15E-E2D4-2E9346059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13B6D-8404-5DE4-7574-0988C8618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2B8E7-76B6-5486-22BD-7EB5DDB0A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BC3A88-0AE1-3020-B79E-5BC6542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F2A81-AA84-15F4-848C-714E5BB8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3B876-57E3-BA3E-89BE-CE6A4326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92CD-AC1D-DAFC-15D1-CAD42DF6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04420-B1AD-A7D6-6D5B-8CDAFA5E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BA72B-07EA-774C-FE11-AFD347F7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882F-DFAE-2B22-D62A-33E2F139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5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93CD4-BE66-9080-DF9E-45E46198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430FB-4DC6-4359-C79A-B81B381C3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948D2-A9E7-9DE2-C6E9-58BDEB32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FA40-C09A-C334-D503-B4E56D84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F155B-EBD0-2168-DD55-A9A908B87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5EA37-EBAF-3FE6-74E2-A774E341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55BDC-AC31-8197-EBF1-8E8B2AC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6AB35-B1DA-E83D-FD99-321FDA07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8630-1D0B-AA23-BB93-3042AE7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7D59-499B-F9CB-4DB0-8CD9881B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C2AAC-AD7D-A8B0-E55E-3AB4CC576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F152B-7A15-23A0-0A4F-4D29C7F0D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EC823-7773-C6FF-A489-22E67805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3465B-EB83-F00B-687E-BEE69E64E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966BB-13E2-A9C4-A648-BEDB1F01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78A04-4F9C-EFD8-9A53-D93DF48A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3A2B-1447-A6DE-A2D4-A614B9B4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1A96-2785-38F0-A373-F66B0EFC7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29D31-9895-8343-B75D-74DAC439BD9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4D389-C2AD-20FB-68BD-CE04D6CA3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66F7C-5A50-E051-94D8-00ABCD63A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10C10-18E3-304B-B005-91268276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D3D6-F5E6-D02F-0381-93C9848E23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GWAS using</a:t>
            </a:r>
            <a:br>
              <a:rPr lang="en-US" dirty="0"/>
            </a:br>
            <a:r>
              <a:rPr lang="en-US" dirty="0"/>
              <a:t>Espresso/SAT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2217A-586A-A11E-B034-5711C044C8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47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AFA4-A470-FF40-1E22-94B0A615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012E-9CB5-C812-25D7-940246DF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  <a:p>
            <a:r>
              <a:rPr lang="en-US" dirty="0"/>
              <a:t>How many literals/products are a “good” result?</a:t>
            </a:r>
          </a:p>
        </p:txBody>
      </p:sp>
    </p:spTree>
    <p:extLst>
      <p:ext uri="{BB962C8B-B14F-4D97-AF65-F5344CB8AC3E}">
        <p14:creationId xmlns:p14="http://schemas.microsoft.com/office/powerpoint/2010/main" val="123141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35DD-3A3E-52A6-6036-DC458195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E7CE-A4CD-C877-D15B-03EC7867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AD1FB-43DC-FA8A-F3C7-9874624C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85" y="1919338"/>
            <a:ext cx="11428229" cy="4163912"/>
          </a:xfrm>
          <a:prstGeom prst="rect">
            <a:avLst/>
          </a:prstGeom>
        </p:spPr>
      </p:pic>
      <p:sp>
        <p:nvSpPr>
          <p:cNvPr id="5" name="Oval 8">
            <a:extLst>
              <a:ext uri="{FF2B5EF4-FFF2-40B4-BE49-F238E27FC236}">
                <a16:creationId xmlns:a16="http://schemas.microsoft.com/office/drawing/2014/main" id="{73D112B5-C417-F7B6-D4D2-21EBCF4DD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765" y="2092271"/>
            <a:ext cx="2068516" cy="60443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FEC3D-00E4-0193-3FF9-506DA16E2159}"/>
              </a:ext>
            </a:extLst>
          </p:cNvPr>
          <p:cNvSpPr txBox="1"/>
          <p:nvPr/>
        </p:nvSpPr>
        <p:spPr>
          <a:xfrm>
            <a:off x="7175714" y="6270676"/>
            <a:ext cx="885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to calculate?</a:t>
            </a:r>
          </a:p>
        </p:txBody>
      </p:sp>
      <p:sp>
        <p:nvSpPr>
          <p:cNvPr id="9" name="Bent-Up Arrow 8">
            <a:extLst>
              <a:ext uri="{FF2B5EF4-FFF2-40B4-BE49-F238E27FC236}">
                <a16:creationId xmlns:a16="http://schemas.microsoft.com/office/drawing/2014/main" id="{7E9F6AD2-7C97-0453-40B4-1910CCD64389}"/>
              </a:ext>
            </a:extLst>
          </p:cNvPr>
          <p:cNvSpPr/>
          <p:nvPr/>
        </p:nvSpPr>
        <p:spPr>
          <a:xfrm>
            <a:off x="10073898" y="6176963"/>
            <a:ext cx="1279902" cy="44903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7FA6-9D5A-93F5-5625-E11D3EDD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7AA8-C253-45C1-65D5-649F181D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B0CC0FC0-2D74-43B4-DD46-4EF65994A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" y="1552574"/>
            <a:ext cx="10166339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3A4DA39-0C1F-2107-AC7B-56EDD565BBBE}"/>
              </a:ext>
            </a:extLst>
          </p:cNvPr>
          <p:cNvSpPr txBox="1">
            <a:spLocks/>
          </p:cNvSpPr>
          <p:nvPr/>
        </p:nvSpPr>
        <p:spPr>
          <a:xfrm>
            <a:off x="663569" y="28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2279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B6CFE-183A-E411-0318-96068A93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11EC-2D0D-90F3-AD27-196F2C8E9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8372" y="4833641"/>
            <a:ext cx="5295256" cy="2896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Minimal cover</a:t>
            </a:r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endParaRPr lang="en-US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4A5D7-37CE-A68E-CD41-D063639ED803}"/>
              </a:ext>
            </a:extLst>
          </p:cNvPr>
          <p:cNvSpPr txBox="1"/>
          <p:nvPr/>
        </p:nvSpPr>
        <p:spPr>
          <a:xfrm>
            <a:off x="4429932" y="5451318"/>
            <a:ext cx="3332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AB’CD+A’B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AB2C4D-5B1B-AC56-3FD8-40AFFEBD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078" y="466419"/>
            <a:ext cx="7494722" cy="3724742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6625794-AB0C-E563-85B0-340056D877C4}"/>
              </a:ext>
            </a:extLst>
          </p:cNvPr>
          <p:cNvSpPr/>
          <p:nvPr/>
        </p:nvSpPr>
        <p:spPr>
          <a:xfrm>
            <a:off x="504158" y="1455007"/>
            <a:ext cx="4230402" cy="4501066"/>
          </a:xfrm>
          <a:custGeom>
            <a:avLst/>
            <a:gdLst>
              <a:gd name="connsiteX0" fmla="*/ 3208033 w 4465506"/>
              <a:gd name="connsiteY0" fmla="*/ 987942 h 4501066"/>
              <a:gd name="connsiteX1" fmla="*/ 724141 w 4465506"/>
              <a:gd name="connsiteY1" fmla="*/ 592157 h 4501066"/>
              <a:gd name="connsiteX2" fmla="*/ 246469 w 4465506"/>
              <a:gd name="connsiteY2" fmla="*/ 2011524 h 4501066"/>
              <a:gd name="connsiteX3" fmla="*/ 2088917 w 4465506"/>
              <a:gd name="connsiteY3" fmla="*/ 1247250 h 4501066"/>
              <a:gd name="connsiteX4" fmla="*/ 2075269 w 4465506"/>
              <a:gd name="connsiteY4" fmla="*/ 5303 h 4501066"/>
              <a:gd name="connsiteX5" fmla="*/ 809 w 4465506"/>
              <a:gd name="connsiteY5" fmla="*/ 1765865 h 4501066"/>
              <a:gd name="connsiteX6" fmla="*/ 1829609 w 4465506"/>
              <a:gd name="connsiteY6" fmla="*/ 2571083 h 4501066"/>
              <a:gd name="connsiteX7" fmla="*/ 2075269 w 4465506"/>
              <a:gd name="connsiteY7" fmla="*/ 1206306 h 4501066"/>
              <a:gd name="connsiteX8" fmla="*/ 751436 w 4465506"/>
              <a:gd name="connsiteY8" fmla="*/ 3608312 h 4501066"/>
              <a:gd name="connsiteX9" fmla="*/ 4463627 w 4465506"/>
              <a:gd name="connsiteY9" fmla="*/ 4031393 h 450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5506" h="4501066">
                <a:moveTo>
                  <a:pt x="3208033" y="987942"/>
                </a:moveTo>
                <a:cubicBezTo>
                  <a:pt x="2212884" y="704751"/>
                  <a:pt x="1217735" y="421560"/>
                  <a:pt x="724141" y="592157"/>
                </a:cubicBezTo>
                <a:cubicBezTo>
                  <a:pt x="230547" y="762754"/>
                  <a:pt x="19006" y="1902342"/>
                  <a:pt x="246469" y="2011524"/>
                </a:cubicBezTo>
                <a:cubicBezTo>
                  <a:pt x="473932" y="2120706"/>
                  <a:pt x="1784117" y="1581620"/>
                  <a:pt x="2088917" y="1247250"/>
                </a:cubicBezTo>
                <a:cubicBezTo>
                  <a:pt x="2393717" y="912880"/>
                  <a:pt x="2423287" y="-81133"/>
                  <a:pt x="2075269" y="5303"/>
                </a:cubicBezTo>
                <a:cubicBezTo>
                  <a:pt x="1727251" y="91739"/>
                  <a:pt x="41752" y="1338235"/>
                  <a:pt x="809" y="1765865"/>
                </a:cubicBezTo>
                <a:cubicBezTo>
                  <a:pt x="-40134" y="2193495"/>
                  <a:pt x="1483866" y="2664343"/>
                  <a:pt x="1829609" y="2571083"/>
                </a:cubicBezTo>
                <a:cubicBezTo>
                  <a:pt x="2175352" y="2477823"/>
                  <a:pt x="2254964" y="1033435"/>
                  <a:pt x="2075269" y="1206306"/>
                </a:cubicBezTo>
                <a:cubicBezTo>
                  <a:pt x="1895574" y="1379177"/>
                  <a:pt x="353376" y="3137464"/>
                  <a:pt x="751436" y="3608312"/>
                </a:cubicBezTo>
                <a:cubicBezTo>
                  <a:pt x="1149496" y="4079160"/>
                  <a:pt x="4556887" y="5098193"/>
                  <a:pt x="4463627" y="4031393"/>
                </a:cubicBezTo>
              </a:path>
            </a:pathLst>
          </a:cu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B46E4-7965-1097-F45B-4457AE8756B4}"/>
              </a:ext>
            </a:extLst>
          </p:cNvPr>
          <p:cNvSpPr txBox="1"/>
          <p:nvPr/>
        </p:nvSpPr>
        <p:spPr>
          <a:xfrm>
            <a:off x="838200" y="2661999"/>
            <a:ext cx="2152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Heuristics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24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2781-8525-3FAD-D731-C66120CF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consideration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A03EED-C36F-35C8-2F34-1C63022C9A3F}"/>
              </a:ext>
            </a:extLst>
          </p:cNvPr>
          <p:cNvGrpSpPr/>
          <p:nvPr/>
        </p:nvGrpSpPr>
        <p:grpSpPr>
          <a:xfrm>
            <a:off x="4445792" y="1825625"/>
            <a:ext cx="2590438" cy="4524315"/>
            <a:chOff x="4445792" y="1825625"/>
            <a:chExt cx="2590438" cy="452431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A3911-1A09-54D7-A9D5-7526716A7D83}"/>
                </a:ext>
              </a:extLst>
            </p:cNvPr>
            <p:cNvSpPr txBox="1"/>
            <p:nvPr/>
          </p:nvSpPr>
          <p:spPr>
            <a:xfrm>
              <a:off x="4445792" y="1825625"/>
              <a:ext cx="2590438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AA		11</a:t>
              </a:r>
            </a:p>
            <a:p>
              <a:endParaRPr lang="en-US" sz="3200" dirty="0"/>
            </a:p>
            <a:p>
              <a:r>
                <a:rPr lang="en-US" sz="3200" dirty="0"/>
                <a:t>Aa		01</a:t>
              </a:r>
            </a:p>
            <a:p>
              <a:endParaRPr lang="en-US" sz="3200" dirty="0"/>
            </a:p>
            <a:p>
              <a:r>
                <a:rPr lang="en-US" sz="3200" dirty="0" err="1"/>
                <a:t>aA</a:t>
              </a:r>
              <a:r>
                <a:rPr lang="en-US" sz="3200" dirty="0"/>
                <a:t>		01</a:t>
              </a:r>
            </a:p>
            <a:p>
              <a:endParaRPr lang="en-US" sz="3200" dirty="0"/>
            </a:p>
            <a:p>
              <a:r>
                <a:rPr lang="en-US" sz="3200" dirty="0"/>
                <a:t>aa		00</a:t>
              </a:r>
            </a:p>
            <a:p>
              <a:endParaRPr lang="en-US" sz="3200" dirty="0"/>
            </a:p>
            <a:p>
              <a:r>
                <a:rPr lang="en-US" sz="3200" dirty="0"/>
                <a:t>00		--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99D0A63-EC27-CED5-FD8E-7975177E8C77}"/>
                </a:ext>
              </a:extLst>
            </p:cNvPr>
            <p:cNvCxnSpPr/>
            <p:nvPr/>
          </p:nvCxnSpPr>
          <p:spPr>
            <a:xfrm>
              <a:off x="5136355" y="210661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F8EF7C0-911C-B0DF-7D96-263A9D91BF3A}"/>
                </a:ext>
              </a:extLst>
            </p:cNvPr>
            <p:cNvCxnSpPr/>
            <p:nvPr/>
          </p:nvCxnSpPr>
          <p:spPr>
            <a:xfrm>
              <a:off x="5136355" y="3087688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3FB0C29-0858-D7B8-C4AB-0B6D75A53E24}"/>
                </a:ext>
              </a:extLst>
            </p:cNvPr>
            <p:cNvCxnSpPr/>
            <p:nvPr/>
          </p:nvCxnSpPr>
          <p:spPr>
            <a:xfrm>
              <a:off x="5136355" y="3997325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4FC463-9DCA-3BCB-EEAF-8F470D2495EB}"/>
                </a:ext>
              </a:extLst>
            </p:cNvPr>
            <p:cNvCxnSpPr/>
            <p:nvPr/>
          </p:nvCxnSpPr>
          <p:spPr>
            <a:xfrm>
              <a:off x="5136355" y="505936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E5C0EC-FE90-D5E9-7659-512A1E946202}"/>
                </a:ext>
              </a:extLst>
            </p:cNvPr>
            <p:cNvCxnSpPr/>
            <p:nvPr/>
          </p:nvCxnSpPr>
          <p:spPr>
            <a:xfrm>
              <a:off x="5136355" y="5973763"/>
              <a:ext cx="771525" cy="0"/>
            </a:xfrm>
            <a:prstGeom prst="straightConnector1">
              <a:avLst/>
            </a:prstGeom>
            <a:ln w="539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0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B2BB-9B87-001F-A717-94F45BA1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5EE3-997E-EB5B-C9DB-E60604DC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690688"/>
            <a:ext cx="10515600" cy="4351338"/>
          </a:xfrm>
        </p:spPr>
        <p:txBody>
          <a:bodyPr/>
          <a:lstStyle/>
          <a:p>
            <a:r>
              <a:rPr lang="en-US" dirty="0"/>
              <a:t>Fixed sizes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17609-390A-83E7-5CE4-24A63784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925"/>
            <a:ext cx="10906897" cy="372903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AB63764-5161-28D3-28D7-D2B81E7967A2}"/>
              </a:ext>
            </a:extLst>
          </p:cNvPr>
          <p:cNvGrpSpPr/>
          <p:nvPr/>
        </p:nvGrpSpPr>
        <p:grpSpPr>
          <a:xfrm>
            <a:off x="6915150" y="681037"/>
            <a:ext cx="8839200" cy="4767262"/>
            <a:chOff x="6915150" y="681037"/>
            <a:chExt cx="8839200" cy="4767262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3A86143F-DA9E-5938-D88D-547016A00BC0}"/>
                </a:ext>
              </a:extLst>
            </p:cNvPr>
            <p:cNvSpPr/>
            <p:nvPr/>
          </p:nvSpPr>
          <p:spPr>
            <a:xfrm flipH="1" flipV="1">
              <a:off x="6915150" y="681037"/>
              <a:ext cx="8839200" cy="4767262"/>
            </a:xfrm>
            <a:prstGeom prst="arc">
              <a:avLst>
                <a:gd name="adj1" fmla="val 16136759"/>
                <a:gd name="adj2" fmla="val 0"/>
              </a:avLst>
            </a:prstGeom>
            <a:ln w="857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C17257-A480-BA54-6DAE-7FD2CACB50B0}"/>
                </a:ext>
              </a:extLst>
            </p:cNvPr>
            <p:cNvCxnSpPr>
              <a:stCxn id="21" idx="0"/>
            </p:cNvCxnSpPr>
            <p:nvPr/>
          </p:nvCxnSpPr>
          <p:spPr>
            <a:xfrm>
              <a:off x="11378602" y="5448182"/>
              <a:ext cx="366495" cy="117"/>
            </a:xfrm>
            <a:prstGeom prst="straightConnector1">
              <a:avLst/>
            </a:prstGeom>
            <a:ln w="8572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8CEECB-1A00-042E-4287-75AC1FFC37D7}"/>
              </a:ext>
            </a:extLst>
          </p:cNvPr>
          <p:cNvGrpSpPr/>
          <p:nvPr/>
        </p:nvGrpSpPr>
        <p:grpSpPr>
          <a:xfrm>
            <a:off x="1767274" y="1409700"/>
            <a:ext cx="8839200" cy="3729038"/>
            <a:chOff x="6915150" y="681037"/>
            <a:chExt cx="8839200" cy="4767263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22D5DAC4-9ED9-6C67-820E-DF6122801D8B}"/>
                </a:ext>
              </a:extLst>
            </p:cNvPr>
            <p:cNvSpPr/>
            <p:nvPr/>
          </p:nvSpPr>
          <p:spPr>
            <a:xfrm flipH="1" flipV="1">
              <a:off x="6915150" y="681037"/>
              <a:ext cx="8839200" cy="4767262"/>
            </a:xfrm>
            <a:prstGeom prst="arc">
              <a:avLst>
                <a:gd name="adj1" fmla="val 16136759"/>
                <a:gd name="adj2" fmla="val 0"/>
              </a:avLst>
            </a:prstGeom>
            <a:ln w="8572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9F67F55-DA0F-1703-4466-58BF73AB72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796" y="5448182"/>
              <a:ext cx="365760" cy="118"/>
            </a:xfrm>
            <a:prstGeom prst="straightConnector1">
              <a:avLst/>
            </a:prstGeom>
            <a:ln w="85725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05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6DAA3-6BD7-57AD-1167-683D143E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D1D4C-7BEA-B958-EF19-9073AF0F94D2}"/>
              </a:ext>
            </a:extLst>
          </p:cNvPr>
          <p:cNvSpPr txBox="1"/>
          <p:nvPr/>
        </p:nvSpPr>
        <p:spPr>
          <a:xfrm>
            <a:off x="114301" y="2301875"/>
            <a:ext cx="12192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AC</a:t>
            </a:r>
            <a:r>
              <a:rPr lang="en-US" sz="4000" dirty="0">
                <a:highlight>
                  <a:srgbClr val="FFFF00"/>
                </a:highlight>
              </a:rPr>
              <a:t>GTC</a:t>
            </a:r>
            <a:r>
              <a:rPr lang="en-US" sz="4000" dirty="0"/>
              <a:t>DIGACACG</a:t>
            </a:r>
            <a:r>
              <a:rPr lang="en-US" sz="4000" dirty="0">
                <a:highlight>
                  <a:srgbClr val="FFFF00"/>
                </a:highlight>
              </a:rPr>
              <a:t>ACG</a:t>
            </a:r>
            <a:r>
              <a:rPr lang="en-US" sz="4000" dirty="0"/>
              <a:t>TACG</a:t>
            </a:r>
            <a:r>
              <a:rPr lang="en-US" sz="4000" dirty="0">
                <a:highlight>
                  <a:srgbClr val="FFFF00"/>
                </a:highlight>
              </a:rPr>
              <a:t>TAC</a:t>
            </a:r>
            <a:r>
              <a:rPr lang="en-US" sz="4000" dirty="0"/>
              <a:t>GT</a:t>
            </a:r>
            <a:r>
              <a:rPr lang="en-US" sz="4000" dirty="0">
                <a:highlight>
                  <a:srgbClr val="FFFF00"/>
                </a:highlight>
              </a:rPr>
              <a:t>C</a:t>
            </a:r>
            <a:r>
              <a:rPr lang="en-US" sz="4000" dirty="0"/>
              <a:t>DI</a:t>
            </a:r>
            <a:r>
              <a:rPr lang="en-US" sz="4000" dirty="0">
                <a:highlight>
                  <a:srgbClr val="FFFF00"/>
                </a:highlight>
              </a:rPr>
              <a:t>GAC</a:t>
            </a:r>
            <a:r>
              <a:rPr lang="en-US" sz="4000" dirty="0"/>
              <a:t>ACGTCDIG	</a:t>
            </a:r>
          </a:p>
          <a:p>
            <a:r>
              <a:rPr lang="en-US" sz="4000" dirty="0"/>
              <a:t>		AC</a:t>
            </a:r>
            <a:r>
              <a:rPr lang="en-US" sz="4000" dirty="0">
                <a:highlight>
                  <a:srgbClr val="FFFF00"/>
                </a:highlight>
              </a:rPr>
              <a:t>CD</a:t>
            </a:r>
            <a:r>
              <a:rPr lang="en-US" sz="4000" dirty="0"/>
              <a:t>IG</a:t>
            </a:r>
            <a:r>
              <a:rPr lang="en-US" sz="4000" dirty="0">
                <a:highlight>
                  <a:srgbClr val="FFFF00"/>
                </a:highlight>
              </a:rPr>
              <a:t>AC</a:t>
            </a:r>
            <a:r>
              <a:rPr lang="en-US" sz="4000" dirty="0"/>
              <a:t>CDIGAC</a:t>
            </a:r>
            <a:r>
              <a:rPr lang="en-US" sz="4000" dirty="0">
                <a:highlight>
                  <a:srgbClr val="FFFF00"/>
                </a:highlight>
              </a:rPr>
              <a:t>TCG</a:t>
            </a:r>
            <a:r>
              <a:rPr lang="en-US" sz="4000" dirty="0"/>
              <a:t>AC</a:t>
            </a:r>
          </a:p>
          <a:p>
            <a:endParaRPr lang="en-US" sz="4000" dirty="0"/>
          </a:p>
          <a:p>
            <a:r>
              <a:rPr lang="en-US" sz="4000" dirty="0"/>
              <a:t>					 CD</a:t>
            </a:r>
            <a:r>
              <a:rPr lang="en-US" sz="4000" dirty="0">
                <a:highlight>
                  <a:srgbClr val="FFFF00"/>
                </a:highlight>
              </a:rPr>
              <a:t>ACT</a:t>
            </a:r>
            <a:r>
              <a:rPr lang="en-US" sz="4000" dirty="0"/>
              <a:t>CG</a:t>
            </a:r>
            <a:endParaRPr lang="en-US" sz="2800" dirty="0"/>
          </a:p>
          <a:p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419862-0287-295D-8D5E-BABFAD5D83FC}"/>
              </a:ext>
            </a:extLst>
          </p:cNvPr>
          <p:cNvCxnSpPr/>
          <p:nvPr/>
        </p:nvCxnSpPr>
        <p:spPr>
          <a:xfrm>
            <a:off x="2600325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DA7CD4-ADDA-B3A5-6183-B8657FBC1F95}"/>
              </a:ext>
            </a:extLst>
          </p:cNvPr>
          <p:cNvCxnSpPr/>
          <p:nvPr/>
        </p:nvCxnSpPr>
        <p:spPr>
          <a:xfrm>
            <a:off x="5453063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D01EDB-7294-1853-A25E-1F1AC6FA8225}"/>
              </a:ext>
            </a:extLst>
          </p:cNvPr>
          <p:cNvCxnSpPr/>
          <p:nvPr/>
        </p:nvCxnSpPr>
        <p:spPr>
          <a:xfrm>
            <a:off x="7848600" y="2006600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DB1AFA-A1B7-31D5-5A00-F5EFC28AF95B}"/>
              </a:ext>
            </a:extLst>
          </p:cNvPr>
          <p:cNvCxnSpPr/>
          <p:nvPr/>
        </p:nvCxnSpPr>
        <p:spPr>
          <a:xfrm>
            <a:off x="5205412" y="3173412"/>
            <a:ext cx="0" cy="1331913"/>
          </a:xfrm>
          <a:prstGeom prst="line">
            <a:avLst/>
          </a:prstGeom>
          <a:ln w="603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6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D565-80F1-6EE2-D16B-18A6AECC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961E-EE0D-F4EF-5517-7E652DA72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83830" cy="4351338"/>
          </a:xfrm>
        </p:spPr>
        <p:txBody>
          <a:bodyPr/>
          <a:lstStyle/>
          <a:p>
            <a:r>
              <a:rPr lang="en-US" dirty="0"/>
              <a:t>Principal components to model phenotype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628D00-7579-BD4F-7E67-11EE47D1F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0" r="2937" b="39400"/>
          <a:stretch>
            <a:fillRect/>
          </a:stretch>
        </p:blipFill>
        <p:spPr bwMode="auto">
          <a:xfrm>
            <a:off x="3830527" y="3382043"/>
            <a:ext cx="7919315" cy="316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8">
            <a:extLst>
              <a:ext uri="{FF2B5EF4-FFF2-40B4-BE49-F238E27FC236}">
                <a16:creationId xmlns:a16="http://schemas.microsoft.com/office/drawing/2014/main" id="{DD6FF884-8D97-BE1A-297A-689A5416E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070" y="5795963"/>
            <a:ext cx="1143000" cy="381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FCF8CC8-1C3F-B458-351C-BE2A1297AC6D}"/>
              </a:ext>
            </a:extLst>
          </p:cNvPr>
          <p:cNvGrpSpPr/>
          <p:nvPr/>
        </p:nvGrpSpPr>
        <p:grpSpPr>
          <a:xfrm>
            <a:off x="3924300" y="279270"/>
            <a:ext cx="7731770" cy="3092709"/>
            <a:chOff x="3773165" y="365125"/>
            <a:chExt cx="7731770" cy="309270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E734635D-D634-C34B-E6F6-A427E1FC16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84" r="1390"/>
            <a:stretch>
              <a:fillRect/>
            </a:stretch>
          </p:blipFill>
          <p:spPr bwMode="auto">
            <a:xfrm>
              <a:off x="3773165" y="365125"/>
              <a:ext cx="7731770" cy="3092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32C4235-B9D0-2C0B-7E3C-48625891C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4443" y="646906"/>
              <a:ext cx="364525" cy="381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77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1A22B9DD-46FF-E4ED-A9C7-4BF0F577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088" y="647699"/>
            <a:ext cx="7916862" cy="5937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9416E3-7182-1C83-AE8A-1BE5D38F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9 SNPS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5AFD-9E40-497B-711D-87B929EFA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2200275"/>
            <a:ext cx="4029075" cy="3976688"/>
          </a:xfrm>
        </p:spPr>
        <p:txBody>
          <a:bodyPr/>
          <a:lstStyle/>
          <a:p>
            <a:r>
              <a:rPr lang="en-US" dirty="0"/>
              <a:t>Better selection than random</a:t>
            </a:r>
          </a:p>
          <a:p>
            <a:r>
              <a:rPr lang="en-US" dirty="0"/>
              <a:t>Not the best possible</a:t>
            </a:r>
          </a:p>
          <a:p>
            <a:r>
              <a:rPr lang="en-US" dirty="0"/>
              <a:t>Starting 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9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C97CE-0CE7-691C-F1EC-2CF048DE9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AB31-1BF0-E854-BE22-0BDF4F98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FB46-79D2-10AC-6DC3-8A6C07FD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FA1925F4-1404-6DC4-C616-FE5B56826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9" y="1552574"/>
            <a:ext cx="10166339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8611A0E-95CC-A816-965B-AAD48589BDF9}"/>
              </a:ext>
            </a:extLst>
          </p:cNvPr>
          <p:cNvSpPr txBox="1">
            <a:spLocks/>
          </p:cNvSpPr>
          <p:nvPr/>
        </p:nvSpPr>
        <p:spPr>
          <a:xfrm>
            <a:off x="663569" y="28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format</a:t>
            </a:r>
          </a:p>
        </p:txBody>
      </p:sp>
    </p:spTree>
    <p:extLst>
      <p:ext uri="{BB962C8B-B14F-4D97-AF65-F5344CB8AC3E}">
        <p14:creationId xmlns:p14="http://schemas.microsoft.com/office/powerpoint/2010/main" val="424798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98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GWAS using Espresso/SAT methods</vt:lpstr>
      <vt:lpstr> </vt:lpstr>
      <vt:lpstr>Espresso</vt:lpstr>
      <vt:lpstr>Pairwise consideration</vt:lpstr>
      <vt:lpstr>Experiments</vt:lpstr>
      <vt:lpstr>Combination</vt:lpstr>
      <vt:lpstr>PRS</vt:lpstr>
      <vt:lpstr>Sum of 9 SNPS</vt:lpstr>
      <vt:lpstr> </vt:lpstr>
      <vt:lpstr>Questions</vt:lpstr>
      <vt:lpstr>Association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Waser Janis</dc:creator>
  <cp:lastModifiedBy>Waser Janis</cp:lastModifiedBy>
  <cp:revision>3</cp:revision>
  <dcterms:created xsi:type="dcterms:W3CDTF">2025-07-18T13:27:44Z</dcterms:created>
  <dcterms:modified xsi:type="dcterms:W3CDTF">2025-07-18T16:53:59Z</dcterms:modified>
</cp:coreProperties>
</file>