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4bc617502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4bc617502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4bc617502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4bc617502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4bc61750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4bc61750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4bc617502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4bc617502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4bc617502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4bc617502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4bc617502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4bc617502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4bc617502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4bc617502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4bc617502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4bc617502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4bc617502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4bc617502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4bc617502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4bc617502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2400"/>
              </a:spcBef>
              <a:spcAft>
                <a:spcPts val="0"/>
              </a:spcAft>
              <a:buClr>
                <a:schemeClr val="dk1"/>
              </a:buClr>
              <a:buSzPct val="33333"/>
              <a:buFont typeface="Arial"/>
              <a:buNone/>
            </a:pPr>
            <a:r>
              <a:rPr b="1" lang="en" sz="3300">
                <a:solidFill>
                  <a:srgbClr val="24292F"/>
                </a:solidFill>
                <a:highlight>
                  <a:srgbClr val="FFFFFF"/>
                </a:highlight>
              </a:rPr>
              <a:t>INSAID2022-ML-Advanced-Concrete_Compressive_Strength_Prediction</a:t>
            </a:r>
            <a:endParaRPr b="1" sz="3300">
              <a:solidFill>
                <a:srgbClr val="24292F"/>
              </a:solidFill>
              <a:highlight>
                <a:srgbClr val="FFFFFF"/>
              </a:highlight>
            </a:endParaRPr>
          </a:p>
          <a:p>
            <a:pPr indent="0" lvl="0" marL="0" rtl="0" algn="l">
              <a:lnSpc>
                <a:spcPct val="115000"/>
              </a:lnSpc>
              <a:spcBef>
                <a:spcPts val="12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lang="en" sz="4828">
                <a:solidFill>
                  <a:srgbClr val="24292F"/>
                </a:solidFill>
                <a:highlight>
                  <a:srgbClr val="FFFFFF"/>
                </a:highlight>
              </a:rPr>
              <a:t>INSAID 2021 ML Advanced Term Project</a:t>
            </a:r>
            <a:endParaRPr sz="4828">
              <a:solidFill>
                <a:srgbClr val="24292F"/>
              </a:solidFill>
              <a:highlight>
                <a:srgbClr val="FFFFFF"/>
              </a:highlight>
            </a:endParaRPr>
          </a:p>
          <a:p>
            <a:pPr indent="0" lvl="0" marL="0" rtl="0" algn="l">
              <a:lnSpc>
                <a:spcPct val="115000"/>
              </a:lnSpc>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Feature Description</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4292F"/>
                </a:solidFill>
                <a:highlight>
                  <a:srgbClr val="FFFFFF"/>
                </a:highlight>
                <a:latin typeface="Arial"/>
                <a:ea typeface="Arial"/>
                <a:cs typeface="Arial"/>
                <a:sym typeface="Arial"/>
              </a:rPr>
              <a:t>The Dataset contains the following columns:</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3"/>
          <p:cNvPicPr preferRelativeResize="0"/>
          <p:nvPr/>
        </p:nvPicPr>
        <p:blipFill>
          <a:blip r:embed="rId3">
            <a:alphaModFix/>
          </a:blip>
          <a:stretch>
            <a:fillRect/>
          </a:stretch>
        </p:blipFill>
        <p:spPr>
          <a:xfrm>
            <a:off x="490375" y="542925"/>
            <a:ext cx="7927774" cy="4057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1200"/>
              </a:spcAft>
              <a:buNone/>
            </a:pPr>
            <a:r>
              <a:rPr lang="en" sz="2300">
                <a:solidFill>
                  <a:srgbClr val="24292F"/>
                </a:solidFill>
                <a:highlight>
                  <a:srgbClr val="FFFFFF"/>
                </a:highlight>
                <a:latin typeface="Arial"/>
                <a:ea typeface="Arial"/>
                <a:cs typeface="Arial"/>
                <a:sym typeface="Arial"/>
              </a:rPr>
              <a:t>Project Description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0" lvl="0" marL="0" rtl="0" algn="l">
              <a:lnSpc>
                <a:spcPct val="125000"/>
              </a:lnSpc>
              <a:spcBef>
                <a:spcPts val="1800"/>
              </a:spcBef>
              <a:spcAft>
                <a:spcPts val="0"/>
              </a:spcAft>
              <a:buNone/>
            </a:pPr>
            <a:r>
              <a:t/>
            </a:r>
            <a:endParaRPr b="1" sz="2300">
              <a:solidFill>
                <a:srgbClr val="24292F"/>
              </a:solidFill>
              <a:highlight>
                <a:srgbClr val="FFFFFF"/>
              </a:highlight>
              <a:latin typeface="Arial"/>
              <a:ea typeface="Arial"/>
              <a:cs typeface="Arial"/>
              <a:sym typeface="Arial"/>
            </a:endParaRPr>
          </a:p>
          <a:p>
            <a:pPr indent="0" lvl="0" marL="0" marR="38100" rtl="0" algn="l">
              <a:lnSpc>
                <a:spcPct val="100000"/>
              </a:lnSpc>
              <a:spcBef>
                <a:spcPts val="1800"/>
              </a:spcBef>
              <a:spcAft>
                <a:spcPts val="0"/>
              </a:spcAft>
              <a:buNone/>
            </a:pPr>
            <a:r>
              <a:rPr b="1" lang="en" sz="1700">
                <a:solidFill>
                  <a:srgbClr val="24292F"/>
                </a:solidFill>
                <a:highlight>
                  <a:srgbClr val="FFFFFF"/>
                </a:highlight>
                <a:latin typeface="Arial"/>
                <a:ea typeface="Arial"/>
                <a:cs typeface="Arial"/>
                <a:sym typeface="Arial"/>
              </a:rPr>
              <a:t>    Introduction</a:t>
            </a:r>
            <a:endParaRPr b="1" sz="17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Client for this project is a major Concrete Producer.</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Their concrete stands out to be one of the best in the business and holds a contract with five of the most well known real estate companies.</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Recently, they have developed a new kind of concrete which requires less water and is stronger and better than the concrete they used to sell. They have few competitors who are also developing new kinds of concrete to launch in the market to get more clients.</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1200"/>
              </a:spcAft>
              <a:buNone/>
            </a:pPr>
            <a:r>
              <a:rPr lang="en" sz="1700">
                <a:solidFill>
                  <a:srgbClr val="24292F"/>
                </a:solidFill>
                <a:highlight>
                  <a:srgbClr val="FFFFFF"/>
                </a:highlight>
                <a:latin typeface="Arial"/>
                <a:ea typeface="Arial"/>
                <a:cs typeface="Arial"/>
                <a:sym typeface="Arial"/>
              </a:rPr>
              <a:t>Current Scenario</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None/>
            </a:pPr>
            <a:r>
              <a:t/>
            </a:r>
            <a:endParaRPr b="1" sz="17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The regular price of concrete per cubic yard is around $100 to $200 but due to market inflation the current price has gone down and the company is at loss.</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The company has developed a new concrete solution which can be a potential game-changer for the company in the market but they are not sure about the concrete compressive strength which is a very important factor for concrete sale.</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1200"/>
              </a:spcAft>
              <a:buNone/>
            </a:pPr>
            <a:r>
              <a:rPr lang="en" sz="1700">
                <a:solidFill>
                  <a:srgbClr val="24292F"/>
                </a:solidFill>
                <a:highlight>
                  <a:srgbClr val="FFFFFF"/>
                </a:highlight>
                <a:latin typeface="Arial"/>
                <a:ea typeface="Arial"/>
                <a:cs typeface="Arial"/>
                <a:sym typeface="Arial"/>
              </a:rPr>
              <a:t>Problem Statement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a:bodyPr>
          <a:lstStyle/>
          <a:p>
            <a:pPr indent="0" lvl="0" marL="0" rtl="0" algn="l">
              <a:lnSpc>
                <a:spcPct val="125000"/>
              </a:lnSpc>
              <a:spcBef>
                <a:spcPts val="1800"/>
              </a:spcBef>
              <a:spcAft>
                <a:spcPts val="0"/>
              </a:spcAft>
              <a:buNone/>
            </a:pPr>
            <a:r>
              <a:t/>
            </a:r>
            <a:endParaRPr b="1" sz="17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The current process suffers from the following problems:</a:t>
            </a:r>
            <a:endParaRPr sz="1200">
              <a:solidFill>
                <a:srgbClr val="24292F"/>
              </a:solidFill>
              <a:highlight>
                <a:srgbClr val="FFFFFF"/>
              </a:highlight>
              <a:latin typeface="Arial"/>
              <a:ea typeface="Arial"/>
              <a:cs typeface="Arial"/>
              <a:sym typeface="Arial"/>
            </a:endParaRPr>
          </a:p>
          <a:p>
            <a:pPr indent="-299085" lvl="0" marL="457200" rtl="0" algn="l">
              <a:spcBef>
                <a:spcPts val="1200"/>
              </a:spcBef>
              <a:spcAft>
                <a:spcPts val="0"/>
              </a:spcAft>
              <a:buClr>
                <a:srgbClr val="24292F"/>
              </a:buClr>
              <a:buSzPct val="100000"/>
              <a:buFont typeface="Arial"/>
              <a:buChar char="●"/>
            </a:pPr>
            <a:r>
              <a:rPr lang="en" sz="1200">
                <a:solidFill>
                  <a:srgbClr val="24292F"/>
                </a:solidFill>
                <a:highlight>
                  <a:srgbClr val="FFFFFF"/>
                </a:highlight>
                <a:latin typeface="Arial"/>
                <a:ea typeface="Arial"/>
                <a:cs typeface="Arial"/>
                <a:sym typeface="Arial"/>
              </a:rPr>
              <a:t>The company is under a time crunch to test the compressive strength of the concrete to release in the market.</a:t>
            </a:r>
            <a:endParaRPr sz="1200">
              <a:solidFill>
                <a:srgbClr val="24292F"/>
              </a:solidFill>
              <a:highlight>
                <a:srgbClr val="FFFFFF"/>
              </a:highlight>
              <a:latin typeface="Arial"/>
              <a:ea typeface="Arial"/>
              <a:cs typeface="Arial"/>
              <a:sym typeface="Arial"/>
            </a:endParaRPr>
          </a:p>
          <a:p>
            <a:pPr indent="-299085" lvl="0" marL="457200" rtl="0" algn="l">
              <a:spcBef>
                <a:spcPts val="0"/>
              </a:spcBef>
              <a:spcAft>
                <a:spcPts val="0"/>
              </a:spcAft>
              <a:buClr>
                <a:srgbClr val="24292F"/>
              </a:buClr>
              <a:buSzPct val="100000"/>
              <a:buFont typeface="Arial"/>
              <a:buChar char="●"/>
            </a:pPr>
            <a:r>
              <a:rPr lang="en" sz="1200">
                <a:solidFill>
                  <a:srgbClr val="24292F"/>
                </a:solidFill>
                <a:highlight>
                  <a:srgbClr val="FFFFFF"/>
                </a:highlight>
                <a:latin typeface="Arial"/>
                <a:ea typeface="Arial"/>
                <a:cs typeface="Arial"/>
                <a:sym typeface="Arial"/>
              </a:rPr>
              <a:t>Previously they were using manual methods to test the compressive strength of the concrete which is very time-consuming and inefficient.</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They want to automate the process of predicting the compressive strength of the concrete, based on the materials used.</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1200"/>
              </a:spcAft>
              <a:buNone/>
            </a:pPr>
            <a:r>
              <a:rPr lang="en" sz="1700">
                <a:solidFill>
                  <a:srgbClr val="24292F"/>
                </a:solidFill>
                <a:highlight>
                  <a:srgbClr val="FFFFFF"/>
                </a:highlight>
                <a:latin typeface="Arial"/>
                <a:ea typeface="Arial"/>
                <a:cs typeface="Arial"/>
                <a:sym typeface="Arial"/>
              </a:rPr>
              <a:t>Project Task</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None/>
            </a:pPr>
            <a:r>
              <a:t/>
            </a:r>
            <a:endParaRPr b="1" sz="1700">
              <a:solidFill>
                <a:srgbClr val="24292F"/>
              </a:solidFill>
              <a:highlight>
                <a:srgbClr val="FFFFFF"/>
              </a:highlight>
              <a:latin typeface="Arial"/>
              <a:ea typeface="Arial"/>
              <a:cs typeface="Arial"/>
              <a:sym typeface="Arial"/>
            </a:endParaRPr>
          </a:p>
          <a:p>
            <a:pPr indent="-304800" lvl="0" marL="457200" rtl="0" algn="l">
              <a:spcBef>
                <a:spcPts val="120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Dataset containing materials used in the concrete is provided.</a:t>
            </a:r>
            <a:endParaRPr sz="1200">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Project task is to build a regression model using the dataset.</a:t>
            </a:r>
            <a:endParaRPr sz="1200">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n" sz="1700">
                <a:solidFill>
                  <a:srgbClr val="24292F"/>
                </a:solidFill>
                <a:highlight>
                  <a:srgbClr val="FFFFFF"/>
                </a:highlight>
                <a:latin typeface="Arial"/>
                <a:ea typeface="Arial"/>
                <a:cs typeface="Arial"/>
                <a:sym typeface="Arial"/>
              </a:rPr>
              <a:t>Project Deliverables</a:t>
            </a:r>
            <a:endParaRPr sz="17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0"/>
              </a:spcAft>
              <a:buNone/>
            </a:pPr>
            <a:r>
              <a:t/>
            </a:r>
            <a:endParaRPr sz="17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0"/>
              </a:spcAft>
              <a:buNone/>
            </a:pPr>
            <a:r>
              <a:t/>
            </a:r>
            <a:endParaRPr sz="1700">
              <a:solidFill>
                <a:srgbClr val="24292F"/>
              </a:solidFill>
              <a:highlight>
                <a:srgbClr val="FFFFFF"/>
              </a:highlight>
              <a:latin typeface="Arial"/>
              <a:ea typeface="Arial"/>
              <a:cs typeface="Arial"/>
              <a:sym typeface="Arial"/>
            </a:endParaRPr>
          </a:p>
          <a:p>
            <a:pPr indent="-297180" lvl="0" marL="457200" rtl="0" algn="l">
              <a:lnSpc>
                <a:spcPct val="115000"/>
              </a:lnSpc>
              <a:spcBef>
                <a:spcPts val="1200"/>
              </a:spcBef>
              <a:spcAft>
                <a:spcPts val="0"/>
              </a:spcAft>
              <a:buClr>
                <a:srgbClr val="24292F"/>
              </a:buClr>
              <a:buSzPct val="100000"/>
              <a:buFont typeface="Arial"/>
              <a:buChar char="●"/>
            </a:pPr>
            <a:r>
              <a:rPr b="0" lang="en" sz="1200">
                <a:solidFill>
                  <a:srgbClr val="24292F"/>
                </a:solidFill>
                <a:highlight>
                  <a:srgbClr val="FFFFFF"/>
                </a:highlight>
                <a:latin typeface="Arial"/>
                <a:ea typeface="Arial"/>
                <a:cs typeface="Arial"/>
                <a:sym typeface="Arial"/>
              </a:rPr>
              <a:t>Deliverable: Predict the compressive strength of concrete.</a:t>
            </a:r>
            <a:endParaRPr b="0" sz="1200">
              <a:solidFill>
                <a:srgbClr val="24292F"/>
              </a:solidFill>
              <a:highlight>
                <a:srgbClr val="FFFFFF"/>
              </a:highlight>
              <a:latin typeface="Arial"/>
              <a:ea typeface="Arial"/>
              <a:cs typeface="Arial"/>
              <a:sym typeface="Arial"/>
            </a:endParaRPr>
          </a:p>
          <a:p>
            <a:pPr indent="-297180" lvl="0" marL="457200" rtl="0" algn="l">
              <a:lnSpc>
                <a:spcPct val="115000"/>
              </a:lnSpc>
              <a:spcBef>
                <a:spcPts val="0"/>
              </a:spcBef>
              <a:spcAft>
                <a:spcPts val="0"/>
              </a:spcAft>
              <a:buClr>
                <a:srgbClr val="24292F"/>
              </a:buClr>
              <a:buSzPct val="100000"/>
              <a:buFont typeface="Arial"/>
              <a:buChar char="●"/>
            </a:pPr>
            <a:r>
              <a:rPr b="0" lang="en" sz="1200">
                <a:solidFill>
                  <a:srgbClr val="24292F"/>
                </a:solidFill>
                <a:highlight>
                  <a:srgbClr val="FFFFFF"/>
                </a:highlight>
                <a:latin typeface="Arial"/>
                <a:ea typeface="Arial"/>
                <a:cs typeface="Arial"/>
                <a:sym typeface="Arial"/>
              </a:rPr>
              <a:t>Machine Learning Task: Regression</a:t>
            </a:r>
            <a:endParaRPr b="0" sz="1200">
              <a:solidFill>
                <a:srgbClr val="24292F"/>
              </a:solidFill>
              <a:highlight>
                <a:srgbClr val="FFFFFF"/>
              </a:highlight>
              <a:latin typeface="Arial"/>
              <a:ea typeface="Arial"/>
              <a:cs typeface="Arial"/>
              <a:sym typeface="Arial"/>
            </a:endParaRPr>
          </a:p>
          <a:p>
            <a:pPr indent="-297180" lvl="0" marL="457200" rtl="0" algn="l">
              <a:lnSpc>
                <a:spcPct val="115000"/>
              </a:lnSpc>
              <a:spcBef>
                <a:spcPts val="0"/>
              </a:spcBef>
              <a:spcAft>
                <a:spcPts val="0"/>
              </a:spcAft>
              <a:buClr>
                <a:srgbClr val="24292F"/>
              </a:buClr>
              <a:buSzPct val="100000"/>
              <a:buFont typeface="Arial"/>
              <a:buChar char="●"/>
            </a:pPr>
            <a:r>
              <a:rPr b="0" lang="en" sz="1200">
                <a:solidFill>
                  <a:srgbClr val="24292F"/>
                </a:solidFill>
                <a:highlight>
                  <a:srgbClr val="FFFFFF"/>
                </a:highlight>
                <a:latin typeface="Arial"/>
                <a:ea typeface="Arial"/>
                <a:cs typeface="Arial"/>
                <a:sym typeface="Arial"/>
              </a:rPr>
              <a:t>Target Variable: csMPa</a:t>
            </a:r>
            <a:endParaRPr b="0" sz="1200">
              <a:solidFill>
                <a:srgbClr val="24292F"/>
              </a:solidFill>
              <a:highlight>
                <a:srgbClr val="FFFFFF"/>
              </a:highlight>
              <a:latin typeface="Arial"/>
              <a:ea typeface="Arial"/>
              <a:cs typeface="Arial"/>
              <a:sym typeface="Arial"/>
            </a:endParaRPr>
          </a:p>
          <a:p>
            <a:pPr indent="-297180" lvl="0" marL="457200" rtl="0" algn="l">
              <a:lnSpc>
                <a:spcPct val="115000"/>
              </a:lnSpc>
              <a:spcBef>
                <a:spcPts val="0"/>
              </a:spcBef>
              <a:spcAft>
                <a:spcPts val="0"/>
              </a:spcAft>
              <a:buClr>
                <a:srgbClr val="24292F"/>
              </a:buClr>
              <a:buSzPct val="100000"/>
              <a:buFont typeface="Arial"/>
              <a:buChar char="●"/>
            </a:pPr>
            <a:r>
              <a:rPr b="0" lang="en" sz="1200">
                <a:solidFill>
                  <a:srgbClr val="24292F"/>
                </a:solidFill>
                <a:highlight>
                  <a:srgbClr val="FFFFFF"/>
                </a:highlight>
                <a:latin typeface="Arial"/>
                <a:ea typeface="Arial"/>
                <a:cs typeface="Arial"/>
                <a:sym typeface="Arial"/>
              </a:rPr>
              <a:t>Win Condition: N/A (best possible model)</a:t>
            </a:r>
            <a:endParaRPr b="0"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n" sz="1700">
                <a:solidFill>
                  <a:srgbClr val="24292F"/>
                </a:solidFill>
                <a:highlight>
                  <a:srgbClr val="FFFFFF"/>
                </a:highlight>
                <a:latin typeface="Arial"/>
                <a:ea typeface="Arial"/>
                <a:cs typeface="Arial"/>
                <a:sym typeface="Arial"/>
              </a:rPr>
              <a:t>Evaluation Metric</a:t>
            </a:r>
            <a:endParaRPr sz="17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700">
              <a:solidFill>
                <a:srgbClr val="24292F"/>
              </a:solidFill>
              <a:highlight>
                <a:srgbClr val="FFFFFF"/>
              </a:highlight>
              <a:latin typeface="Arial"/>
              <a:ea typeface="Arial"/>
              <a:cs typeface="Arial"/>
              <a:sym typeface="Arial"/>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The model evaluation will be based on the RMSE score.</a:t>
            </a:r>
            <a:endParaRPr sz="1200">
              <a:solidFill>
                <a:srgbClr val="24292F"/>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n" sz="2300">
                <a:solidFill>
                  <a:srgbClr val="24292F"/>
                </a:solidFill>
                <a:highlight>
                  <a:srgbClr val="FFFFFF"/>
                </a:highlight>
                <a:latin typeface="Arial"/>
                <a:ea typeface="Arial"/>
                <a:cs typeface="Arial"/>
                <a:sym typeface="Arial"/>
              </a:rPr>
              <a:t>Data Description</a:t>
            </a:r>
            <a:endParaRPr sz="23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0"/>
              </a:spcAft>
              <a:buNone/>
            </a:pPr>
            <a:r>
              <a:t/>
            </a:r>
            <a:endParaRPr sz="23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The dataset contains materials used in making the concrete.</a:t>
            </a:r>
            <a:endParaRPr sz="1200">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The column csMPa is the compressive strength of concrete.</a:t>
            </a:r>
            <a:endParaRPr sz="1200">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This is the data that we have to predict the compressive strength.</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The dataset is divided into two parts: Train and Test sets.</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lnSpc>
                <a:spcPct val="125000"/>
              </a:lnSpc>
              <a:spcBef>
                <a:spcPts val="1800"/>
              </a:spcBef>
              <a:spcAft>
                <a:spcPts val="0"/>
              </a:spcAft>
              <a:buNone/>
            </a:pPr>
            <a:r>
              <a:rPr b="1" lang="en" sz="1700">
                <a:solidFill>
                  <a:srgbClr val="24292F"/>
                </a:solidFill>
                <a:highlight>
                  <a:srgbClr val="FFFFFF"/>
                </a:highlight>
                <a:latin typeface="Arial"/>
                <a:ea typeface="Arial"/>
                <a:cs typeface="Arial"/>
                <a:sym typeface="Arial"/>
              </a:rPr>
              <a:t>Train Set:</a:t>
            </a:r>
            <a:endParaRPr b="1" sz="1700">
              <a:solidFill>
                <a:srgbClr val="24292F"/>
              </a:solidFill>
              <a:highlight>
                <a:srgbClr val="FFFFFF"/>
              </a:highlight>
              <a:latin typeface="Arial"/>
              <a:ea typeface="Arial"/>
              <a:cs typeface="Arial"/>
              <a:sym typeface="Arial"/>
            </a:endParaRPr>
          </a:p>
          <a:p>
            <a:pPr indent="-293370" lvl="0" marL="457200" rtl="0" algn="l">
              <a:spcBef>
                <a:spcPts val="1200"/>
              </a:spcBef>
              <a:spcAft>
                <a:spcPts val="0"/>
              </a:spcAft>
              <a:buClr>
                <a:srgbClr val="24292F"/>
              </a:buClr>
              <a:buSzPct val="100000"/>
              <a:buFont typeface="Arial"/>
              <a:buChar char="●"/>
            </a:pPr>
            <a:r>
              <a:rPr lang="en" sz="1200">
                <a:solidFill>
                  <a:srgbClr val="24292F"/>
                </a:solidFill>
                <a:highlight>
                  <a:srgbClr val="FFFFFF"/>
                </a:highlight>
                <a:latin typeface="Arial"/>
                <a:ea typeface="Arial"/>
                <a:cs typeface="Arial"/>
                <a:sym typeface="Arial"/>
              </a:rPr>
              <a:t>The train set contains 824 rows and 10 columns.</a:t>
            </a:r>
            <a:endParaRPr sz="1200">
              <a:solidFill>
                <a:srgbClr val="24292F"/>
              </a:solidFill>
              <a:highlight>
                <a:srgbClr val="FFFFFF"/>
              </a:highlight>
              <a:latin typeface="Arial"/>
              <a:ea typeface="Arial"/>
              <a:cs typeface="Arial"/>
              <a:sym typeface="Arial"/>
            </a:endParaRPr>
          </a:p>
          <a:p>
            <a:pPr indent="-293370" lvl="0" marL="457200" rtl="0" algn="l">
              <a:spcBef>
                <a:spcPts val="0"/>
              </a:spcBef>
              <a:spcAft>
                <a:spcPts val="0"/>
              </a:spcAft>
              <a:buClr>
                <a:srgbClr val="24292F"/>
              </a:buClr>
              <a:buSzPct val="100000"/>
              <a:buFont typeface="Arial"/>
              <a:buChar char="●"/>
            </a:pPr>
            <a:r>
              <a:rPr lang="en" sz="1200">
                <a:solidFill>
                  <a:srgbClr val="24292F"/>
                </a:solidFill>
                <a:highlight>
                  <a:srgbClr val="FFFFFF"/>
                </a:highlight>
                <a:latin typeface="Arial"/>
                <a:ea typeface="Arial"/>
                <a:cs typeface="Arial"/>
                <a:sym typeface="Arial"/>
              </a:rPr>
              <a:t>The last column csMPa is the target variable.</a:t>
            </a:r>
            <a:endParaRPr sz="1200">
              <a:solidFill>
                <a:srgbClr val="24292F"/>
              </a:solidFill>
              <a:highlight>
                <a:srgbClr val="FFFFFF"/>
              </a:highlight>
              <a:latin typeface="Arial"/>
              <a:ea typeface="Arial"/>
              <a:cs typeface="Arial"/>
              <a:sym typeface="Arial"/>
            </a:endParaRPr>
          </a:p>
          <a:p>
            <a:pPr indent="0" lvl="0" marL="0" marR="38100" rtl="0" algn="l">
              <a:lnSpc>
                <a:spcPct val="100000"/>
              </a:lnSpc>
              <a:spcBef>
                <a:spcPts val="1800"/>
              </a:spcBef>
              <a:spcAft>
                <a:spcPts val="0"/>
              </a:spcAft>
              <a:buNone/>
            </a:pPr>
            <a:r>
              <a:rPr b="1" lang="en" sz="1700">
                <a:solidFill>
                  <a:srgbClr val="24292F"/>
                </a:solidFill>
                <a:highlight>
                  <a:srgbClr val="FFFFFF"/>
                </a:highlight>
                <a:latin typeface="Arial"/>
                <a:ea typeface="Arial"/>
                <a:cs typeface="Arial"/>
                <a:sym typeface="Arial"/>
              </a:rPr>
              <a:t>   Test Set:</a:t>
            </a:r>
            <a:endParaRPr b="1" sz="1700">
              <a:solidFill>
                <a:srgbClr val="24292F"/>
              </a:solidFill>
              <a:highlight>
                <a:srgbClr val="FFFFFF"/>
              </a:highlight>
              <a:latin typeface="Arial"/>
              <a:ea typeface="Arial"/>
              <a:cs typeface="Arial"/>
              <a:sym typeface="Arial"/>
            </a:endParaRPr>
          </a:p>
          <a:p>
            <a:pPr indent="-293370" lvl="0" marL="457200" rtl="0" algn="l">
              <a:spcBef>
                <a:spcPts val="1200"/>
              </a:spcBef>
              <a:spcAft>
                <a:spcPts val="0"/>
              </a:spcAft>
              <a:buClr>
                <a:srgbClr val="24292F"/>
              </a:buClr>
              <a:buSzPct val="100000"/>
              <a:buFont typeface="Arial"/>
              <a:buChar char="●"/>
            </a:pPr>
            <a:r>
              <a:rPr lang="en" sz="1200">
                <a:solidFill>
                  <a:srgbClr val="24292F"/>
                </a:solidFill>
                <a:highlight>
                  <a:srgbClr val="FFFFFF"/>
                </a:highlight>
                <a:latin typeface="Arial"/>
                <a:ea typeface="Arial"/>
                <a:cs typeface="Arial"/>
                <a:sym typeface="Arial"/>
              </a:rPr>
              <a:t>The test set contains 206 rows and 9 columns.</a:t>
            </a:r>
            <a:endParaRPr sz="1200">
              <a:solidFill>
                <a:srgbClr val="24292F"/>
              </a:solidFill>
              <a:highlight>
                <a:srgbClr val="FFFFFF"/>
              </a:highlight>
              <a:latin typeface="Arial"/>
              <a:ea typeface="Arial"/>
              <a:cs typeface="Arial"/>
              <a:sym typeface="Arial"/>
            </a:endParaRPr>
          </a:p>
          <a:p>
            <a:pPr indent="-293370" lvl="0" marL="457200" rtl="0" algn="l">
              <a:spcBef>
                <a:spcPts val="0"/>
              </a:spcBef>
              <a:spcAft>
                <a:spcPts val="0"/>
              </a:spcAft>
              <a:buClr>
                <a:srgbClr val="24292F"/>
              </a:buClr>
              <a:buSzPct val="100000"/>
              <a:buFont typeface="Arial"/>
              <a:buChar char="●"/>
            </a:pPr>
            <a:r>
              <a:rPr lang="en" sz="1200">
                <a:solidFill>
                  <a:srgbClr val="24292F"/>
                </a:solidFill>
                <a:highlight>
                  <a:srgbClr val="FFFFFF"/>
                </a:highlight>
                <a:latin typeface="Arial"/>
                <a:ea typeface="Arial"/>
                <a:cs typeface="Arial"/>
                <a:sym typeface="Arial"/>
              </a:rPr>
              <a:t>The test set doesn’t contain the csMPa column.</a:t>
            </a:r>
            <a:endParaRPr sz="1200">
              <a:solidFill>
                <a:srgbClr val="24292F"/>
              </a:solidFill>
              <a:highlight>
                <a:srgbClr val="FFFFFF"/>
              </a:highlight>
              <a:latin typeface="Arial"/>
              <a:ea typeface="Arial"/>
              <a:cs typeface="Arial"/>
              <a:sym typeface="Arial"/>
            </a:endParaRPr>
          </a:p>
          <a:p>
            <a:pPr indent="-293370" lvl="0" marL="457200" rtl="0" algn="l">
              <a:spcBef>
                <a:spcPts val="0"/>
              </a:spcBef>
              <a:spcAft>
                <a:spcPts val="0"/>
              </a:spcAft>
              <a:buClr>
                <a:srgbClr val="24292F"/>
              </a:buClr>
              <a:buSzPct val="100000"/>
              <a:buFont typeface="Arial"/>
              <a:buChar char="●"/>
            </a:pPr>
            <a:r>
              <a:rPr lang="en" sz="1200">
                <a:solidFill>
                  <a:srgbClr val="24292F"/>
                </a:solidFill>
                <a:highlight>
                  <a:srgbClr val="FFFFFF"/>
                </a:highlight>
                <a:latin typeface="Arial"/>
                <a:ea typeface="Arial"/>
                <a:cs typeface="Arial"/>
                <a:sym typeface="Arial"/>
              </a:rPr>
              <a:t>It needs to be predicted for the test set.</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