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37"/>
  </p:notesMasterIdLst>
  <p:sldIdLst>
    <p:sldId id="256" r:id="rId2"/>
    <p:sldId id="325" r:id="rId3"/>
    <p:sldId id="323" r:id="rId4"/>
    <p:sldId id="259" r:id="rId5"/>
    <p:sldId id="261" r:id="rId6"/>
    <p:sldId id="297" r:id="rId7"/>
    <p:sldId id="324" r:id="rId8"/>
    <p:sldId id="338" r:id="rId9"/>
    <p:sldId id="340" r:id="rId10"/>
    <p:sldId id="298" r:id="rId11"/>
    <p:sldId id="300" r:id="rId12"/>
    <p:sldId id="299" r:id="rId13"/>
    <p:sldId id="301" r:id="rId14"/>
    <p:sldId id="318" r:id="rId15"/>
    <p:sldId id="342" r:id="rId16"/>
    <p:sldId id="343" r:id="rId17"/>
    <p:sldId id="304" r:id="rId18"/>
    <p:sldId id="305" r:id="rId19"/>
    <p:sldId id="330" r:id="rId20"/>
    <p:sldId id="307" r:id="rId21"/>
    <p:sldId id="337" r:id="rId22"/>
    <p:sldId id="326" r:id="rId23"/>
    <p:sldId id="328" r:id="rId24"/>
    <p:sldId id="310" r:id="rId25"/>
    <p:sldId id="312" r:id="rId26"/>
    <p:sldId id="331" r:id="rId27"/>
    <p:sldId id="336" r:id="rId28"/>
    <p:sldId id="327" r:id="rId29"/>
    <p:sldId id="314" r:id="rId30"/>
    <p:sldId id="284" r:id="rId31"/>
    <p:sldId id="316" r:id="rId32"/>
    <p:sldId id="317" r:id="rId33"/>
    <p:sldId id="341" r:id="rId34"/>
    <p:sldId id="335" r:id="rId35"/>
    <p:sldId id="334" r:id="rId3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8A7AE08-0985-4F8D-9810-97FBCB2D3CA4}">
  <a:tblStyle styleId="{88A7AE08-0985-4F8D-9810-97FBCB2D3CA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383" autoAdjust="0"/>
    <p:restoredTop sz="93825" autoAdjust="0"/>
  </p:normalViewPr>
  <p:slideViewPr>
    <p:cSldViewPr snapToGrid="0">
      <p:cViewPr varScale="1">
        <p:scale>
          <a:sx n="142" d="100"/>
          <a:sy n="142" d="100"/>
        </p:scale>
        <p:origin x="49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7517017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3301463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3468184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9735599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1472109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7" name="Shape 11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6646603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0817614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994714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7" name="Shape 11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6625982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613502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7" name="Shape 11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1182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7" name="Shape 11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0463813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5340954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4895500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111181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3397129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4142923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7" name="Shape 11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561972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BA3B21"/>
        </a:solidFill>
        <a:effectLst/>
      </p:bgPr>
    </p:bg>
    <p:spTree>
      <p:nvGrpSpPr>
        <p:cNvPr id="1" name="Shape 9"/>
        <p:cNvGrpSpPr/>
        <p:nvPr/>
      </p:nvGrpSpPr>
      <p:grpSpPr>
        <a:xfrm>
          <a:off x="0" y="0"/>
          <a:ext cx="0" cy="0"/>
          <a:chOff x="0" y="0"/>
          <a:chExt cx="0" cy="0"/>
        </a:xfrm>
      </p:grpSpPr>
      <p:sp>
        <p:nvSpPr>
          <p:cNvPr id="10" name="Shape 10"/>
          <p:cNvSpPr/>
          <p:nvPr/>
        </p:nvSpPr>
        <p:spPr>
          <a:xfrm>
            <a:off x="0" y="3493950"/>
            <a:ext cx="9144000" cy="1649400"/>
          </a:xfrm>
          <a:prstGeom prst="rect">
            <a:avLst/>
          </a:prstGeom>
          <a:solidFill>
            <a:srgbClr val="27272D"/>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solidFill>
                <a:srgbClr val="FFFFFF"/>
              </a:solidFill>
            </a:endParaRPr>
          </a:p>
        </p:txBody>
      </p:sp>
      <p:sp>
        <p:nvSpPr>
          <p:cNvPr id="11" name="Shape 11"/>
          <p:cNvSpPr/>
          <p:nvPr/>
        </p:nvSpPr>
        <p:spPr>
          <a:xfrm>
            <a:off x="3747300" y="3493900"/>
            <a:ext cx="1649400" cy="1649400"/>
          </a:xfrm>
          <a:prstGeom prst="rect">
            <a:avLst/>
          </a:prstGeom>
          <a:solidFill>
            <a:srgbClr val="4F4F5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12"/>
          <p:cNvSpPr txBox="1">
            <a:spLocks noGrp="1"/>
          </p:cNvSpPr>
          <p:nvPr>
            <p:ph type="ctrTitle"/>
          </p:nvPr>
        </p:nvSpPr>
        <p:spPr>
          <a:xfrm>
            <a:off x="984050" y="0"/>
            <a:ext cx="7175700" cy="3493800"/>
          </a:xfrm>
          <a:prstGeom prst="rect">
            <a:avLst/>
          </a:prstGeom>
        </p:spPr>
        <p:txBody>
          <a:bodyPr spcFirstLastPara="1" wrap="square" lIns="91425" tIns="91425" rIns="91425" bIns="91425" anchor="ctr" anchorCtr="0"/>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rgbClr val="BA3B21"/>
        </a:solidFill>
        <a:effectLst/>
      </p:bgPr>
    </p:bg>
    <p:spTree>
      <p:nvGrpSpPr>
        <p:cNvPr id="1" name="Shape 13"/>
        <p:cNvGrpSpPr/>
        <p:nvPr/>
      </p:nvGrpSpPr>
      <p:grpSpPr>
        <a:xfrm>
          <a:off x="0" y="0"/>
          <a:ext cx="0" cy="0"/>
          <a:chOff x="0" y="0"/>
          <a:chExt cx="0" cy="0"/>
        </a:xfrm>
      </p:grpSpPr>
      <p:sp>
        <p:nvSpPr>
          <p:cNvPr id="14" name="Shape 14"/>
          <p:cNvSpPr/>
          <p:nvPr/>
        </p:nvSpPr>
        <p:spPr>
          <a:xfrm>
            <a:off x="0" y="4044100"/>
            <a:ext cx="9144000" cy="1099200"/>
          </a:xfrm>
          <a:prstGeom prst="rect">
            <a:avLst/>
          </a:prstGeom>
          <a:solidFill>
            <a:srgbClr val="27272D"/>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solidFill>
                <a:srgbClr val="FFFFFF"/>
              </a:solidFill>
            </a:endParaRPr>
          </a:p>
        </p:txBody>
      </p:sp>
      <p:sp>
        <p:nvSpPr>
          <p:cNvPr id="15" name="Shape 15"/>
          <p:cNvSpPr/>
          <p:nvPr/>
        </p:nvSpPr>
        <p:spPr>
          <a:xfrm>
            <a:off x="4022400" y="4044100"/>
            <a:ext cx="1099200" cy="1099200"/>
          </a:xfrm>
          <a:prstGeom prst="rect">
            <a:avLst/>
          </a:prstGeom>
          <a:solidFill>
            <a:srgbClr val="4F4F5C"/>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Shape 16"/>
          <p:cNvSpPr txBox="1">
            <a:spLocks noGrp="1"/>
          </p:cNvSpPr>
          <p:nvPr>
            <p:ph type="ctrTitle"/>
          </p:nvPr>
        </p:nvSpPr>
        <p:spPr>
          <a:xfrm>
            <a:off x="1735925" y="1126150"/>
            <a:ext cx="5672100" cy="1159800"/>
          </a:xfrm>
          <a:prstGeom prst="rect">
            <a:avLst/>
          </a:prstGeom>
        </p:spPr>
        <p:txBody>
          <a:bodyPr spcFirstLastPara="1" wrap="square" lIns="91425" tIns="91425" rIns="91425" bIns="91425" anchor="b" anchorCtr="0"/>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 name="Shape 17"/>
          <p:cNvSpPr txBox="1">
            <a:spLocks noGrp="1"/>
          </p:cNvSpPr>
          <p:nvPr>
            <p:ph type="subTitle" idx="1"/>
          </p:nvPr>
        </p:nvSpPr>
        <p:spPr>
          <a:xfrm>
            <a:off x="1735925" y="2665541"/>
            <a:ext cx="5672100" cy="784800"/>
          </a:xfrm>
          <a:prstGeom prst="rect">
            <a:avLst/>
          </a:prstGeom>
        </p:spPr>
        <p:txBody>
          <a:bodyPr spcFirstLastPara="1" wrap="square" lIns="91425" tIns="91425" rIns="91425" bIns="91425" anchor="t" anchorCtr="0"/>
          <a:lstStyle>
            <a:lvl1pPr lvl="0" algn="ctr" rtl="0">
              <a:spcBef>
                <a:spcPts val="0"/>
              </a:spcBef>
              <a:spcAft>
                <a:spcPts val="0"/>
              </a:spcAft>
              <a:buClr>
                <a:srgbClr val="27272D"/>
              </a:buClr>
              <a:buSzPts val="1800"/>
              <a:buNone/>
              <a:defRPr sz="1800">
                <a:solidFill>
                  <a:srgbClr val="27272D"/>
                </a:solidFill>
              </a:defRPr>
            </a:lvl1pPr>
            <a:lvl2pPr lvl="1" algn="ctr" rtl="0">
              <a:spcBef>
                <a:spcPts val="0"/>
              </a:spcBef>
              <a:spcAft>
                <a:spcPts val="0"/>
              </a:spcAft>
              <a:buClr>
                <a:srgbClr val="27272D"/>
              </a:buClr>
              <a:buSzPts val="1800"/>
              <a:buNone/>
              <a:defRPr sz="1800">
                <a:solidFill>
                  <a:srgbClr val="27272D"/>
                </a:solidFill>
              </a:defRPr>
            </a:lvl2pPr>
            <a:lvl3pPr lvl="2" algn="ctr" rtl="0">
              <a:spcBef>
                <a:spcPts val="0"/>
              </a:spcBef>
              <a:spcAft>
                <a:spcPts val="0"/>
              </a:spcAft>
              <a:buClr>
                <a:srgbClr val="27272D"/>
              </a:buClr>
              <a:buSzPts val="1800"/>
              <a:buNone/>
              <a:defRPr sz="1800">
                <a:solidFill>
                  <a:srgbClr val="27272D"/>
                </a:solidFill>
              </a:defRPr>
            </a:lvl3pPr>
            <a:lvl4pPr lvl="3" algn="ctr" rtl="0">
              <a:spcBef>
                <a:spcPts val="0"/>
              </a:spcBef>
              <a:spcAft>
                <a:spcPts val="0"/>
              </a:spcAft>
              <a:buClr>
                <a:srgbClr val="27272D"/>
              </a:buClr>
              <a:buSzPts val="1800"/>
              <a:buNone/>
              <a:defRPr sz="1800">
                <a:solidFill>
                  <a:srgbClr val="27272D"/>
                </a:solidFill>
              </a:defRPr>
            </a:lvl4pPr>
            <a:lvl5pPr lvl="4" algn="ctr" rtl="0">
              <a:spcBef>
                <a:spcPts val="0"/>
              </a:spcBef>
              <a:spcAft>
                <a:spcPts val="0"/>
              </a:spcAft>
              <a:buClr>
                <a:srgbClr val="27272D"/>
              </a:buClr>
              <a:buSzPts val="1800"/>
              <a:buNone/>
              <a:defRPr sz="1800">
                <a:solidFill>
                  <a:srgbClr val="27272D"/>
                </a:solidFill>
              </a:defRPr>
            </a:lvl5pPr>
            <a:lvl6pPr lvl="5" algn="ctr" rtl="0">
              <a:spcBef>
                <a:spcPts val="0"/>
              </a:spcBef>
              <a:spcAft>
                <a:spcPts val="0"/>
              </a:spcAft>
              <a:buClr>
                <a:srgbClr val="27272D"/>
              </a:buClr>
              <a:buSzPts val="1800"/>
              <a:buNone/>
              <a:defRPr sz="1800">
                <a:solidFill>
                  <a:srgbClr val="27272D"/>
                </a:solidFill>
              </a:defRPr>
            </a:lvl6pPr>
            <a:lvl7pPr lvl="6" algn="ctr" rtl="0">
              <a:spcBef>
                <a:spcPts val="0"/>
              </a:spcBef>
              <a:spcAft>
                <a:spcPts val="0"/>
              </a:spcAft>
              <a:buClr>
                <a:srgbClr val="27272D"/>
              </a:buClr>
              <a:buSzPts val="1800"/>
              <a:buNone/>
              <a:defRPr sz="1800">
                <a:solidFill>
                  <a:srgbClr val="27272D"/>
                </a:solidFill>
              </a:defRPr>
            </a:lvl7pPr>
            <a:lvl8pPr lvl="7" algn="ctr" rtl="0">
              <a:spcBef>
                <a:spcPts val="0"/>
              </a:spcBef>
              <a:spcAft>
                <a:spcPts val="0"/>
              </a:spcAft>
              <a:buClr>
                <a:srgbClr val="27272D"/>
              </a:buClr>
              <a:buSzPts val="1800"/>
              <a:buNone/>
              <a:defRPr sz="1800">
                <a:solidFill>
                  <a:srgbClr val="27272D"/>
                </a:solidFill>
              </a:defRPr>
            </a:lvl8pPr>
            <a:lvl9pPr lvl="8" algn="ctr" rtl="0">
              <a:spcBef>
                <a:spcPts val="0"/>
              </a:spcBef>
              <a:spcAft>
                <a:spcPts val="0"/>
              </a:spcAft>
              <a:buClr>
                <a:srgbClr val="27272D"/>
              </a:buClr>
              <a:buSzPts val="1800"/>
              <a:buNone/>
              <a:defRPr sz="1800">
                <a:solidFill>
                  <a:srgbClr val="27272D"/>
                </a:solidFill>
              </a:defRPr>
            </a:lvl9pPr>
          </a:lstStyle>
          <a:p>
            <a:endParaRPr/>
          </a:p>
        </p:txBody>
      </p:sp>
      <p:cxnSp>
        <p:nvCxnSpPr>
          <p:cNvPr id="18" name="Shape 18"/>
          <p:cNvCxnSpPr/>
          <p:nvPr/>
        </p:nvCxnSpPr>
        <p:spPr>
          <a:xfrm>
            <a:off x="3527100" y="2474305"/>
            <a:ext cx="2089800" cy="0"/>
          </a:xfrm>
          <a:prstGeom prst="straightConnector1">
            <a:avLst/>
          </a:prstGeom>
          <a:noFill/>
          <a:ln w="19050" cap="flat" cmpd="sng">
            <a:solidFill>
              <a:srgbClr val="F55C21"/>
            </a:solidFill>
            <a:prstDash val="solid"/>
            <a:round/>
            <a:headEnd type="diamond" w="med" len="med"/>
            <a:tailEnd type="diamond"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6"/>
        <p:cNvGrpSpPr/>
        <p:nvPr/>
      </p:nvGrpSpPr>
      <p:grpSpPr>
        <a:xfrm>
          <a:off x="0" y="0"/>
          <a:ext cx="0" cy="0"/>
          <a:chOff x="0" y="0"/>
          <a:chExt cx="0" cy="0"/>
        </a:xfrm>
      </p:grpSpPr>
      <p:grpSp>
        <p:nvGrpSpPr>
          <p:cNvPr id="27" name="Shape 27"/>
          <p:cNvGrpSpPr/>
          <p:nvPr/>
        </p:nvGrpSpPr>
        <p:grpSpPr>
          <a:xfrm>
            <a:off x="-11050" y="887200"/>
            <a:ext cx="9155050" cy="4256100"/>
            <a:chOff x="-11050" y="887200"/>
            <a:chExt cx="9155050" cy="4256100"/>
          </a:xfrm>
        </p:grpSpPr>
        <p:cxnSp>
          <p:nvCxnSpPr>
            <p:cNvPr id="28" name="Shape 28"/>
            <p:cNvCxnSpPr/>
            <p:nvPr/>
          </p:nvCxnSpPr>
          <p:spPr>
            <a:xfrm>
              <a:off x="-11050" y="887200"/>
              <a:ext cx="8060400" cy="0"/>
            </a:xfrm>
            <a:prstGeom prst="straightConnector1">
              <a:avLst/>
            </a:prstGeom>
            <a:noFill/>
            <a:ln w="19050" cap="flat" cmpd="sng">
              <a:solidFill>
                <a:srgbClr val="BA3B21"/>
              </a:solidFill>
              <a:prstDash val="solid"/>
              <a:round/>
              <a:headEnd type="none" w="med" len="med"/>
              <a:tailEnd type="diamond" w="med" len="med"/>
            </a:ln>
          </p:spPr>
        </p:cxnSp>
        <p:sp>
          <p:nvSpPr>
            <p:cNvPr id="29" name="Shape 29"/>
            <p:cNvSpPr/>
            <p:nvPr/>
          </p:nvSpPr>
          <p:spPr>
            <a:xfrm>
              <a:off x="0" y="4593700"/>
              <a:ext cx="9144000" cy="549600"/>
            </a:xfrm>
            <a:prstGeom prst="rect">
              <a:avLst/>
            </a:prstGeom>
            <a:solidFill>
              <a:srgbClr val="BA3B21"/>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solidFill>
                  <a:srgbClr val="FFFFFF"/>
                </a:solidFill>
              </a:endParaRPr>
            </a:p>
          </p:txBody>
        </p:sp>
        <p:sp>
          <p:nvSpPr>
            <p:cNvPr id="30" name="Shape 30"/>
            <p:cNvSpPr/>
            <p:nvPr/>
          </p:nvSpPr>
          <p:spPr>
            <a:xfrm>
              <a:off x="0" y="4593700"/>
              <a:ext cx="549600" cy="549600"/>
            </a:xfrm>
            <a:prstGeom prst="rect">
              <a:avLst/>
            </a:prstGeom>
            <a:solidFill>
              <a:srgbClr val="F55C2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31" name="Shape 31"/>
            <p:cNvCxnSpPr/>
            <p:nvPr/>
          </p:nvCxnSpPr>
          <p:spPr>
            <a:xfrm>
              <a:off x="-11050" y="887200"/>
              <a:ext cx="552900" cy="0"/>
            </a:xfrm>
            <a:prstGeom prst="straightConnector1">
              <a:avLst/>
            </a:prstGeom>
            <a:noFill/>
            <a:ln w="19050" cap="flat" cmpd="sng">
              <a:solidFill>
                <a:srgbClr val="F55C21"/>
              </a:solidFill>
              <a:prstDash val="solid"/>
              <a:round/>
              <a:headEnd type="none" w="med" len="med"/>
              <a:tailEnd type="none" w="med" len="med"/>
            </a:ln>
          </p:spPr>
        </p:cxnSp>
      </p:grpSp>
      <p:sp>
        <p:nvSpPr>
          <p:cNvPr id="32" name="Shape 32"/>
          <p:cNvSpPr txBox="1">
            <a:spLocks noGrp="1"/>
          </p:cNvSpPr>
          <p:nvPr>
            <p:ph type="title"/>
          </p:nvPr>
        </p:nvSpPr>
        <p:spPr>
          <a:xfrm>
            <a:off x="549600" y="361375"/>
            <a:ext cx="7497000" cy="549600"/>
          </a:xfrm>
          <a:prstGeom prst="rect">
            <a:avLst/>
          </a:prstGeom>
        </p:spPr>
        <p:txBody>
          <a:bodyPr spcFirstLastPara="1" wrap="square" lIns="91425" tIns="91425" rIns="91425" bIns="91425" anchor="b" anchorCtr="0"/>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33" name="Shape 33"/>
          <p:cNvSpPr txBox="1">
            <a:spLocks noGrp="1"/>
          </p:cNvSpPr>
          <p:nvPr>
            <p:ph type="body" idx="1"/>
          </p:nvPr>
        </p:nvSpPr>
        <p:spPr>
          <a:xfrm>
            <a:off x="549600" y="1200150"/>
            <a:ext cx="7497000" cy="2946300"/>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34" name="Shape 34"/>
          <p:cNvSpPr txBox="1">
            <a:spLocks noGrp="1"/>
          </p:cNvSpPr>
          <p:nvPr>
            <p:ph type="sldNum" idx="12"/>
          </p:nvPr>
        </p:nvSpPr>
        <p:spPr>
          <a:xfrm>
            <a:off x="8046600" y="4593850"/>
            <a:ext cx="1097400" cy="549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Shape 80"/>
          <p:cNvSpPr/>
          <p:nvPr/>
        </p:nvSpPr>
        <p:spPr>
          <a:xfrm>
            <a:off x="0" y="4593700"/>
            <a:ext cx="9144000" cy="549600"/>
          </a:xfrm>
          <a:prstGeom prst="rect">
            <a:avLst/>
          </a:prstGeom>
          <a:solidFill>
            <a:srgbClr val="BA3B21"/>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solidFill>
                <a:srgbClr val="FFFFFF"/>
              </a:solidFill>
            </a:endParaRPr>
          </a:p>
        </p:txBody>
      </p:sp>
      <p:sp>
        <p:nvSpPr>
          <p:cNvPr id="81" name="Shape 81"/>
          <p:cNvSpPr/>
          <p:nvPr/>
        </p:nvSpPr>
        <p:spPr>
          <a:xfrm>
            <a:off x="3473700" y="4593700"/>
            <a:ext cx="2196600" cy="549600"/>
          </a:xfrm>
          <a:prstGeom prst="rect">
            <a:avLst/>
          </a:prstGeom>
          <a:solidFill>
            <a:srgbClr val="F55C2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 name="Shape 82"/>
          <p:cNvSpPr txBox="1">
            <a:spLocks noGrp="1"/>
          </p:cNvSpPr>
          <p:nvPr>
            <p:ph type="sldNum" idx="12"/>
          </p:nvPr>
        </p:nvSpPr>
        <p:spPr>
          <a:xfrm>
            <a:off x="4023300" y="4593850"/>
            <a:ext cx="1097400" cy="549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27272D"/>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549600" y="361375"/>
            <a:ext cx="7497000" cy="5496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FFFFFF"/>
              </a:buClr>
              <a:buSzPts val="1800"/>
              <a:buFont typeface="Encode Sans"/>
              <a:buNone/>
              <a:defRPr sz="1800" b="1">
                <a:solidFill>
                  <a:srgbClr val="FFFFFF"/>
                </a:solidFill>
                <a:latin typeface="Encode Sans"/>
                <a:ea typeface="Encode Sans"/>
                <a:cs typeface="Encode Sans"/>
                <a:sym typeface="Encode Sans"/>
              </a:defRPr>
            </a:lvl1pPr>
            <a:lvl2pPr lvl="1">
              <a:spcBef>
                <a:spcPts val="0"/>
              </a:spcBef>
              <a:spcAft>
                <a:spcPts val="0"/>
              </a:spcAft>
              <a:buClr>
                <a:srgbClr val="FFFFFF"/>
              </a:buClr>
              <a:buSzPts val="1800"/>
              <a:buFont typeface="Encode Sans"/>
              <a:buNone/>
              <a:defRPr sz="1800" b="1">
                <a:solidFill>
                  <a:srgbClr val="FFFFFF"/>
                </a:solidFill>
                <a:latin typeface="Encode Sans"/>
                <a:ea typeface="Encode Sans"/>
                <a:cs typeface="Encode Sans"/>
                <a:sym typeface="Encode Sans"/>
              </a:defRPr>
            </a:lvl2pPr>
            <a:lvl3pPr lvl="2">
              <a:spcBef>
                <a:spcPts val="0"/>
              </a:spcBef>
              <a:spcAft>
                <a:spcPts val="0"/>
              </a:spcAft>
              <a:buClr>
                <a:srgbClr val="FFFFFF"/>
              </a:buClr>
              <a:buSzPts val="1800"/>
              <a:buFont typeface="Encode Sans"/>
              <a:buNone/>
              <a:defRPr sz="1800" b="1">
                <a:solidFill>
                  <a:srgbClr val="FFFFFF"/>
                </a:solidFill>
                <a:latin typeface="Encode Sans"/>
                <a:ea typeface="Encode Sans"/>
                <a:cs typeface="Encode Sans"/>
                <a:sym typeface="Encode Sans"/>
              </a:defRPr>
            </a:lvl3pPr>
            <a:lvl4pPr lvl="3">
              <a:spcBef>
                <a:spcPts val="0"/>
              </a:spcBef>
              <a:spcAft>
                <a:spcPts val="0"/>
              </a:spcAft>
              <a:buClr>
                <a:srgbClr val="FFFFFF"/>
              </a:buClr>
              <a:buSzPts val="1800"/>
              <a:buFont typeface="Encode Sans"/>
              <a:buNone/>
              <a:defRPr sz="1800" b="1">
                <a:solidFill>
                  <a:srgbClr val="FFFFFF"/>
                </a:solidFill>
                <a:latin typeface="Encode Sans"/>
                <a:ea typeface="Encode Sans"/>
                <a:cs typeface="Encode Sans"/>
                <a:sym typeface="Encode Sans"/>
              </a:defRPr>
            </a:lvl4pPr>
            <a:lvl5pPr lvl="4">
              <a:spcBef>
                <a:spcPts val="0"/>
              </a:spcBef>
              <a:spcAft>
                <a:spcPts val="0"/>
              </a:spcAft>
              <a:buClr>
                <a:srgbClr val="FFFFFF"/>
              </a:buClr>
              <a:buSzPts val="1800"/>
              <a:buFont typeface="Encode Sans"/>
              <a:buNone/>
              <a:defRPr sz="1800" b="1">
                <a:solidFill>
                  <a:srgbClr val="FFFFFF"/>
                </a:solidFill>
                <a:latin typeface="Encode Sans"/>
                <a:ea typeface="Encode Sans"/>
                <a:cs typeface="Encode Sans"/>
                <a:sym typeface="Encode Sans"/>
              </a:defRPr>
            </a:lvl5pPr>
            <a:lvl6pPr lvl="5">
              <a:spcBef>
                <a:spcPts val="0"/>
              </a:spcBef>
              <a:spcAft>
                <a:spcPts val="0"/>
              </a:spcAft>
              <a:buClr>
                <a:srgbClr val="FFFFFF"/>
              </a:buClr>
              <a:buSzPts val="1800"/>
              <a:buFont typeface="Encode Sans"/>
              <a:buNone/>
              <a:defRPr sz="1800" b="1">
                <a:solidFill>
                  <a:srgbClr val="FFFFFF"/>
                </a:solidFill>
                <a:latin typeface="Encode Sans"/>
                <a:ea typeface="Encode Sans"/>
                <a:cs typeface="Encode Sans"/>
                <a:sym typeface="Encode Sans"/>
              </a:defRPr>
            </a:lvl6pPr>
            <a:lvl7pPr lvl="6">
              <a:spcBef>
                <a:spcPts val="0"/>
              </a:spcBef>
              <a:spcAft>
                <a:spcPts val="0"/>
              </a:spcAft>
              <a:buClr>
                <a:srgbClr val="FFFFFF"/>
              </a:buClr>
              <a:buSzPts val="1800"/>
              <a:buFont typeface="Encode Sans"/>
              <a:buNone/>
              <a:defRPr sz="1800" b="1">
                <a:solidFill>
                  <a:srgbClr val="FFFFFF"/>
                </a:solidFill>
                <a:latin typeface="Encode Sans"/>
                <a:ea typeface="Encode Sans"/>
                <a:cs typeface="Encode Sans"/>
                <a:sym typeface="Encode Sans"/>
              </a:defRPr>
            </a:lvl7pPr>
            <a:lvl8pPr lvl="7">
              <a:spcBef>
                <a:spcPts val="0"/>
              </a:spcBef>
              <a:spcAft>
                <a:spcPts val="0"/>
              </a:spcAft>
              <a:buClr>
                <a:srgbClr val="FFFFFF"/>
              </a:buClr>
              <a:buSzPts val="1800"/>
              <a:buFont typeface="Encode Sans"/>
              <a:buNone/>
              <a:defRPr sz="1800" b="1">
                <a:solidFill>
                  <a:srgbClr val="FFFFFF"/>
                </a:solidFill>
                <a:latin typeface="Encode Sans"/>
                <a:ea typeface="Encode Sans"/>
                <a:cs typeface="Encode Sans"/>
                <a:sym typeface="Encode Sans"/>
              </a:defRPr>
            </a:lvl8pPr>
            <a:lvl9pPr lvl="8">
              <a:spcBef>
                <a:spcPts val="0"/>
              </a:spcBef>
              <a:spcAft>
                <a:spcPts val="0"/>
              </a:spcAft>
              <a:buClr>
                <a:srgbClr val="FFFFFF"/>
              </a:buClr>
              <a:buSzPts val="1800"/>
              <a:buFont typeface="Encode Sans"/>
              <a:buNone/>
              <a:defRPr sz="1800" b="1">
                <a:solidFill>
                  <a:srgbClr val="FFFFFF"/>
                </a:solidFill>
                <a:latin typeface="Encode Sans"/>
                <a:ea typeface="Encode Sans"/>
                <a:cs typeface="Encode Sans"/>
                <a:sym typeface="Encode Sans"/>
              </a:defRPr>
            </a:lvl9pPr>
          </a:lstStyle>
          <a:p>
            <a:endParaRPr/>
          </a:p>
        </p:txBody>
      </p:sp>
      <p:sp>
        <p:nvSpPr>
          <p:cNvPr id="7" name="Shape 7"/>
          <p:cNvSpPr txBox="1">
            <a:spLocks noGrp="1"/>
          </p:cNvSpPr>
          <p:nvPr>
            <p:ph type="body" idx="1"/>
          </p:nvPr>
        </p:nvSpPr>
        <p:spPr>
          <a:xfrm>
            <a:off x="549600" y="1200150"/>
            <a:ext cx="7497000" cy="2946300"/>
          </a:xfrm>
          <a:prstGeom prst="rect">
            <a:avLst/>
          </a:prstGeom>
          <a:noFill/>
          <a:ln>
            <a:noFill/>
          </a:ln>
        </p:spPr>
        <p:txBody>
          <a:bodyPr spcFirstLastPara="1" wrap="square" lIns="91425" tIns="91425" rIns="91425" bIns="91425" anchor="t" anchorCtr="0"/>
          <a:lstStyle>
            <a:lvl1pPr marL="457200" lvl="0" indent="-381000">
              <a:lnSpc>
                <a:spcPct val="115000"/>
              </a:lnSpc>
              <a:spcBef>
                <a:spcPts val="600"/>
              </a:spcBef>
              <a:spcAft>
                <a:spcPts val="0"/>
              </a:spcAft>
              <a:buClr>
                <a:srgbClr val="F55C21"/>
              </a:buClr>
              <a:buSzPts val="2400"/>
              <a:buFont typeface="Encode Sans ExtraLight"/>
              <a:buChar char="▪"/>
              <a:defRPr sz="2400">
                <a:solidFill>
                  <a:srgbClr val="FFFFFF"/>
                </a:solidFill>
                <a:latin typeface="Encode Sans ExtraLight"/>
                <a:ea typeface="Encode Sans ExtraLight"/>
                <a:cs typeface="Encode Sans ExtraLight"/>
                <a:sym typeface="Encode Sans ExtraLight"/>
              </a:defRPr>
            </a:lvl1pPr>
            <a:lvl2pPr marL="914400" lvl="1" indent="-381000">
              <a:lnSpc>
                <a:spcPct val="115000"/>
              </a:lnSpc>
              <a:spcBef>
                <a:spcPts val="0"/>
              </a:spcBef>
              <a:spcAft>
                <a:spcPts val="0"/>
              </a:spcAft>
              <a:buClr>
                <a:srgbClr val="BA3B21"/>
              </a:buClr>
              <a:buSzPts val="2400"/>
              <a:buFont typeface="Encode Sans ExtraLight"/>
              <a:buChar char="▫"/>
              <a:defRPr sz="2400">
                <a:solidFill>
                  <a:srgbClr val="FFFFFF"/>
                </a:solidFill>
                <a:latin typeface="Encode Sans ExtraLight"/>
                <a:ea typeface="Encode Sans ExtraLight"/>
                <a:cs typeface="Encode Sans ExtraLight"/>
                <a:sym typeface="Encode Sans ExtraLight"/>
              </a:defRPr>
            </a:lvl2pPr>
            <a:lvl3pPr marL="1371600" lvl="2" indent="-381000">
              <a:lnSpc>
                <a:spcPct val="115000"/>
              </a:lnSpc>
              <a:spcBef>
                <a:spcPts val="0"/>
              </a:spcBef>
              <a:spcAft>
                <a:spcPts val="0"/>
              </a:spcAft>
              <a:buClr>
                <a:srgbClr val="BA3B21"/>
              </a:buClr>
              <a:buSzPts val="2400"/>
              <a:buFont typeface="Encode Sans ExtraLight"/>
              <a:buChar char="▫"/>
              <a:defRPr sz="2400">
                <a:solidFill>
                  <a:srgbClr val="FFFFFF"/>
                </a:solidFill>
                <a:latin typeface="Encode Sans ExtraLight"/>
                <a:ea typeface="Encode Sans ExtraLight"/>
                <a:cs typeface="Encode Sans ExtraLight"/>
                <a:sym typeface="Encode Sans ExtraLight"/>
              </a:defRPr>
            </a:lvl3pPr>
            <a:lvl4pPr marL="1828800" lvl="3" indent="-381000">
              <a:lnSpc>
                <a:spcPct val="115000"/>
              </a:lnSpc>
              <a:spcBef>
                <a:spcPts val="0"/>
              </a:spcBef>
              <a:spcAft>
                <a:spcPts val="0"/>
              </a:spcAft>
              <a:buClr>
                <a:srgbClr val="BA3B21"/>
              </a:buClr>
              <a:buSzPts val="2400"/>
              <a:buFont typeface="Encode Sans ExtraLight"/>
              <a:buChar char="▫"/>
              <a:defRPr sz="2400">
                <a:solidFill>
                  <a:srgbClr val="FFFFFF"/>
                </a:solidFill>
                <a:latin typeface="Encode Sans ExtraLight"/>
                <a:ea typeface="Encode Sans ExtraLight"/>
                <a:cs typeface="Encode Sans ExtraLight"/>
                <a:sym typeface="Encode Sans ExtraLight"/>
              </a:defRPr>
            </a:lvl4pPr>
            <a:lvl5pPr marL="2286000" lvl="4" indent="-381000">
              <a:lnSpc>
                <a:spcPct val="115000"/>
              </a:lnSpc>
              <a:spcBef>
                <a:spcPts val="0"/>
              </a:spcBef>
              <a:spcAft>
                <a:spcPts val="0"/>
              </a:spcAft>
              <a:buClr>
                <a:srgbClr val="BA3B21"/>
              </a:buClr>
              <a:buSzPts val="2400"/>
              <a:buFont typeface="Encode Sans ExtraLight"/>
              <a:buChar char="▫"/>
              <a:defRPr sz="2400">
                <a:solidFill>
                  <a:srgbClr val="FFFFFF"/>
                </a:solidFill>
                <a:latin typeface="Encode Sans ExtraLight"/>
                <a:ea typeface="Encode Sans ExtraLight"/>
                <a:cs typeface="Encode Sans ExtraLight"/>
                <a:sym typeface="Encode Sans ExtraLight"/>
              </a:defRPr>
            </a:lvl5pPr>
            <a:lvl6pPr marL="2743200" lvl="5" indent="-381000">
              <a:lnSpc>
                <a:spcPct val="115000"/>
              </a:lnSpc>
              <a:spcBef>
                <a:spcPts val="0"/>
              </a:spcBef>
              <a:spcAft>
                <a:spcPts val="0"/>
              </a:spcAft>
              <a:buClr>
                <a:srgbClr val="BA3B21"/>
              </a:buClr>
              <a:buSzPts val="2400"/>
              <a:buFont typeface="Encode Sans ExtraLight"/>
              <a:buChar char="▫"/>
              <a:defRPr sz="2400">
                <a:solidFill>
                  <a:srgbClr val="FFFFFF"/>
                </a:solidFill>
                <a:latin typeface="Encode Sans ExtraLight"/>
                <a:ea typeface="Encode Sans ExtraLight"/>
                <a:cs typeface="Encode Sans ExtraLight"/>
                <a:sym typeface="Encode Sans ExtraLight"/>
              </a:defRPr>
            </a:lvl6pPr>
            <a:lvl7pPr marL="3200400" lvl="6" indent="-381000">
              <a:lnSpc>
                <a:spcPct val="115000"/>
              </a:lnSpc>
              <a:spcBef>
                <a:spcPts val="0"/>
              </a:spcBef>
              <a:spcAft>
                <a:spcPts val="0"/>
              </a:spcAft>
              <a:buClr>
                <a:srgbClr val="BA3B21"/>
              </a:buClr>
              <a:buSzPts val="2400"/>
              <a:buFont typeface="Encode Sans ExtraLight"/>
              <a:buChar char="▫"/>
              <a:defRPr sz="2400">
                <a:solidFill>
                  <a:srgbClr val="FFFFFF"/>
                </a:solidFill>
                <a:latin typeface="Encode Sans ExtraLight"/>
                <a:ea typeface="Encode Sans ExtraLight"/>
                <a:cs typeface="Encode Sans ExtraLight"/>
                <a:sym typeface="Encode Sans ExtraLight"/>
              </a:defRPr>
            </a:lvl7pPr>
            <a:lvl8pPr marL="3657600" lvl="7" indent="-381000">
              <a:lnSpc>
                <a:spcPct val="115000"/>
              </a:lnSpc>
              <a:spcBef>
                <a:spcPts val="0"/>
              </a:spcBef>
              <a:spcAft>
                <a:spcPts val="0"/>
              </a:spcAft>
              <a:buClr>
                <a:srgbClr val="BA3B21"/>
              </a:buClr>
              <a:buSzPts val="2400"/>
              <a:buFont typeface="Encode Sans ExtraLight"/>
              <a:buChar char="▫"/>
              <a:defRPr sz="2400">
                <a:solidFill>
                  <a:srgbClr val="FFFFFF"/>
                </a:solidFill>
                <a:latin typeface="Encode Sans ExtraLight"/>
                <a:ea typeface="Encode Sans ExtraLight"/>
                <a:cs typeface="Encode Sans ExtraLight"/>
                <a:sym typeface="Encode Sans ExtraLight"/>
              </a:defRPr>
            </a:lvl8pPr>
            <a:lvl9pPr marL="4114800" lvl="8" indent="-381000">
              <a:lnSpc>
                <a:spcPct val="115000"/>
              </a:lnSpc>
              <a:spcBef>
                <a:spcPts val="0"/>
              </a:spcBef>
              <a:spcAft>
                <a:spcPts val="0"/>
              </a:spcAft>
              <a:buClr>
                <a:srgbClr val="BA3B21"/>
              </a:buClr>
              <a:buSzPts val="2400"/>
              <a:buFont typeface="Encode Sans ExtraLight"/>
              <a:buChar char="▫"/>
              <a:defRPr sz="2400">
                <a:solidFill>
                  <a:srgbClr val="FFFFFF"/>
                </a:solidFill>
                <a:latin typeface="Encode Sans ExtraLight"/>
                <a:ea typeface="Encode Sans ExtraLight"/>
                <a:cs typeface="Encode Sans ExtraLight"/>
                <a:sym typeface="Encode Sans ExtraLight"/>
              </a:defRPr>
            </a:lvl9pPr>
          </a:lstStyle>
          <a:p>
            <a:endParaRPr/>
          </a:p>
        </p:txBody>
      </p:sp>
      <p:sp>
        <p:nvSpPr>
          <p:cNvPr id="8" name="Shape 8"/>
          <p:cNvSpPr txBox="1">
            <a:spLocks noGrp="1"/>
          </p:cNvSpPr>
          <p:nvPr>
            <p:ph type="sldNum" idx="12"/>
          </p:nvPr>
        </p:nvSpPr>
        <p:spPr>
          <a:xfrm>
            <a:off x="8046650" y="4593850"/>
            <a:ext cx="1097400" cy="549600"/>
          </a:xfrm>
          <a:prstGeom prst="rect">
            <a:avLst/>
          </a:prstGeom>
          <a:solidFill>
            <a:srgbClr val="D4D3D9"/>
          </a:solidFill>
          <a:ln>
            <a:noFill/>
          </a:ln>
        </p:spPr>
        <p:txBody>
          <a:bodyPr spcFirstLastPara="1" wrap="square" lIns="91425" tIns="91425" rIns="91425" bIns="91425" anchor="ctr" anchorCtr="0">
            <a:noAutofit/>
          </a:bodyPr>
          <a:lstStyle>
            <a:lvl1pPr lvl="0" algn="ctr">
              <a:buNone/>
              <a:defRPr sz="1300" b="1">
                <a:solidFill>
                  <a:srgbClr val="27272D"/>
                </a:solidFill>
                <a:latin typeface="Encode Sans"/>
                <a:ea typeface="Encode Sans"/>
                <a:cs typeface="Encode Sans"/>
                <a:sym typeface="Encode Sans"/>
              </a:defRPr>
            </a:lvl1pPr>
            <a:lvl2pPr lvl="1" algn="ctr">
              <a:buNone/>
              <a:defRPr sz="1300" b="1">
                <a:solidFill>
                  <a:srgbClr val="27272D"/>
                </a:solidFill>
                <a:latin typeface="Encode Sans"/>
                <a:ea typeface="Encode Sans"/>
                <a:cs typeface="Encode Sans"/>
                <a:sym typeface="Encode Sans"/>
              </a:defRPr>
            </a:lvl2pPr>
            <a:lvl3pPr lvl="2" algn="ctr">
              <a:buNone/>
              <a:defRPr sz="1300" b="1">
                <a:solidFill>
                  <a:srgbClr val="27272D"/>
                </a:solidFill>
                <a:latin typeface="Encode Sans"/>
                <a:ea typeface="Encode Sans"/>
                <a:cs typeface="Encode Sans"/>
                <a:sym typeface="Encode Sans"/>
              </a:defRPr>
            </a:lvl3pPr>
            <a:lvl4pPr lvl="3" algn="ctr">
              <a:buNone/>
              <a:defRPr sz="1300" b="1">
                <a:solidFill>
                  <a:srgbClr val="27272D"/>
                </a:solidFill>
                <a:latin typeface="Encode Sans"/>
                <a:ea typeface="Encode Sans"/>
                <a:cs typeface="Encode Sans"/>
                <a:sym typeface="Encode Sans"/>
              </a:defRPr>
            </a:lvl4pPr>
            <a:lvl5pPr lvl="4" algn="ctr">
              <a:buNone/>
              <a:defRPr sz="1300" b="1">
                <a:solidFill>
                  <a:srgbClr val="27272D"/>
                </a:solidFill>
                <a:latin typeface="Encode Sans"/>
                <a:ea typeface="Encode Sans"/>
                <a:cs typeface="Encode Sans"/>
                <a:sym typeface="Encode Sans"/>
              </a:defRPr>
            </a:lvl5pPr>
            <a:lvl6pPr lvl="5" algn="ctr">
              <a:buNone/>
              <a:defRPr sz="1300" b="1">
                <a:solidFill>
                  <a:srgbClr val="27272D"/>
                </a:solidFill>
                <a:latin typeface="Encode Sans"/>
                <a:ea typeface="Encode Sans"/>
                <a:cs typeface="Encode Sans"/>
                <a:sym typeface="Encode Sans"/>
              </a:defRPr>
            </a:lvl6pPr>
            <a:lvl7pPr lvl="6" algn="ctr">
              <a:buNone/>
              <a:defRPr sz="1300" b="1">
                <a:solidFill>
                  <a:srgbClr val="27272D"/>
                </a:solidFill>
                <a:latin typeface="Encode Sans"/>
                <a:ea typeface="Encode Sans"/>
                <a:cs typeface="Encode Sans"/>
                <a:sym typeface="Encode Sans"/>
              </a:defRPr>
            </a:lvl7pPr>
            <a:lvl8pPr lvl="7" algn="ctr">
              <a:buNone/>
              <a:defRPr sz="1300" b="1">
                <a:solidFill>
                  <a:srgbClr val="27272D"/>
                </a:solidFill>
                <a:latin typeface="Encode Sans"/>
                <a:ea typeface="Encode Sans"/>
                <a:cs typeface="Encode Sans"/>
                <a:sym typeface="Encode Sans"/>
              </a:defRPr>
            </a:lvl8pPr>
            <a:lvl9pPr lvl="8" algn="ctr">
              <a:buNone/>
              <a:defRPr sz="1300" b="1">
                <a:solidFill>
                  <a:srgbClr val="27272D"/>
                </a:solidFill>
                <a:latin typeface="Encode Sans"/>
                <a:ea typeface="Encode Sans"/>
                <a:cs typeface="Encode Sans"/>
                <a:sym typeface="Encode Sans"/>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7"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hyperlink" Target="http://changingminds.org/explanations/power/three_faces.htm"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hyperlink" Target="http://www.differencebetween.net/business/differences-between-power-and-authority/" TargetMode="Externa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hyperlink" Target="https://www.forbes.com/powerful-people/list/" TargetMode="Externa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ctrTitle"/>
          </p:nvPr>
        </p:nvSpPr>
        <p:spPr>
          <a:xfrm>
            <a:off x="984050" y="0"/>
            <a:ext cx="7175700" cy="34938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US" dirty="0"/>
              <a:t>Key Issues of Politics: Power, Authority, Legitimacy</a:t>
            </a:r>
            <a:endParaRPr dirty="0"/>
          </a:p>
        </p:txBody>
      </p:sp>
      <p:grpSp>
        <p:nvGrpSpPr>
          <p:cNvPr id="92" name="Shape 92"/>
          <p:cNvGrpSpPr/>
          <p:nvPr/>
        </p:nvGrpSpPr>
        <p:grpSpPr>
          <a:xfrm>
            <a:off x="4131085" y="3900717"/>
            <a:ext cx="881739" cy="835747"/>
            <a:chOff x="5300400" y="3670175"/>
            <a:chExt cx="421300" cy="399325"/>
          </a:xfrm>
        </p:grpSpPr>
        <p:sp>
          <p:nvSpPr>
            <p:cNvPr id="93" name="Shape 93"/>
            <p:cNvSpPr/>
            <p:nvPr/>
          </p:nvSpPr>
          <p:spPr>
            <a:xfrm>
              <a:off x="5300400" y="3708025"/>
              <a:ext cx="421300" cy="267450"/>
            </a:xfrm>
            <a:custGeom>
              <a:avLst/>
              <a:gdLst/>
              <a:ahLst/>
              <a:cxnLst/>
              <a:rect l="0" t="0" r="0" b="0"/>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FFFFFF"/>
                </a:solidFill>
              </a:endParaRPr>
            </a:p>
          </p:txBody>
        </p:sp>
        <p:sp>
          <p:nvSpPr>
            <p:cNvPr id="94" name="Shape 94"/>
            <p:cNvSpPr/>
            <p:nvPr/>
          </p:nvSpPr>
          <p:spPr>
            <a:xfrm>
              <a:off x="5498825" y="3670175"/>
              <a:ext cx="24450" cy="25650"/>
            </a:xfrm>
            <a:custGeom>
              <a:avLst/>
              <a:gdLst/>
              <a:ahLst/>
              <a:cxnLst/>
              <a:rect l="0" t="0" r="0" b="0"/>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FFFFFF"/>
                </a:solidFill>
              </a:endParaRPr>
            </a:p>
          </p:txBody>
        </p:sp>
        <p:sp>
          <p:nvSpPr>
            <p:cNvPr id="95" name="Shape 95"/>
            <p:cNvSpPr/>
            <p:nvPr/>
          </p:nvSpPr>
          <p:spPr>
            <a:xfrm>
              <a:off x="5366325" y="3987675"/>
              <a:ext cx="61100" cy="81825"/>
            </a:xfrm>
            <a:custGeom>
              <a:avLst/>
              <a:gdLst/>
              <a:ahLst/>
              <a:cxnLst/>
              <a:rect l="0" t="0" r="0" b="0"/>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FFFFFF"/>
                </a:solidFill>
              </a:endParaRPr>
            </a:p>
          </p:txBody>
        </p:sp>
        <p:sp>
          <p:nvSpPr>
            <p:cNvPr id="96" name="Shape 96"/>
            <p:cNvSpPr/>
            <p:nvPr/>
          </p:nvSpPr>
          <p:spPr>
            <a:xfrm>
              <a:off x="5594700" y="3987675"/>
              <a:ext cx="61075" cy="81825"/>
            </a:xfrm>
            <a:custGeom>
              <a:avLst/>
              <a:gdLst/>
              <a:ahLst/>
              <a:cxnLst/>
              <a:rect l="0" t="0" r="0" b="0"/>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solidFill>
                  <a:srgbClr val="FFFFFF"/>
                </a:solidFill>
              </a:endParaRPr>
            </a:p>
          </p:txBody>
        </p:sp>
      </p:gr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549600" y="225100"/>
            <a:ext cx="7497000" cy="5496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US" sz="3200" dirty="0"/>
              <a:t>Characteristics  of Power                 [1]  </a:t>
            </a:r>
            <a:endParaRPr sz="3200" dirty="0"/>
          </a:p>
        </p:txBody>
      </p:sp>
      <p:sp>
        <p:nvSpPr>
          <p:cNvPr id="138" name="Shape 138"/>
          <p:cNvSpPr txBox="1">
            <a:spLocks noGrp="1"/>
          </p:cNvSpPr>
          <p:nvPr>
            <p:ph type="body" idx="1"/>
          </p:nvPr>
        </p:nvSpPr>
        <p:spPr>
          <a:xfrm>
            <a:off x="196850" y="668525"/>
            <a:ext cx="8655050" cy="3806450"/>
          </a:xfrm>
          <a:prstGeom prst="rect">
            <a:avLst/>
          </a:prstGeom>
        </p:spPr>
        <p:txBody>
          <a:bodyPr spcFirstLastPara="1" wrap="square" lIns="91425" tIns="91425" rIns="91425" bIns="91425" anchor="t" anchorCtr="0">
            <a:noAutofit/>
          </a:bodyPr>
          <a:lstStyle/>
          <a:p>
            <a:pPr marL="533400" indent="-457200" algn="just">
              <a:buFont typeface="+mj-lt"/>
              <a:buAutoNum type="alphaLcParenR"/>
            </a:pPr>
            <a:endParaRPr lang="en-US" sz="2100" b="1" u="sng" dirty="0"/>
          </a:p>
          <a:p>
            <a:pPr marL="533400" indent="-457200" algn="just">
              <a:lnSpc>
                <a:spcPts val="3200"/>
              </a:lnSpc>
              <a:buFont typeface="+mj-lt"/>
              <a:buAutoNum type="alphaLcParenR"/>
            </a:pPr>
            <a:r>
              <a:rPr lang="en-US" sz="2300" b="1" u="sng" dirty="0"/>
              <a:t>Relationa</a:t>
            </a:r>
            <a:r>
              <a:rPr lang="en-US" sz="2300" u="sng" dirty="0"/>
              <a:t>l:</a:t>
            </a:r>
            <a:r>
              <a:rPr lang="en-US" sz="2300" dirty="0"/>
              <a:t>  </a:t>
            </a:r>
            <a:r>
              <a:rPr lang="en-US" sz="2300" dirty="0">
                <a:highlight>
                  <a:srgbClr val="808080"/>
                </a:highlight>
              </a:rPr>
              <a:t>At least two actors are required in power relation, one who exercises power and the other upon whom the power is exercised. Power can only be exercised in relation to others</a:t>
            </a:r>
            <a:r>
              <a:rPr lang="en-US" sz="2300" dirty="0"/>
              <a:t>.</a:t>
            </a:r>
          </a:p>
          <a:p>
            <a:pPr marL="533400" indent="-457200" algn="just">
              <a:lnSpc>
                <a:spcPts val="3200"/>
              </a:lnSpc>
              <a:buFont typeface="+mj-lt"/>
              <a:buAutoNum type="alphaLcParenR"/>
            </a:pPr>
            <a:r>
              <a:rPr lang="en-US" sz="2300" u="sng" dirty="0"/>
              <a:t>Situational</a:t>
            </a:r>
            <a:r>
              <a:rPr lang="en-US" sz="2300" dirty="0"/>
              <a:t>: Power depends on situation and its degree may varies based on circumstances. Ex: an officer may be able to increase his/ her power during his or her service time, but after retirement he or she may not be able to gain that much of importance.</a:t>
            </a:r>
          </a:p>
          <a:p>
            <a:pPr algn="just"/>
            <a:endParaRPr lang="en-US" sz="2200" dirty="0"/>
          </a:p>
          <a:p>
            <a:pPr marL="533400" indent="-457200" algn="just">
              <a:buFont typeface="+mj-lt"/>
              <a:buAutoNum type="alphaLcParenR"/>
            </a:pPr>
            <a:endParaRPr sz="2300" dirty="0"/>
          </a:p>
        </p:txBody>
      </p:sp>
      <p:sp>
        <p:nvSpPr>
          <p:cNvPr id="139" name="Shape 139"/>
          <p:cNvSpPr txBox="1">
            <a:spLocks noGrp="1"/>
          </p:cNvSpPr>
          <p:nvPr>
            <p:ph type="sldNum" idx="12"/>
          </p:nvPr>
        </p:nvSpPr>
        <p:spPr>
          <a:xfrm>
            <a:off x="8046600" y="4593850"/>
            <a:ext cx="1097400" cy="549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10</a:t>
            </a:fld>
            <a:endParaRPr dirty="0"/>
          </a:p>
        </p:txBody>
      </p:sp>
    </p:spTree>
    <p:extLst>
      <p:ext uri="{BB962C8B-B14F-4D97-AF65-F5344CB8AC3E}">
        <p14:creationId xmlns:p14="http://schemas.microsoft.com/office/powerpoint/2010/main" val="140506019"/>
      </p:ext>
    </p:extLst>
  </p:cSld>
  <p:clrMapOvr>
    <a:masterClrMapping/>
  </p:clrMapOvr>
  <p:transition spd="slow">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549600" y="225100"/>
            <a:ext cx="7497000" cy="549600"/>
          </a:xfrm>
          <a:prstGeom prst="rect">
            <a:avLst/>
          </a:prstGeom>
        </p:spPr>
        <p:txBody>
          <a:bodyPr spcFirstLastPara="1" wrap="square" lIns="91425" tIns="91425" rIns="91425" bIns="91425" anchor="b" anchorCtr="0">
            <a:noAutofit/>
          </a:bodyPr>
          <a:lstStyle/>
          <a:p>
            <a:pPr lvl="0"/>
            <a:r>
              <a:rPr lang="en-US" sz="3200" dirty="0"/>
              <a:t>Characteristics  of Power       [2]  </a:t>
            </a:r>
            <a:endParaRPr sz="3200" dirty="0"/>
          </a:p>
        </p:txBody>
      </p:sp>
      <p:sp>
        <p:nvSpPr>
          <p:cNvPr id="138" name="Shape 138"/>
          <p:cNvSpPr txBox="1">
            <a:spLocks noGrp="1"/>
          </p:cNvSpPr>
          <p:nvPr>
            <p:ph type="body" idx="1"/>
          </p:nvPr>
        </p:nvSpPr>
        <p:spPr>
          <a:xfrm>
            <a:off x="196850" y="668525"/>
            <a:ext cx="8750300" cy="3806450"/>
          </a:xfrm>
          <a:prstGeom prst="rect">
            <a:avLst/>
          </a:prstGeom>
        </p:spPr>
        <p:txBody>
          <a:bodyPr spcFirstLastPara="1" wrap="square" lIns="91425" tIns="91425" rIns="91425" bIns="91425" anchor="t" anchorCtr="0">
            <a:noAutofit/>
          </a:bodyPr>
          <a:lstStyle/>
          <a:p>
            <a:pPr marL="533400" indent="-457200" algn="just">
              <a:buFont typeface="+mj-lt"/>
              <a:buAutoNum type="alphaLcParenR" startAt="4"/>
            </a:pPr>
            <a:endParaRPr lang="en-US" sz="2200" dirty="0"/>
          </a:p>
          <a:p>
            <a:pPr marL="533400" indent="-457200" algn="just">
              <a:lnSpc>
                <a:spcPts val="3800"/>
              </a:lnSpc>
              <a:buFont typeface="+mj-lt"/>
              <a:buAutoNum type="alphaLcParenR" startAt="3"/>
            </a:pPr>
            <a:r>
              <a:rPr lang="en-US" u="sng" dirty="0"/>
              <a:t>Dependent on use:</a:t>
            </a:r>
            <a:r>
              <a:rPr lang="en-US" dirty="0"/>
              <a:t> By effective use of power, a charismatic person can increase his or her power to the optimum level. Ex: India and US president. They do use power differently. </a:t>
            </a:r>
            <a:endParaRPr lang="en-US" sz="2300" b="1" u="sng" dirty="0"/>
          </a:p>
          <a:p>
            <a:pPr marL="533400" indent="-457200" algn="just">
              <a:lnSpc>
                <a:spcPts val="3800"/>
              </a:lnSpc>
              <a:buFont typeface="+mj-lt"/>
              <a:buAutoNum type="alphaLcParenR" startAt="3"/>
            </a:pPr>
            <a:r>
              <a:rPr lang="en-US" sz="2300" b="1" u="sng" dirty="0"/>
              <a:t>Not absolute</a:t>
            </a:r>
            <a:r>
              <a:rPr lang="en-US" sz="2300" dirty="0"/>
              <a:t>: power relation is not absolute, it can change.</a:t>
            </a:r>
          </a:p>
          <a:p>
            <a:pPr marL="533400" indent="-457200" algn="just">
              <a:lnSpc>
                <a:spcPts val="3800"/>
              </a:lnSpc>
              <a:buFont typeface="+mj-lt"/>
              <a:buAutoNum type="alphaLcParenR" startAt="3"/>
            </a:pPr>
            <a:r>
              <a:rPr lang="en-US" u="sng" dirty="0"/>
              <a:t>Capacity: </a:t>
            </a:r>
            <a:r>
              <a:rPr lang="en-US" dirty="0"/>
              <a:t>Power is considered to be the capacity of someone to influence the behaviour of others</a:t>
            </a:r>
            <a:r>
              <a:rPr lang="en-US" sz="2300" dirty="0"/>
              <a:t> </a:t>
            </a:r>
          </a:p>
          <a:p>
            <a:pPr marL="533400" indent="-457200" algn="just">
              <a:buFont typeface="+mj-lt"/>
              <a:buAutoNum type="alphaLcParenR" startAt="3"/>
            </a:pPr>
            <a:endParaRPr sz="2300" dirty="0"/>
          </a:p>
        </p:txBody>
      </p:sp>
      <p:sp>
        <p:nvSpPr>
          <p:cNvPr id="139" name="Shape 139"/>
          <p:cNvSpPr txBox="1">
            <a:spLocks noGrp="1"/>
          </p:cNvSpPr>
          <p:nvPr>
            <p:ph type="sldNum" idx="12"/>
          </p:nvPr>
        </p:nvSpPr>
        <p:spPr>
          <a:xfrm>
            <a:off x="8046600" y="4593850"/>
            <a:ext cx="1097400" cy="549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sz="2400"/>
              <a:t>11</a:t>
            </a:fld>
            <a:endParaRPr sz="2400" dirty="0"/>
          </a:p>
        </p:txBody>
      </p:sp>
    </p:spTree>
    <p:extLst>
      <p:ext uri="{BB962C8B-B14F-4D97-AF65-F5344CB8AC3E}">
        <p14:creationId xmlns:p14="http://schemas.microsoft.com/office/powerpoint/2010/main" val="1047200186"/>
      </p:ext>
    </p:extLst>
  </p:cSld>
  <p:clrMapOvr>
    <a:masterClrMapping/>
  </p:clrMapOvr>
  <p:transition spd="slow">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549600" y="225100"/>
            <a:ext cx="7497000" cy="5496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US" sz="3200" dirty="0"/>
              <a:t>Sources  of Power                 [1]  </a:t>
            </a:r>
            <a:endParaRPr sz="3200" dirty="0"/>
          </a:p>
        </p:txBody>
      </p:sp>
      <p:sp>
        <p:nvSpPr>
          <p:cNvPr id="138" name="Shape 138"/>
          <p:cNvSpPr txBox="1">
            <a:spLocks noGrp="1"/>
          </p:cNvSpPr>
          <p:nvPr>
            <p:ph type="body" idx="1"/>
          </p:nvPr>
        </p:nvSpPr>
        <p:spPr>
          <a:xfrm>
            <a:off x="196850" y="668525"/>
            <a:ext cx="8750300" cy="3806450"/>
          </a:xfrm>
          <a:prstGeom prst="rect">
            <a:avLst/>
          </a:prstGeom>
        </p:spPr>
        <p:txBody>
          <a:bodyPr spcFirstLastPara="1" wrap="square" lIns="91425" tIns="91425" rIns="91425" bIns="91425" anchor="t" anchorCtr="0">
            <a:noAutofit/>
          </a:bodyPr>
          <a:lstStyle/>
          <a:p>
            <a:pPr marL="533400" indent="-457200" algn="just">
              <a:buFont typeface="+mj-lt"/>
              <a:buAutoNum type="alphaLcParenR" startAt="4"/>
            </a:pPr>
            <a:endParaRPr lang="en-US" sz="2200" dirty="0"/>
          </a:p>
          <a:p>
            <a:pPr marL="533400" indent="-457200" algn="just">
              <a:buFont typeface="+mj-lt"/>
              <a:buAutoNum type="alphaLcParenR" startAt="4"/>
            </a:pPr>
            <a:endParaRPr sz="2300" dirty="0"/>
          </a:p>
        </p:txBody>
      </p:sp>
      <p:sp>
        <p:nvSpPr>
          <p:cNvPr id="139" name="Shape 139"/>
          <p:cNvSpPr txBox="1">
            <a:spLocks noGrp="1"/>
          </p:cNvSpPr>
          <p:nvPr>
            <p:ph type="sldNum" idx="12"/>
          </p:nvPr>
        </p:nvSpPr>
        <p:spPr>
          <a:xfrm>
            <a:off x="8046600" y="4593850"/>
            <a:ext cx="1097400" cy="549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12</a:t>
            </a:fld>
            <a:endParaRPr/>
          </a:p>
        </p:txBody>
      </p:sp>
      <p:sp>
        <p:nvSpPr>
          <p:cNvPr id="5" name="Shape 138">
            <a:extLst>
              <a:ext uri="{FF2B5EF4-FFF2-40B4-BE49-F238E27FC236}">
                <a16:creationId xmlns:a16="http://schemas.microsoft.com/office/drawing/2014/main" id="{7F760A2A-7DFA-49FB-A7E4-1748F4FD7EA9}"/>
              </a:ext>
            </a:extLst>
          </p:cNvPr>
          <p:cNvSpPr txBox="1">
            <a:spLocks/>
          </p:cNvSpPr>
          <p:nvPr/>
        </p:nvSpPr>
        <p:spPr>
          <a:xfrm>
            <a:off x="196850" y="857250"/>
            <a:ext cx="8750300" cy="35351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600"/>
              </a:spcBef>
              <a:spcAft>
                <a:spcPts val="0"/>
              </a:spcAft>
              <a:buClr>
                <a:srgbClr val="F55C21"/>
              </a:buClr>
              <a:buSzPts val="2400"/>
              <a:buFont typeface="Encode Sans ExtraLight"/>
              <a:buChar char="▪"/>
              <a:defRPr sz="2400" b="0" i="0" u="none" strike="noStrike" cap="none">
                <a:solidFill>
                  <a:srgbClr val="FFFFFF"/>
                </a:solidFill>
                <a:latin typeface="Encode Sans ExtraLight"/>
                <a:ea typeface="Encode Sans ExtraLight"/>
                <a:cs typeface="Encode Sans ExtraLight"/>
                <a:sym typeface="Encode Sans ExtraLight"/>
              </a:defRPr>
            </a:lvl1pPr>
            <a:lvl2pPr marL="914400" marR="0" lvl="1" indent="-381000" algn="l" rtl="0">
              <a:lnSpc>
                <a:spcPct val="115000"/>
              </a:lnSpc>
              <a:spcBef>
                <a:spcPts val="0"/>
              </a:spcBef>
              <a:spcAft>
                <a:spcPts val="0"/>
              </a:spcAft>
              <a:buClr>
                <a:srgbClr val="BA3B21"/>
              </a:buClr>
              <a:buSzPts val="2400"/>
              <a:buFont typeface="Encode Sans ExtraLight"/>
              <a:buChar char="▫"/>
              <a:defRPr sz="2400" b="0" i="0" u="none" strike="noStrike" cap="none">
                <a:solidFill>
                  <a:srgbClr val="FFFFFF"/>
                </a:solidFill>
                <a:latin typeface="Encode Sans ExtraLight"/>
                <a:ea typeface="Encode Sans ExtraLight"/>
                <a:cs typeface="Encode Sans ExtraLight"/>
                <a:sym typeface="Encode Sans ExtraLight"/>
              </a:defRPr>
            </a:lvl2pPr>
            <a:lvl3pPr marL="1371600" marR="0" lvl="2" indent="-381000" algn="l" rtl="0">
              <a:lnSpc>
                <a:spcPct val="115000"/>
              </a:lnSpc>
              <a:spcBef>
                <a:spcPts val="0"/>
              </a:spcBef>
              <a:spcAft>
                <a:spcPts val="0"/>
              </a:spcAft>
              <a:buClr>
                <a:srgbClr val="BA3B21"/>
              </a:buClr>
              <a:buSzPts val="2400"/>
              <a:buFont typeface="Encode Sans ExtraLight"/>
              <a:buChar char="▫"/>
              <a:defRPr sz="2400" b="0" i="0" u="none" strike="noStrike" cap="none">
                <a:solidFill>
                  <a:srgbClr val="FFFFFF"/>
                </a:solidFill>
                <a:latin typeface="Encode Sans ExtraLight"/>
                <a:ea typeface="Encode Sans ExtraLight"/>
                <a:cs typeface="Encode Sans ExtraLight"/>
                <a:sym typeface="Encode Sans ExtraLight"/>
              </a:defRPr>
            </a:lvl3pPr>
            <a:lvl4pPr marL="1828800" marR="0" lvl="3" indent="-381000" algn="l" rtl="0">
              <a:lnSpc>
                <a:spcPct val="115000"/>
              </a:lnSpc>
              <a:spcBef>
                <a:spcPts val="0"/>
              </a:spcBef>
              <a:spcAft>
                <a:spcPts val="0"/>
              </a:spcAft>
              <a:buClr>
                <a:srgbClr val="BA3B21"/>
              </a:buClr>
              <a:buSzPts val="2400"/>
              <a:buFont typeface="Encode Sans ExtraLight"/>
              <a:buChar char="▫"/>
              <a:defRPr sz="2400" b="0" i="0" u="none" strike="noStrike" cap="none">
                <a:solidFill>
                  <a:srgbClr val="FFFFFF"/>
                </a:solidFill>
                <a:latin typeface="Encode Sans ExtraLight"/>
                <a:ea typeface="Encode Sans ExtraLight"/>
                <a:cs typeface="Encode Sans ExtraLight"/>
                <a:sym typeface="Encode Sans ExtraLight"/>
              </a:defRPr>
            </a:lvl4pPr>
            <a:lvl5pPr marL="2286000" marR="0" lvl="4" indent="-381000" algn="l" rtl="0">
              <a:lnSpc>
                <a:spcPct val="115000"/>
              </a:lnSpc>
              <a:spcBef>
                <a:spcPts val="0"/>
              </a:spcBef>
              <a:spcAft>
                <a:spcPts val="0"/>
              </a:spcAft>
              <a:buClr>
                <a:srgbClr val="BA3B21"/>
              </a:buClr>
              <a:buSzPts val="2400"/>
              <a:buFont typeface="Encode Sans ExtraLight"/>
              <a:buChar char="▫"/>
              <a:defRPr sz="2400" b="0" i="0" u="none" strike="noStrike" cap="none">
                <a:solidFill>
                  <a:srgbClr val="FFFFFF"/>
                </a:solidFill>
                <a:latin typeface="Encode Sans ExtraLight"/>
                <a:ea typeface="Encode Sans ExtraLight"/>
                <a:cs typeface="Encode Sans ExtraLight"/>
                <a:sym typeface="Encode Sans ExtraLight"/>
              </a:defRPr>
            </a:lvl5pPr>
            <a:lvl6pPr marL="2743200" marR="0" lvl="5" indent="-381000" algn="l" rtl="0">
              <a:lnSpc>
                <a:spcPct val="115000"/>
              </a:lnSpc>
              <a:spcBef>
                <a:spcPts val="0"/>
              </a:spcBef>
              <a:spcAft>
                <a:spcPts val="0"/>
              </a:spcAft>
              <a:buClr>
                <a:srgbClr val="BA3B21"/>
              </a:buClr>
              <a:buSzPts val="2400"/>
              <a:buFont typeface="Encode Sans ExtraLight"/>
              <a:buChar char="▫"/>
              <a:defRPr sz="2400" b="0" i="0" u="none" strike="noStrike" cap="none">
                <a:solidFill>
                  <a:srgbClr val="FFFFFF"/>
                </a:solidFill>
                <a:latin typeface="Encode Sans ExtraLight"/>
                <a:ea typeface="Encode Sans ExtraLight"/>
                <a:cs typeface="Encode Sans ExtraLight"/>
                <a:sym typeface="Encode Sans ExtraLight"/>
              </a:defRPr>
            </a:lvl6pPr>
            <a:lvl7pPr marL="3200400" marR="0" lvl="6" indent="-381000" algn="l" rtl="0">
              <a:lnSpc>
                <a:spcPct val="115000"/>
              </a:lnSpc>
              <a:spcBef>
                <a:spcPts val="0"/>
              </a:spcBef>
              <a:spcAft>
                <a:spcPts val="0"/>
              </a:spcAft>
              <a:buClr>
                <a:srgbClr val="BA3B21"/>
              </a:buClr>
              <a:buSzPts val="2400"/>
              <a:buFont typeface="Encode Sans ExtraLight"/>
              <a:buChar char="▫"/>
              <a:defRPr sz="2400" b="0" i="0" u="none" strike="noStrike" cap="none">
                <a:solidFill>
                  <a:srgbClr val="FFFFFF"/>
                </a:solidFill>
                <a:latin typeface="Encode Sans ExtraLight"/>
                <a:ea typeface="Encode Sans ExtraLight"/>
                <a:cs typeface="Encode Sans ExtraLight"/>
                <a:sym typeface="Encode Sans ExtraLight"/>
              </a:defRPr>
            </a:lvl7pPr>
            <a:lvl8pPr marL="3657600" marR="0" lvl="7" indent="-381000" algn="l" rtl="0">
              <a:lnSpc>
                <a:spcPct val="115000"/>
              </a:lnSpc>
              <a:spcBef>
                <a:spcPts val="0"/>
              </a:spcBef>
              <a:spcAft>
                <a:spcPts val="0"/>
              </a:spcAft>
              <a:buClr>
                <a:srgbClr val="BA3B21"/>
              </a:buClr>
              <a:buSzPts val="2400"/>
              <a:buFont typeface="Encode Sans ExtraLight"/>
              <a:buChar char="▫"/>
              <a:defRPr sz="2400" b="0" i="0" u="none" strike="noStrike" cap="none">
                <a:solidFill>
                  <a:srgbClr val="FFFFFF"/>
                </a:solidFill>
                <a:latin typeface="Encode Sans ExtraLight"/>
                <a:ea typeface="Encode Sans ExtraLight"/>
                <a:cs typeface="Encode Sans ExtraLight"/>
                <a:sym typeface="Encode Sans ExtraLight"/>
              </a:defRPr>
            </a:lvl8pPr>
            <a:lvl9pPr marL="4114800" marR="0" lvl="8" indent="-381000" algn="l" rtl="0">
              <a:lnSpc>
                <a:spcPct val="115000"/>
              </a:lnSpc>
              <a:spcBef>
                <a:spcPts val="0"/>
              </a:spcBef>
              <a:spcAft>
                <a:spcPts val="0"/>
              </a:spcAft>
              <a:buClr>
                <a:srgbClr val="BA3B21"/>
              </a:buClr>
              <a:buSzPts val="2400"/>
              <a:buFont typeface="Encode Sans ExtraLight"/>
              <a:buChar char="▫"/>
              <a:defRPr sz="2400" b="0" i="0" u="none" strike="noStrike" cap="none">
                <a:solidFill>
                  <a:srgbClr val="FFFFFF"/>
                </a:solidFill>
                <a:latin typeface="Encode Sans ExtraLight"/>
                <a:ea typeface="Encode Sans ExtraLight"/>
                <a:cs typeface="Encode Sans ExtraLight"/>
                <a:sym typeface="Encode Sans ExtraLight"/>
              </a:defRPr>
            </a:lvl9pPr>
          </a:lstStyle>
          <a:p>
            <a:pPr marL="533400" indent="-457200">
              <a:buFont typeface="+mj-lt"/>
              <a:buAutoNum type="alphaLcPeriod"/>
            </a:pPr>
            <a:r>
              <a:rPr lang="en-US" sz="2300" b="1" u="sng" dirty="0"/>
              <a:t>Knowledge</a:t>
            </a:r>
            <a:r>
              <a:rPr lang="en-US" sz="2300" b="1" dirty="0"/>
              <a:t> </a:t>
            </a:r>
            <a:r>
              <a:rPr lang="en-US" sz="2300" dirty="0"/>
              <a:t>: it is the main source. Knowledge helps to develop mind and soul. With the help of knowledge, one can develop leadership ability.</a:t>
            </a:r>
          </a:p>
          <a:p>
            <a:pPr marL="533400" indent="-457200">
              <a:buFont typeface="+mj-lt"/>
              <a:buAutoNum type="alphaLcPeriod"/>
            </a:pPr>
            <a:r>
              <a:rPr lang="en-US" sz="2300" b="1" u="sng" dirty="0"/>
              <a:t>Organization: </a:t>
            </a:r>
            <a:r>
              <a:rPr lang="en-US" dirty="0"/>
              <a:t>When a particular group of individuals work together in an organised way, they are able to gain more power. Organization itself is a great source of power. In the political sphere, different political parties organize themselves in order to capture power.</a:t>
            </a:r>
            <a:endParaRPr lang="en-US" sz="2300" dirty="0"/>
          </a:p>
        </p:txBody>
      </p:sp>
    </p:spTree>
    <p:extLst>
      <p:ext uri="{BB962C8B-B14F-4D97-AF65-F5344CB8AC3E}">
        <p14:creationId xmlns:p14="http://schemas.microsoft.com/office/powerpoint/2010/main" val="1887468673"/>
      </p:ext>
    </p:extLst>
  </p:cSld>
  <p:clrMapOvr>
    <a:masterClrMapping/>
  </p:clrMapOvr>
  <p:transition spd="slow">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549600" y="225100"/>
            <a:ext cx="7497000" cy="5496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US" sz="3200" dirty="0"/>
              <a:t>Sources  of Power                 [2]  </a:t>
            </a:r>
            <a:endParaRPr sz="3200" dirty="0"/>
          </a:p>
        </p:txBody>
      </p:sp>
      <p:sp>
        <p:nvSpPr>
          <p:cNvPr id="138" name="Shape 138"/>
          <p:cNvSpPr txBox="1">
            <a:spLocks noGrp="1"/>
          </p:cNvSpPr>
          <p:nvPr>
            <p:ph type="body" idx="1"/>
          </p:nvPr>
        </p:nvSpPr>
        <p:spPr>
          <a:xfrm>
            <a:off x="196850" y="668525"/>
            <a:ext cx="8750300" cy="3806450"/>
          </a:xfrm>
          <a:prstGeom prst="rect">
            <a:avLst/>
          </a:prstGeom>
        </p:spPr>
        <p:txBody>
          <a:bodyPr spcFirstLastPara="1" wrap="square" lIns="91425" tIns="91425" rIns="91425" bIns="91425" anchor="t" anchorCtr="0">
            <a:noAutofit/>
          </a:bodyPr>
          <a:lstStyle/>
          <a:p>
            <a:pPr marL="533400" indent="-457200" algn="just">
              <a:buFont typeface="+mj-lt"/>
              <a:buAutoNum type="alphaLcParenR" startAt="4"/>
            </a:pPr>
            <a:endParaRPr lang="en-US" sz="2200" dirty="0"/>
          </a:p>
          <a:p>
            <a:pPr marL="533400" indent="-457200" algn="just">
              <a:buFont typeface="+mj-lt"/>
              <a:buAutoNum type="alphaLcParenR" startAt="4"/>
            </a:pPr>
            <a:endParaRPr sz="2300" dirty="0"/>
          </a:p>
        </p:txBody>
      </p:sp>
      <p:sp>
        <p:nvSpPr>
          <p:cNvPr id="139" name="Shape 139"/>
          <p:cNvSpPr txBox="1">
            <a:spLocks noGrp="1"/>
          </p:cNvSpPr>
          <p:nvPr>
            <p:ph type="sldNum" idx="12"/>
          </p:nvPr>
        </p:nvSpPr>
        <p:spPr>
          <a:xfrm>
            <a:off x="8046600" y="4593850"/>
            <a:ext cx="1097400" cy="549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13</a:t>
            </a:fld>
            <a:endParaRPr/>
          </a:p>
        </p:txBody>
      </p:sp>
      <p:sp>
        <p:nvSpPr>
          <p:cNvPr id="5" name="Shape 138">
            <a:extLst>
              <a:ext uri="{FF2B5EF4-FFF2-40B4-BE49-F238E27FC236}">
                <a16:creationId xmlns:a16="http://schemas.microsoft.com/office/drawing/2014/main" id="{7F760A2A-7DFA-49FB-A7E4-1748F4FD7EA9}"/>
              </a:ext>
            </a:extLst>
          </p:cNvPr>
          <p:cNvSpPr txBox="1">
            <a:spLocks/>
          </p:cNvSpPr>
          <p:nvPr/>
        </p:nvSpPr>
        <p:spPr>
          <a:xfrm>
            <a:off x="196850" y="768350"/>
            <a:ext cx="8750300" cy="38064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600"/>
              </a:spcBef>
              <a:spcAft>
                <a:spcPts val="0"/>
              </a:spcAft>
              <a:buClr>
                <a:srgbClr val="F55C21"/>
              </a:buClr>
              <a:buSzPts val="2400"/>
              <a:buFont typeface="Encode Sans ExtraLight"/>
              <a:buChar char="▪"/>
              <a:defRPr sz="2400" b="0" i="0" u="none" strike="noStrike" cap="none">
                <a:solidFill>
                  <a:srgbClr val="FFFFFF"/>
                </a:solidFill>
                <a:latin typeface="Encode Sans ExtraLight"/>
                <a:ea typeface="Encode Sans ExtraLight"/>
                <a:cs typeface="Encode Sans ExtraLight"/>
                <a:sym typeface="Encode Sans ExtraLight"/>
              </a:defRPr>
            </a:lvl1pPr>
            <a:lvl2pPr marL="914400" marR="0" lvl="1" indent="-381000" algn="l" rtl="0">
              <a:lnSpc>
                <a:spcPct val="115000"/>
              </a:lnSpc>
              <a:spcBef>
                <a:spcPts val="0"/>
              </a:spcBef>
              <a:spcAft>
                <a:spcPts val="0"/>
              </a:spcAft>
              <a:buClr>
                <a:srgbClr val="BA3B21"/>
              </a:buClr>
              <a:buSzPts val="2400"/>
              <a:buFont typeface="Encode Sans ExtraLight"/>
              <a:buChar char="▫"/>
              <a:defRPr sz="2400" b="0" i="0" u="none" strike="noStrike" cap="none">
                <a:solidFill>
                  <a:srgbClr val="FFFFFF"/>
                </a:solidFill>
                <a:latin typeface="Encode Sans ExtraLight"/>
                <a:ea typeface="Encode Sans ExtraLight"/>
                <a:cs typeface="Encode Sans ExtraLight"/>
                <a:sym typeface="Encode Sans ExtraLight"/>
              </a:defRPr>
            </a:lvl2pPr>
            <a:lvl3pPr marL="1371600" marR="0" lvl="2" indent="-381000" algn="l" rtl="0">
              <a:lnSpc>
                <a:spcPct val="115000"/>
              </a:lnSpc>
              <a:spcBef>
                <a:spcPts val="0"/>
              </a:spcBef>
              <a:spcAft>
                <a:spcPts val="0"/>
              </a:spcAft>
              <a:buClr>
                <a:srgbClr val="BA3B21"/>
              </a:buClr>
              <a:buSzPts val="2400"/>
              <a:buFont typeface="Encode Sans ExtraLight"/>
              <a:buChar char="▫"/>
              <a:defRPr sz="2400" b="0" i="0" u="none" strike="noStrike" cap="none">
                <a:solidFill>
                  <a:srgbClr val="FFFFFF"/>
                </a:solidFill>
                <a:latin typeface="Encode Sans ExtraLight"/>
                <a:ea typeface="Encode Sans ExtraLight"/>
                <a:cs typeface="Encode Sans ExtraLight"/>
                <a:sym typeface="Encode Sans ExtraLight"/>
              </a:defRPr>
            </a:lvl3pPr>
            <a:lvl4pPr marL="1828800" marR="0" lvl="3" indent="-381000" algn="l" rtl="0">
              <a:lnSpc>
                <a:spcPct val="115000"/>
              </a:lnSpc>
              <a:spcBef>
                <a:spcPts val="0"/>
              </a:spcBef>
              <a:spcAft>
                <a:spcPts val="0"/>
              </a:spcAft>
              <a:buClr>
                <a:srgbClr val="BA3B21"/>
              </a:buClr>
              <a:buSzPts val="2400"/>
              <a:buFont typeface="Encode Sans ExtraLight"/>
              <a:buChar char="▫"/>
              <a:defRPr sz="2400" b="0" i="0" u="none" strike="noStrike" cap="none">
                <a:solidFill>
                  <a:srgbClr val="FFFFFF"/>
                </a:solidFill>
                <a:latin typeface="Encode Sans ExtraLight"/>
                <a:ea typeface="Encode Sans ExtraLight"/>
                <a:cs typeface="Encode Sans ExtraLight"/>
                <a:sym typeface="Encode Sans ExtraLight"/>
              </a:defRPr>
            </a:lvl4pPr>
            <a:lvl5pPr marL="2286000" marR="0" lvl="4" indent="-381000" algn="l" rtl="0">
              <a:lnSpc>
                <a:spcPct val="115000"/>
              </a:lnSpc>
              <a:spcBef>
                <a:spcPts val="0"/>
              </a:spcBef>
              <a:spcAft>
                <a:spcPts val="0"/>
              </a:spcAft>
              <a:buClr>
                <a:srgbClr val="BA3B21"/>
              </a:buClr>
              <a:buSzPts val="2400"/>
              <a:buFont typeface="Encode Sans ExtraLight"/>
              <a:buChar char="▫"/>
              <a:defRPr sz="2400" b="0" i="0" u="none" strike="noStrike" cap="none">
                <a:solidFill>
                  <a:srgbClr val="FFFFFF"/>
                </a:solidFill>
                <a:latin typeface="Encode Sans ExtraLight"/>
                <a:ea typeface="Encode Sans ExtraLight"/>
                <a:cs typeface="Encode Sans ExtraLight"/>
                <a:sym typeface="Encode Sans ExtraLight"/>
              </a:defRPr>
            </a:lvl5pPr>
            <a:lvl6pPr marL="2743200" marR="0" lvl="5" indent="-381000" algn="l" rtl="0">
              <a:lnSpc>
                <a:spcPct val="115000"/>
              </a:lnSpc>
              <a:spcBef>
                <a:spcPts val="0"/>
              </a:spcBef>
              <a:spcAft>
                <a:spcPts val="0"/>
              </a:spcAft>
              <a:buClr>
                <a:srgbClr val="BA3B21"/>
              </a:buClr>
              <a:buSzPts val="2400"/>
              <a:buFont typeface="Encode Sans ExtraLight"/>
              <a:buChar char="▫"/>
              <a:defRPr sz="2400" b="0" i="0" u="none" strike="noStrike" cap="none">
                <a:solidFill>
                  <a:srgbClr val="FFFFFF"/>
                </a:solidFill>
                <a:latin typeface="Encode Sans ExtraLight"/>
                <a:ea typeface="Encode Sans ExtraLight"/>
                <a:cs typeface="Encode Sans ExtraLight"/>
                <a:sym typeface="Encode Sans ExtraLight"/>
              </a:defRPr>
            </a:lvl6pPr>
            <a:lvl7pPr marL="3200400" marR="0" lvl="6" indent="-381000" algn="l" rtl="0">
              <a:lnSpc>
                <a:spcPct val="115000"/>
              </a:lnSpc>
              <a:spcBef>
                <a:spcPts val="0"/>
              </a:spcBef>
              <a:spcAft>
                <a:spcPts val="0"/>
              </a:spcAft>
              <a:buClr>
                <a:srgbClr val="BA3B21"/>
              </a:buClr>
              <a:buSzPts val="2400"/>
              <a:buFont typeface="Encode Sans ExtraLight"/>
              <a:buChar char="▫"/>
              <a:defRPr sz="2400" b="0" i="0" u="none" strike="noStrike" cap="none">
                <a:solidFill>
                  <a:srgbClr val="FFFFFF"/>
                </a:solidFill>
                <a:latin typeface="Encode Sans ExtraLight"/>
                <a:ea typeface="Encode Sans ExtraLight"/>
                <a:cs typeface="Encode Sans ExtraLight"/>
                <a:sym typeface="Encode Sans ExtraLight"/>
              </a:defRPr>
            </a:lvl7pPr>
            <a:lvl8pPr marL="3657600" marR="0" lvl="7" indent="-381000" algn="l" rtl="0">
              <a:lnSpc>
                <a:spcPct val="115000"/>
              </a:lnSpc>
              <a:spcBef>
                <a:spcPts val="0"/>
              </a:spcBef>
              <a:spcAft>
                <a:spcPts val="0"/>
              </a:spcAft>
              <a:buClr>
                <a:srgbClr val="BA3B21"/>
              </a:buClr>
              <a:buSzPts val="2400"/>
              <a:buFont typeface="Encode Sans ExtraLight"/>
              <a:buChar char="▫"/>
              <a:defRPr sz="2400" b="0" i="0" u="none" strike="noStrike" cap="none">
                <a:solidFill>
                  <a:srgbClr val="FFFFFF"/>
                </a:solidFill>
                <a:latin typeface="Encode Sans ExtraLight"/>
                <a:ea typeface="Encode Sans ExtraLight"/>
                <a:cs typeface="Encode Sans ExtraLight"/>
                <a:sym typeface="Encode Sans ExtraLight"/>
              </a:defRPr>
            </a:lvl8pPr>
            <a:lvl9pPr marL="4114800" marR="0" lvl="8" indent="-381000" algn="l" rtl="0">
              <a:lnSpc>
                <a:spcPct val="115000"/>
              </a:lnSpc>
              <a:spcBef>
                <a:spcPts val="0"/>
              </a:spcBef>
              <a:spcAft>
                <a:spcPts val="0"/>
              </a:spcAft>
              <a:buClr>
                <a:srgbClr val="BA3B21"/>
              </a:buClr>
              <a:buSzPts val="2400"/>
              <a:buFont typeface="Encode Sans ExtraLight"/>
              <a:buChar char="▫"/>
              <a:defRPr sz="2400" b="0" i="0" u="none" strike="noStrike" cap="none">
                <a:solidFill>
                  <a:srgbClr val="FFFFFF"/>
                </a:solidFill>
                <a:latin typeface="Encode Sans ExtraLight"/>
                <a:ea typeface="Encode Sans ExtraLight"/>
                <a:cs typeface="Encode Sans ExtraLight"/>
                <a:sym typeface="Encode Sans ExtraLight"/>
              </a:defRPr>
            </a:lvl9pPr>
          </a:lstStyle>
          <a:p>
            <a:pPr marL="533400" indent="-457200" algn="just">
              <a:buFont typeface="+mj-lt"/>
              <a:buAutoNum type="alphaLcPeriod" startAt="3"/>
            </a:pPr>
            <a:r>
              <a:rPr lang="en-US" sz="2200" b="1" u="sng" dirty="0"/>
              <a:t>Wealth: </a:t>
            </a:r>
            <a:r>
              <a:rPr lang="en-US" sz="2200" dirty="0"/>
              <a:t>wealth, economic status. Ex: a country with the help of its sound economic status can exercise power or influence over other countries in the s of international relations.</a:t>
            </a:r>
          </a:p>
          <a:p>
            <a:pPr marL="533400" indent="-457200" algn="just">
              <a:buFont typeface="+mj-lt"/>
              <a:buAutoNum type="alphaLcPeriod" startAt="3"/>
            </a:pPr>
            <a:r>
              <a:rPr lang="en-US" sz="2200" b="1" u="sng" dirty="0"/>
              <a:t>Authority :</a:t>
            </a:r>
            <a:r>
              <a:rPr lang="en-US" sz="2200" b="1" dirty="0"/>
              <a:t>  </a:t>
            </a:r>
            <a:r>
              <a:rPr lang="en-US" sz="2200" dirty="0"/>
              <a:t>When a particular person or an institution gains</a:t>
            </a:r>
          </a:p>
          <a:p>
            <a:pPr marL="76200" indent="0" algn="just">
              <a:buNone/>
            </a:pPr>
            <a:r>
              <a:rPr lang="en-US" sz="2200" dirty="0"/>
              <a:t>authoritative allocation legitimately to exercise power over others, automatically the concerned person or the institution becomes powerful.</a:t>
            </a:r>
          </a:p>
          <a:p>
            <a:pPr marL="533400" indent="-457200" algn="just">
              <a:buFont typeface="+mj-lt"/>
              <a:buAutoNum type="alphaLcPeriod" startAt="5"/>
            </a:pPr>
            <a:r>
              <a:rPr lang="en-US" sz="2200" b="1" u="sng" dirty="0"/>
              <a:t>Personality</a:t>
            </a:r>
            <a:r>
              <a:rPr lang="en-US" sz="2200" dirty="0"/>
              <a:t>:  The capacity to take quick and proper decision, organizational ability, wisdom, courage, etc.</a:t>
            </a:r>
          </a:p>
          <a:p>
            <a:pPr marL="76200" indent="0" algn="just">
              <a:buNone/>
            </a:pPr>
            <a:endParaRPr lang="en-US" b="1" u="sng" dirty="0"/>
          </a:p>
        </p:txBody>
      </p:sp>
    </p:spTree>
    <p:extLst>
      <p:ext uri="{BB962C8B-B14F-4D97-AF65-F5344CB8AC3E}">
        <p14:creationId xmlns:p14="http://schemas.microsoft.com/office/powerpoint/2010/main" val="3175231609"/>
      </p:ext>
    </p:extLst>
  </p:cSld>
  <p:clrMapOvr>
    <a:masterClrMapping/>
  </p:clrMapOvr>
  <p:transition spd="slow">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C2B76-89BD-48D0-A95B-A41B5D4C80D0}"/>
              </a:ext>
            </a:extLst>
          </p:cNvPr>
          <p:cNvSpPr>
            <a:spLocks noGrp="1"/>
          </p:cNvSpPr>
          <p:nvPr>
            <p:ph type="title"/>
          </p:nvPr>
        </p:nvSpPr>
        <p:spPr>
          <a:xfrm>
            <a:off x="323097" y="254698"/>
            <a:ext cx="8820903" cy="549600"/>
          </a:xfrm>
        </p:spPr>
        <p:txBody>
          <a:bodyPr/>
          <a:lstStyle/>
          <a:p>
            <a:r>
              <a:rPr lang="en-US" sz="2800" dirty="0"/>
              <a:t>Stephen Luke’s Three Faces/Dimensions of Power </a:t>
            </a:r>
          </a:p>
        </p:txBody>
      </p:sp>
      <p:sp>
        <p:nvSpPr>
          <p:cNvPr id="3" name="Text Placeholder 2">
            <a:extLst>
              <a:ext uri="{FF2B5EF4-FFF2-40B4-BE49-F238E27FC236}">
                <a16:creationId xmlns:a16="http://schemas.microsoft.com/office/drawing/2014/main" id="{53573D13-7BD8-4432-8815-9F88B6F4805A}"/>
              </a:ext>
            </a:extLst>
          </p:cNvPr>
          <p:cNvSpPr>
            <a:spLocks noGrp="1"/>
          </p:cNvSpPr>
          <p:nvPr>
            <p:ph type="body" idx="1"/>
          </p:nvPr>
        </p:nvSpPr>
        <p:spPr>
          <a:xfrm>
            <a:off x="190500" y="1016000"/>
            <a:ext cx="8712200" cy="3365500"/>
          </a:xfrm>
        </p:spPr>
        <p:txBody>
          <a:bodyPr/>
          <a:lstStyle/>
          <a:p>
            <a:pPr marL="76200" indent="0" algn="just">
              <a:buNone/>
            </a:pPr>
            <a:r>
              <a:rPr lang="en-US" sz="2000" u="sng" dirty="0"/>
              <a:t>First face -  Decision Making</a:t>
            </a:r>
            <a:r>
              <a:rPr lang="en-US" sz="1800" u="sng" dirty="0"/>
              <a:t>/issue</a:t>
            </a:r>
          </a:p>
          <a:p>
            <a:pPr algn="just"/>
            <a:r>
              <a:rPr lang="en-US" sz="1800" dirty="0"/>
              <a:t>Direct form of power .</a:t>
            </a:r>
          </a:p>
          <a:p>
            <a:pPr algn="just"/>
            <a:r>
              <a:rPr lang="en-US" sz="1800" dirty="0"/>
              <a:t>It is about decision making getting others to do what they would not have otherwise. </a:t>
            </a:r>
          </a:p>
          <a:p>
            <a:pPr algn="just"/>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the governmental level, this power can be seen when the government makes a decision, typically through law-making, that requires the broader population obedience. Such decisions may be debated openly with the opportunity for consultation and challenge along the way. </a:t>
            </a:r>
            <a:r>
              <a:rPr lang="en-US" sz="1800" dirty="0">
                <a:effectLst/>
                <a:highlight>
                  <a:srgbClr val="808080"/>
                </a:highlight>
                <a:latin typeface="Times New Roman" panose="02020603050405020304" pitchFamily="18" charset="0"/>
                <a:ea typeface="Times New Roman" panose="02020603050405020304" pitchFamily="18" charset="0"/>
                <a:cs typeface="Times New Roman" panose="02020603050405020304" pitchFamily="18" charset="0"/>
              </a:rPr>
              <a:t>Despite this openness, the focus is still on the decision</a:t>
            </a:r>
            <a:endParaRPr lang="en-US" sz="1800" dirty="0">
              <a:highlight>
                <a:srgbClr val="808080"/>
              </a:highlight>
            </a:endParaRPr>
          </a:p>
          <a:p>
            <a:pPr algn="just"/>
            <a:endParaRPr lang="en-US" sz="1800" dirty="0"/>
          </a:p>
        </p:txBody>
      </p:sp>
      <p:sp>
        <p:nvSpPr>
          <p:cNvPr id="4" name="Slide Number Placeholder 3">
            <a:extLst>
              <a:ext uri="{FF2B5EF4-FFF2-40B4-BE49-F238E27FC236}">
                <a16:creationId xmlns:a16="http://schemas.microsoft.com/office/drawing/2014/main" id="{77910E2F-A679-45BF-851C-CE099E89329E}"/>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14</a:t>
            </a:fld>
            <a:endParaRPr lang="en"/>
          </a:p>
        </p:txBody>
      </p:sp>
    </p:spTree>
    <p:extLst>
      <p:ext uri="{BB962C8B-B14F-4D97-AF65-F5344CB8AC3E}">
        <p14:creationId xmlns:p14="http://schemas.microsoft.com/office/powerpoint/2010/main" val="3184276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C2B76-89BD-48D0-A95B-A41B5D4C80D0}"/>
              </a:ext>
            </a:extLst>
          </p:cNvPr>
          <p:cNvSpPr>
            <a:spLocks noGrp="1"/>
          </p:cNvSpPr>
          <p:nvPr>
            <p:ph type="title"/>
          </p:nvPr>
        </p:nvSpPr>
        <p:spPr>
          <a:xfrm>
            <a:off x="323097" y="254698"/>
            <a:ext cx="8820903" cy="549600"/>
          </a:xfrm>
        </p:spPr>
        <p:txBody>
          <a:bodyPr/>
          <a:lstStyle/>
          <a:p>
            <a:r>
              <a:rPr lang="en-US" sz="2400" dirty="0"/>
              <a:t>Stephen Luke’s Three Faces/Dimensions of Power </a:t>
            </a:r>
          </a:p>
        </p:txBody>
      </p:sp>
      <p:sp>
        <p:nvSpPr>
          <p:cNvPr id="3" name="Text Placeholder 2">
            <a:extLst>
              <a:ext uri="{FF2B5EF4-FFF2-40B4-BE49-F238E27FC236}">
                <a16:creationId xmlns:a16="http://schemas.microsoft.com/office/drawing/2014/main" id="{53573D13-7BD8-4432-8815-9F88B6F4805A}"/>
              </a:ext>
            </a:extLst>
          </p:cNvPr>
          <p:cNvSpPr>
            <a:spLocks noGrp="1"/>
          </p:cNvSpPr>
          <p:nvPr>
            <p:ph type="body" idx="1"/>
          </p:nvPr>
        </p:nvSpPr>
        <p:spPr>
          <a:xfrm>
            <a:off x="81797" y="914400"/>
            <a:ext cx="8820903" cy="3679450"/>
          </a:xfrm>
        </p:spPr>
        <p:txBody>
          <a:bodyPr/>
          <a:lstStyle/>
          <a:p>
            <a:pPr marL="76200" indent="0" algn="just">
              <a:lnSpc>
                <a:spcPct val="100000"/>
              </a:lnSpc>
              <a:buNone/>
            </a:pPr>
            <a:r>
              <a:rPr lang="en-US" sz="2000" u="sng" dirty="0"/>
              <a:t>Second face – Agenda Setting</a:t>
            </a:r>
            <a:endParaRPr lang="en-US" sz="1800" u="sng" dirty="0"/>
          </a:p>
          <a:p>
            <a:pPr algn="just">
              <a:lnSpc>
                <a:spcPct val="100000"/>
              </a:lnSpc>
            </a:pPr>
            <a:r>
              <a:rPr lang="en-US" sz="1750" dirty="0"/>
              <a:t>This is more subtle. </a:t>
            </a:r>
          </a:p>
          <a:p>
            <a:pPr algn="just">
              <a:lnSpc>
                <a:spcPct val="100000"/>
              </a:lnSpc>
            </a:pPr>
            <a:r>
              <a:rPr lang="en-US" sz="1750" dirty="0">
                <a:effectLst/>
                <a:latin typeface="Times New Roman" panose="02020603050405020304" pitchFamily="18" charset="0"/>
                <a:ea typeface="Times New Roman" panose="02020603050405020304" pitchFamily="18" charset="0"/>
                <a:cs typeface="Times New Roman" panose="02020603050405020304" pitchFamily="18" charset="0"/>
              </a:rPr>
              <a:t>This face is about setting the agenda that lead to decision. If one can control the context within which decisions are made, then it is possible to influence those decisions.</a:t>
            </a:r>
          </a:p>
          <a:p>
            <a:pPr algn="just">
              <a:buFont typeface="Wingdings" panose="05000000000000000000" pitchFamily="2" charset="2"/>
              <a:buChar char="§"/>
            </a:pPr>
            <a:r>
              <a:rPr lang="en-US" sz="1750" dirty="0"/>
              <a:t>Here, Power is the ability to set the political agenda, to decide what can be discussed, and more importantly what can not be discussed . Some issues organized into politics, while others are organized out of it.</a:t>
            </a:r>
            <a:endParaRPr lang="en-US" sz="175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68580" marR="68580" algn="just">
              <a:lnSpc>
                <a:spcPct val="100000"/>
              </a:lnSpc>
              <a:spcBef>
                <a:spcPts val="600"/>
              </a:spcBef>
              <a:spcAft>
                <a:spcPts val="600"/>
              </a:spcAft>
            </a:pPr>
            <a:r>
              <a:rPr lang="en-US" sz="1750" dirty="0">
                <a:effectLst/>
                <a:latin typeface="Times New Roman" panose="02020603050405020304" pitchFamily="18" charset="0"/>
                <a:ea typeface="Times New Roman" panose="02020603050405020304" pitchFamily="18" charset="0"/>
                <a:cs typeface="Times New Roman" panose="02020603050405020304" pitchFamily="18" charset="0"/>
              </a:rPr>
              <a:t>This can be seen in governmental power decisions made 'behind closed doors and in the corridors of power', where who is deciding and why is seldom clear. In such contexts, power is held by elected officials and the whisperers and assistants who set up meetings, shape agendas, and write the minutes.</a:t>
            </a:r>
            <a:endParaRPr lang="en-US" sz="175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sz="1800" dirty="0"/>
          </a:p>
          <a:p>
            <a:pPr algn="just"/>
            <a:endParaRPr lang="en-US" sz="1800" dirty="0"/>
          </a:p>
        </p:txBody>
      </p:sp>
      <p:sp>
        <p:nvSpPr>
          <p:cNvPr id="4" name="Slide Number Placeholder 3">
            <a:extLst>
              <a:ext uri="{FF2B5EF4-FFF2-40B4-BE49-F238E27FC236}">
                <a16:creationId xmlns:a16="http://schemas.microsoft.com/office/drawing/2014/main" id="{77910E2F-A679-45BF-851C-CE099E89329E}"/>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15</a:t>
            </a:fld>
            <a:endParaRPr lang="en"/>
          </a:p>
        </p:txBody>
      </p:sp>
    </p:spTree>
    <p:extLst>
      <p:ext uri="{BB962C8B-B14F-4D97-AF65-F5344CB8AC3E}">
        <p14:creationId xmlns:p14="http://schemas.microsoft.com/office/powerpoint/2010/main" val="25060060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C2B76-89BD-48D0-A95B-A41B5D4C80D0}"/>
              </a:ext>
            </a:extLst>
          </p:cNvPr>
          <p:cNvSpPr>
            <a:spLocks noGrp="1"/>
          </p:cNvSpPr>
          <p:nvPr>
            <p:ph type="title"/>
          </p:nvPr>
        </p:nvSpPr>
        <p:spPr>
          <a:xfrm>
            <a:off x="323097" y="254698"/>
            <a:ext cx="8820903" cy="549600"/>
          </a:xfrm>
        </p:spPr>
        <p:txBody>
          <a:bodyPr/>
          <a:lstStyle/>
          <a:p>
            <a:r>
              <a:rPr lang="en-US" sz="2800" dirty="0"/>
              <a:t>Stephen Luke’s Three Faces/Dimensions of Power </a:t>
            </a:r>
          </a:p>
        </p:txBody>
      </p:sp>
      <p:sp>
        <p:nvSpPr>
          <p:cNvPr id="3" name="Text Placeholder 2">
            <a:extLst>
              <a:ext uri="{FF2B5EF4-FFF2-40B4-BE49-F238E27FC236}">
                <a16:creationId xmlns:a16="http://schemas.microsoft.com/office/drawing/2014/main" id="{53573D13-7BD8-4432-8815-9F88B6F4805A}"/>
              </a:ext>
            </a:extLst>
          </p:cNvPr>
          <p:cNvSpPr>
            <a:spLocks noGrp="1"/>
          </p:cNvSpPr>
          <p:nvPr>
            <p:ph type="body" idx="1"/>
          </p:nvPr>
        </p:nvSpPr>
        <p:spPr>
          <a:xfrm>
            <a:off x="108703" y="762673"/>
            <a:ext cx="8712200" cy="3872802"/>
          </a:xfrm>
        </p:spPr>
        <p:txBody>
          <a:bodyPr/>
          <a:lstStyle/>
          <a:p>
            <a:pPr marL="76200" indent="0" algn="just">
              <a:buNone/>
            </a:pPr>
            <a:r>
              <a:rPr lang="en-US" sz="2000" u="sng" dirty="0"/>
              <a:t>Third face – Manipulation/thought control</a:t>
            </a:r>
            <a:endParaRPr lang="en-US" sz="1800" u="sng" dirty="0"/>
          </a:p>
          <a:p>
            <a:pPr algn="just">
              <a:lnSpc>
                <a:spcPct val="100000"/>
              </a:lnSpc>
            </a:pPr>
            <a:r>
              <a:rPr lang="en-US" sz="1700" dirty="0"/>
              <a:t>Even more subtle. </a:t>
            </a:r>
          </a:p>
          <a:p>
            <a:pPr marL="68580" marR="68580">
              <a:lnSpc>
                <a:spcPct val="100000"/>
              </a:lnSpc>
              <a:spcBef>
                <a:spcPts val="600"/>
              </a:spcBef>
              <a:spcAft>
                <a:spcPts val="600"/>
              </a:spcAft>
            </a:pPr>
            <a:r>
              <a:rPr lang="en-US" sz="1700" dirty="0">
                <a:effectLst/>
                <a:latin typeface="Times New Roman" panose="02020603050405020304" pitchFamily="18" charset="0"/>
                <a:ea typeface="Times New Roman" panose="02020603050405020304" pitchFamily="18" charset="0"/>
                <a:cs typeface="Times New Roman" panose="02020603050405020304" pitchFamily="18" charset="0"/>
              </a:rPr>
              <a:t>This face is </a:t>
            </a:r>
            <a:r>
              <a:rPr lang="en-US" sz="1700" dirty="0">
                <a:latin typeface="Times New Roman" panose="02020603050405020304" pitchFamily="18" charset="0"/>
                <a:ea typeface="Times New Roman" panose="02020603050405020304" pitchFamily="18" charset="0"/>
                <a:cs typeface="Times New Roman" panose="02020603050405020304" pitchFamily="18" charset="0"/>
              </a:rPr>
              <a:t>about </a:t>
            </a:r>
            <a:r>
              <a:rPr lang="en-US" sz="1800" dirty="0">
                <a:latin typeface="Times New Roman" panose="02020603050405020304" pitchFamily="18" charset="0"/>
                <a:ea typeface="Times New Roman" panose="02020603050405020304" pitchFamily="18" charset="0"/>
                <a:cs typeface="Times New Roman" panose="02020603050405020304" pitchFamily="18" charset="0"/>
              </a:rPr>
              <a:t>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he ability to control what people think of as being 'right' can lead to the acceptance of biased decisions without question.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68580" marR="68580">
              <a:lnSpc>
                <a:spcPct val="100000"/>
              </a:lnSpc>
              <a:spcBef>
                <a:spcPts val="600"/>
              </a:spcBef>
              <a:spcAft>
                <a:spcPts val="6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In governmental power, this appears in propaganda, spin and crafting of speeches that are deliberately designed to change minds before the decision is announced. For example, if legislation against trade unions is planned, then provocative rhetoric of how these unions cause problems may start beforehand. Any union action then plays directly into the government's hands. </a:t>
            </a:r>
          </a:p>
          <a:p>
            <a:pPr marL="68580" marR="68580">
              <a:lnSpc>
                <a:spcPct val="100000"/>
              </a:lnSpc>
              <a:spcAft>
                <a:spcPts val="6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This can be seen as a 'deceptive face', where trickery and psychological methods are the primary tools in shifting </a:t>
            </a:r>
            <a:r>
              <a:rPr lang="en-US" sz="1800" dirty="0">
                <a:effectLst/>
                <a:latin typeface="Calibri" panose="020F0502020204030204" pitchFamily="34" charset="0"/>
                <a:ea typeface="Calibri" panose="020F0502020204030204" pitchFamily="34" charset="0"/>
                <a:cs typeface="Times New Roman" panose="02020603050405020304" pitchFamily="18" charset="0"/>
              </a:rPr>
              <a:t>values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and changing what people consider to be necessary.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68580" indent="0" algn="ctr">
              <a:lnSpc>
                <a:spcPts val="2500"/>
              </a:lnSpc>
              <a:spcBef>
                <a:spcPts val="600"/>
              </a:spcBef>
              <a:spcAft>
                <a:spcPts val="60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[source</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http://changingminds.org/explanations/power/three_faces.htm</a:t>
            </a:r>
            <a:r>
              <a:rPr lang="en-US"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sz="1800" dirty="0"/>
          </a:p>
          <a:p>
            <a:pPr algn="just"/>
            <a:endParaRPr lang="en-US" sz="1800" dirty="0"/>
          </a:p>
        </p:txBody>
      </p:sp>
      <p:sp>
        <p:nvSpPr>
          <p:cNvPr id="4" name="Slide Number Placeholder 3">
            <a:extLst>
              <a:ext uri="{FF2B5EF4-FFF2-40B4-BE49-F238E27FC236}">
                <a16:creationId xmlns:a16="http://schemas.microsoft.com/office/drawing/2014/main" id="{77910E2F-A679-45BF-851C-CE099E89329E}"/>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16</a:t>
            </a:fld>
            <a:endParaRPr lang="en"/>
          </a:p>
        </p:txBody>
      </p:sp>
    </p:spTree>
    <p:extLst>
      <p:ext uri="{BB962C8B-B14F-4D97-AF65-F5344CB8AC3E}">
        <p14:creationId xmlns:p14="http://schemas.microsoft.com/office/powerpoint/2010/main" val="1653243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ctrTitle"/>
          </p:nvPr>
        </p:nvSpPr>
        <p:spPr>
          <a:xfrm>
            <a:off x="1735925" y="1126150"/>
            <a:ext cx="5672100" cy="11598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endParaRPr dirty="0"/>
          </a:p>
          <a:p>
            <a:pPr marL="0" lvl="0" indent="0" rtl="0">
              <a:spcBef>
                <a:spcPts val="0"/>
              </a:spcBef>
              <a:spcAft>
                <a:spcPts val="0"/>
              </a:spcAft>
              <a:buNone/>
            </a:pPr>
            <a:r>
              <a:rPr lang="en-US" dirty="0"/>
              <a:t>Authority</a:t>
            </a:r>
            <a:endParaRPr dirty="0"/>
          </a:p>
        </p:txBody>
      </p:sp>
      <p:grpSp>
        <p:nvGrpSpPr>
          <p:cNvPr id="121" name="Shape 121"/>
          <p:cNvGrpSpPr/>
          <p:nvPr/>
        </p:nvGrpSpPr>
        <p:grpSpPr>
          <a:xfrm>
            <a:off x="4392102" y="4301022"/>
            <a:ext cx="359234" cy="585619"/>
            <a:chOff x="6730350" y="2315900"/>
            <a:chExt cx="257700" cy="420100"/>
          </a:xfrm>
        </p:grpSpPr>
        <p:sp>
          <p:nvSpPr>
            <p:cNvPr id="122" name="Shape 122"/>
            <p:cNvSpPr/>
            <p:nvPr/>
          </p:nvSpPr>
          <p:spPr>
            <a:xfrm>
              <a:off x="6807900" y="26712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3" name="Shape 123"/>
            <p:cNvSpPr/>
            <p:nvPr/>
          </p:nvSpPr>
          <p:spPr>
            <a:xfrm>
              <a:off x="6807900" y="26364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4" name="Shape 124"/>
            <p:cNvSpPr/>
            <p:nvPr/>
          </p:nvSpPr>
          <p:spPr>
            <a:xfrm>
              <a:off x="6807900" y="2706075"/>
              <a:ext cx="102600" cy="29925"/>
            </a:xfrm>
            <a:custGeom>
              <a:avLst/>
              <a:gdLst/>
              <a:ahLst/>
              <a:cxnLst/>
              <a:rect l="0" t="0" r="0" b="0"/>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5" name="Shape 125"/>
            <p:cNvSpPr/>
            <p:nvPr/>
          </p:nvSpPr>
          <p:spPr>
            <a:xfrm>
              <a:off x="6811575" y="2463675"/>
              <a:ext cx="95275" cy="160600"/>
            </a:xfrm>
            <a:custGeom>
              <a:avLst/>
              <a:gdLst/>
              <a:ahLst/>
              <a:cxnLst/>
              <a:rect l="0" t="0" r="0" b="0"/>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6" name="Shape 126"/>
            <p:cNvSpPr/>
            <p:nvPr/>
          </p:nvSpPr>
          <p:spPr>
            <a:xfrm>
              <a:off x="6730350" y="2315900"/>
              <a:ext cx="257700" cy="308375"/>
            </a:xfrm>
            <a:custGeom>
              <a:avLst/>
              <a:gdLst/>
              <a:ahLst/>
              <a:cxnLst/>
              <a:rect l="0" t="0" r="0" b="0"/>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extLst>
      <p:ext uri="{BB962C8B-B14F-4D97-AF65-F5344CB8AC3E}">
        <p14:creationId xmlns:p14="http://schemas.microsoft.com/office/powerpoint/2010/main" val="2048921860"/>
      </p:ext>
    </p:extLst>
  </p:cSld>
  <p:clrMapOvr>
    <a:masterClrMapping/>
  </p:clrMapOvr>
  <p:transition spd="slow">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549600" y="94675"/>
            <a:ext cx="7497000" cy="549600"/>
          </a:xfrm>
          <a:prstGeom prst="rect">
            <a:avLst/>
          </a:prstGeom>
        </p:spPr>
        <p:txBody>
          <a:bodyPr spcFirstLastPara="1" wrap="square" lIns="91425" tIns="91425" rIns="91425" bIns="91425" anchor="b" anchorCtr="0">
            <a:noAutofit/>
          </a:bodyPr>
          <a:lstStyle/>
          <a:p>
            <a:pPr marL="0" lvl="0" indent="0" algn="ctr">
              <a:spcBef>
                <a:spcPts val="0"/>
              </a:spcBef>
              <a:spcAft>
                <a:spcPts val="0"/>
              </a:spcAft>
              <a:buNone/>
            </a:pPr>
            <a:r>
              <a:rPr lang="en-US" sz="2800" dirty="0"/>
              <a:t>Meaning of Authority               [1]                                   </a:t>
            </a:r>
            <a:endParaRPr sz="2800" dirty="0"/>
          </a:p>
        </p:txBody>
      </p:sp>
      <p:sp>
        <p:nvSpPr>
          <p:cNvPr id="138" name="Shape 138"/>
          <p:cNvSpPr txBox="1">
            <a:spLocks noGrp="1"/>
          </p:cNvSpPr>
          <p:nvPr>
            <p:ph type="body" idx="1"/>
          </p:nvPr>
        </p:nvSpPr>
        <p:spPr>
          <a:xfrm>
            <a:off x="285750" y="760872"/>
            <a:ext cx="8572500" cy="3832978"/>
          </a:xfrm>
          <a:prstGeom prst="rect">
            <a:avLst/>
          </a:prstGeom>
        </p:spPr>
        <p:txBody>
          <a:bodyPr spcFirstLastPara="1" wrap="square" lIns="91425" tIns="91425" rIns="91425" bIns="91425" anchor="t" anchorCtr="0">
            <a:noAutofit/>
          </a:bodyPr>
          <a:lstStyle/>
          <a:p>
            <a:pPr algn="just">
              <a:lnSpc>
                <a:spcPts val="3800"/>
              </a:lnSpc>
            </a:pPr>
            <a:r>
              <a:rPr lang="en-US" dirty="0"/>
              <a:t>Whereas ‘</a:t>
            </a:r>
            <a:r>
              <a:rPr lang="en-US" b="1" dirty="0"/>
              <a:t>power’</a:t>
            </a:r>
            <a:r>
              <a:rPr lang="en-US" dirty="0"/>
              <a:t> can be described to as the ability to influence the behaviour of another, ‘</a:t>
            </a:r>
            <a:r>
              <a:rPr lang="en-US" b="1" dirty="0"/>
              <a:t>authority’ </a:t>
            </a:r>
            <a:r>
              <a:rPr lang="en-US" dirty="0"/>
              <a:t>can be understood as the right to do so.</a:t>
            </a:r>
          </a:p>
          <a:p>
            <a:pPr algn="just">
              <a:lnSpc>
                <a:spcPts val="3800"/>
              </a:lnSpc>
            </a:pPr>
            <a:r>
              <a:rPr lang="en-US" dirty="0">
                <a:solidFill>
                  <a:srgbClr val="FF0000"/>
                </a:solidFill>
              </a:rPr>
              <a:t>Power</a:t>
            </a:r>
            <a:r>
              <a:rPr lang="en-US" dirty="0"/>
              <a:t> brings about compliance through persuasion, threats, coercion or violence, </a:t>
            </a:r>
            <a:r>
              <a:rPr lang="en-US" dirty="0">
                <a:solidFill>
                  <a:srgbClr val="FF0000"/>
                </a:solidFill>
              </a:rPr>
              <a:t>authority</a:t>
            </a:r>
            <a:r>
              <a:rPr lang="en-US" dirty="0"/>
              <a:t> on the other hand, is based on what other people think, and brings about compliance through moral obligation – a duty to obey.</a:t>
            </a:r>
            <a:endParaRPr dirty="0"/>
          </a:p>
        </p:txBody>
      </p:sp>
      <p:sp>
        <p:nvSpPr>
          <p:cNvPr id="139" name="Shape 139"/>
          <p:cNvSpPr txBox="1">
            <a:spLocks noGrp="1"/>
          </p:cNvSpPr>
          <p:nvPr>
            <p:ph type="sldNum" idx="12"/>
          </p:nvPr>
        </p:nvSpPr>
        <p:spPr>
          <a:xfrm>
            <a:off x="8046600" y="4593850"/>
            <a:ext cx="1097400" cy="549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18</a:t>
            </a:fld>
            <a:endParaRPr/>
          </a:p>
        </p:txBody>
      </p:sp>
    </p:spTree>
    <p:extLst>
      <p:ext uri="{BB962C8B-B14F-4D97-AF65-F5344CB8AC3E}">
        <p14:creationId xmlns:p14="http://schemas.microsoft.com/office/powerpoint/2010/main" val="3022144527"/>
      </p:ext>
    </p:extLst>
  </p:cSld>
  <p:clrMapOvr>
    <a:masterClrMapping/>
  </p:clrMapOvr>
  <p:transition spd="slow">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549600" y="94675"/>
            <a:ext cx="7497000" cy="549600"/>
          </a:xfrm>
          <a:prstGeom prst="rect">
            <a:avLst/>
          </a:prstGeom>
        </p:spPr>
        <p:txBody>
          <a:bodyPr spcFirstLastPara="1" wrap="square" lIns="91425" tIns="91425" rIns="91425" bIns="91425" anchor="b" anchorCtr="0">
            <a:noAutofit/>
          </a:bodyPr>
          <a:lstStyle/>
          <a:p>
            <a:pPr marL="0" lvl="0" indent="0" algn="ctr">
              <a:spcBef>
                <a:spcPts val="0"/>
              </a:spcBef>
              <a:spcAft>
                <a:spcPts val="0"/>
              </a:spcAft>
              <a:buNone/>
            </a:pPr>
            <a:r>
              <a:rPr lang="en-US" sz="2800" dirty="0"/>
              <a:t>Meaning of Authority        [2]                             </a:t>
            </a:r>
            <a:endParaRPr sz="2800" dirty="0"/>
          </a:p>
        </p:txBody>
      </p:sp>
      <p:sp>
        <p:nvSpPr>
          <p:cNvPr id="138" name="Shape 138"/>
          <p:cNvSpPr txBox="1">
            <a:spLocks noGrp="1"/>
          </p:cNvSpPr>
          <p:nvPr>
            <p:ph type="body" idx="1"/>
          </p:nvPr>
        </p:nvSpPr>
        <p:spPr>
          <a:xfrm>
            <a:off x="285750" y="760872"/>
            <a:ext cx="8572500" cy="3832978"/>
          </a:xfrm>
          <a:prstGeom prst="rect">
            <a:avLst/>
          </a:prstGeom>
        </p:spPr>
        <p:txBody>
          <a:bodyPr spcFirstLastPara="1" wrap="square" lIns="91425" tIns="91425" rIns="91425" bIns="91425" anchor="t" anchorCtr="0">
            <a:noAutofit/>
          </a:bodyPr>
          <a:lstStyle/>
          <a:p>
            <a:pPr algn="just">
              <a:lnSpc>
                <a:spcPts val="3500"/>
              </a:lnSpc>
            </a:pPr>
            <a:r>
              <a:rPr lang="en-US" sz="2100" dirty="0"/>
              <a:t>Authority is not itself power, rather it is the embodiment of reason</a:t>
            </a:r>
            <a:r>
              <a:rPr lang="en-US" sz="2100" dirty="0">
                <a:highlight>
                  <a:srgbClr val="808080"/>
                </a:highlight>
              </a:rPr>
              <a:t>. we obey authority because it is legitimate and reasonable.</a:t>
            </a:r>
          </a:p>
          <a:p>
            <a:pPr algn="just">
              <a:lnSpc>
                <a:spcPts val="3500"/>
              </a:lnSpc>
            </a:pPr>
            <a:r>
              <a:rPr lang="en-US" sz="2100" b="1" dirty="0"/>
              <a:t>This concept (authority) involves an individual, group, or organisation having the institutionalised right or privilege to be able to exercise power.</a:t>
            </a:r>
          </a:p>
          <a:p>
            <a:pPr algn="just">
              <a:lnSpc>
                <a:spcPts val="3500"/>
              </a:lnSpc>
            </a:pPr>
            <a:r>
              <a:rPr lang="en-US" sz="2100" b="1" u="sng" dirty="0"/>
              <a:t>Authority</a:t>
            </a:r>
            <a:r>
              <a:rPr lang="en-US" sz="2100" u="sng" dirty="0"/>
              <a:t> is the right of someone to do something on behalf of the government. But wait, how does the government have the right to do anything? That's because citizens give the government </a:t>
            </a:r>
            <a:r>
              <a:rPr lang="en-US" sz="2100" b="1" u="sng" dirty="0"/>
              <a:t>legitimacy.</a:t>
            </a:r>
          </a:p>
          <a:p>
            <a:endParaRPr sz="2300" dirty="0"/>
          </a:p>
        </p:txBody>
      </p:sp>
      <p:sp>
        <p:nvSpPr>
          <p:cNvPr id="139" name="Shape 139"/>
          <p:cNvSpPr txBox="1">
            <a:spLocks noGrp="1"/>
          </p:cNvSpPr>
          <p:nvPr>
            <p:ph type="sldNum" idx="12"/>
          </p:nvPr>
        </p:nvSpPr>
        <p:spPr>
          <a:xfrm>
            <a:off x="8046600" y="4593850"/>
            <a:ext cx="1097400" cy="549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19</a:t>
            </a:fld>
            <a:endParaRPr dirty="0"/>
          </a:p>
        </p:txBody>
      </p:sp>
    </p:spTree>
    <p:extLst>
      <p:ext uri="{BB962C8B-B14F-4D97-AF65-F5344CB8AC3E}">
        <p14:creationId xmlns:p14="http://schemas.microsoft.com/office/powerpoint/2010/main" val="615010856"/>
      </p:ext>
    </p:extLst>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99313-D345-4FBF-AA15-BDFFEEEBACED}"/>
              </a:ext>
            </a:extLst>
          </p:cNvPr>
          <p:cNvSpPr>
            <a:spLocks noGrp="1"/>
          </p:cNvSpPr>
          <p:nvPr>
            <p:ph type="title"/>
          </p:nvPr>
        </p:nvSpPr>
        <p:spPr/>
        <p:txBody>
          <a:bodyPr/>
          <a:lstStyle/>
          <a:p>
            <a:pPr algn="ctr"/>
            <a:r>
              <a:rPr lang="en-US" sz="3200" dirty="0"/>
              <a:t>Power, Authority, Legitimacy</a:t>
            </a:r>
          </a:p>
        </p:txBody>
      </p:sp>
      <p:sp>
        <p:nvSpPr>
          <p:cNvPr id="3" name="Text Placeholder 2">
            <a:extLst>
              <a:ext uri="{FF2B5EF4-FFF2-40B4-BE49-F238E27FC236}">
                <a16:creationId xmlns:a16="http://schemas.microsoft.com/office/drawing/2014/main" id="{87B20912-A306-4267-BB7A-649A59E25BF9}"/>
              </a:ext>
            </a:extLst>
          </p:cNvPr>
          <p:cNvSpPr>
            <a:spLocks noGrp="1"/>
          </p:cNvSpPr>
          <p:nvPr>
            <p:ph type="body" idx="1"/>
          </p:nvPr>
        </p:nvSpPr>
        <p:spPr>
          <a:xfrm>
            <a:off x="228600" y="1200150"/>
            <a:ext cx="8813800" cy="2946300"/>
          </a:xfrm>
        </p:spPr>
        <p:txBody>
          <a:bodyPr/>
          <a:lstStyle/>
          <a:p>
            <a:r>
              <a:rPr lang="en-US" sz="2800" b="1" dirty="0">
                <a:highlight>
                  <a:srgbClr val="808080"/>
                </a:highlight>
              </a:rPr>
              <a:t>Power = </a:t>
            </a:r>
            <a:r>
              <a:rPr lang="en-US" sz="2800" dirty="0">
                <a:highlight>
                  <a:srgbClr val="808080"/>
                </a:highlight>
              </a:rPr>
              <a:t>is the ability to make us do something.</a:t>
            </a:r>
          </a:p>
          <a:p>
            <a:r>
              <a:rPr lang="en-US" sz="2800" b="1" dirty="0">
                <a:highlight>
                  <a:srgbClr val="808080"/>
                </a:highlight>
              </a:rPr>
              <a:t>Authority = </a:t>
            </a:r>
            <a:r>
              <a:rPr lang="en-US" sz="2800" dirty="0">
                <a:highlight>
                  <a:srgbClr val="808080"/>
                </a:highlight>
              </a:rPr>
              <a:t>the right to make us do something.</a:t>
            </a:r>
          </a:p>
          <a:p>
            <a:r>
              <a:rPr lang="en-US" sz="2800" b="1" dirty="0">
                <a:highlight>
                  <a:srgbClr val="808080"/>
                </a:highlight>
              </a:rPr>
              <a:t>Legitimacy = </a:t>
            </a:r>
            <a:r>
              <a:rPr lang="en-US" sz="2800" dirty="0">
                <a:highlight>
                  <a:srgbClr val="808080"/>
                </a:highlight>
              </a:rPr>
              <a:t>Rightful, justified and acceptable manner.</a:t>
            </a:r>
          </a:p>
        </p:txBody>
      </p:sp>
      <p:sp>
        <p:nvSpPr>
          <p:cNvPr id="4" name="Slide Number Placeholder 3">
            <a:extLst>
              <a:ext uri="{FF2B5EF4-FFF2-40B4-BE49-F238E27FC236}">
                <a16:creationId xmlns:a16="http://schemas.microsoft.com/office/drawing/2014/main" id="{C0F1569D-619C-499E-8FDA-81ACEB29B665}"/>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2</a:t>
            </a:fld>
            <a:endParaRPr lang="en"/>
          </a:p>
        </p:txBody>
      </p:sp>
    </p:spTree>
    <p:extLst>
      <p:ext uri="{BB962C8B-B14F-4D97-AF65-F5344CB8AC3E}">
        <p14:creationId xmlns:p14="http://schemas.microsoft.com/office/powerpoint/2010/main" val="42907363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549600" y="94675"/>
            <a:ext cx="7126327" cy="420300"/>
          </a:xfrm>
          <a:prstGeom prst="rect">
            <a:avLst/>
          </a:prstGeom>
        </p:spPr>
        <p:txBody>
          <a:bodyPr spcFirstLastPara="1" wrap="square" lIns="91425" tIns="91425" rIns="91425" bIns="91425" anchor="b" anchorCtr="0">
            <a:noAutofit/>
          </a:bodyPr>
          <a:lstStyle/>
          <a:p>
            <a:pPr marL="0" lvl="0" indent="0" algn="ctr">
              <a:spcBef>
                <a:spcPts val="0"/>
              </a:spcBef>
              <a:spcAft>
                <a:spcPts val="0"/>
              </a:spcAft>
              <a:buNone/>
            </a:pPr>
            <a:r>
              <a:rPr lang="en-US" sz="2100" dirty="0"/>
              <a:t>Weber’s Classification of Legitimate Authority                              </a:t>
            </a:r>
            <a:endParaRPr sz="2100" dirty="0"/>
          </a:p>
        </p:txBody>
      </p:sp>
      <p:sp>
        <p:nvSpPr>
          <p:cNvPr id="138" name="Shape 138"/>
          <p:cNvSpPr txBox="1">
            <a:spLocks noGrp="1"/>
          </p:cNvSpPr>
          <p:nvPr>
            <p:ph type="body" idx="1"/>
          </p:nvPr>
        </p:nvSpPr>
        <p:spPr>
          <a:xfrm>
            <a:off x="0" y="678950"/>
            <a:ext cx="8864600" cy="3949575"/>
          </a:xfrm>
          <a:prstGeom prst="rect">
            <a:avLst/>
          </a:prstGeom>
        </p:spPr>
        <p:txBody>
          <a:bodyPr spcFirstLastPara="1" wrap="square" lIns="91425" tIns="91425" rIns="91425" bIns="91425" anchor="t" anchorCtr="0">
            <a:noAutofit/>
          </a:bodyPr>
          <a:lstStyle/>
          <a:p>
            <a:pPr marL="533400" indent="-457200" algn="just">
              <a:buFont typeface="+mj-lt"/>
              <a:buAutoNum type="alphaLcParenR"/>
            </a:pPr>
            <a:r>
              <a:rPr lang="en-US" sz="2000" b="1" i="1" u="sng" dirty="0"/>
              <a:t>Traditional Authority:</a:t>
            </a:r>
            <a:r>
              <a:rPr lang="en-US" sz="2000" b="1" i="1" dirty="0"/>
              <a:t> </a:t>
            </a:r>
          </a:p>
          <a:p>
            <a:pPr algn="just"/>
            <a:r>
              <a:rPr lang="en-US" sz="1800" i="1" dirty="0">
                <a:latin typeface="Tahoma" panose="020B0604030504040204" pitchFamily="34" charset="0"/>
                <a:ea typeface="Tahoma" panose="020B0604030504040204" pitchFamily="34" charset="0"/>
                <a:cs typeface="Tahoma" panose="020B0604030504040204" pitchFamily="34" charset="0"/>
              </a:rPr>
              <a:t> </a:t>
            </a:r>
            <a:r>
              <a:rPr lang="en-US" sz="1800" i="0" u="none" strike="noStrike" dirty="0">
                <a:solidFill>
                  <a:schemeClr val="bg1"/>
                </a:solidFill>
                <a:effectLst/>
                <a:latin typeface="Tahoma" panose="020B0604030504040204" pitchFamily="34" charset="0"/>
                <a:ea typeface="Tahoma" panose="020B0604030504040204" pitchFamily="34" charset="0"/>
                <a:cs typeface="Tahoma" panose="020B0604030504040204" pitchFamily="34" charset="0"/>
              </a:rPr>
              <a:t>Traditional authority</a:t>
            </a:r>
            <a:r>
              <a:rPr lang="en-US" sz="1800" i="0"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800" dirty="0">
                <a:latin typeface="Tahoma" panose="020B0604030504040204" pitchFamily="34" charset="0"/>
                <a:ea typeface="Tahoma" panose="020B0604030504040204" pitchFamily="34" charset="0"/>
                <a:cs typeface="Tahoma" panose="020B0604030504040204" pitchFamily="34" charset="0"/>
              </a:rPr>
              <a:t> commands obedience of the people on the basis of unwritten but internally binding rules and conventions that are customary, religious or historical. </a:t>
            </a:r>
          </a:p>
          <a:p>
            <a:pPr algn="just"/>
            <a:r>
              <a:rPr lang="en-US" sz="1800" i="0" u="none" strike="noStrike" dirty="0">
                <a:solidFill>
                  <a:schemeClr val="bg1"/>
                </a:solidFill>
                <a:effectLst/>
                <a:latin typeface="Tahoma" panose="020B0604030504040204" pitchFamily="34" charset="0"/>
                <a:ea typeface="Tahoma" panose="020B0604030504040204" pitchFamily="34" charset="0"/>
                <a:cs typeface="Tahoma" panose="020B0604030504040204" pitchFamily="34" charset="0"/>
              </a:rPr>
              <a:t>traditional authority</a:t>
            </a:r>
            <a:r>
              <a:rPr lang="en-US" sz="1800" i="0" dirty="0">
                <a:solidFill>
                  <a:schemeClr val="bg1"/>
                </a:solidFill>
                <a:effectLst/>
                <a:latin typeface="Tahoma" panose="020B0604030504040204" pitchFamily="34" charset="0"/>
                <a:ea typeface="Tahoma" panose="020B0604030504040204" pitchFamily="34" charset="0"/>
                <a:cs typeface="Tahoma" panose="020B0604030504040204" pitchFamily="34" charset="0"/>
              </a:rPr>
              <a:t> is power that is rooted in traditional, or long-standing, beliefs and practices of a society.</a:t>
            </a:r>
          </a:p>
          <a:p>
            <a:pPr marL="76200" indent="0" algn="just">
              <a:buNone/>
            </a:pPr>
            <a:r>
              <a:rPr lang="en-US" sz="1800" dirty="0">
                <a:solidFill>
                  <a:schemeClr val="bg1"/>
                </a:solidFill>
                <a:latin typeface="Tahoma" panose="020B0604030504040204" pitchFamily="34" charset="0"/>
                <a:ea typeface="Tahoma" panose="020B0604030504040204" pitchFamily="34" charset="0"/>
                <a:cs typeface="Tahoma" panose="020B0604030504040204" pitchFamily="34" charset="0"/>
              </a:rPr>
              <a:t>A person exercise this authority because of two reasons: </a:t>
            </a:r>
          </a:p>
          <a:p>
            <a:pPr marL="476250" indent="-400050" algn="just">
              <a:buAutoNum type="romanLcParenR"/>
            </a:pPr>
            <a:r>
              <a:rPr 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Inheritance: children or relative of people who already exercise traditional authority.</a:t>
            </a:r>
          </a:p>
          <a:p>
            <a:pPr marL="476250" indent="-400050" algn="just">
              <a:buAutoNum type="romanLcParenR"/>
            </a:pPr>
            <a:r>
              <a:rPr 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Religious: Chosen by God – depends on religious belief of the society. </a:t>
            </a:r>
          </a:p>
          <a:p>
            <a:pPr marL="76200" indent="0" algn="just">
              <a:buNone/>
            </a:pPr>
            <a:r>
              <a:rPr 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Example of Traditional Authority – King, queen, prince.</a:t>
            </a:r>
          </a:p>
        </p:txBody>
      </p:sp>
      <p:sp>
        <p:nvSpPr>
          <p:cNvPr id="139" name="Shape 139"/>
          <p:cNvSpPr txBox="1">
            <a:spLocks noGrp="1"/>
          </p:cNvSpPr>
          <p:nvPr>
            <p:ph type="sldNum" idx="12"/>
          </p:nvPr>
        </p:nvSpPr>
        <p:spPr>
          <a:xfrm>
            <a:off x="8046600" y="4593850"/>
            <a:ext cx="1097400" cy="549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20</a:t>
            </a:fld>
            <a:endParaRPr/>
          </a:p>
        </p:txBody>
      </p:sp>
    </p:spTree>
    <p:extLst>
      <p:ext uri="{BB962C8B-B14F-4D97-AF65-F5344CB8AC3E}">
        <p14:creationId xmlns:p14="http://schemas.microsoft.com/office/powerpoint/2010/main" val="1630449593"/>
      </p:ext>
    </p:extLst>
  </p:cSld>
  <p:clrMapOvr>
    <a:masterClrMapping/>
  </p:clrMapOvr>
  <p:transition spd="slow">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549600" y="94675"/>
            <a:ext cx="7497000" cy="549600"/>
          </a:xfrm>
          <a:prstGeom prst="rect">
            <a:avLst/>
          </a:prstGeom>
        </p:spPr>
        <p:txBody>
          <a:bodyPr spcFirstLastPara="1" wrap="square" lIns="91425" tIns="91425" rIns="91425" bIns="91425" anchor="b" anchorCtr="0">
            <a:noAutofit/>
          </a:bodyPr>
          <a:lstStyle/>
          <a:p>
            <a:pPr marL="0" lvl="0" indent="0" algn="ctr">
              <a:spcBef>
                <a:spcPts val="0"/>
              </a:spcBef>
              <a:spcAft>
                <a:spcPts val="0"/>
              </a:spcAft>
              <a:buNone/>
            </a:pPr>
            <a:r>
              <a:rPr lang="en-US" sz="2800" dirty="0"/>
              <a:t>Sources of Authority   - Weber’s Classification                              </a:t>
            </a:r>
            <a:endParaRPr sz="2800" dirty="0"/>
          </a:p>
        </p:txBody>
      </p:sp>
      <p:sp>
        <p:nvSpPr>
          <p:cNvPr id="138" name="Shape 138"/>
          <p:cNvSpPr txBox="1">
            <a:spLocks noGrp="1"/>
          </p:cNvSpPr>
          <p:nvPr>
            <p:ph type="body" idx="1"/>
          </p:nvPr>
        </p:nvSpPr>
        <p:spPr>
          <a:xfrm>
            <a:off x="0" y="678950"/>
            <a:ext cx="8864600" cy="3949575"/>
          </a:xfrm>
          <a:prstGeom prst="rect">
            <a:avLst/>
          </a:prstGeom>
        </p:spPr>
        <p:txBody>
          <a:bodyPr spcFirstLastPara="1" wrap="square" lIns="91425" tIns="91425" rIns="91425" bIns="91425" anchor="t" anchorCtr="0">
            <a:noAutofit/>
          </a:bodyPr>
          <a:lstStyle/>
          <a:p>
            <a:pPr marL="533400" indent="-457200" algn="just">
              <a:buAutoNum type="alphaLcParenR" startAt="2"/>
            </a:pPr>
            <a:r>
              <a:rPr lang="en-US" sz="2300" b="1" i="1" u="sng" dirty="0"/>
              <a:t>Charismatic </a:t>
            </a:r>
            <a:r>
              <a:rPr lang="en-US" sz="2300" b="1" u="sng" dirty="0"/>
              <a:t>authority</a:t>
            </a:r>
            <a:r>
              <a:rPr lang="en-US" sz="2300" dirty="0"/>
              <a:t>: </a:t>
            </a:r>
            <a:r>
              <a:rPr lang="en-US" sz="2000" dirty="0"/>
              <a:t>exceptional personal quality. This type of authority can inspire devotion, fanaticism or even discipleship. Charismatic authority points to an individual who possesses certain traits that make a leader extraordinary. This type of leader is not only capable of but actually possesses the superior power of charisma to rally diverse and conflict-prone people behind him. His power comes from the massive trust and almost unbreakable faith people put in him. Ex: Martin Luther King.</a:t>
            </a:r>
          </a:p>
          <a:p>
            <a:pPr marL="76200" indent="0" algn="just">
              <a:buNone/>
            </a:pPr>
            <a:endParaRPr lang="en-US" sz="2300" dirty="0"/>
          </a:p>
        </p:txBody>
      </p:sp>
      <p:sp>
        <p:nvSpPr>
          <p:cNvPr id="139" name="Shape 139"/>
          <p:cNvSpPr txBox="1">
            <a:spLocks noGrp="1"/>
          </p:cNvSpPr>
          <p:nvPr>
            <p:ph type="sldNum" idx="12"/>
          </p:nvPr>
        </p:nvSpPr>
        <p:spPr>
          <a:xfrm>
            <a:off x="8046600" y="4593850"/>
            <a:ext cx="1097400" cy="549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21</a:t>
            </a:fld>
            <a:endParaRPr/>
          </a:p>
        </p:txBody>
      </p:sp>
    </p:spTree>
    <p:extLst>
      <p:ext uri="{BB962C8B-B14F-4D97-AF65-F5344CB8AC3E}">
        <p14:creationId xmlns:p14="http://schemas.microsoft.com/office/powerpoint/2010/main" val="3153412824"/>
      </p:ext>
    </p:extLst>
  </p:cSld>
  <p:clrMapOvr>
    <a:masterClrMapping/>
  </p:clrMapOvr>
  <p:transition spd="slow">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549600" y="94675"/>
            <a:ext cx="7497000" cy="549600"/>
          </a:xfrm>
          <a:prstGeom prst="rect">
            <a:avLst/>
          </a:prstGeom>
        </p:spPr>
        <p:txBody>
          <a:bodyPr spcFirstLastPara="1" wrap="square" lIns="91425" tIns="91425" rIns="91425" bIns="91425" anchor="b" anchorCtr="0">
            <a:noAutofit/>
          </a:bodyPr>
          <a:lstStyle/>
          <a:p>
            <a:pPr marL="0" lvl="0" indent="0" algn="ctr">
              <a:spcBef>
                <a:spcPts val="0"/>
              </a:spcBef>
              <a:spcAft>
                <a:spcPts val="0"/>
              </a:spcAft>
              <a:buNone/>
            </a:pPr>
            <a:r>
              <a:rPr lang="en-US" sz="2800" dirty="0"/>
              <a:t>Sources of Authority        (Weber)                              </a:t>
            </a:r>
            <a:endParaRPr sz="2800" dirty="0"/>
          </a:p>
        </p:txBody>
      </p:sp>
      <p:sp>
        <p:nvSpPr>
          <p:cNvPr id="138" name="Shape 138"/>
          <p:cNvSpPr txBox="1">
            <a:spLocks noGrp="1"/>
          </p:cNvSpPr>
          <p:nvPr>
            <p:ph type="body" idx="1"/>
          </p:nvPr>
        </p:nvSpPr>
        <p:spPr>
          <a:xfrm>
            <a:off x="0" y="678950"/>
            <a:ext cx="8864600" cy="3949575"/>
          </a:xfrm>
          <a:prstGeom prst="rect">
            <a:avLst/>
          </a:prstGeom>
        </p:spPr>
        <p:txBody>
          <a:bodyPr spcFirstLastPara="1" wrap="square" lIns="91425" tIns="91425" rIns="91425" bIns="91425" anchor="t" anchorCtr="0">
            <a:noAutofit/>
          </a:bodyPr>
          <a:lstStyle/>
          <a:p>
            <a:pPr marL="533400" indent="-457200" algn="just">
              <a:buFont typeface="+mj-lt"/>
              <a:buAutoNum type="alphaLcParenR" startAt="3"/>
            </a:pPr>
            <a:r>
              <a:rPr lang="en-US" sz="2300" b="1" i="1" u="sng" dirty="0"/>
              <a:t>Rational Legal </a:t>
            </a:r>
            <a:r>
              <a:rPr lang="en-US" sz="2300" b="1" u="sng" dirty="0"/>
              <a:t>Authority:</a:t>
            </a:r>
            <a:r>
              <a:rPr lang="en-US" sz="2300" b="1" dirty="0"/>
              <a:t> </a:t>
            </a:r>
          </a:p>
          <a:p>
            <a:pPr algn="just"/>
            <a:r>
              <a:rPr lang="en-US" sz="2000" dirty="0">
                <a:latin typeface="Tahoma" panose="020B0604030504040204" pitchFamily="34" charset="0"/>
                <a:ea typeface="Tahoma" panose="020B0604030504040204" pitchFamily="34" charset="0"/>
                <a:cs typeface="Tahoma" panose="020B0604030504040204" pitchFamily="34" charset="0"/>
              </a:rPr>
              <a:t>Based on constitutional rules, Laws.</a:t>
            </a:r>
          </a:p>
          <a:p>
            <a:r>
              <a:rPr lang="en-US" sz="2000" dirty="0">
                <a:latin typeface="Tahoma" panose="020B0604030504040204" pitchFamily="34" charset="0"/>
                <a:ea typeface="Tahoma" panose="020B0604030504040204" pitchFamily="34" charset="0"/>
                <a:cs typeface="Tahoma" panose="020B0604030504040204" pitchFamily="34" charset="0"/>
              </a:rPr>
              <a:t> People obey such an authority because it is based on certain rules and regulations. For example, a DC or an Income tax officer and all government officials exercise legal rational authority.</a:t>
            </a:r>
          </a:p>
          <a:p>
            <a:r>
              <a:rPr lang="en-US" sz="2000" dirty="0">
                <a:solidFill>
                  <a:schemeClr val="bg1"/>
                </a:solidFill>
                <a:effectLst/>
                <a:latin typeface="Tahoma" panose="020B0604030504040204" pitchFamily="34" charset="0"/>
                <a:ea typeface="Tahoma" panose="020B0604030504040204" pitchFamily="34" charset="0"/>
                <a:cs typeface="Tahoma" panose="020B0604030504040204" pitchFamily="34" charset="0"/>
              </a:rPr>
              <a:t>This form of authority is a hallmark of modern democracies, where power is given to people elected by voters, and the rules for wielding that power are usually outlined in a constitution, a charter, or another written document.</a:t>
            </a:r>
            <a:br>
              <a:rPr lang="en-US" sz="2300" dirty="0"/>
            </a:br>
            <a:endParaRPr lang="en-US" sz="2300" dirty="0"/>
          </a:p>
        </p:txBody>
      </p:sp>
      <p:sp>
        <p:nvSpPr>
          <p:cNvPr id="139" name="Shape 139"/>
          <p:cNvSpPr txBox="1">
            <a:spLocks noGrp="1"/>
          </p:cNvSpPr>
          <p:nvPr>
            <p:ph type="sldNum" idx="12"/>
          </p:nvPr>
        </p:nvSpPr>
        <p:spPr>
          <a:xfrm>
            <a:off x="8046600" y="4593850"/>
            <a:ext cx="1097400" cy="549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22</a:t>
            </a:fld>
            <a:endParaRPr/>
          </a:p>
        </p:txBody>
      </p:sp>
    </p:spTree>
    <p:extLst>
      <p:ext uri="{BB962C8B-B14F-4D97-AF65-F5344CB8AC3E}">
        <p14:creationId xmlns:p14="http://schemas.microsoft.com/office/powerpoint/2010/main" val="1435531723"/>
      </p:ext>
    </p:extLst>
  </p:cSld>
  <p:clrMapOvr>
    <a:masterClrMapping/>
  </p:clrMapOvr>
  <p:transition spd="slow">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50B52-1260-4FEE-A4B6-E9104CEFC071}"/>
              </a:ext>
            </a:extLst>
          </p:cNvPr>
          <p:cNvSpPr>
            <a:spLocks noGrp="1"/>
          </p:cNvSpPr>
          <p:nvPr>
            <p:ph type="title"/>
          </p:nvPr>
        </p:nvSpPr>
        <p:spPr>
          <a:xfrm>
            <a:off x="549600" y="139700"/>
            <a:ext cx="7497000" cy="771275"/>
          </a:xfrm>
        </p:spPr>
        <p:txBody>
          <a:bodyPr/>
          <a:lstStyle/>
          <a:p>
            <a:r>
              <a:rPr lang="en-US" sz="2800" dirty="0"/>
              <a:t>Difference between Power and Authority</a:t>
            </a:r>
          </a:p>
        </p:txBody>
      </p:sp>
      <p:sp>
        <p:nvSpPr>
          <p:cNvPr id="3" name="Text Placeholder 2">
            <a:extLst>
              <a:ext uri="{FF2B5EF4-FFF2-40B4-BE49-F238E27FC236}">
                <a16:creationId xmlns:a16="http://schemas.microsoft.com/office/drawing/2014/main" id="{D4444B9D-B77C-47E6-B0F0-4AD6B6195FB4}"/>
              </a:ext>
            </a:extLst>
          </p:cNvPr>
          <p:cNvSpPr>
            <a:spLocks noGrp="1"/>
          </p:cNvSpPr>
          <p:nvPr>
            <p:ph type="body" idx="1"/>
          </p:nvPr>
        </p:nvSpPr>
        <p:spPr/>
        <p:txBody>
          <a:bodyPr/>
          <a:lstStyle/>
          <a:p>
            <a:r>
              <a:rPr lang="en-US" dirty="0">
                <a:hlinkClick r:id="rId2"/>
              </a:rPr>
              <a:t>http://www.differencebetween.net/business/differences-between-power-and-authority/</a:t>
            </a:r>
            <a:endParaRPr lang="en-US" dirty="0"/>
          </a:p>
          <a:p>
            <a:endParaRPr lang="en-US" dirty="0"/>
          </a:p>
        </p:txBody>
      </p:sp>
      <p:sp>
        <p:nvSpPr>
          <p:cNvPr id="4" name="Slide Number Placeholder 3">
            <a:extLst>
              <a:ext uri="{FF2B5EF4-FFF2-40B4-BE49-F238E27FC236}">
                <a16:creationId xmlns:a16="http://schemas.microsoft.com/office/drawing/2014/main" id="{77029B77-2DA5-46DA-AB31-4FCFB2E62FE2}"/>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23</a:t>
            </a:fld>
            <a:endParaRPr lang="en"/>
          </a:p>
        </p:txBody>
      </p:sp>
    </p:spTree>
    <p:extLst>
      <p:ext uri="{BB962C8B-B14F-4D97-AF65-F5344CB8AC3E}">
        <p14:creationId xmlns:p14="http://schemas.microsoft.com/office/powerpoint/2010/main" val="8000177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ctrTitle"/>
          </p:nvPr>
        </p:nvSpPr>
        <p:spPr>
          <a:xfrm>
            <a:off x="1735925" y="1126150"/>
            <a:ext cx="5672100" cy="11598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endParaRPr dirty="0"/>
          </a:p>
          <a:p>
            <a:pPr marL="0" lvl="0" indent="0" rtl="0">
              <a:spcBef>
                <a:spcPts val="0"/>
              </a:spcBef>
              <a:spcAft>
                <a:spcPts val="0"/>
              </a:spcAft>
              <a:buNone/>
            </a:pPr>
            <a:r>
              <a:rPr lang="en-US" dirty="0"/>
              <a:t>Legitimacy</a:t>
            </a:r>
            <a:endParaRPr dirty="0"/>
          </a:p>
        </p:txBody>
      </p:sp>
      <p:grpSp>
        <p:nvGrpSpPr>
          <p:cNvPr id="121" name="Shape 121"/>
          <p:cNvGrpSpPr/>
          <p:nvPr/>
        </p:nvGrpSpPr>
        <p:grpSpPr>
          <a:xfrm>
            <a:off x="4392102" y="4301022"/>
            <a:ext cx="359234" cy="585619"/>
            <a:chOff x="6730350" y="2315900"/>
            <a:chExt cx="257700" cy="420100"/>
          </a:xfrm>
        </p:grpSpPr>
        <p:sp>
          <p:nvSpPr>
            <p:cNvPr id="122" name="Shape 122"/>
            <p:cNvSpPr/>
            <p:nvPr/>
          </p:nvSpPr>
          <p:spPr>
            <a:xfrm>
              <a:off x="6807900" y="26712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3" name="Shape 123"/>
            <p:cNvSpPr/>
            <p:nvPr/>
          </p:nvSpPr>
          <p:spPr>
            <a:xfrm>
              <a:off x="6807900" y="26364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4" name="Shape 124"/>
            <p:cNvSpPr/>
            <p:nvPr/>
          </p:nvSpPr>
          <p:spPr>
            <a:xfrm>
              <a:off x="6807900" y="2706075"/>
              <a:ext cx="102600" cy="29925"/>
            </a:xfrm>
            <a:custGeom>
              <a:avLst/>
              <a:gdLst/>
              <a:ahLst/>
              <a:cxnLst/>
              <a:rect l="0" t="0" r="0" b="0"/>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5" name="Shape 125"/>
            <p:cNvSpPr/>
            <p:nvPr/>
          </p:nvSpPr>
          <p:spPr>
            <a:xfrm>
              <a:off x="6811575" y="2463675"/>
              <a:ext cx="95275" cy="160600"/>
            </a:xfrm>
            <a:custGeom>
              <a:avLst/>
              <a:gdLst/>
              <a:ahLst/>
              <a:cxnLst/>
              <a:rect l="0" t="0" r="0" b="0"/>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6" name="Shape 126"/>
            <p:cNvSpPr/>
            <p:nvPr/>
          </p:nvSpPr>
          <p:spPr>
            <a:xfrm>
              <a:off x="6730350" y="2315900"/>
              <a:ext cx="257700" cy="308375"/>
            </a:xfrm>
            <a:custGeom>
              <a:avLst/>
              <a:gdLst/>
              <a:ahLst/>
              <a:cxnLst/>
              <a:rect l="0" t="0" r="0" b="0"/>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 name="Subtitle 2">
            <a:extLst>
              <a:ext uri="{FF2B5EF4-FFF2-40B4-BE49-F238E27FC236}">
                <a16:creationId xmlns:a16="http://schemas.microsoft.com/office/drawing/2014/main" id="{773AE41B-F0F9-4085-8636-DC8F6C81F4B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36522926"/>
      </p:ext>
    </p:extLst>
  </p:cSld>
  <p:clrMapOvr>
    <a:masterClrMapping/>
  </p:clrMapOvr>
  <p:transition spd="slow">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549600" y="94675"/>
            <a:ext cx="7497000" cy="549600"/>
          </a:xfrm>
          <a:prstGeom prst="rect">
            <a:avLst/>
          </a:prstGeom>
        </p:spPr>
        <p:txBody>
          <a:bodyPr spcFirstLastPara="1" wrap="square" lIns="91425" tIns="91425" rIns="91425" bIns="91425" anchor="b" anchorCtr="0">
            <a:noAutofit/>
          </a:bodyPr>
          <a:lstStyle/>
          <a:p>
            <a:pPr marL="0" lvl="0" indent="0" algn="ctr">
              <a:spcBef>
                <a:spcPts val="0"/>
              </a:spcBef>
              <a:spcAft>
                <a:spcPts val="0"/>
              </a:spcAft>
              <a:buNone/>
            </a:pPr>
            <a:r>
              <a:rPr lang="en-US" sz="2800" dirty="0"/>
              <a:t>Meaning of Legitimacy        [1]</a:t>
            </a:r>
            <a:endParaRPr sz="2800" dirty="0"/>
          </a:p>
        </p:txBody>
      </p:sp>
      <p:sp>
        <p:nvSpPr>
          <p:cNvPr id="138" name="Shape 138"/>
          <p:cNvSpPr txBox="1">
            <a:spLocks noGrp="1"/>
          </p:cNvSpPr>
          <p:nvPr>
            <p:ph type="body" idx="1"/>
          </p:nvPr>
        </p:nvSpPr>
        <p:spPr>
          <a:xfrm>
            <a:off x="368300" y="750550"/>
            <a:ext cx="8407400" cy="3949575"/>
          </a:xfrm>
          <a:prstGeom prst="rect">
            <a:avLst/>
          </a:prstGeom>
        </p:spPr>
        <p:txBody>
          <a:bodyPr spcFirstLastPara="1" wrap="square" lIns="91425" tIns="91425" rIns="91425" bIns="91425" anchor="t" anchorCtr="0">
            <a:noAutofit/>
          </a:bodyPr>
          <a:lstStyle/>
          <a:p>
            <a:pPr algn="just"/>
            <a:r>
              <a:rPr lang="en-US" sz="2200" dirty="0"/>
              <a:t>There cannot be ‘authority’ without legitimacy i.e. </a:t>
            </a:r>
            <a:r>
              <a:rPr lang="en-US" sz="2200" u="sng" dirty="0"/>
              <a:t>recognition on the part of the ‘people</a:t>
            </a:r>
            <a:r>
              <a:rPr lang="en-US" sz="2200" dirty="0"/>
              <a:t>’ upon whom the authority is exercised. </a:t>
            </a:r>
          </a:p>
          <a:p>
            <a:pPr algn="just"/>
            <a:r>
              <a:rPr lang="en-US" sz="2200" dirty="0"/>
              <a:t>The </a:t>
            </a:r>
            <a:r>
              <a:rPr lang="en-US" sz="2200" u="sng" dirty="0"/>
              <a:t>people recognize </a:t>
            </a:r>
            <a:r>
              <a:rPr lang="en-US" sz="2200" dirty="0"/>
              <a:t>that the power being used, decisions or commands being enforced by the authority-holder is </a:t>
            </a:r>
            <a:r>
              <a:rPr lang="en-US" sz="2200" u="sng" dirty="0"/>
              <a:t>just and beneficial for them.</a:t>
            </a:r>
          </a:p>
          <a:p>
            <a:pPr algn="just"/>
            <a:r>
              <a:rPr lang="en-US" sz="2200" dirty="0"/>
              <a:t>Legitimacy transforms power into authority. </a:t>
            </a:r>
            <a:r>
              <a:rPr lang="en-US" sz="2200" dirty="0">
                <a:highlight>
                  <a:srgbClr val="808080"/>
                </a:highlight>
              </a:rPr>
              <a:t>Legitimacy without authority only remains a wishful thinking. </a:t>
            </a:r>
          </a:p>
        </p:txBody>
      </p:sp>
      <p:sp>
        <p:nvSpPr>
          <p:cNvPr id="139" name="Shape 139"/>
          <p:cNvSpPr txBox="1">
            <a:spLocks noGrp="1"/>
          </p:cNvSpPr>
          <p:nvPr>
            <p:ph type="sldNum" idx="12"/>
          </p:nvPr>
        </p:nvSpPr>
        <p:spPr>
          <a:xfrm>
            <a:off x="8046600" y="4593850"/>
            <a:ext cx="1097400" cy="549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25</a:t>
            </a:fld>
            <a:endParaRPr/>
          </a:p>
        </p:txBody>
      </p:sp>
    </p:spTree>
    <p:extLst>
      <p:ext uri="{BB962C8B-B14F-4D97-AF65-F5344CB8AC3E}">
        <p14:creationId xmlns:p14="http://schemas.microsoft.com/office/powerpoint/2010/main" val="2630368715"/>
      </p:ext>
    </p:extLst>
  </p:cSld>
  <p:clrMapOvr>
    <a:masterClrMapping/>
  </p:clrMapOvr>
  <p:transition spd="slow">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306455D-08D2-4050-B5E2-7E3ABF0C4A22}"/>
              </a:ext>
            </a:extLst>
          </p:cNvPr>
          <p:cNvSpPr>
            <a:spLocks noGrp="1"/>
          </p:cNvSpPr>
          <p:nvPr>
            <p:ph type="body" idx="1"/>
          </p:nvPr>
        </p:nvSpPr>
        <p:spPr>
          <a:xfrm>
            <a:off x="-114300" y="844550"/>
            <a:ext cx="8788400" cy="3841750"/>
          </a:xfrm>
        </p:spPr>
        <p:txBody>
          <a:bodyPr/>
          <a:lstStyle/>
          <a:p>
            <a:pPr algn="just"/>
            <a:r>
              <a:rPr lang="en-US" dirty="0"/>
              <a:t>The power of a dictator or an authoritarian ruler of state is devoid of legitimacy and is backed by force and coercion of the power-holder. As against it, the power of a democratically elected power-holder is a recognized and legitimate power i.e. authority. </a:t>
            </a:r>
            <a:r>
              <a:rPr lang="en-US" dirty="0">
                <a:highlight>
                  <a:srgbClr val="808080"/>
                </a:highlight>
              </a:rPr>
              <a:t>Legitimacy ensures a successful use of authority</a:t>
            </a:r>
            <a:r>
              <a:rPr lang="en-US" dirty="0"/>
              <a:t>.</a:t>
            </a:r>
          </a:p>
          <a:p>
            <a:pPr algn="just"/>
            <a:r>
              <a:rPr lang="en-US" dirty="0"/>
              <a:t> </a:t>
            </a:r>
          </a:p>
        </p:txBody>
      </p:sp>
      <p:sp>
        <p:nvSpPr>
          <p:cNvPr id="4" name="Slide Number Placeholder 3">
            <a:extLst>
              <a:ext uri="{FF2B5EF4-FFF2-40B4-BE49-F238E27FC236}">
                <a16:creationId xmlns:a16="http://schemas.microsoft.com/office/drawing/2014/main" id="{7F468930-825E-473A-A9DC-C423B0132434}"/>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26</a:t>
            </a:fld>
            <a:endParaRPr lang="en"/>
          </a:p>
        </p:txBody>
      </p:sp>
    </p:spTree>
    <p:extLst>
      <p:ext uri="{BB962C8B-B14F-4D97-AF65-F5344CB8AC3E}">
        <p14:creationId xmlns:p14="http://schemas.microsoft.com/office/powerpoint/2010/main" val="1987624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45391-E161-4FE9-8750-2BC60A6F4864}"/>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ADD2A523-8366-4190-9EE6-76AD90F1ED1E}"/>
              </a:ext>
            </a:extLst>
          </p:cNvPr>
          <p:cNvSpPr>
            <a:spLocks noGrp="1"/>
          </p:cNvSpPr>
          <p:nvPr>
            <p:ph type="body" idx="1"/>
          </p:nvPr>
        </p:nvSpPr>
        <p:spPr/>
        <p:txBody>
          <a:bodyPr/>
          <a:lstStyle/>
          <a:p>
            <a:r>
              <a:rPr lang="en-US" dirty="0"/>
              <a:t>Legitimacy is "a value whereby something or someone is recognized and accepted as right and proper"</a:t>
            </a:r>
          </a:p>
        </p:txBody>
      </p:sp>
      <p:sp>
        <p:nvSpPr>
          <p:cNvPr id="4" name="Slide Number Placeholder 3">
            <a:extLst>
              <a:ext uri="{FF2B5EF4-FFF2-40B4-BE49-F238E27FC236}">
                <a16:creationId xmlns:a16="http://schemas.microsoft.com/office/drawing/2014/main" id="{E593303A-1EA8-4077-B37D-9333A1EBB71A}"/>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27</a:t>
            </a:fld>
            <a:endParaRPr lang="en"/>
          </a:p>
        </p:txBody>
      </p:sp>
    </p:spTree>
    <p:extLst>
      <p:ext uri="{BB962C8B-B14F-4D97-AF65-F5344CB8AC3E}">
        <p14:creationId xmlns:p14="http://schemas.microsoft.com/office/powerpoint/2010/main" val="5685357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5D688-9620-466A-8BC1-C004C1FEBFFD}"/>
              </a:ext>
            </a:extLst>
          </p:cNvPr>
          <p:cNvSpPr>
            <a:spLocks noGrp="1"/>
          </p:cNvSpPr>
          <p:nvPr>
            <p:ph type="title"/>
          </p:nvPr>
        </p:nvSpPr>
        <p:spPr/>
        <p:txBody>
          <a:bodyPr/>
          <a:lstStyle/>
          <a:p>
            <a:r>
              <a:rPr lang="en-US" sz="2800" dirty="0"/>
              <a:t>How is legitimacy created?</a:t>
            </a:r>
          </a:p>
        </p:txBody>
      </p:sp>
      <p:sp>
        <p:nvSpPr>
          <p:cNvPr id="3" name="Text Placeholder 2">
            <a:extLst>
              <a:ext uri="{FF2B5EF4-FFF2-40B4-BE49-F238E27FC236}">
                <a16:creationId xmlns:a16="http://schemas.microsoft.com/office/drawing/2014/main" id="{7799DECC-C6BA-4467-B638-3332E27992F7}"/>
              </a:ext>
            </a:extLst>
          </p:cNvPr>
          <p:cNvSpPr>
            <a:spLocks noGrp="1"/>
          </p:cNvSpPr>
          <p:nvPr>
            <p:ph type="body" idx="1"/>
          </p:nvPr>
        </p:nvSpPr>
        <p:spPr/>
        <p:txBody>
          <a:bodyPr/>
          <a:lstStyle/>
          <a:p>
            <a:r>
              <a:rPr lang="en-US" b="1" u="sng" dirty="0"/>
              <a:t>Three criteria must meet to be legitimate:</a:t>
            </a:r>
          </a:p>
          <a:p>
            <a:pPr marL="533400" indent="-457200">
              <a:buFont typeface="+mj-lt"/>
              <a:buAutoNum type="arabicPeriod"/>
            </a:pPr>
            <a:r>
              <a:rPr lang="en-US" dirty="0"/>
              <a:t>Power  must be exercised according to rules</a:t>
            </a:r>
          </a:p>
          <a:p>
            <a:pPr marL="533400" indent="-457200">
              <a:buFont typeface="+mj-lt"/>
              <a:buAutoNum type="arabicPeriod"/>
            </a:pPr>
            <a:r>
              <a:rPr lang="en-US" dirty="0"/>
              <a:t>Rules must be justified in terms of shared belief of government and governed.</a:t>
            </a:r>
          </a:p>
          <a:p>
            <a:pPr marL="533400" indent="-457200">
              <a:buFont typeface="+mj-lt"/>
              <a:buAutoNum type="arabicPeriod"/>
            </a:pPr>
            <a:r>
              <a:rPr lang="en-US" dirty="0"/>
              <a:t>Must be demonstrated by the expression of consent on the part of governed. </a:t>
            </a:r>
          </a:p>
        </p:txBody>
      </p:sp>
      <p:sp>
        <p:nvSpPr>
          <p:cNvPr id="4" name="Slide Number Placeholder 3">
            <a:extLst>
              <a:ext uri="{FF2B5EF4-FFF2-40B4-BE49-F238E27FC236}">
                <a16:creationId xmlns:a16="http://schemas.microsoft.com/office/drawing/2014/main" id="{65F32756-B365-49EB-B1F2-DD1D217F913F}"/>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28</a:t>
            </a:fld>
            <a:endParaRPr lang="en"/>
          </a:p>
        </p:txBody>
      </p:sp>
    </p:spTree>
    <p:extLst>
      <p:ext uri="{BB962C8B-B14F-4D97-AF65-F5344CB8AC3E}">
        <p14:creationId xmlns:p14="http://schemas.microsoft.com/office/powerpoint/2010/main" val="19273581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ctrTitle"/>
          </p:nvPr>
        </p:nvSpPr>
        <p:spPr>
          <a:xfrm>
            <a:off x="1593398" y="1031689"/>
            <a:ext cx="6315875" cy="11598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endParaRPr dirty="0"/>
          </a:p>
          <a:p>
            <a:pPr marL="0" lvl="0" indent="0" rtl="0">
              <a:spcBef>
                <a:spcPts val="0"/>
              </a:spcBef>
              <a:spcAft>
                <a:spcPts val="0"/>
              </a:spcAft>
              <a:buNone/>
            </a:pPr>
            <a:r>
              <a:rPr lang="en-US" dirty="0"/>
              <a:t>Relation between Power, Authority and Legitimacy</a:t>
            </a:r>
            <a:endParaRPr dirty="0"/>
          </a:p>
        </p:txBody>
      </p:sp>
      <p:grpSp>
        <p:nvGrpSpPr>
          <p:cNvPr id="121" name="Shape 121"/>
          <p:cNvGrpSpPr/>
          <p:nvPr/>
        </p:nvGrpSpPr>
        <p:grpSpPr>
          <a:xfrm>
            <a:off x="4392102" y="4301022"/>
            <a:ext cx="359234" cy="585619"/>
            <a:chOff x="6730350" y="2315900"/>
            <a:chExt cx="257700" cy="420100"/>
          </a:xfrm>
        </p:grpSpPr>
        <p:sp>
          <p:nvSpPr>
            <p:cNvPr id="122" name="Shape 122"/>
            <p:cNvSpPr/>
            <p:nvPr/>
          </p:nvSpPr>
          <p:spPr>
            <a:xfrm>
              <a:off x="6807900" y="26712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3" name="Shape 123"/>
            <p:cNvSpPr/>
            <p:nvPr/>
          </p:nvSpPr>
          <p:spPr>
            <a:xfrm>
              <a:off x="6807900" y="26364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4" name="Shape 124"/>
            <p:cNvSpPr/>
            <p:nvPr/>
          </p:nvSpPr>
          <p:spPr>
            <a:xfrm>
              <a:off x="6807900" y="2706075"/>
              <a:ext cx="102600" cy="29925"/>
            </a:xfrm>
            <a:custGeom>
              <a:avLst/>
              <a:gdLst/>
              <a:ahLst/>
              <a:cxnLst/>
              <a:rect l="0" t="0" r="0" b="0"/>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5" name="Shape 125"/>
            <p:cNvSpPr/>
            <p:nvPr/>
          </p:nvSpPr>
          <p:spPr>
            <a:xfrm>
              <a:off x="6811575" y="2463675"/>
              <a:ext cx="95275" cy="160600"/>
            </a:xfrm>
            <a:custGeom>
              <a:avLst/>
              <a:gdLst/>
              <a:ahLst/>
              <a:cxnLst/>
              <a:rect l="0" t="0" r="0" b="0"/>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6" name="Shape 126"/>
            <p:cNvSpPr/>
            <p:nvPr/>
          </p:nvSpPr>
          <p:spPr>
            <a:xfrm>
              <a:off x="6730350" y="2315900"/>
              <a:ext cx="257700" cy="308375"/>
            </a:xfrm>
            <a:custGeom>
              <a:avLst/>
              <a:gdLst/>
              <a:ahLst/>
              <a:cxnLst/>
              <a:rect l="0" t="0" r="0" b="0"/>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extLst>
      <p:ext uri="{BB962C8B-B14F-4D97-AF65-F5344CB8AC3E}">
        <p14:creationId xmlns:p14="http://schemas.microsoft.com/office/powerpoint/2010/main" val="3631837624"/>
      </p:ext>
    </p:extLst>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876E1BE-0B58-42D9-B56E-5E247C5773A3}"/>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3</a:t>
            </a:fld>
            <a:endParaRPr lang="en"/>
          </a:p>
        </p:txBody>
      </p:sp>
      <p:pic>
        <p:nvPicPr>
          <p:cNvPr id="3" name="Picture 2">
            <a:extLst>
              <a:ext uri="{FF2B5EF4-FFF2-40B4-BE49-F238E27FC236}">
                <a16:creationId xmlns:a16="http://schemas.microsoft.com/office/drawing/2014/main" id="{F7B52A20-01E0-4D45-95B4-2CEA3704BE92}"/>
              </a:ext>
            </a:extLst>
          </p:cNvPr>
          <p:cNvPicPr>
            <a:picLocks noChangeAspect="1"/>
          </p:cNvPicPr>
          <p:nvPr/>
        </p:nvPicPr>
        <p:blipFill>
          <a:blip r:embed="rId2"/>
          <a:stretch>
            <a:fillRect/>
          </a:stretch>
        </p:blipFill>
        <p:spPr>
          <a:xfrm>
            <a:off x="808893" y="281354"/>
            <a:ext cx="7455876" cy="4149969"/>
          </a:xfrm>
          <a:prstGeom prst="rect">
            <a:avLst/>
          </a:prstGeom>
        </p:spPr>
      </p:pic>
    </p:spTree>
    <p:extLst>
      <p:ext uri="{BB962C8B-B14F-4D97-AF65-F5344CB8AC3E}">
        <p14:creationId xmlns:p14="http://schemas.microsoft.com/office/powerpoint/2010/main" val="19984943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549600" y="361375"/>
            <a:ext cx="7497000" cy="549600"/>
          </a:xfrm>
          <a:prstGeom prst="rect">
            <a:avLst/>
          </a:prstGeom>
        </p:spPr>
        <p:txBody>
          <a:bodyPr spcFirstLastPara="1" wrap="square" lIns="91425" tIns="91425" rIns="91425" bIns="91425" anchor="b" anchorCtr="0">
            <a:noAutofit/>
          </a:bodyPr>
          <a:lstStyle/>
          <a:p>
            <a:pPr lvl="0"/>
            <a:r>
              <a:rPr lang="en-US" sz="2800" dirty="0"/>
              <a:t>Relation between Authority and Legitimacy</a:t>
            </a:r>
            <a:endParaRPr sz="2800" dirty="0"/>
          </a:p>
        </p:txBody>
      </p:sp>
      <p:sp>
        <p:nvSpPr>
          <p:cNvPr id="138" name="Shape 138"/>
          <p:cNvSpPr txBox="1">
            <a:spLocks noGrp="1"/>
          </p:cNvSpPr>
          <p:nvPr>
            <p:ph type="body" idx="1"/>
          </p:nvPr>
        </p:nvSpPr>
        <p:spPr>
          <a:xfrm>
            <a:off x="549600" y="1193800"/>
            <a:ext cx="8289600" cy="3136900"/>
          </a:xfrm>
          <a:prstGeom prst="rect">
            <a:avLst/>
          </a:prstGeom>
        </p:spPr>
        <p:txBody>
          <a:bodyPr spcFirstLastPara="1" wrap="square" lIns="91425" tIns="91425" rIns="91425" bIns="91425" anchor="t" anchorCtr="0">
            <a:noAutofit/>
          </a:bodyPr>
          <a:lstStyle/>
          <a:p>
            <a:pPr lvl="0" algn="just"/>
            <a:r>
              <a:rPr lang="en-US" u="sng" dirty="0"/>
              <a:t>Legitimacy is the acceptance of the power by those who obey it - not acceptance at the level of fear, but acceptance at the level of agreeing that someone's authority is morally valid.</a:t>
            </a:r>
            <a:endParaRPr u="sng" dirty="0"/>
          </a:p>
        </p:txBody>
      </p:sp>
      <p:sp>
        <p:nvSpPr>
          <p:cNvPr id="139" name="Shape 139"/>
          <p:cNvSpPr txBox="1">
            <a:spLocks noGrp="1"/>
          </p:cNvSpPr>
          <p:nvPr>
            <p:ph type="sldNum" idx="12"/>
          </p:nvPr>
        </p:nvSpPr>
        <p:spPr>
          <a:xfrm>
            <a:off x="8046600" y="4593850"/>
            <a:ext cx="1097400" cy="549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30</a:t>
            </a:fld>
            <a:endParaRPr/>
          </a:p>
        </p:txBody>
      </p:sp>
    </p:spTree>
    <p:extLst>
      <p:ext uri="{BB962C8B-B14F-4D97-AF65-F5344CB8AC3E}">
        <p14:creationId xmlns:p14="http://schemas.microsoft.com/office/powerpoint/2010/main" val="668137911"/>
      </p:ext>
    </p:extLst>
  </p:cSld>
  <p:clrMapOvr>
    <a:masterClrMapping/>
  </p:clrMapOvr>
  <p:transition spd="slow">
    <p:fade thruBlk="1"/>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ABFC7-22F5-4B2A-9C5A-C2AE71A17E19}"/>
              </a:ext>
            </a:extLst>
          </p:cNvPr>
          <p:cNvSpPr>
            <a:spLocks noGrp="1"/>
          </p:cNvSpPr>
          <p:nvPr>
            <p:ph type="title"/>
          </p:nvPr>
        </p:nvSpPr>
        <p:spPr>
          <a:xfrm>
            <a:off x="527925" y="0"/>
            <a:ext cx="8088150" cy="955000"/>
          </a:xfrm>
        </p:spPr>
        <p:txBody>
          <a:bodyPr/>
          <a:lstStyle/>
          <a:p>
            <a:r>
              <a:rPr lang="en-US" sz="2800" dirty="0"/>
              <a:t>Relation between Authority and Legitimacy</a:t>
            </a:r>
            <a:br>
              <a:rPr lang="en-US" sz="2800" dirty="0"/>
            </a:br>
            <a:r>
              <a:rPr lang="en-US" sz="2800" dirty="0"/>
              <a:t> Example:</a:t>
            </a:r>
          </a:p>
        </p:txBody>
      </p:sp>
      <p:sp>
        <p:nvSpPr>
          <p:cNvPr id="3" name="Text Placeholder 2">
            <a:extLst>
              <a:ext uri="{FF2B5EF4-FFF2-40B4-BE49-F238E27FC236}">
                <a16:creationId xmlns:a16="http://schemas.microsoft.com/office/drawing/2014/main" id="{656C6BA2-3899-4903-87C2-0E75CE837C63}"/>
              </a:ext>
            </a:extLst>
          </p:cNvPr>
          <p:cNvSpPr>
            <a:spLocks noGrp="1"/>
          </p:cNvSpPr>
          <p:nvPr>
            <p:ph type="body" idx="1"/>
          </p:nvPr>
        </p:nvSpPr>
        <p:spPr>
          <a:xfrm>
            <a:off x="114300" y="1077575"/>
            <a:ext cx="8737600" cy="3393700"/>
          </a:xfrm>
        </p:spPr>
        <p:txBody>
          <a:bodyPr/>
          <a:lstStyle/>
          <a:p>
            <a:pPr algn="just"/>
            <a:r>
              <a:rPr lang="en-US" dirty="0"/>
              <a:t>For example, Someone might be a powerful boss who can make people run around and do what he/she wants through fear. He/she have authority. But people might just want that the boss should go, or may only have negative opinion about him/her. That would be a crisis of legitimacy. </a:t>
            </a:r>
            <a:r>
              <a:rPr lang="en-US" dirty="0">
                <a:highlight>
                  <a:srgbClr val="808080"/>
                </a:highlight>
              </a:rPr>
              <a:t>Authority becomes legitimate, when people who submit to that authority accept the authority as competent, rightful and moral.</a:t>
            </a:r>
          </a:p>
          <a:p>
            <a:endParaRPr lang="en-US" dirty="0"/>
          </a:p>
        </p:txBody>
      </p:sp>
      <p:sp>
        <p:nvSpPr>
          <p:cNvPr id="4" name="Slide Number Placeholder 3">
            <a:extLst>
              <a:ext uri="{FF2B5EF4-FFF2-40B4-BE49-F238E27FC236}">
                <a16:creationId xmlns:a16="http://schemas.microsoft.com/office/drawing/2014/main" id="{9E0E0E97-A6D7-4854-8963-006B061C2AED}"/>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31</a:t>
            </a:fld>
            <a:endParaRPr lang="en"/>
          </a:p>
        </p:txBody>
      </p:sp>
    </p:spTree>
    <p:extLst>
      <p:ext uri="{BB962C8B-B14F-4D97-AF65-F5344CB8AC3E}">
        <p14:creationId xmlns:p14="http://schemas.microsoft.com/office/powerpoint/2010/main" val="4200272426"/>
      </p:ext>
    </p:extLst>
  </p:cSld>
  <p:clrMapOvr>
    <a:masterClrMapping/>
  </p:clrMapOvr>
  <p:transition spd="slow">
    <p:fade thruBlk="1"/>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C05802E-7A49-4962-A2BE-D550FBB6FE4B}"/>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32</a:t>
            </a:fld>
            <a:endParaRPr lang="en"/>
          </a:p>
        </p:txBody>
      </p:sp>
      <p:sp>
        <p:nvSpPr>
          <p:cNvPr id="3" name="Rectangle 2">
            <a:extLst>
              <a:ext uri="{FF2B5EF4-FFF2-40B4-BE49-F238E27FC236}">
                <a16:creationId xmlns:a16="http://schemas.microsoft.com/office/drawing/2014/main" id="{3B320A50-58CC-4295-8403-AFB7309910B1}"/>
              </a:ext>
            </a:extLst>
          </p:cNvPr>
          <p:cNvSpPr/>
          <p:nvPr/>
        </p:nvSpPr>
        <p:spPr>
          <a:xfrm>
            <a:off x="228600" y="179115"/>
            <a:ext cx="8420100" cy="4414735"/>
          </a:xfrm>
          <a:prstGeom prst="rect">
            <a:avLst/>
          </a:prstGeom>
        </p:spPr>
        <p:txBody>
          <a:bodyPr wrap="square">
            <a:spAutoFit/>
          </a:bodyPr>
          <a:lstStyle/>
          <a:p>
            <a:pPr algn="just">
              <a:lnSpc>
                <a:spcPts val="3800"/>
              </a:lnSpc>
            </a:pPr>
            <a:r>
              <a:rPr lang="en-US" sz="2000" dirty="0">
                <a:solidFill>
                  <a:schemeClr val="bg1"/>
                </a:solidFill>
              </a:rPr>
              <a:t>Authority is the </a:t>
            </a:r>
            <a:r>
              <a:rPr lang="en-US" sz="2000" b="1" dirty="0">
                <a:solidFill>
                  <a:schemeClr val="bg1"/>
                </a:solidFill>
              </a:rPr>
              <a:t>exercise of power</a:t>
            </a:r>
            <a:r>
              <a:rPr lang="en-US" sz="2000" dirty="0">
                <a:solidFill>
                  <a:schemeClr val="bg1"/>
                </a:solidFill>
              </a:rPr>
              <a:t>, however when this power is </a:t>
            </a:r>
            <a:r>
              <a:rPr lang="en-US" sz="2000" b="1" dirty="0">
                <a:solidFill>
                  <a:schemeClr val="bg1"/>
                </a:solidFill>
              </a:rPr>
              <a:t>exercised through proper ways</a:t>
            </a:r>
            <a:r>
              <a:rPr lang="en-US" sz="2000" dirty="0">
                <a:solidFill>
                  <a:schemeClr val="bg1"/>
                </a:solidFill>
              </a:rPr>
              <a:t>, for e.g.: according to law of the land, it is called legitimate use of power. Hence ideally authority is someone who exercise power with legitimacy. So</a:t>
            </a:r>
            <a:r>
              <a:rPr lang="en-US" sz="2000" b="1" dirty="0">
                <a:solidFill>
                  <a:schemeClr val="bg1"/>
                </a:solidFill>
              </a:rPr>
              <a:t>, legitimacy is like tacit consent</a:t>
            </a:r>
            <a:r>
              <a:rPr lang="en-US" sz="2000" dirty="0">
                <a:solidFill>
                  <a:schemeClr val="bg1"/>
                </a:solidFill>
              </a:rPr>
              <a:t>. Without it any authority might not be able to use power over citizens. When authority loss legitimacy, there use of power become violence. For e.g. when dictators lost legitimacy and tried to protect themselves it is termed as violence and not an act of authority, any unjust, illegitimate use of power </a:t>
            </a:r>
            <a:r>
              <a:rPr lang="en-US" sz="2000" dirty="0" err="1">
                <a:solidFill>
                  <a:schemeClr val="bg1"/>
                </a:solidFill>
              </a:rPr>
              <a:t>devoids</a:t>
            </a:r>
            <a:r>
              <a:rPr lang="en-US" sz="2000" dirty="0">
                <a:solidFill>
                  <a:schemeClr val="bg1"/>
                </a:solidFill>
              </a:rPr>
              <a:t> authority of its authoritativeness.</a:t>
            </a:r>
          </a:p>
        </p:txBody>
      </p:sp>
    </p:spTree>
    <p:extLst>
      <p:ext uri="{BB962C8B-B14F-4D97-AF65-F5344CB8AC3E}">
        <p14:creationId xmlns:p14="http://schemas.microsoft.com/office/powerpoint/2010/main" val="911977644"/>
      </p:ext>
    </p:extLst>
  </p:cSld>
  <p:clrMapOvr>
    <a:masterClrMapping/>
  </p:clrMapOvr>
  <p:transition spd="slow">
    <p:fade thruBlk="1"/>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6468E-0A3B-4346-BC86-6E9AFFE7093A}"/>
              </a:ext>
            </a:extLst>
          </p:cNvPr>
          <p:cNvSpPr>
            <a:spLocks noGrp="1"/>
          </p:cNvSpPr>
          <p:nvPr>
            <p:ph type="title"/>
          </p:nvPr>
        </p:nvSpPr>
        <p:spPr>
          <a:xfrm>
            <a:off x="549600" y="134224"/>
            <a:ext cx="7497000" cy="862826"/>
          </a:xfrm>
        </p:spPr>
        <p:txBody>
          <a:bodyPr/>
          <a:lstStyle/>
          <a:p>
            <a:pPr algn="ctr"/>
            <a:br>
              <a:rPr lang="en-US" sz="2400" dirty="0"/>
            </a:br>
            <a:br>
              <a:rPr lang="en-US" sz="2400" dirty="0"/>
            </a:br>
            <a:br>
              <a:rPr lang="en-US" sz="2400" dirty="0"/>
            </a:br>
            <a:br>
              <a:rPr lang="en-US" sz="2400" dirty="0"/>
            </a:br>
            <a:br>
              <a:rPr lang="en-US" sz="2400" dirty="0"/>
            </a:br>
            <a:br>
              <a:rPr lang="en-US" sz="2400" dirty="0"/>
            </a:br>
            <a:br>
              <a:rPr lang="en-US" sz="2400" dirty="0"/>
            </a:br>
            <a:r>
              <a:rPr lang="en-US" sz="2400" dirty="0"/>
              <a:t>FORBES </a:t>
            </a:r>
            <a:r>
              <a:rPr lang="en-US" sz="2400" dirty="0">
                <a:effectLst/>
                <a:latin typeface="Calibri" panose="020F0502020204030204" pitchFamily="34" charset="0"/>
                <a:ea typeface="Calibri" panose="020F0502020204030204" pitchFamily="34" charset="0"/>
                <a:cs typeface="Times New Roman" panose="02020603050405020304" pitchFamily="18" charset="0"/>
              </a:rPr>
              <a:t>The World's Most Powerful People</a:t>
            </a:r>
            <a:br>
              <a:rPr lang="en-US" sz="2400" dirty="0">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3" name="Text Placeholder 2">
            <a:extLst>
              <a:ext uri="{FF2B5EF4-FFF2-40B4-BE49-F238E27FC236}">
                <a16:creationId xmlns:a16="http://schemas.microsoft.com/office/drawing/2014/main" id="{51AA3BCC-D8BC-45BC-A7B6-63EA9ADCCC48}"/>
              </a:ext>
            </a:extLst>
          </p:cNvPr>
          <p:cNvSpPr>
            <a:spLocks noGrp="1"/>
          </p:cNvSpPr>
          <p:nvPr>
            <p:ph type="body" idx="1"/>
          </p:nvPr>
        </p:nvSpPr>
        <p:spPr/>
        <p:txBody>
          <a:bodyPr/>
          <a:lstStyle/>
          <a:p>
            <a:r>
              <a:rPr lang="en-US" sz="2400" dirty="0">
                <a:hlinkClick r:id="rId2"/>
              </a:rPr>
              <a:t>https://www.forbes.com/powerful-people/list/</a:t>
            </a:r>
            <a:r>
              <a:rPr lang="en-US" sz="2400" dirty="0"/>
              <a:t> </a:t>
            </a:r>
            <a:endParaRPr lang="en-US" dirty="0"/>
          </a:p>
        </p:txBody>
      </p:sp>
      <p:sp>
        <p:nvSpPr>
          <p:cNvPr id="4" name="Slide Number Placeholder 3">
            <a:extLst>
              <a:ext uri="{FF2B5EF4-FFF2-40B4-BE49-F238E27FC236}">
                <a16:creationId xmlns:a16="http://schemas.microsoft.com/office/drawing/2014/main" id="{38DEAA81-6908-49D7-B687-0C7E94206371}"/>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33</a:t>
            </a:fld>
            <a:endParaRPr lang="en"/>
          </a:p>
        </p:txBody>
      </p:sp>
    </p:spTree>
    <p:extLst>
      <p:ext uri="{BB962C8B-B14F-4D97-AF65-F5344CB8AC3E}">
        <p14:creationId xmlns:p14="http://schemas.microsoft.com/office/powerpoint/2010/main" val="41666112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ctrTitle"/>
          </p:nvPr>
        </p:nvSpPr>
        <p:spPr>
          <a:xfrm>
            <a:off x="1593398" y="1031689"/>
            <a:ext cx="6315875" cy="11598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endParaRPr dirty="0"/>
          </a:p>
          <a:p>
            <a:pPr marL="0" lvl="0" indent="0" rtl="0">
              <a:spcBef>
                <a:spcPts val="0"/>
              </a:spcBef>
              <a:spcAft>
                <a:spcPts val="0"/>
              </a:spcAft>
              <a:buNone/>
            </a:pPr>
            <a:r>
              <a:rPr lang="en-US" dirty="0"/>
              <a:t>Cases and Examples</a:t>
            </a:r>
            <a:endParaRPr dirty="0"/>
          </a:p>
        </p:txBody>
      </p:sp>
      <p:grpSp>
        <p:nvGrpSpPr>
          <p:cNvPr id="121" name="Shape 121"/>
          <p:cNvGrpSpPr/>
          <p:nvPr/>
        </p:nvGrpSpPr>
        <p:grpSpPr>
          <a:xfrm>
            <a:off x="4392102" y="4301022"/>
            <a:ext cx="359234" cy="585619"/>
            <a:chOff x="6730350" y="2315900"/>
            <a:chExt cx="257700" cy="420100"/>
          </a:xfrm>
        </p:grpSpPr>
        <p:sp>
          <p:nvSpPr>
            <p:cNvPr id="122" name="Shape 122"/>
            <p:cNvSpPr/>
            <p:nvPr/>
          </p:nvSpPr>
          <p:spPr>
            <a:xfrm>
              <a:off x="6807900" y="26712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3" name="Shape 123"/>
            <p:cNvSpPr/>
            <p:nvPr/>
          </p:nvSpPr>
          <p:spPr>
            <a:xfrm>
              <a:off x="6807900" y="26364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4" name="Shape 124"/>
            <p:cNvSpPr/>
            <p:nvPr/>
          </p:nvSpPr>
          <p:spPr>
            <a:xfrm>
              <a:off x="6807900" y="2706075"/>
              <a:ext cx="102600" cy="29925"/>
            </a:xfrm>
            <a:custGeom>
              <a:avLst/>
              <a:gdLst/>
              <a:ahLst/>
              <a:cxnLst/>
              <a:rect l="0" t="0" r="0" b="0"/>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5" name="Shape 125"/>
            <p:cNvSpPr/>
            <p:nvPr/>
          </p:nvSpPr>
          <p:spPr>
            <a:xfrm>
              <a:off x="6811575" y="2463675"/>
              <a:ext cx="95275" cy="160600"/>
            </a:xfrm>
            <a:custGeom>
              <a:avLst/>
              <a:gdLst/>
              <a:ahLst/>
              <a:cxnLst/>
              <a:rect l="0" t="0" r="0" b="0"/>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6" name="Shape 126"/>
            <p:cNvSpPr/>
            <p:nvPr/>
          </p:nvSpPr>
          <p:spPr>
            <a:xfrm>
              <a:off x="6730350" y="2315900"/>
              <a:ext cx="257700" cy="308375"/>
            </a:xfrm>
            <a:custGeom>
              <a:avLst/>
              <a:gdLst/>
              <a:ahLst/>
              <a:cxnLst/>
              <a:rect l="0" t="0" r="0" b="0"/>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extLst>
      <p:ext uri="{BB962C8B-B14F-4D97-AF65-F5344CB8AC3E}">
        <p14:creationId xmlns:p14="http://schemas.microsoft.com/office/powerpoint/2010/main" val="3194239417"/>
      </p:ext>
    </p:extLst>
  </p:cSld>
  <p:clrMapOvr>
    <a:masterClrMapping/>
  </p:clrMapOvr>
  <p:transition spd="slow">
    <p:fade thruBlk="1"/>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ABFC7-22F5-4B2A-9C5A-C2AE71A17E19}"/>
              </a:ext>
            </a:extLst>
          </p:cNvPr>
          <p:cNvSpPr>
            <a:spLocks noGrp="1"/>
          </p:cNvSpPr>
          <p:nvPr>
            <p:ph type="title"/>
          </p:nvPr>
        </p:nvSpPr>
        <p:spPr>
          <a:xfrm>
            <a:off x="527925" y="0"/>
            <a:ext cx="8088150" cy="955000"/>
          </a:xfrm>
        </p:spPr>
        <p:txBody>
          <a:bodyPr/>
          <a:lstStyle/>
          <a:p>
            <a:r>
              <a:rPr lang="en-US" sz="2800" dirty="0"/>
              <a:t>Provide examples;--</a:t>
            </a:r>
          </a:p>
        </p:txBody>
      </p:sp>
      <p:sp>
        <p:nvSpPr>
          <p:cNvPr id="3" name="Text Placeholder 2">
            <a:extLst>
              <a:ext uri="{FF2B5EF4-FFF2-40B4-BE49-F238E27FC236}">
                <a16:creationId xmlns:a16="http://schemas.microsoft.com/office/drawing/2014/main" id="{656C6BA2-3899-4903-87C2-0E75CE837C63}"/>
              </a:ext>
            </a:extLst>
          </p:cNvPr>
          <p:cNvSpPr>
            <a:spLocks noGrp="1"/>
          </p:cNvSpPr>
          <p:nvPr>
            <p:ph type="body" idx="1"/>
          </p:nvPr>
        </p:nvSpPr>
        <p:spPr>
          <a:xfrm>
            <a:off x="114300" y="1077575"/>
            <a:ext cx="8737600" cy="3393700"/>
          </a:xfrm>
        </p:spPr>
        <p:txBody>
          <a:bodyPr/>
          <a:lstStyle/>
          <a:p>
            <a:pPr>
              <a:buFontTx/>
              <a:buChar char="►"/>
            </a:pPr>
            <a:r>
              <a:rPr lang="en-US" dirty="0"/>
              <a:t> Name a powerful person or group who does not have authority.</a:t>
            </a:r>
          </a:p>
          <a:p>
            <a:pPr>
              <a:buFontTx/>
              <a:buChar char="►"/>
            </a:pPr>
            <a:r>
              <a:rPr lang="en-US" dirty="0"/>
              <a:t> Authority without power ---</a:t>
            </a:r>
          </a:p>
          <a:p>
            <a:pPr>
              <a:buFontTx/>
              <a:buChar char="►"/>
            </a:pPr>
            <a:r>
              <a:rPr lang="en-US" dirty="0"/>
              <a:t>Have both authority and power, but no legitimacy.</a:t>
            </a:r>
          </a:p>
          <a:p>
            <a:pPr>
              <a:buFontTx/>
              <a:buChar char="►"/>
            </a:pPr>
            <a:r>
              <a:rPr lang="en-US" dirty="0"/>
              <a:t>Have all three.</a:t>
            </a:r>
          </a:p>
        </p:txBody>
      </p:sp>
      <p:sp>
        <p:nvSpPr>
          <p:cNvPr id="4" name="Slide Number Placeholder 3">
            <a:extLst>
              <a:ext uri="{FF2B5EF4-FFF2-40B4-BE49-F238E27FC236}">
                <a16:creationId xmlns:a16="http://schemas.microsoft.com/office/drawing/2014/main" id="{9E0E0E97-A6D7-4854-8963-006B061C2AED}"/>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35</a:t>
            </a:fld>
            <a:endParaRPr lang="en"/>
          </a:p>
        </p:txBody>
      </p:sp>
    </p:spTree>
    <p:extLst>
      <p:ext uri="{BB962C8B-B14F-4D97-AF65-F5344CB8AC3E}">
        <p14:creationId xmlns:p14="http://schemas.microsoft.com/office/powerpoint/2010/main" val="1383247712"/>
      </p:ext>
    </p:extLst>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ctrTitle"/>
          </p:nvPr>
        </p:nvSpPr>
        <p:spPr>
          <a:xfrm>
            <a:off x="1735925" y="1126150"/>
            <a:ext cx="5672100" cy="11598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endParaRPr dirty="0"/>
          </a:p>
          <a:p>
            <a:pPr marL="0" lvl="0" indent="0" rtl="0">
              <a:spcBef>
                <a:spcPts val="0"/>
              </a:spcBef>
              <a:spcAft>
                <a:spcPts val="0"/>
              </a:spcAft>
              <a:buNone/>
            </a:pPr>
            <a:r>
              <a:rPr lang="en-US" dirty="0"/>
              <a:t>Power</a:t>
            </a:r>
            <a:endParaRPr dirty="0"/>
          </a:p>
        </p:txBody>
      </p:sp>
      <p:sp>
        <p:nvSpPr>
          <p:cNvPr id="120" name="Shape 120"/>
          <p:cNvSpPr txBox="1">
            <a:spLocks noGrp="1"/>
          </p:cNvSpPr>
          <p:nvPr>
            <p:ph type="subTitle" idx="1"/>
          </p:nvPr>
        </p:nvSpPr>
        <p:spPr>
          <a:xfrm>
            <a:off x="1735925" y="2665541"/>
            <a:ext cx="5672100" cy="784800"/>
          </a:xfrm>
          <a:prstGeom prst="rect">
            <a:avLst/>
          </a:prstGeom>
        </p:spPr>
        <p:txBody>
          <a:bodyPr spcFirstLastPara="1" wrap="square" lIns="91425" tIns="91425" rIns="91425" bIns="91425" anchor="t" anchorCtr="0">
            <a:noAutofit/>
          </a:bodyPr>
          <a:lstStyle/>
          <a:p>
            <a:pPr marL="0" lvl="0" indent="0"/>
            <a:r>
              <a:rPr lang="en-US" dirty="0">
                <a:solidFill>
                  <a:srgbClr val="FFFFFF"/>
                </a:solidFill>
              </a:rPr>
              <a:t>Meaning, characteristics, sources and forms</a:t>
            </a:r>
            <a:endParaRPr dirty="0"/>
          </a:p>
        </p:txBody>
      </p:sp>
      <p:grpSp>
        <p:nvGrpSpPr>
          <p:cNvPr id="121" name="Shape 121"/>
          <p:cNvGrpSpPr/>
          <p:nvPr/>
        </p:nvGrpSpPr>
        <p:grpSpPr>
          <a:xfrm>
            <a:off x="4392102" y="4301022"/>
            <a:ext cx="359234" cy="585619"/>
            <a:chOff x="6730350" y="2315900"/>
            <a:chExt cx="257700" cy="420100"/>
          </a:xfrm>
        </p:grpSpPr>
        <p:sp>
          <p:nvSpPr>
            <p:cNvPr id="122" name="Shape 122"/>
            <p:cNvSpPr/>
            <p:nvPr/>
          </p:nvSpPr>
          <p:spPr>
            <a:xfrm>
              <a:off x="6807900" y="26712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3" name="Shape 123"/>
            <p:cNvSpPr/>
            <p:nvPr/>
          </p:nvSpPr>
          <p:spPr>
            <a:xfrm>
              <a:off x="6807900" y="2636450"/>
              <a:ext cx="102600" cy="22625"/>
            </a:xfrm>
            <a:custGeom>
              <a:avLst/>
              <a:gdLst/>
              <a:ahLst/>
              <a:cxnLst/>
              <a:rect l="0" t="0" r="0" b="0"/>
              <a:pathLst>
                <a:path w="4104" h="905" extrusionOk="0">
                  <a:moveTo>
                    <a:pt x="1" y="1"/>
                  </a:moveTo>
                  <a:lnTo>
                    <a:pt x="1" y="905"/>
                  </a:lnTo>
                  <a:lnTo>
                    <a:pt x="4104" y="905"/>
                  </a:lnTo>
                  <a:lnTo>
                    <a:pt x="4104" y="1"/>
                  </a:ln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4" name="Shape 124"/>
            <p:cNvSpPr/>
            <p:nvPr/>
          </p:nvSpPr>
          <p:spPr>
            <a:xfrm>
              <a:off x="6807900" y="2706075"/>
              <a:ext cx="102600" cy="29925"/>
            </a:xfrm>
            <a:custGeom>
              <a:avLst/>
              <a:gdLst/>
              <a:ahLst/>
              <a:cxnLst/>
              <a:rect l="0" t="0" r="0" b="0"/>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5" name="Shape 125"/>
            <p:cNvSpPr/>
            <p:nvPr/>
          </p:nvSpPr>
          <p:spPr>
            <a:xfrm>
              <a:off x="6811575" y="2463675"/>
              <a:ext cx="95275" cy="160600"/>
            </a:xfrm>
            <a:custGeom>
              <a:avLst/>
              <a:gdLst/>
              <a:ahLst/>
              <a:cxnLst/>
              <a:rect l="0" t="0" r="0" b="0"/>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6" name="Shape 126"/>
            <p:cNvSpPr/>
            <p:nvPr/>
          </p:nvSpPr>
          <p:spPr>
            <a:xfrm>
              <a:off x="6730350" y="2315900"/>
              <a:ext cx="257700" cy="308375"/>
            </a:xfrm>
            <a:custGeom>
              <a:avLst/>
              <a:gdLst/>
              <a:ahLst/>
              <a:cxnLst/>
              <a:rect l="0" t="0" r="0" b="0"/>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FFF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p:transition spd="slow">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549600" y="94675"/>
            <a:ext cx="7497000" cy="5496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US" sz="2800" dirty="0"/>
              <a:t>Meaning of Power                                                   [1]</a:t>
            </a:r>
            <a:endParaRPr sz="2800" dirty="0"/>
          </a:p>
        </p:txBody>
      </p:sp>
      <p:sp>
        <p:nvSpPr>
          <p:cNvPr id="138" name="Shape 138"/>
          <p:cNvSpPr txBox="1">
            <a:spLocks noGrp="1"/>
          </p:cNvSpPr>
          <p:nvPr>
            <p:ph type="body" idx="1"/>
          </p:nvPr>
        </p:nvSpPr>
        <p:spPr>
          <a:xfrm>
            <a:off x="368300" y="902950"/>
            <a:ext cx="8407400" cy="3949575"/>
          </a:xfrm>
          <a:prstGeom prst="rect">
            <a:avLst/>
          </a:prstGeom>
        </p:spPr>
        <p:txBody>
          <a:bodyPr spcFirstLastPara="1" wrap="square" lIns="91425" tIns="91425" rIns="91425" bIns="91425" anchor="t" anchorCtr="0">
            <a:noAutofit/>
          </a:bodyPr>
          <a:lstStyle/>
          <a:p>
            <a:pPr marL="76200" indent="0">
              <a:buNone/>
            </a:pPr>
            <a:r>
              <a:rPr lang="en-US" dirty="0"/>
              <a:t>There are different viewpoints regarding the meaning of power:</a:t>
            </a:r>
          </a:p>
          <a:p>
            <a:pPr marL="590550" indent="-514350" algn="just">
              <a:buFont typeface="+mj-lt"/>
              <a:buAutoNum type="romanUcPeriod"/>
            </a:pPr>
            <a:r>
              <a:rPr lang="en-US" sz="2300" dirty="0"/>
              <a:t>“</a:t>
            </a:r>
            <a:r>
              <a:rPr lang="en-US" sz="2300" b="1" dirty="0"/>
              <a:t>One’s ability to achieve goals</a:t>
            </a:r>
            <a:r>
              <a:rPr lang="en-US" sz="2300" dirty="0"/>
              <a:t>” – (Bertrand Russel)</a:t>
            </a:r>
          </a:p>
          <a:p>
            <a:pPr marL="590550" indent="-514350" algn="just">
              <a:buFont typeface="+mj-lt"/>
              <a:buAutoNum type="romanUcPeriod"/>
            </a:pPr>
            <a:r>
              <a:rPr lang="en-US" sz="2300" dirty="0"/>
              <a:t>“</a:t>
            </a:r>
            <a:r>
              <a:rPr lang="en-US" sz="2300" b="1" dirty="0"/>
              <a:t>Power is the ability to influence the behaviour of others in accordance with one’s own intention</a:t>
            </a:r>
            <a:r>
              <a:rPr lang="en-US" sz="2300" dirty="0"/>
              <a:t>”  (</a:t>
            </a:r>
            <a:r>
              <a:rPr lang="en-US" sz="2300" dirty="0" err="1"/>
              <a:t>Goldhamer</a:t>
            </a:r>
            <a:r>
              <a:rPr lang="en-US" sz="2300" dirty="0"/>
              <a:t> and Shills)</a:t>
            </a:r>
          </a:p>
          <a:p>
            <a:pPr marL="590550" indent="-514350" algn="just">
              <a:buFont typeface="+mj-lt"/>
              <a:buAutoNum type="romanUcPeriod"/>
            </a:pPr>
            <a:r>
              <a:rPr lang="en-US" sz="2300" dirty="0"/>
              <a:t>power is the “</a:t>
            </a:r>
            <a:r>
              <a:rPr lang="en-US" sz="2300" b="1" dirty="0"/>
              <a:t>relationship in which one person or a group is able to determine the actions of another in the direction of the former’s own ends</a:t>
            </a:r>
            <a:r>
              <a:rPr lang="en-US" sz="2300" dirty="0"/>
              <a:t>”  (David Easton)</a:t>
            </a:r>
            <a:endParaRPr sz="2300" dirty="0"/>
          </a:p>
        </p:txBody>
      </p:sp>
      <p:sp>
        <p:nvSpPr>
          <p:cNvPr id="139" name="Shape 139"/>
          <p:cNvSpPr txBox="1">
            <a:spLocks noGrp="1"/>
          </p:cNvSpPr>
          <p:nvPr>
            <p:ph type="sldNum" idx="12"/>
          </p:nvPr>
        </p:nvSpPr>
        <p:spPr>
          <a:xfrm>
            <a:off x="8046600" y="4593850"/>
            <a:ext cx="1097400" cy="549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5</a:t>
            </a:fld>
            <a:endParaRPr/>
          </a:p>
        </p:txBody>
      </p:sp>
    </p:spTree>
  </p:cSld>
  <p:clrMapOvr>
    <a:masterClrMapping/>
  </p:clrMapOvr>
  <p:transition spd="slow">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549600" y="94675"/>
            <a:ext cx="7497000" cy="5496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US" sz="2800" dirty="0"/>
              <a:t>Meaning of Power                                                   [2]</a:t>
            </a:r>
            <a:endParaRPr sz="2800" dirty="0"/>
          </a:p>
        </p:txBody>
      </p:sp>
      <p:sp>
        <p:nvSpPr>
          <p:cNvPr id="138" name="Shape 138"/>
          <p:cNvSpPr txBox="1">
            <a:spLocks noGrp="1"/>
          </p:cNvSpPr>
          <p:nvPr>
            <p:ph type="body" idx="1"/>
          </p:nvPr>
        </p:nvSpPr>
        <p:spPr>
          <a:xfrm>
            <a:off x="305684" y="964044"/>
            <a:ext cx="8532632" cy="3399612"/>
          </a:xfrm>
          <a:prstGeom prst="rect">
            <a:avLst/>
          </a:prstGeom>
        </p:spPr>
        <p:txBody>
          <a:bodyPr spcFirstLastPara="1" wrap="square" lIns="91425" tIns="91425" rIns="91425" bIns="91425" anchor="t" anchorCtr="0">
            <a:noAutofit/>
          </a:bodyPr>
          <a:lstStyle/>
          <a:p>
            <a:pPr marL="590550" indent="-514350" algn="just">
              <a:buFont typeface="+mj-lt"/>
              <a:buAutoNum type="romanUcPeriod" startAt="4"/>
            </a:pPr>
            <a:r>
              <a:rPr lang="en-US" dirty="0"/>
              <a:t>“Power is the ability to exercise such control to make others do what they otherwise would not do, by </a:t>
            </a:r>
            <a:r>
              <a:rPr lang="en-US" b="1" dirty="0"/>
              <a:t>rewarding or promising to reward </a:t>
            </a:r>
            <a:r>
              <a:rPr lang="en-US" dirty="0"/>
              <a:t>them, or by </a:t>
            </a:r>
            <a:r>
              <a:rPr lang="en-US" b="1" dirty="0"/>
              <a:t>depriving or threatening </a:t>
            </a:r>
            <a:r>
              <a:rPr lang="en-US" dirty="0"/>
              <a:t>to deprive them of something they value”  (C.P. Schleicher)</a:t>
            </a:r>
          </a:p>
          <a:p>
            <a:pPr algn="just"/>
            <a:r>
              <a:rPr lang="en-US" dirty="0">
                <a:highlight>
                  <a:srgbClr val="808080"/>
                </a:highlight>
              </a:rPr>
              <a:t>Power is the capacity of an actor to affect the actions of others in accordance with his or her own intention.</a:t>
            </a:r>
          </a:p>
          <a:p>
            <a:pPr marL="76200" indent="0">
              <a:buNone/>
            </a:pPr>
            <a:endParaRPr sz="2300" dirty="0"/>
          </a:p>
        </p:txBody>
      </p:sp>
      <p:sp>
        <p:nvSpPr>
          <p:cNvPr id="139" name="Shape 139"/>
          <p:cNvSpPr txBox="1">
            <a:spLocks noGrp="1"/>
          </p:cNvSpPr>
          <p:nvPr>
            <p:ph type="sldNum" idx="12"/>
          </p:nvPr>
        </p:nvSpPr>
        <p:spPr>
          <a:xfrm>
            <a:off x="8046600" y="4593850"/>
            <a:ext cx="1097400" cy="549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3767881625"/>
      </p:ext>
    </p:extLst>
  </p:cSld>
  <p:clrMapOvr>
    <a:masterClrMapping/>
  </p:clrMapOvr>
  <p:transition spd="slow">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78F3E-67CF-421A-B4FD-0EF518C847D3}"/>
              </a:ext>
            </a:extLst>
          </p:cNvPr>
          <p:cNvSpPr>
            <a:spLocks noGrp="1"/>
          </p:cNvSpPr>
          <p:nvPr>
            <p:ph type="title"/>
          </p:nvPr>
        </p:nvSpPr>
        <p:spPr>
          <a:xfrm>
            <a:off x="79815" y="101316"/>
            <a:ext cx="8938349" cy="549600"/>
          </a:xfrm>
        </p:spPr>
        <p:txBody>
          <a:bodyPr/>
          <a:lstStyle/>
          <a:p>
            <a:r>
              <a:rPr lang="en-US" sz="2800" dirty="0"/>
              <a:t>Meaning of Power – Definition   [3]</a:t>
            </a:r>
          </a:p>
        </p:txBody>
      </p:sp>
      <p:sp>
        <p:nvSpPr>
          <p:cNvPr id="3" name="Text Placeholder 2">
            <a:extLst>
              <a:ext uri="{FF2B5EF4-FFF2-40B4-BE49-F238E27FC236}">
                <a16:creationId xmlns:a16="http://schemas.microsoft.com/office/drawing/2014/main" id="{8EAF41C7-5DAA-4B32-99FA-D37335EC2C80}"/>
              </a:ext>
            </a:extLst>
          </p:cNvPr>
          <p:cNvSpPr>
            <a:spLocks noGrp="1"/>
          </p:cNvSpPr>
          <p:nvPr>
            <p:ph type="body" idx="1"/>
          </p:nvPr>
        </p:nvSpPr>
        <p:spPr>
          <a:xfrm>
            <a:off x="79815" y="1103386"/>
            <a:ext cx="8938349" cy="3211613"/>
          </a:xfrm>
        </p:spPr>
        <p:txBody>
          <a:bodyPr/>
          <a:lstStyle/>
          <a:p>
            <a:pPr algn="just">
              <a:buFont typeface="Wingdings" panose="05000000000000000000" pitchFamily="2" charset="2"/>
              <a:buChar char="q"/>
            </a:pPr>
            <a:r>
              <a:rPr lang="en-US" dirty="0"/>
              <a:t>Power is the ability to influence an outcome to achieve an objective or the ability to influence someone to act in a way contrary to the way he or she would choose to act </a:t>
            </a:r>
            <a:br>
              <a:rPr lang="en-US" dirty="0"/>
            </a:br>
            <a:r>
              <a:rPr lang="en-US" dirty="0"/>
              <a:t>	</a:t>
            </a:r>
          </a:p>
        </p:txBody>
      </p:sp>
      <p:sp>
        <p:nvSpPr>
          <p:cNvPr id="4" name="Slide Number Placeholder 3">
            <a:extLst>
              <a:ext uri="{FF2B5EF4-FFF2-40B4-BE49-F238E27FC236}">
                <a16:creationId xmlns:a16="http://schemas.microsoft.com/office/drawing/2014/main" id="{5E8D0DB9-E2A3-4EB8-95F8-A72135D98444}"/>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7</a:t>
            </a:fld>
            <a:endParaRPr lang="en"/>
          </a:p>
        </p:txBody>
      </p:sp>
    </p:spTree>
    <p:extLst>
      <p:ext uri="{BB962C8B-B14F-4D97-AF65-F5344CB8AC3E}">
        <p14:creationId xmlns:p14="http://schemas.microsoft.com/office/powerpoint/2010/main" val="3501020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78F3E-67CF-421A-B4FD-0EF518C847D3}"/>
              </a:ext>
            </a:extLst>
          </p:cNvPr>
          <p:cNvSpPr>
            <a:spLocks noGrp="1"/>
          </p:cNvSpPr>
          <p:nvPr>
            <p:ph type="title"/>
          </p:nvPr>
        </p:nvSpPr>
        <p:spPr/>
        <p:txBody>
          <a:bodyPr/>
          <a:lstStyle/>
          <a:p>
            <a:r>
              <a:rPr lang="en-US" sz="2800" dirty="0"/>
              <a:t>Meaning of Power                                                   [4]</a:t>
            </a:r>
          </a:p>
        </p:txBody>
      </p:sp>
      <p:sp>
        <p:nvSpPr>
          <p:cNvPr id="3" name="Text Placeholder 2">
            <a:extLst>
              <a:ext uri="{FF2B5EF4-FFF2-40B4-BE49-F238E27FC236}">
                <a16:creationId xmlns:a16="http://schemas.microsoft.com/office/drawing/2014/main" id="{8EAF41C7-5DAA-4B32-99FA-D37335EC2C80}"/>
              </a:ext>
            </a:extLst>
          </p:cNvPr>
          <p:cNvSpPr>
            <a:spLocks noGrp="1"/>
          </p:cNvSpPr>
          <p:nvPr>
            <p:ph type="body" idx="1"/>
          </p:nvPr>
        </p:nvSpPr>
        <p:spPr>
          <a:xfrm>
            <a:off x="549600" y="989996"/>
            <a:ext cx="7828276" cy="3211613"/>
          </a:xfrm>
        </p:spPr>
        <p:txBody>
          <a:bodyPr/>
          <a:lstStyle/>
          <a:p>
            <a:pPr algn="just">
              <a:buFont typeface="Wingdings" panose="05000000000000000000" pitchFamily="2" charset="2"/>
              <a:buChar char="§"/>
            </a:pPr>
            <a:r>
              <a:rPr lang="en-US" b="1" dirty="0"/>
              <a:t>Power can be defined as the ability to get others to do things Even when they might not want to</a:t>
            </a:r>
            <a:r>
              <a:rPr lang="en-US" dirty="0"/>
              <a:t>.</a:t>
            </a:r>
          </a:p>
          <a:p>
            <a:pPr algn="just">
              <a:buFont typeface="Wingdings" panose="05000000000000000000" pitchFamily="2" charset="2"/>
              <a:buChar char="§"/>
            </a:pPr>
            <a:r>
              <a:rPr lang="en-US" dirty="0">
                <a:highlight>
                  <a:srgbClr val="808080"/>
                </a:highlight>
              </a:rPr>
              <a:t>Power can operate through </a:t>
            </a:r>
            <a:r>
              <a:rPr lang="en-US" b="1" dirty="0">
                <a:solidFill>
                  <a:srgbClr val="FF0000"/>
                </a:solidFill>
                <a:highlight>
                  <a:srgbClr val="808080"/>
                </a:highlight>
              </a:rPr>
              <a:t>persuasion</a:t>
            </a:r>
            <a:r>
              <a:rPr lang="en-US" dirty="0">
                <a:solidFill>
                  <a:srgbClr val="FF0000"/>
                </a:solidFill>
                <a:highlight>
                  <a:srgbClr val="808080"/>
                </a:highlight>
              </a:rPr>
              <a:t>, </a:t>
            </a:r>
            <a:r>
              <a:rPr lang="en-US" dirty="0">
                <a:highlight>
                  <a:srgbClr val="808080"/>
                </a:highlight>
              </a:rPr>
              <a:t>so that people cooperate willingly and freely, on the basis of reasons they accept (which may include incentives that are offered for cooperation); or </a:t>
            </a:r>
            <a:r>
              <a:rPr lang="en-US" b="1" dirty="0">
                <a:highlight>
                  <a:srgbClr val="808080"/>
                </a:highlight>
              </a:rPr>
              <a:t>through </a:t>
            </a:r>
            <a:r>
              <a:rPr lang="en-US" b="1" dirty="0">
                <a:solidFill>
                  <a:srgbClr val="FF0000"/>
                </a:solidFill>
                <a:highlight>
                  <a:srgbClr val="808080"/>
                </a:highlight>
              </a:rPr>
              <a:t>coercion</a:t>
            </a:r>
            <a:r>
              <a:rPr lang="en-US" b="1" dirty="0">
                <a:highlight>
                  <a:srgbClr val="808080"/>
                </a:highlight>
              </a:rPr>
              <a:t> </a:t>
            </a:r>
            <a:r>
              <a:rPr lang="en-US" dirty="0">
                <a:highlight>
                  <a:srgbClr val="808080"/>
                </a:highlight>
              </a:rPr>
              <a:t>– the use of threats, sanctions, and force.</a:t>
            </a:r>
          </a:p>
        </p:txBody>
      </p:sp>
      <p:sp>
        <p:nvSpPr>
          <p:cNvPr id="4" name="Slide Number Placeholder 3">
            <a:extLst>
              <a:ext uri="{FF2B5EF4-FFF2-40B4-BE49-F238E27FC236}">
                <a16:creationId xmlns:a16="http://schemas.microsoft.com/office/drawing/2014/main" id="{5E8D0DB9-E2A3-4EB8-95F8-A72135D98444}"/>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2052102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38C9B-BDE0-4A2D-9F8F-4245B07AA9E9}"/>
              </a:ext>
            </a:extLst>
          </p:cNvPr>
          <p:cNvSpPr>
            <a:spLocks noGrp="1"/>
          </p:cNvSpPr>
          <p:nvPr>
            <p:ph type="title"/>
          </p:nvPr>
        </p:nvSpPr>
        <p:spPr>
          <a:xfrm>
            <a:off x="276837" y="100668"/>
            <a:ext cx="7769763" cy="810307"/>
          </a:xfrm>
        </p:spPr>
        <p:txBody>
          <a:bodyPr/>
          <a:lstStyle/>
          <a:p>
            <a:r>
              <a:rPr lang="en-US" sz="2400" dirty="0"/>
              <a:t>Types of Power </a:t>
            </a:r>
            <a:r>
              <a:rPr lang="en-US" sz="2400" i="1" dirty="0"/>
              <a:t>(4 types)</a:t>
            </a:r>
          </a:p>
        </p:txBody>
      </p:sp>
      <p:sp>
        <p:nvSpPr>
          <p:cNvPr id="3" name="Text Placeholder 2">
            <a:extLst>
              <a:ext uri="{FF2B5EF4-FFF2-40B4-BE49-F238E27FC236}">
                <a16:creationId xmlns:a16="http://schemas.microsoft.com/office/drawing/2014/main" id="{37C40B78-FD51-408F-9C5A-355C5D0F37A0}"/>
              </a:ext>
            </a:extLst>
          </p:cNvPr>
          <p:cNvSpPr>
            <a:spLocks noGrp="1"/>
          </p:cNvSpPr>
          <p:nvPr>
            <p:ph type="body" idx="1"/>
          </p:nvPr>
        </p:nvSpPr>
        <p:spPr>
          <a:xfrm>
            <a:off x="438385" y="799960"/>
            <a:ext cx="8267229" cy="3543579"/>
          </a:xfrm>
        </p:spPr>
        <p:txBody>
          <a:bodyPr/>
          <a:lstStyle/>
          <a:p>
            <a:r>
              <a:rPr lang="en-US" dirty="0"/>
              <a:t>Force</a:t>
            </a:r>
          </a:p>
          <a:p>
            <a:r>
              <a:rPr lang="en-US" dirty="0"/>
              <a:t>Persuasion</a:t>
            </a:r>
          </a:p>
          <a:p>
            <a:r>
              <a:rPr lang="en-US" dirty="0"/>
              <a:t>Manipulation</a:t>
            </a:r>
          </a:p>
          <a:p>
            <a:r>
              <a:rPr lang="en-US" dirty="0"/>
              <a:t>Exchange</a:t>
            </a:r>
          </a:p>
          <a:p>
            <a:pPr marL="76200" indent="0">
              <a:buNone/>
            </a:pPr>
            <a:r>
              <a:rPr lang="en-US" sz="1800" dirty="0"/>
              <a:t>*In actual political relationships, one type of power is rarely found in isolation from other types. In practice, </a:t>
            </a:r>
            <a:r>
              <a:rPr lang="en-US" sz="1800" dirty="0">
                <a:highlight>
                  <a:srgbClr val="808080"/>
                </a:highlight>
              </a:rPr>
              <a:t>power generally possesses a blended quality</a:t>
            </a:r>
            <a:r>
              <a:rPr lang="en-US" sz="1800" dirty="0"/>
              <a:t>, with one type of power blending into and being used simultaneously with another               				[See Grigsby, 2014, pp. 46-61]</a:t>
            </a:r>
            <a:endParaRPr lang="en-US" dirty="0"/>
          </a:p>
        </p:txBody>
      </p:sp>
      <p:sp>
        <p:nvSpPr>
          <p:cNvPr id="4" name="Slide Number Placeholder 3">
            <a:extLst>
              <a:ext uri="{FF2B5EF4-FFF2-40B4-BE49-F238E27FC236}">
                <a16:creationId xmlns:a16="http://schemas.microsoft.com/office/drawing/2014/main" id="{7C1A5DCD-D7BD-4C0E-A133-8843AB1717C5}"/>
              </a:ext>
            </a:extLst>
          </p:cNvPr>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803182533"/>
      </p:ext>
    </p:extLst>
  </p:cSld>
  <p:clrMapOvr>
    <a:masterClrMapping/>
  </p:clrMapOvr>
</p:sld>
</file>

<file path=ppt/theme/theme1.xml><?xml version="1.0" encoding="utf-8"?>
<a:theme xmlns:a="http://schemas.openxmlformats.org/drawingml/2006/main" name="Laerte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2069</TotalTime>
  <Words>2161</Words>
  <Application>Microsoft Office PowerPoint</Application>
  <PresentationFormat>On-screen Show (16:9)</PresentationFormat>
  <Paragraphs>147</Paragraphs>
  <Slides>35</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Arial</vt:lpstr>
      <vt:lpstr>Calibri</vt:lpstr>
      <vt:lpstr>Encode Sans</vt:lpstr>
      <vt:lpstr>Encode Sans ExtraLight</vt:lpstr>
      <vt:lpstr>Tahoma</vt:lpstr>
      <vt:lpstr>Times New Roman</vt:lpstr>
      <vt:lpstr>Wingdings</vt:lpstr>
      <vt:lpstr>Laertes template</vt:lpstr>
      <vt:lpstr>Key Issues of Politics: Power, Authority, Legitimacy</vt:lpstr>
      <vt:lpstr>Power, Authority, Legitimacy</vt:lpstr>
      <vt:lpstr>PowerPoint Presentation</vt:lpstr>
      <vt:lpstr> Power</vt:lpstr>
      <vt:lpstr>Meaning of Power                                                   [1]</vt:lpstr>
      <vt:lpstr>Meaning of Power                                                   [2]</vt:lpstr>
      <vt:lpstr>Meaning of Power – Definition   [3]</vt:lpstr>
      <vt:lpstr>Meaning of Power                                                   [4]</vt:lpstr>
      <vt:lpstr>Types of Power (4 types)</vt:lpstr>
      <vt:lpstr>Characteristics  of Power                 [1]  </vt:lpstr>
      <vt:lpstr>Characteristics  of Power       [2]  </vt:lpstr>
      <vt:lpstr>Sources  of Power                 [1]  </vt:lpstr>
      <vt:lpstr>Sources  of Power                 [2]  </vt:lpstr>
      <vt:lpstr>Stephen Luke’s Three Faces/Dimensions of Power </vt:lpstr>
      <vt:lpstr>Stephen Luke’s Three Faces/Dimensions of Power </vt:lpstr>
      <vt:lpstr>Stephen Luke’s Three Faces/Dimensions of Power </vt:lpstr>
      <vt:lpstr> Authority</vt:lpstr>
      <vt:lpstr>Meaning of Authority               [1]                                   </vt:lpstr>
      <vt:lpstr>Meaning of Authority        [2]                             </vt:lpstr>
      <vt:lpstr>Weber’s Classification of Legitimate Authority                              </vt:lpstr>
      <vt:lpstr>Sources of Authority   - Weber’s Classification                              </vt:lpstr>
      <vt:lpstr>Sources of Authority        (Weber)                              </vt:lpstr>
      <vt:lpstr>Difference between Power and Authority</vt:lpstr>
      <vt:lpstr> Legitimacy</vt:lpstr>
      <vt:lpstr>Meaning of Legitimacy        [1]</vt:lpstr>
      <vt:lpstr>PowerPoint Presentation</vt:lpstr>
      <vt:lpstr>PowerPoint Presentation</vt:lpstr>
      <vt:lpstr>How is legitimacy created?</vt:lpstr>
      <vt:lpstr> Relation between Power, Authority and Legitimacy</vt:lpstr>
      <vt:lpstr>Relation between Authority and Legitimacy</vt:lpstr>
      <vt:lpstr>Relation between Authority and Legitimacy  Example:</vt:lpstr>
      <vt:lpstr>PowerPoint Presentation</vt:lpstr>
      <vt:lpstr>       FORBES The World's Most Powerful People </vt:lpstr>
      <vt:lpstr> Cases and Examples</vt:lpstr>
      <vt:lpstr>Provide examples;--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Approaches</dc:title>
  <cp:lastModifiedBy>User</cp:lastModifiedBy>
  <cp:revision>234</cp:revision>
  <dcterms:modified xsi:type="dcterms:W3CDTF">2021-04-07T12:28:15Z</dcterms:modified>
</cp:coreProperties>
</file>