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0"/>
  </p:notesMasterIdLst>
  <p:sldIdLst>
    <p:sldId id="256" r:id="rId3"/>
    <p:sldId id="257" r:id="rId4"/>
    <p:sldId id="258" r:id="rId5"/>
    <p:sldId id="260" r:id="rId6"/>
    <p:sldId id="261" r:id="rId7"/>
    <p:sldId id="262" r:id="rId8"/>
    <p:sldId id="265" r:id="rId9"/>
    <p:sldId id="263" r:id="rId10"/>
    <p:sldId id="264" r:id="rId11"/>
    <p:sldId id="266" r:id="rId12"/>
    <p:sldId id="267" r:id="rId13"/>
    <p:sldId id="283" r:id="rId14"/>
    <p:sldId id="271" r:id="rId15"/>
    <p:sldId id="282" r:id="rId16"/>
    <p:sldId id="272" r:id="rId17"/>
    <p:sldId id="273" r:id="rId18"/>
    <p:sldId id="276" r:id="rId19"/>
    <p:sldId id="274" r:id="rId20"/>
    <p:sldId id="275" r:id="rId21"/>
    <p:sldId id="268" r:id="rId22"/>
    <p:sldId id="277" r:id="rId23"/>
    <p:sldId id="269" r:id="rId24"/>
    <p:sldId id="284" r:id="rId25"/>
    <p:sldId id="279" r:id="rId26"/>
    <p:sldId id="280" r:id="rId27"/>
    <p:sldId id="278" r:id="rId28"/>
    <p:sldId id="281" r:id="rId2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sorterViewPr>
    <p:cViewPr>
      <p:scale>
        <a:sx n="100" d="100"/>
        <a:sy n="100" d="100"/>
      </p:scale>
      <p:origin x="0" y="-54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E2D024E-A85F-44A6-BE26-DE4171F88FFE}" type="datetimeFigureOut">
              <a:rPr lang="en-US" smtClean="0"/>
              <a:t>4/7/2021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F2A1D10-B66D-4C8E-8991-07D6086A64CE}" type="slidenum">
              <a:rPr lang="en-US" smtClean="0"/>
              <a:t>‹#›</a:t>
            </a:fld>
            <a:endParaRPr lang="en-US"/>
          </a:p>
        </p:txBody>
      </p:sp>
    </p:spTree>
    <p:extLst>
      <p:ext uri="{BB962C8B-B14F-4D97-AF65-F5344CB8AC3E}">
        <p14:creationId xmlns:p14="http://schemas.microsoft.com/office/powerpoint/2010/main" val="144716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A7A2-0A2F-4AE0-B7A4-EFC76990E2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79793-4645-4294-8F08-2E7246ABD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1E579-D18F-49E3-8A7D-5B65C7AE2163}"/>
              </a:ext>
            </a:extLst>
          </p:cNvPr>
          <p:cNvSpPr>
            <a:spLocks noGrp="1"/>
          </p:cNvSpPr>
          <p:nvPr>
            <p:ph type="dt" sz="half" idx="10"/>
          </p:nvPr>
        </p:nvSpPr>
        <p:spPr/>
        <p:txBody>
          <a:bodyPr/>
          <a:lstStyle/>
          <a:p>
            <a:fld id="{BD6120B0-192C-4BD2-93B5-B02ED926F307}" type="datetime1">
              <a:rPr lang="en-US" smtClean="0"/>
              <a:t>4/7/2021</a:t>
            </a:fld>
            <a:endParaRPr lang="en-US"/>
          </a:p>
        </p:txBody>
      </p:sp>
      <p:sp>
        <p:nvSpPr>
          <p:cNvPr id="5" name="Footer Placeholder 4">
            <a:extLst>
              <a:ext uri="{FF2B5EF4-FFF2-40B4-BE49-F238E27FC236}">
                <a16:creationId xmlns:a16="http://schemas.microsoft.com/office/drawing/2014/main" id="{A71ACEB3-617C-40B8-9077-CB8BEE6AE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D966F-DBE3-4954-8E14-ACA15659A23F}"/>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37005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758F-D2BD-46A1-9CA3-C60811E7DA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BA7BE-C088-4110-B440-C6159CA21E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8B436-F524-461E-A18D-A3D7BEF92453}"/>
              </a:ext>
            </a:extLst>
          </p:cNvPr>
          <p:cNvSpPr>
            <a:spLocks noGrp="1"/>
          </p:cNvSpPr>
          <p:nvPr>
            <p:ph type="dt" sz="half" idx="10"/>
          </p:nvPr>
        </p:nvSpPr>
        <p:spPr/>
        <p:txBody>
          <a:bodyPr/>
          <a:lstStyle/>
          <a:p>
            <a:fld id="{013CD43D-D654-4E74-A596-FF4421E062CD}" type="datetime1">
              <a:rPr lang="en-US" smtClean="0"/>
              <a:t>4/7/2021</a:t>
            </a:fld>
            <a:endParaRPr lang="en-US"/>
          </a:p>
        </p:txBody>
      </p:sp>
      <p:sp>
        <p:nvSpPr>
          <p:cNvPr id="5" name="Footer Placeholder 4">
            <a:extLst>
              <a:ext uri="{FF2B5EF4-FFF2-40B4-BE49-F238E27FC236}">
                <a16:creationId xmlns:a16="http://schemas.microsoft.com/office/drawing/2014/main" id="{CD273355-C6AC-4EEA-847B-5230453F3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596C9-367C-4682-9598-D58A5B5E4081}"/>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346111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70FB6-2C09-4F33-A377-CD16B985A6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737F3-858B-40B1-B358-FD1ECEED30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95C7F-2598-471C-B003-F6275FCB2EE1}"/>
              </a:ext>
            </a:extLst>
          </p:cNvPr>
          <p:cNvSpPr>
            <a:spLocks noGrp="1"/>
          </p:cNvSpPr>
          <p:nvPr>
            <p:ph type="dt" sz="half" idx="10"/>
          </p:nvPr>
        </p:nvSpPr>
        <p:spPr/>
        <p:txBody>
          <a:bodyPr/>
          <a:lstStyle/>
          <a:p>
            <a:fld id="{0E41F60A-5B0E-420A-A8A0-61D65276BEC7}" type="datetime1">
              <a:rPr lang="en-US" smtClean="0"/>
              <a:t>4/7/2021</a:t>
            </a:fld>
            <a:endParaRPr lang="en-US"/>
          </a:p>
        </p:txBody>
      </p:sp>
      <p:sp>
        <p:nvSpPr>
          <p:cNvPr id="5" name="Footer Placeholder 4">
            <a:extLst>
              <a:ext uri="{FF2B5EF4-FFF2-40B4-BE49-F238E27FC236}">
                <a16:creationId xmlns:a16="http://schemas.microsoft.com/office/drawing/2014/main" id="{85F3EF8D-5E91-484C-B53E-A1184AB50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C0862-7BA8-46D7-B279-69229C302310}"/>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806857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6120B0-192C-4BD2-93B5-B02ED926F307}"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228823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4B806-08A3-45EC-9AFA-E30BE9045A82}"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80928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996386-6F3D-4405-9103-750E57E5DC95}"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47502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14709-D56B-48AA-BE06-0B69BC3E7181}"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801703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B790E5-039F-4FCB-9D3E-CADAC6B1ABF9}" type="datetime1">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298366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3DAB4-70EC-4915-A228-5A616584551D}" type="datetime1">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3415610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1711C-C3D0-49B9-AD85-B30FAA00F861}" type="datetime1">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958771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62C83F-F170-48FB-A7A3-87F4F6A1DE39}"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0381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3655-35EC-4298-B016-29F01BDED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199BE-07F3-4606-BEC9-5B48822D39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04776-26D7-4309-BBD2-FC1A497D5EAC}"/>
              </a:ext>
            </a:extLst>
          </p:cNvPr>
          <p:cNvSpPr>
            <a:spLocks noGrp="1"/>
          </p:cNvSpPr>
          <p:nvPr>
            <p:ph type="dt" sz="half" idx="10"/>
          </p:nvPr>
        </p:nvSpPr>
        <p:spPr/>
        <p:txBody>
          <a:bodyPr/>
          <a:lstStyle/>
          <a:p>
            <a:fld id="{1BB4B806-08A3-45EC-9AFA-E30BE9045A82}" type="datetime1">
              <a:rPr lang="en-US" smtClean="0"/>
              <a:t>4/7/2021</a:t>
            </a:fld>
            <a:endParaRPr lang="en-US"/>
          </a:p>
        </p:txBody>
      </p:sp>
      <p:sp>
        <p:nvSpPr>
          <p:cNvPr id="5" name="Footer Placeholder 4">
            <a:extLst>
              <a:ext uri="{FF2B5EF4-FFF2-40B4-BE49-F238E27FC236}">
                <a16:creationId xmlns:a16="http://schemas.microsoft.com/office/drawing/2014/main" id="{E4B007F6-3D5E-4256-B2E5-57674B53C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E51A4-F6FF-4DEC-9321-3D22CB590B0E}"/>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90810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5D92DF-67FA-47C3-BC3B-2DFFB8419F1A}"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735013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2CE879-381A-4123-8C50-4C2B26E872B6}"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392363120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2CE879-381A-4123-8C50-4C2B26E872B6}"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71B97DA-3D73-4F58-A3A5-EB0AE4E805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880499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12CE879-381A-4123-8C50-4C2B26E872B6}"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78679168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12CE879-381A-4123-8C50-4C2B26E872B6}"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1B97DA-3D73-4F58-A3A5-EB0AE4E805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019911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12CE879-381A-4123-8C50-4C2B26E872B6}"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294525796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CD43D-D654-4E74-A596-FF4421E062CD}"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510802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1F60A-5B0E-420A-A8A0-61D65276BEC7}"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206708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87F8-7B08-4404-9F4E-8A1BC6BF5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4041E5-2506-4A35-BEBF-48DF25545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EF60BB-AF34-462A-81E3-B023A7768578}"/>
              </a:ext>
            </a:extLst>
          </p:cNvPr>
          <p:cNvSpPr>
            <a:spLocks noGrp="1"/>
          </p:cNvSpPr>
          <p:nvPr>
            <p:ph type="dt" sz="half" idx="10"/>
          </p:nvPr>
        </p:nvSpPr>
        <p:spPr/>
        <p:txBody>
          <a:bodyPr/>
          <a:lstStyle/>
          <a:p>
            <a:fld id="{B6996386-6F3D-4405-9103-750E57E5DC95}" type="datetime1">
              <a:rPr lang="en-US" smtClean="0"/>
              <a:t>4/7/2021</a:t>
            </a:fld>
            <a:endParaRPr lang="en-US"/>
          </a:p>
        </p:txBody>
      </p:sp>
      <p:sp>
        <p:nvSpPr>
          <p:cNvPr id="5" name="Footer Placeholder 4">
            <a:extLst>
              <a:ext uri="{FF2B5EF4-FFF2-40B4-BE49-F238E27FC236}">
                <a16:creationId xmlns:a16="http://schemas.microsoft.com/office/drawing/2014/main" id="{0E16C1CA-672B-4B90-9E3D-EFC6C35A7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3457A-4112-436D-9691-9F04D054C7D3}"/>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77757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3F6B-50BC-4529-873A-C2E7D10A0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AADC1-2A5E-4FBF-97BE-30A8EB634C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B547FD-A49E-4171-995A-A2366C2ED0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FE3A72-3DDD-4E41-A82E-C900F496518F}"/>
              </a:ext>
            </a:extLst>
          </p:cNvPr>
          <p:cNvSpPr>
            <a:spLocks noGrp="1"/>
          </p:cNvSpPr>
          <p:nvPr>
            <p:ph type="dt" sz="half" idx="10"/>
          </p:nvPr>
        </p:nvSpPr>
        <p:spPr/>
        <p:txBody>
          <a:bodyPr/>
          <a:lstStyle/>
          <a:p>
            <a:fld id="{85514709-D56B-48AA-BE06-0B69BC3E7181}" type="datetime1">
              <a:rPr lang="en-US" smtClean="0"/>
              <a:t>4/7/2021</a:t>
            </a:fld>
            <a:endParaRPr lang="en-US"/>
          </a:p>
        </p:txBody>
      </p:sp>
      <p:sp>
        <p:nvSpPr>
          <p:cNvPr id="6" name="Footer Placeholder 5">
            <a:extLst>
              <a:ext uri="{FF2B5EF4-FFF2-40B4-BE49-F238E27FC236}">
                <a16:creationId xmlns:a16="http://schemas.microsoft.com/office/drawing/2014/main" id="{54CBD1E6-9088-45F0-85CA-5389587EF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EB46B-5012-4944-8DA3-9079BF7659A8}"/>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67517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01B8-7BE3-4C2A-A761-D83874C86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60B837-0186-4740-8C39-4707FEC9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8722E4-AE32-4F33-9747-7C07ECA420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9E20FE-4536-4CA5-848A-A1C64FFD7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03F835-1EAC-4E9B-AEE4-1535325CED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6F6C7-6DF2-4F91-AA48-6877C90853A7}"/>
              </a:ext>
            </a:extLst>
          </p:cNvPr>
          <p:cNvSpPr>
            <a:spLocks noGrp="1"/>
          </p:cNvSpPr>
          <p:nvPr>
            <p:ph type="dt" sz="half" idx="10"/>
          </p:nvPr>
        </p:nvSpPr>
        <p:spPr/>
        <p:txBody>
          <a:bodyPr/>
          <a:lstStyle/>
          <a:p>
            <a:fld id="{3DB790E5-039F-4FCB-9D3E-CADAC6B1ABF9}" type="datetime1">
              <a:rPr lang="en-US" smtClean="0"/>
              <a:t>4/7/2021</a:t>
            </a:fld>
            <a:endParaRPr lang="en-US"/>
          </a:p>
        </p:txBody>
      </p:sp>
      <p:sp>
        <p:nvSpPr>
          <p:cNvPr id="8" name="Footer Placeholder 7">
            <a:extLst>
              <a:ext uri="{FF2B5EF4-FFF2-40B4-BE49-F238E27FC236}">
                <a16:creationId xmlns:a16="http://schemas.microsoft.com/office/drawing/2014/main" id="{E35D605E-A388-4F1C-9768-8F165D7B70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612F8-04F1-4EFE-83C0-34F8F2F5A173}"/>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6185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719D-FC8E-41CD-ADD9-76571EA74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18B88-518E-45A0-9FEC-2806D7D3E43F}"/>
              </a:ext>
            </a:extLst>
          </p:cNvPr>
          <p:cNvSpPr>
            <a:spLocks noGrp="1"/>
          </p:cNvSpPr>
          <p:nvPr>
            <p:ph type="dt" sz="half" idx="10"/>
          </p:nvPr>
        </p:nvSpPr>
        <p:spPr/>
        <p:txBody>
          <a:bodyPr/>
          <a:lstStyle/>
          <a:p>
            <a:fld id="{D6F3DAB4-70EC-4915-A228-5A616584551D}" type="datetime1">
              <a:rPr lang="en-US" smtClean="0"/>
              <a:t>4/7/2021</a:t>
            </a:fld>
            <a:endParaRPr lang="en-US"/>
          </a:p>
        </p:txBody>
      </p:sp>
      <p:sp>
        <p:nvSpPr>
          <p:cNvPr id="4" name="Footer Placeholder 3">
            <a:extLst>
              <a:ext uri="{FF2B5EF4-FFF2-40B4-BE49-F238E27FC236}">
                <a16:creationId xmlns:a16="http://schemas.microsoft.com/office/drawing/2014/main" id="{C44553AA-03E7-4A9A-8FEA-2C2D2B1D6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0BBFF-74CE-410E-A13C-600C7B082284}"/>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34953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59748A-7F9A-41C3-8096-6287D7D9CD6E}"/>
              </a:ext>
            </a:extLst>
          </p:cNvPr>
          <p:cNvSpPr>
            <a:spLocks noGrp="1"/>
          </p:cNvSpPr>
          <p:nvPr>
            <p:ph type="dt" sz="half" idx="10"/>
          </p:nvPr>
        </p:nvSpPr>
        <p:spPr/>
        <p:txBody>
          <a:bodyPr/>
          <a:lstStyle/>
          <a:p>
            <a:fld id="{7131711C-C3D0-49B9-AD85-B30FAA00F861}" type="datetime1">
              <a:rPr lang="en-US" smtClean="0"/>
              <a:t>4/7/2021</a:t>
            </a:fld>
            <a:endParaRPr lang="en-US"/>
          </a:p>
        </p:txBody>
      </p:sp>
      <p:sp>
        <p:nvSpPr>
          <p:cNvPr id="3" name="Footer Placeholder 2">
            <a:extLst>
              <a:ext uri="{FF2B5EF4-FFF2-40B4-BE49-F238E27FC236}">
                <a16:creationId xmlns:a16="http://schemas.microsoft.com/office/drawing/2014/main" id="{441C4D6C-2FA2-43DB-A101-DF18289223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79AD7-A5CA-44D3-9474-9BE6F45445CC}"/>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85116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A204-494C-49D8-AB5A-6B0E45606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07C58-E260-43E8-958C-742C6F683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FC9DE-F555-40F8-9C85-A1575C8A7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7FCDBD-0E90-4520-93F6-C5630957410A}"/>
              </a:ext>
            </a:extLst>
          </p:cNvPr>
          <p:cNvSpPr>
            <a:spLocks noGrp="1"/>
          </p:cNvSpPr>
          <p:nvPr>
            <p:ph type="dt" sz="half" idx="10"/>
          </p:nvPr>
        </p:nvSpPr>
        <p:spPr/>
        <p:txBody>
          <a:bodyPr/>
          <a:lstStyle/>
          <a:p>
            <a:fld id="{6F62C83F-F170-48FB-A7A3-87F4F6A1DE39}" type="datetime1">
              <a:rPr lang="en-US" smtClean="0"/>
              <a:t>4/7/2021</a:t>
            </a:fld>
            <a:endParaRPr lang="en-US"/>
          </a:p>
        </p:txBody>
      </p:sp>
      <p:sp>
        <p:nvSpPr>
          <p:cNvPr id="6" name="Footer Placeholder 5">
            <a:extLst>
              <a:ext uri="{FF2B5EF4-FFF2-40B4-BE49-F238E27FC236}">
                <a16:creationId xmlns:a16="http://schemas.microsoft.com/office/drawing/2014/main" id="{21473D49-307F-4FB0-92CF-36786C8DA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511F2-E830-4892-9EAE-F8C1EE12EE5B}"/>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147391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4FE9-A4A9-454B-8728-91E4FE2E4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BC9C9-98E5-4805-B357-2BF1878CD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40A2D-4D11-4A3B-A818-0AE101F90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8DDFAA-7E60-488E-94DA-52575BEF4207}"/>
              </a:ext>
            </a:extLst>
          </p:cNvPr>
          <p:cNvSpPr>
            <a:spLocks noGrp="1"/>
          </p:cNvSpPr>
          <p:nvPr>
            <p:ph type="dt" sz="half" idx="10"/>
          </p:nvPr>
        </p:nvSpPr>
        <p:spPr/>
        <p:txBody>
          <a:bodyPr/>
          <a:lstStyle/>
          <a:p>
            <a:fld id="{0F5D92DF-67FA-47C3-BC3B-2DFFB8419F1A}" type="datetime1">
              <a:rPr lang="en-US" smtClean="0"/>
              <a:t>4/7/2021</a:t>
            </a:fld>
            <a:endParaRPr lang="en-US"/>
          </a:p>
        </p:txBody>
      </p:sp>
      <p:sp>
        <p:nvSpPr>
          <p:cNvPr id="6" name="Footer Placeholder 5">
            <a:extLst>
              <a:ext uri="{FF2B5EF4-FFF2-40B4-BE49-F238E27FC236}">
                <a16:creationId xmlns:a16="http://schemas.microsoft.com/office/drawing/2014/main" id="{D9697D8B-9714-4119-AF30-E16E4F35C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AF448-3BA4-4240-8013-62FBC6835980}"/>
              </a:ext>
            </a:extLst>
          </p:cNvPr>
          <p:cNvSpPr>
            <a:spLocks noGrp="1"/>
          </p:cNvSpPr>
          <p:nvPr>
            <p:ph type="sldNum" sz="quarter" idx="12"/>
          </p:nvPr>
        </p:nvSpPr>
        <p:spPr/>
        <p:txBody>
          <a:bodyPr/>
          <a:lstStyle/>
          <a:p>
            <a:fld id="{771B97DA-3D73-4F58-A3A5-EB0AE4E8059E}" type="slidenum">
              <a:rPr lang="en-US" smtClean="0"/>
              <a:t>‹#›</a:t>
            </a:fld>
            <a:endParaRPr lang="en-US"/>
          </a:p>
        </p:txBody>
      </p:sp>
    </p:spTree>
    <p:extLst>
      <p:ext uri="{BB962C8B-B14F-4D97-AF65-F5344CB8AC3E}">
        <p14:creationId xmlns:p14="http://schemas.microsoft.com/office/powerpoint/2010/main" val="978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DAD08-4471-445B-992D-3E450428E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6DF9-FF67-4C6B-A5A0-718C9E4F8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C2B20-D97B-4164-A9CF-3320D6690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CE879-381A-4123-8C50-4C2B26E872B6}" type="datetime1">
              <a:rPr lang="en-US" smtClean="0"/>
              <a:t>4/7/2021</a:t>
            </a:fld>
            <a:endParaRPr lang="en-US"/>
          </a:p>
        </p:txBody>
      </p:sp>
      <p:sp>
        <p:nvSpPr>
          <p:cNvPr id="5" name="Footer Placeholder 4">
            <a:extLst>
              <a:ext uri="{FF2B5EF4-FFF2-40B4-BE49-F238E27FC236}">
                <a16:creationId xmlns:a16="http://schemas.microsoft.com/office/drawing/2014/main" id="{5EE2F802-038B-4E77-B6AD-EA882EAE5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684D06-787F-4255-94F5-079BDC6F3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B97DA-3D73-4F58-A3A5-EB0AE4E8059E}" type="slidenum">
              <a:rPr lang="en-US" smtClean="0"/>
              <a:t>‹#›</a:t>
            </a:fld>
            <a:endParaRPr lang="en-US"/>
          </a:p>
        </p:txBody>
      </p:sp>
    </p:spTree>
    <p:extLst>
      <p:ext uri="{BB962C8B-B14F-4D97-AF65-F5344CB8AC3E}">
        <p14:creationId xmlns:p14="http://schemas.microsoft.com/office/powerpoint/2010/main" val="2377608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2CE879-381A-4123-8C50-4C2B26E872B6}" type="datetime1">
              <a:rPr lang="en-US" smtClean="0"/>
              <a:t>4/7/2021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71B97DA-3D73-4F58-A3A5-EB0AE4E8059E}" type="slidenum">
              <a:rPr lang="en-US" smtClean="0"/>
              <a:t>‹#›</a:t>
            </a:fld>
            <a:endParaRPr lang="en-US"/>
          </a:p>
        </p:txBody>
      </p:sp>
    </p:spTree>
    <p:extLst>
      <p:ext uri="{BB962C8B-B14F-4D97-AF65-F5344CB8AC3E}">
        <p14:creationId xmlns:p14="http://schemas.microsoft.com/office/powerpoint/2010/main" val="1398973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u3HikdxJn0" TargetMode="External"/><Relationship Id="rId2" Type="http://schemas.openxmlformats.org/officeDocument/2006/relationships/hyperlink" Target="https://www.youtube.com/watch?v=n1tXjJobjf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31F3-8226-4163-B5A2-5FC74F3C2517}"/>
              </a:ext>
            </a:extLst>
          </p:cNvPr>
          <p:cNvSpPr>
            <a:spLocks noGrp="1"/>
          </p:cNvSpPr>
          <p:nvPr>
            <p:ph type="ctrTitle"/>
          </p:nvPr>
        </p:nvSpPr>
        <p:spPr>
          <a:xfrm>
            <a:off x="1524000" y="2377439"/>
            <a:ext cx="9144000" cy="1132523"/>
          </a:xfrm>
        </p:spPr>
        <p:txBody>
          <a:bodyPr/>
          <a:lstStyle/>
          <a:p>
            <a:r>
              <a:rPr lang="en-US" dirty="0">
                <a:latin typeface="Dubai Medium" panose="020B0604020202020204" pitchFamily="34" charset="-78"/>
                <a:cs typeface="Dubai Medium" panose="020B0604020202020204" pitchFamily="34" charset="-78"/>
              </a:rPr>
              <a:t>Forms of Government</a:t>
            </a:r>
          </a:p>
        </p:txBody>
      </p:sp>
    </p:spTree>
    <p:extLst>
      <p:ext uri="{BB962C8B-B14F-4D97-AF65-F5344CB8AC3E}">
        <p14:creationId xmlns:p14="http://schemas.microsoft.com/office/powerpoint/2010/main" val="4221831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E72F5-B38C-476C-9BDB-5FCBE04DEB98}"/>
              </a:ext>
            </a:extLst>
          </p:cNvPr>
          <p:cNvSpPr>
            <a:spLocks noGrp="1"/>
          </p:cNvSpPr>
          <p:nvPr>
            <p:ph idx="1"/>
          </p:nvPr>
        </p:nvSpPr>
        <p:spPr>
          <a:xfrm>
            <a:off x="487680" y="763429"/>
            <a:ext cx="11094720" cy="5789771"/>
          </a:xfrm>
        </p:spPr>
        <p:txBody>
          <a:bodyPr>
            <a:normAutofit/>
          </a:bodyPr>
          <a:lstStyle/>
          <a:p>
            <a:pPr marL="0" indent="0">
              <a:lnSpc>
                <a:spcPts val="3600"/>
              </a:lnSpc>
              <a:buNone/>
            </a:pPr>
            <a:r>
              <a:rPr lang="en-US" b="1" u="sng" dirty="0"/>
              <a:t>Direct Democracy</a:t>
            </a:r>
          </a:p>
          <a:p>
            <a:pPr>
              <a:lnSpc>
                <a:spcPts val="3600"/>
              </a:lnSpc>
              <a:buFont typeface="Wingdings" panose="05000000000000000000" pitchFamily="2" charset="2"/>
              <a:buChar char="§"/>
            </a:pPr>
            <a:r>
              <a:rPr lang="en-US" sz="2500" dirty="0"/>
              <a:t>Practiced in Greek city-states in which people or the citizens would directly take part or participate in the governance of the state.</a:t>
            </a:r>
          </a:p>
          <a:p>
            <a:pPr marL="0" indent="0">
              <a:lnSpc>
                <a:spcPts val="3600"/>
              </a:lnSpc>
              <a:buNone/>
            </a:pPr>
            <a:r>
              <a:rPr lang="en-US" b="1" u="sng" dirty="0"/>
              <a:t>Representative Democracy</a:t>
            </a:r>
          </a:p>
          <a:p>
            <a:pPr>
              <a:lnSpc>
                <a:spcPts val="3600"/>
              </a:lnSpc>
              <a:buFont typeface="Wingdings" panose="05000000000000000000" pitchFamily="2" charset="2"/>
              <a:buChar char="§"/>
            </a:pPr>
            <a:r>
              <a:rPr lang="en-US" sz="2500" dirty="0"/>
              <a:t>Representative democracy or indirect democracy is when people choose to vote for who will represent them in a parliament. This is the most common form of democracy found across the world.</a:t>
            </a:r>
          </a:p>
          <a:p>
            <a:pPr>
              <a:lnSpc>
                <a:spcPts val="3600"/>
              </a:lnSpc>
              <a:buFont typeface="Wingdings" panose="05000000000000000000" pitchFamily="2" charset="2"/>
              <a:buChar char="§"/>
            </a:pPr>
            <a:r>
              <a:rPr lang="en-US" sz="2500" dirty="0"/>
              <a:t>Its emphasis lies on protecting the rights of not only </a:t>
            </a:r>
            <a:r>
              <a:rPr lang="en-US" sz="2500" b="1" dirty="0"/>
              <a:t>the majority </a:t>
            </a:r>
            <a:r>
              <a:rPr lang="en-US" sz="2500" dirty="0"/>
              <a:t>of the people in the state, but also </a:t>
            </a:r>
            <a:r>
              <a:rPr lang="en-US" sz="2500" b="1" dirty="0"/>
              <a:t>the minorities</a:t>
            </a:r>
            <a:r>
              <a:rPr lang="en-US" sz="2500" dirty="0"/>
              <a:t>. </a:t>
            </a:r>
          </a:p>
          <a:p>
            <a:pPr>
              <a:lnSpc>
                <a:spcPts val="3600"/>
              </a:lnSpc>
              <a:buFont typeface="Wingdings" panose="05000000000000000000" pitchFamily="2" charset="2"/>
              <a:buChar char="§"/>
            </a:pPr>
            <a:r>
              <a:rPr lang="en-US" sz="2500" dirty="0"/>
              <a:t>Most of the representative democracies of the world consider themselves to be liberal democracies.</a:t>
            </a:r>
            <a:endParaRPr lang="en-US" sz="2500" b="1" dirty="0"/>
          </a:p>
        </p:txBody>
      </p:sp>
      <p:sp>
        <p:nvSpPr>
          <p:cNvPr id="4" name="Slide Number Placeholder 3">
            <a:extLst>
              <a:ext uri="{FF2B5EF4-FFF2-40B4-BE49-F238E27FC236}">
                <a16:creationId xmlns:a16="http://schemas.microsoft.com/office/drawing/2014/main" id="{0C2B2FC3-F8E1-48E0-84BE-1F78D08FF284}"/>
              </a:ext>
            </a:extLst>
          </p:cNvPr>
          <p:cNvSpPr>
            <a:spLocks noGrp="1"/>
          </p:cNvSpPr>
          <p:nvPr>
            <p:ph type="sldNum" sz="quarter" idx="12"/>
          </p:nvPr>
        </p:nvSpPr>
        <p:spPr/>
        <p:txBody>
          <a:bodyPr/>
          <a:lstStyle/>
          <a:p>
            <a:fld id="{771B97DA-3D73-4F58-A3A5-EB0AE4E8059E}" type="slidenum">
              <a:rPr lang="en-US" smtClean="0"/>
              <a:t>10</a:t>
            </a:fld>
            <a:endParaRPr lang="en-US"/>
          </a:p>
        </p:txBody>
      </p:sp>
      <p:sp>
        <p:nvSpPr>
          <p:cNvPr id="5" name="Title 1">
            <a:extLst>
              <a:ext uri="{FF2B5EF4-FFF2-40B4-BE49-F238E27FC236}">
                <a16:creationId xmlns:a16="http://schemas.microsoft.com/office/drawing/2014/main" id="{F69042B6-07EF-4492-AACA-0EA448CEB80A}"/>
              </a:ext>
            </a:extLst>
          </p:cNvPr>
          <p:cNvSpPr txBox="1">
            <a:spLocks/>
          </p:cNvSpPr>
          <p:nvPr/>
        </p:nvSpPr>
        <p:spPr>
          <a:xfrm>
            <a:off x="3230880" y="153194"/>
            <a:ext cx="5379720" cy="610235"/>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Bookman Old Style" panose="02050604050505020204" pitchFamily="18" charset="0"/>
              </a:rPr>
              <a:t>Democracy	</a:t>
            </a:r>
            <a:endParaRPr lang="en-US" sz="3600" dirty="0"/>
          </a:p>
        </p:txBody>
      </p:sp>
    </p:spTree>
    <p:extLst>
      <p:ext uri="{BB962C8B-B14F-4D97-AF65-F5344CB8AC3E}">
        <p14:creationId xmlns:p14="http://schemas.microsoft.com/office/powerpoint/2010/main" val="107893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869BC-E6E9-4300-B92B-1E56DA10A254}"/>
              </a:ext>
            </a:extLst>
          </p:cNvPr>
          <p:cNvSpPr>
            <a:spLocks noGrp="1"/>
          </p:cNvSpPr>
          <p:nvPr>
            <p:ph idx="1"/>
          </p:nvPr>
        </p:nvSpPr>
        <p:spPr>
          <a:xfrm>
            <a:off x="594360" y="973296"/>
            <a:ext cx="11003280" cy="5503704"/>
          </a:xfrm>
        </p:spPr>
        <p:txBody>
          <a:bodyPr>
            <a:normAutofit/>
          </a:bodyPr>
          <a:lstStyle/>
          <a:p>
            <a:pPr marL="0" indent="0">
              <a:lnSpc>
                <a:spcPts val="3800"/>
              </a:lnSpc>
              <a:buNone/>
            </a:pPr>
            <a:r>
              <a:rPr lang="en-US" b="1" dirty="0"/>
              <a:t>Liberal Democracy </a:t>
            </a:r>
          </a:p>
          <a:p>
            <a:pPr marL="0" indent="0">
              <a:lnSpc>
                <a:spcPts val="3800"/>
              </a:lnSpc>
              <a:buNone/>
            </a:pPr>
            <a:r>
              <a:rPr lang="en-US" sz="2500" dirty="0"/>
              <a:t>is a form of government in which representative democracy operates under the principles of liberalism. </a:t>
            </a:r>
          </a:p>
          <a:p>
            <a:pPr marL="0" indent="0">
              <a:lnSpc>
                <a:spcPts val="3800"/>
              </a:lnSpc>
              <a:buNone/>
            </a:pPr>
            <a:r>
              <a:rPr lang="en-US" sz="2500" dirty="0"/>
              <a:t>It is characterized by fair, free, and competitive elections between multiple distinct political parties, a separation of powers into different branches of government, the rule of law in everyday life as part of an open society, and the </a:t>
            </a:r>
            <a:r>
              <a:rPr lang="en-US" sz="2500" dirty="0">
                <a:solidFill>
                  <a:srgbClr val="FF0000"/>
                </a:solidFill>
              </a:rPr>
              <a:t>protection of human rights and civil liberties for all persons. </a:t>
            </a:r>
          </a:p>
          <a:p>
            <a:pPr marL="0" indent="0">
              <a:lnSpc>
                <a:spcPts val="3800"/>
              </a:lnSpc>
              <a:buNone/>
            </a:pPr>
            <a:r>
              <a:rPr lang="en-US" sz="2500" dirty="0"/>
              <a:t>To define the system in practice, liberal democracies often draw upon a constitution, either formally written or uncodified, to delineate the powers of government and enshrine the social contract.</a:t>
            </a:r>
          </a:p>
        </p:txBody>
      </p:sp>
      <p:sp>
        <p:nvSpPr>
          <p:cNvPr id="4" name="Slide Number Placeholder 3">
            <a:extLst>
              <a:ext uri="{FF2B5EF4-FFF2-40B4-BE49-F238E27FC236}">
                <a16:creationId xmlns:a16="http://schemas.microsoft.com/office/drawing/2014/main" id="{6C09E931-E6CA-4F1D-9153-D18488826265}"/>
              </a:ext>
            </a:extLst>
          </p:cNvPr>
          <p:cNvSpPr>
            <a:spLocks noGrp="1"/>
          </p:cNvSpPr>
          <p:nvPr>
            <p:ph type="sldNum" sz="quarter" idx="12"/>
          </p:nvPr>
        </p:nvSpPr>
        <p:spPr/>
        <p:txBody>
          <a:bodyPr/>
          <a:lstStyle/>
          <a:p>
            <a:fld id="{771B97DA-3D73-4F58-A3A5-EB0AE4E8059E}" type="slidenum">
              <a:rPr lang="en-US" smtClean="0"/>
              <a:t>11</a:t>
            </a:fld>
            <a:endParaRPr lang="en-US"/>
          </a:p>
        </p:txBody>
      </p:sp>
      <p:sp>
        <p:nvSpPr>
          <p:cNvPr id="5" name="Title 1">
            <a:extLst>
              <a:ext uri="{FF2B5EF4-FFF2-40B4-BE49-F238E27FC236}">
                <a16:creationId xmlns:a16="http://schemas.microsoft.com/office/drawing/2014/main" id="{EF2D8746-F6C9-4F0A-A724-49A0622E44E6}"/>
              </a:ext>
            </a:extLst>
          </p:cNvPr>
          <p:cNvSpPr>
            <a:spLocks noGrp="1"/>
          </p:cNvSpPr>
          <p:nvPr>
            <p:ph type="title"/>
          </p:nvPr>
        </p:nvSpPr>
        <p:spPr>
          <a:xfrm>
            <a:off x="3406140" y="136525"/>
            <a:ext cx="5379720" cy="610235"/>
          </a:xfrm>
          <a:solidFill>
            <a:schemeClr val="accent6">
              <a:lumMod val="20000"/>
              <a:lumOff val="80000"/>
            </a:schemeClr>
          </a:solidFill>
        </p:spPr>
        <p:txBody>
          <a:bodyPr>
            <a:normAutofit/>
          </a:bodyPr>
          <a:lstStyle/>
          <a:p>
            <a:pPr algn="ctr"/>
            <a:r>
              <a:rPr lang="en-US" sz="3600" b="1" dirty="0">
                <a:latin typeface="Bookman Old Style" panose="02050604050505020204" pitchFamily="18" charset="0"/>
              </a:rPr>
              <a:t>Democracy	</a:t>
            </a:r>
            <a:endParaRPr lang="en-US" sz="3600" dirty="0"/>
          </a:p>
        </p:txBody>
      </p:sp>
    </p:spTree>
    <p:extLst>
      <p:ext uri="{BB962C8B-B14F-4D97-AF65-F5344CB8AC3E}">
        <p14:creationId xmlns:p14="http://schemas.microsoft.com/office/powerpoint/2010/main" val="3945402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ECF42-BC8C-4ABD-9C89-CF05C388CA1F}"/>
              </a:ext>
            </a:extLst>
          </p:cNvPr>
          <p:cNvSpPr>
            <a:spLocks noGrp="1"/>
          </p:cNvSpPr>
          <p:nvPr>
            <p:ph idx="1"/>
          </p:nvPr>
        </p:nvSpPr>
        <p:spPr/>
        <p:txBody>
          <a:bodyPr/>
          <a:lstStyle/>
          <a:p>
            <a:pPr>
              <a:lnSpc>
                <a:spcPct val="150000"/>
              </a:lnSpc>
            </a:pPr>
            <a:r>
              <a:rPr lang="en-US" dirty="0"/>
              <a:t>A liberal democracy is a form of democracy which emphasizes and protects individual freedom. Certain rights are viewed as inalienable, meaning they are intrinsic to the individual and cannot be </a:t>
            </a:r>
            <a:r>
              <a:rPr lang="en-US" dirty="0" err="1"/>
              <a:t>transfered</a:t>
            </a:r>
            <a:r>
              <a:rPr lang="en-US" dirty="0"/>
              <a:t> or revoked. This is usually accomplished through constitutional or </a:t>
            </a:r>
          </a:p>
        </p:txBody>
      </p:sp>
      <p:sp>
        <p:nvSpPr>
          <p:cNvPr id="4" name="Slide Number Placeholder 3">
            <a:extLst>
              <a:ext uri="{FF2B5EF4-FFF2-40B4-BE49-F238E27FC236}">
                <a16:creationId xmlns:a16="http://schemas.microsoft.com/office/drawing/2014/main" id="{5C780459-5495-47D2-90A7-566B31AA7531}"/>
              </a:ext>
            </a:extLst>
          </p:cNvPr>
          <p:cNvSpPr>
            <a:spLocks noGrp="1"/>
          </p:cNvSpPr>
          <p:nvPr>
            <p:ph type="sldNum" sz="quarter" idx="12"/>
          </p:nvPr>
        </p:nvSpPr>
        <p:spPr/>
        <p:txBody>
          <a:bodyPr/>
          <a:lstStyle/>
          <a:p>
            <a:fld id="{771B97DA-3D73-4F58-A3A5-EB0AE4E8059E}" type="slidenum">
              <a:rPr lang="en-US" smtClean="0"/>
              <a:t>12</a:t>
            </a:fld>
            <a:endParaRPr lang="en-US"/>
          </a:p>
        </p:txBody>
      </p:sp>
      <p:sp>
        <p:nvSpPr>
          <p:cNvPr id="5" name="Title 1">
            <a:extLst>
              <a:ext uri="{FF2B5EF4-FFF2-40B4-BE49-F238E27FC236}">
                <a16:creationId xmlns:a16="http://schemas.microsoft.com/office/drawing/2014/main" id="{F32606EE-2215-46C5-9D54-00D0012CD447}"/>
              </a:ext>
            </a:extLst>
          </p:cNvPr>
          <p:cNvSpPr>
            <a:spLocks noGrp="1"/>
          </p:cNvSpPr>
          <p:nvPr>
            <p:ph type="title"/>
          </p:nvPr>
        </p:nvSpPr>
        <p:spPr>
          <a:xfrm>
            <a:off x="982429" y="375919"/>
            <a:ext cx="5379720" cy="610235"/>
          </a:xfrm>
          <a:solidFill>
            <a:schemeClr val="accent6">
              <a:lumMod val="20000"/>
              <a:lumOff val="80000"/>
            </a:schemeClr>
          </a:solidFill>
        </p:spPr>
        <p:txBody>
          <a:bodyPr>
            <a:normAutofit/>
          </a:bodyPr>
          <a:lstStyle/>
          <a:p>
            <a:pPr algn="ctr"/>
            <a:r>
              <a:rPr lang="en-US" sz="3600" b="1" dirty="0">
                <a:latin typeface="Bookman Old Style" panose="02050604050505020204" pitchFamily="18" charset="0"/>
              </a:rPr>
              <a:t>Liberal Democracy	</a:t>
            </a:r>
            <a:endParaRPr lang="en-US" sz="3600" dirty="0"/>
          </a:p>
        </p:txBody>
      </p:sp>
    </p:spTree>
    <p:extLst>
      <p:ext uri="{BB962C8B-B14F-4D97-AF65-F5344CB8AC3E}">
        <p14:creationId xmlns:p14="http://schemas.microsoft.com/office/powerpoint/2010/main" val="163758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E07B80-FC58-4505-9F62-2D9207877672}"/>
              </a:ext>
            </a:extLst>
          </p:cNvPr>
          <p:cNvSpPr/>
          <p:nvPr/>
        </p:nvSpPr>
        <p:spPr>
          <a:xfrm>
            <a:off x="6294120" y="826512"/>
            <a:ext cx="5669280" cy="1517531"/>
          </a:xfrm>
          <a:prstGeom prst="rect">
            <a:avLst/>
          </a:prstGeom>
        </p:spPr>
        <p:txBody>
          <a:bodyPr wrap="square">
            <a:spAutoFit/>
          </a:bodyPr>
          <a:lstStyle/>
          <a:p>
            <a:pPr lvl="1" algn="just">
              <a:lnSpc>
                <a:spcPct val="200000"/>
              </a:lnSpc>
            </a:pPr>
            <a:r>
              <a:rPr lang="en-US" sz="5400" dirty="0">
                <a:solidFill>
                  <a:schemeClr val="tx2"/>
                </a:solidFill>
              </a:rPr>
              <a:t>Authoritarianism</a:t>
            </a:r>
            <a:endParaRPr lang="en-US" sz="5400" b="1" dirty="0">
              <a:latin typeface="Bookman Old Style" panose="02050604050505020204" pitchFamily="18" charset="0"/>
            </a:endParaRPr>
          </a:p>
        </p:txBody>
      </p:sp>
      <p:sp>
        <p:nvSpPr>
          <p:cNvPr id="2" name="Rectangle 1">
            <a:extLst>
              <a:ext uri="{FF2B5EF4-FFF2-40B4-BE49-F238E27FC236}">
                <a16:creationId xmlns:a16="http://schemas.microsoft.com/office/drawing/2014/main" id="{A008DC5C-5649-4AEB-A83A-E204A63C8EA6}"/>
              </a:ext>
            </a:extLst>
          </p:cNvPr>
          <p:cNvSpPr/>
          <p:nvPr/>
        </p:nvSpPr>
        <p:spPr>
          <a:xfrm>
            <a:off x="1414910" y="4280654"/>
            <a:ext cx="4830746" cy="923330"/>
          </a:xfrm>
          <a:prstGeom prst="rect">
            <a:avLst/>
          </a:prstGeom>
        </p:spPr>
        <p:txBody>
          <a:bodyPr wrap="none">
            <a:spAutoFit/>
          </a:bodyPr>
          <a:lstStyle/>
          <a:p>
            <a:r>
              <a:rPr lang="en-US" dirty="0">
                <a:hlinkClick r:id="rId2"/>
              </a:rPr>
              <a:t>https://www.youtube.com/watch?v=n1tXjJobjfs</a:t>
            </a:r>
            <a:endParaRPr lang="en-US" dirty="0"/>
          </a:p>
          <a:p>
            <a:endParaRPr lang="en-US" dirty="0"/>
          </a:p>
          <a:p>
            <a:r>
              <a:rPr lang="en-US" dirty="0">
                <a:hlinkClick r:id="rId3"/>
              </a:rPr>
              <a:t>https://www.youtube.com/watch?v=Yu3HikdxJn0</a:t>
            </a:r>
            <a:endParaRPr lang="en-US" dirty="0"/>
          </a:p>
        </p:txBody>
      </p:sp>
    </p:spTree>
    <p:extLst>
      <p:ext uri="{BB962C8B-B14F-4D97-AF65-F5344CB8AC3E}">
        <p14:creationId xmlns:p14="http://schemas.microsoft.com/office/powerpoint/2010/main" val="1151862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EADCC-FBE6-4145-9CCE-751FCBF8F644}"/>
              </a:ext>
            </a:extLst>
          </p:cNvPr>
          <p:cNvSpPr>
            <a:spLocks noGrp="1"/>
          </p:cNvSpPr>
          <p:nvPr>
            <p:ph idx="1"/>
          </p:nvPr>
        </p:nvSpPr>
        <p:spPr>
          <a:xfrm>
            <a:off x="539827" y="1134737"/>
            <a:ext cx="10951133" cy="5404175"/>
          </a:xfrm>
        </p:spPr>
        <p:txBody>
          <a:bodyPr>
            <a:normAutofit/>
          </a:bodyPr>
          <a:lstStyle/>
          <a:p>
            <a:pPr>
              <a:lnSpc>
                <a:spcPts val="3300"/>
              </a:lnSpc>
            </a:pPr>
            <a:r>
              <a:rPr lang="en-US" sz="2500" dirty="0"/>
              <a:t>In 1964, </a:t>
            </a:r>
            <a:r>
              <a:rPr lang="en-US" sz="2500" b="1" dirty="0"/>
              <a:t>Juan José Linz</a:t>
            </a:r>
            <a:r>
              <a:rPr lang="en-US" sz="2500" dirty="0"/>
              <a:t>, Professor Emeritus of Sociology and Political Science at Yale University, </a:t>
            </a:r>
            <a:r>
              <a:rPr lang="en-US" sz="2500" u="sng" dirty="0"/>
              <a:t>described the four most recognizable characteristics </a:t>
            </a:r>
            <a:r>
              <a:rPr lang="en-US" sz="2500" dirty="0"/>
              <a:t>of authoritarian state as:</a:t>
            </a:r>
          </a:p>
          <a:p>
            <a:pPr marL="571500" indent="-571500">
              <a:lnSpc>
                <a:spcPts val="3300"/>
              </a:lnSpc>
              <a:buFont typeface="+mj-lt"/>
              <a:buAutoNum type="romanUcPeriod"/>
            </a:pPr>
            <a:r>
              <a:rPr lang="en-US" sz="2400" dirty="0"/>
              <a:t>Limited political freedom with strict government controls imposed on political institutions and groups like legislatures, political parties, and interest groups</a:t>
            </a:r>
          </a:p>
          <a:p>
            <a:pPr marL="571500" indent="-571500">
              <a:lnSpc>
                <a:spcPts val="3300"/>
              </a:lnSpc>
              <a:buFont typeface="+mj-lt"/>
              <a:buAutoNum type="romanUcPeriod"/>
            </a:pPr>
            <a:r>
              <a:rPr lang="en-US" sz="2400" dirty="0"/>
              <a:t>A controlling regime that justifies itself to the people as a “necessary evil” uniquely capable of coping with “easily recognizable societal problems” such as hunger, poverty, or violent insurgency</a:t>
            </a:r>
          </a:p>
          <a:p>
            <a:pPr marL="571500" indent="-571500">
              <a:lnSpc>
                <a:spcPts val="3300"/>
              </a:lnSpc>
              <a:buFont typeface="+mj-lt"/>
              <a:buAutoNum type="romanUcPeriod"/>
            </a:pPr>
            <a:r>
              <a:rPr lang="en-US" sz="2400" dirty="0"/>
              <a:t>Strict government-imposed constraints on social freedoms such as suppression of political opponents and anti-regime activity</a:t>
            </a:r>
          </a:p>
          <a:p>
            <a:pPr marL="571500" indent="-571500">
              <a:lnSpc>
                <a:spcPts val="3300"/>
              </a:lnSpc>
              <a:buFont typeface="+mj-lt"/>
              <a:buAutoNum type="romanUcPeriod"/>
            </a:pPr>
            <a:r>
              <a:rPr lang="en-US" sz="2400" dirty="0"/>
              <a:t>The presence of a ruling executive with vague, loosely defined and shifting powers</a:t>
            </a:r>
          </a:p>
        </p:txBody>
      </p:sp>
      <p:sp>
        <p:nvSpPr>
          <p:cNvPr id="4" name="Slide Number Placeholder 3">
            <a:extLst>
              <a:ext uri="{FF2B5EF4-FFF2-40B4-BE49-F238E27FC236}">
                <a16:creationId xmlns:a16="http://schemas.microsoft.com/office/drawing/2014/main" id="{B4D8A63A-04C9-49E3-9E6D-CB3B3CC38F20}"/>
              </a:ext>
            </a:extLst>
          </p:cNvPr>
          <p:cNvSpPr>
            <a:spLocks noGrp="1"/>
          </p:cNvSpPr>
          <p:nvPr>
            <p:ph type="sldNum" sz="quarter" idx="12"/>
          </p:nvPr>
        </p:nvSpPr>
        <p:spPr/>
        <p:txBody>
          <a:bodyPr/>
          <a:lstStyle/>
          <a:p>
            <a:fld id="{771B97DA-3D73-4F58-A3A5-EB0AE4E8059E}" type="slidenum">
              <a:rPr lang="en-US" smtClean="0"/>
              <a:t>14</a:t>
            </a:fld>
            <a:endParaRPr lang="en-US"/>
          </a:p>
        </p:txBody>
      </p:sp>
      <p:sp>
        <p:nvSpPr>
          <p:cNvPr id="5" name="Title 1">
            <a:extLst>
              <a:ext uri="{FF2B5EF4-FFF2-40B4-BE49-F238E27FC236}">
                <a16:creationId xmlns:a16="http://schemas.microsoft.com/office/drawing/2014/main" id="{2086E3AA-6C25-498E-822F-AACF92F23453}"/>
              </a:ext>
            </a:extLst>
          </p:cNvPr>
          <p:cNvSpPr txBox="1">
            <a:spLocks/>
          </p:cNvSpPr>
          <p:nvPr/>
        </p:nvSpPr>
        <p:spPr>
          <a:xfrm>
            <a:off x="769711" y="76717"/>
            <a:ext cx="3769237" cy="845274"/>
          </a:xfrm>
          <a:prstGeom prst="rect">
            <a:avLst/>
          </a:prstGeom>
          <a:solidFill>
            <a:schemeClr val="accent6">
              <a:lumMod val="20000"/>
              <a:lumOff val="80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400" dirty="0"/>
            </a:br>
            <a:r>
              <a:rPr lang="en-US" sz="5300" b="1" dirty="0"/>
              <a:t>Authoritarianism</a:t>
            </a:r>
            <a:br>
              <a:rPr lang="en-US" sz="2400" b="1" dirty="0">
                <a:latin typeface="Bookman Old Style" panose="02050604050505020204" pitchFamily="18" charset="0"/>
              </a:rPr>
            </a:br>
            <a:endParaRPr lang="en-US" sz="2400" dirty="0"/>
          </a:p>
        </p:txBody>
      </p:sp>
    </p:spTree>
    <p:extLst>
      <p:ext uri="{BB962C8B-B14F-4D97-AF65-F5344CB8AC3E}">
        <p14:creationId xmlns:p14="http://schemas.microsoft.com/office/powerpoint/2010/main" val="83109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8544-CCEF-42DA-B313-985397C2892E}"/>
              </a:ext>
            </a:extLst>
          </p:cNvPr>
          <p:cNvSpPr>
            <a:spLocks noGrp="1"/>
          </p:cNvSpPr>
          <p:nvPr>
            <p:ph type="title"/>
          </p:nvPr>
        </p:nvSpPr>
        <p:spPr>
          <a:xfrm>
            <a:off x="633412" y="136526"/>
            <a:ext cx="4282440" cy="869315"/>
          </a:xfrm>
          <a:solidFill>
            <a:schemeClr val="accent6">
              <a:lumMod val="20000"/>
              <a:lumOff val="80000"/>
            </a:schemeClr>
          </a:solidFill>
        </p:spPr>
        <p:txBody>
          <a:bodyPr>
            <a:normAutofit fontScale="90000"/>
          </a:bodyPr>
          <a:lstStyle/>
          <a:p>
            <a:br>
              <a:rPr lang="en-US" dirty="0"/>
            </a:br>
            <a:r>
              <a:rPr lang="en-US" sz="4200" dirty="0"/>
              <a:t>Authoritarianism</a:t>
            </a:r>
            <a:br>
              <a:rPr lang="en-US" b="1" dirty="0">
                <a:latin typeface="Bookman Old Style" panose="02050604050505020204" pitchFamily="18" charset="0"/>
              </a:rPr>
            </a:br>
            <a:endParaRPr lang="en-US" dirty="0"/>
          </a:p>
        </p:txBody>
      </p:sp>
      <p:sp>
        <p:nvSpPr>
          <p:cNvPr id="3" name="Content Placeholder 2">
            <a:extLst>
              <a:ext uri="{FF2B5EF4-FFF2-40B4-BE49-F238E27FC236}">
                <a16:creationId xmlns:a16="http://schemas.microsoft.com/office/drawing/2014/main" id="{8DA86530-0EAF-4EB0-9260-5B6A69DBCC44}"/>
              </a:ext>
            </a:extLst>
          </p:cNvPr>
          <p:cNvSpPr>
            <a:spLocks noGrp="1"/>
          </p:cNvSpPr>
          <p:nvPr>
            <p:ph idx="1"/>
          </p:nvPr>
        </p:nvSpPr>
        <p:spPr>
          <a:xfrm>
            <a:off x="487680" y="1253331"/>
            <a:ext cx="10515600" cy="4351338"/>
          </a:xfrm>
        </p:spPr>
        <p:txBody>
          <a:bodyPr/>
          <a:lstStyle/>
          <a:p>
            <a:pPr>
              <a:lnSpc>
                <a:spcPts val="4000"/>
              </a:lnSpc>
              <a:buFont typeface="Wingdings" panose="05000000000000000000" pitchFamily="2" charset="2"/>
              <a:buChar char="§"/>
            </a:pPr>
            <a:r>
              <a:rPr lang="en-US" sz="2600" dirty="0"/>
              <a:t>It is a system of government in which power is exercised by a small group with minimum input: </a:t>
            </a:r>
            <a:r>
              <a:rPr lang="en-US" sz="2600" dirty="0" err="1"/>
              <a:t>i</a:t>
            </a:r>
            <a:r>
              <a:rPr lang="en-US" sz="2600" dirty="0"/>
              <a:t>) family; ii) absolute monarch; iii) a social class; iv) elitist technocrats or top bureaucrats; v) a strong political party; vi) army in the wake of a military coup.</a:t>
            </a:r>
          </a:p>
          <a:p>
            <a:endParaRPr lang="en-US" dirty="0"/>
          </a:p>
        </p:txBody>
      </p:sp>
      <p:sp>
        <p:nvSpPr>
          <p:cNvPr id="4" name="Slide Number Placeholder 3">
            <a:extLst>
              <a:ext uri="{FF2B5EF4-FFF2-40B4-BE49-F238E27FC236}">
                <a16:creationId xmlns:a16="http://schemas.microsoft.com/office/drawing/2014/main" id="{E4F68502-04B6-4CF0-846D-2B272790DE47}"/>
              </a:ext>
            </a:extLst>
          </p:cNvPr>
          <p:cNvSpPr>
            <a:spLocks noGrp="1"/>
          </p:cNvSpPr>
          <p:nvPr>
            <p:ph type="sldNum" sz="quarter" idx="12"/>
          </p:nvPr>
        </p:nvSpPr>
        <p:spPr/>
        <p:txBody>
          <a:bodyPr/>
          <a:lstStyle/>
          <a:p>
            <a:fld id="{771B97DA-3D73-4F58-A3A5-EB0AE4E8059E}" type="slidenum">
              <a:rPr lang="en-US" smtClean="0"/>
              <a:t>15</a:t>
            </a:fld>
            <a:endParaRPr lang="en-US"/>
          </a:p>
        </p:txBody>
      </p:sp>
      <p:pic>
        <p:nvPicPr>
          <p:cNvPr id="5" name="Picture 4">
            <a:extLst>
              <a:ext uri="{FF2B5EF4-FFF2-40B4-BE49-F238E27FC236}">
                <a16:creationId xmlns:a16="http://schemas.microsoft.com/office/drawing/2014/main" id="{4EFFFE5B-0B44-43CA-89AD-D5BF2E032855}"/>
              </a:ext>
            </a:extLst>
          </p:cNvPr>
          <p:cNvPicPr>
            <a:picLocks noChangeAspect="1"/>
          </p:cNvPicPr>
          <p:nvPr/>
        </p:nvPicPr>
        <p:blipFill>
          <a:blip r:embed="rId2"/>
          <a:stretch>
            <a:fillRect/>
          </a:stretch>
        </p:blipFill>
        <p:spPr>
          <a:xfrm>
            <a:off x="5510212" y="2907673"/>
            <a:ext cx="5122490" cy="3950327"/>
          </a:xfrm>
          <a:prstGeom prst="rect">
            <a:avLst/>
          </a:prstGeom>
        </p:spPr>
      </p:pic>
    </p:spTree>
    <p:extLst>
      <p:ext uri="{BB962C8B-B14F-4D97-AF65-F5344CB8AC3E}">
        <p14:creationId xmlns:p14="http://schemas.microsoft.com/office/powerpoint/2010/main" val="1660784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EADCC-FBE6-4145-9CCE-751FCBF8F644}"/>
              </a:ext>
            </a:extLst>
          </p:cNvPr>
          <p:cNvSpPr>
            <a:spLocks noGrp="1"/>
          </p:cNvSpPr>
          <p:nvPr>
            <p:ph idx="1"/>
          </p:nvPr>
        </p:nvSpPr>
        <p:spPr>
          <a:xfrm>
            <a:off x="975360" y="1584960"/>
            <a:ext cx="10515600" cy="4953952"/>
          </a:xfrm>
        </p:spPr>
        <p:txBody>
          <a:bodyPr>
            <a:normAutofit/>
          </a:bodyPr>
          <a:lstStyle/>
          <a:p>
            <a:pPr>
              <a:lnSpc>
                <a:spcPts val="3700"/>
              </a:lnSpc>
            </a:pPr>
            <a:r>
              <a:rPr lang="en-US" sz="2600" dirty="0"/>
              <a:t>They do not attempt to control everything. Many economic, social, religious, cultural, and familial matters are left up to individuals. It does not interfere with the lives of the private citizens but it does not promote individual freedom;</a:t>
            </a:r>
          </a:p>
          <a:p>
            <a:pPr>
              <a:lnSpc>
                <a:spcPts val="3700"/>
              </a:lnSpc>
            </a:pPr>
            <a:r>
              <a:rPr lang="en-US" sz="2600" dirty="0"/>
              <a:t>Citizens do not participate in the governance of the country but they are expected to obey the government; It has democratic elements or institutions but they are mostly dysfunctional; so through democratic reforms the system can return to a democratic one</a:t>
            </a:r>
          </a:p>
        </p:txBody>
      </p:sp>
      <p:sp>
        <p:nvSpPr>
          <p:cNvPr id="4" name="Slide Number Placeholder 3">
            <a:extLst>
              <a:ext uri="{FF2B5EF4-FFF2-40B4-BE49-F238E27FC236}">
                <a16:creationId xmlns:a16="http://schemas.microsoft.com/office/drawing/2014/main" id="{B4D8A63A-04C9-49E3-9E6D-CB3B3CC38F20}"/>
              </a:ext>
            </a:extLst>
          </p:cNvPr>
          <p:cNvSpPr>
            <a:spLocks noGrp="1"/>
          </p:cNvSpPr>
          <p:nvPr>
            <p:ph type="sldNum" sz="quarter" idx="12"/>
          </p:nvPr>
        </p:nvSpPr>
        <p:spPr/>
        <p:txBody>
          <a:bodyPr/>
          <a:lstStyle/>
          <a:p>
            <a:fld id="{771B97DA-3D73-4F58-A3A5-EB0AE4E8059E}" type="slidenum">
              <a:rPr lang="en-US" smtClean="0"/>
              <a:t>16</a:t>
            </a:fld>
            <a:endParaRPr lang="en-US"/>
          </a:p>
        </p:txBody>
      </p:sp>
      <p:sp>
        <p:nvSpPr>
          <p:cNvPr id="5" name="Title 1">
            <a:extLst>
              <a:ext uri="{FF2B5EF4-FFF2-40B4-BE49-F238E27FC236}">
                <a16:creationId xmlns:a16="http://schemas.microsoft.com/office/drawing/2014/main" id="{2086E3AA-6C25-498E-822F-AACF92F23453}"/>
              </a:ext>
            </a:extLst>
          </p:cNvPr>
          <p:cNvSpPr txBox="1">
            <a:spLocks/>
          </p:cNvSpPr>
          <p:nvPr/>
        </p:nvSpPr>
        <p:spPr>
          <a:xfrm>
            <a:off x="1584960" y="278446"/>
            <a:ext cx="3261360" cy="1138874"/>
          </a:xfrm>
          <a:prstGeom prst="rect">
            <a:avLst/>
          </a:prstGeom>
          <a:solidFill>
            <a:schemeClr val="accent6">
              <a:lumMod val="20000"/>
              <a:lumOff val="80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400" dirty="0"/>
            </a:br>
            <a:r>
              <a:rPr lang="en-US" sz="3400" b="1" dirty="0"/>
              <a:t>Authoritarianism</a:t>
            </a:r>
            <a:br>
              <a:rPr lang="en-US" sz="2400" b="1" dirty="0">
                <a:latin typeface="Bookman Old Style" panose="02050604050505020204" pitchFamily="18" charset="0"/>
              </a:rPr>
            </a:br>
            <a:endParaRPr lang="en-US" sz="2400" dirty="0"/>
          </a:p>
        </p:txBody>
      </p:sp>
    </p:spTree>
    <p:extLst>
      <p:ext uri="{BB962C8B-B14F-4D97-AF65-F5344CB8AC3E}">
        <p14:creationId xmlns:p14="http://schemas.microsoft.com/office/powerpoint/2010/main" val="1616969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219"/>
            <a:ext cx="10515600" cy="1143635"/>
          </a:xfrm>
        </p:spPr>
        <p:txBody>
          <a:bodyPr>
            <a:normAutofit/>
          </a:bodyPr>
          <a:lstStyle/>
          <a:p>
            <a:r>
              <a:rPr lang="en-US" sz="4000" dirty="0"/>
              <a:t>Modern Totalitarianism Vs Autocracies of the past</a:t>
            </a:r>
          </a:p>
        </p:txBody>
      </p:sp>
      <p:sp>
        <p:nvSpPr>
          <p:cNvPr id="3" name="Content Placeholder 2"/>
          <p:cNvSpPr>
            <a:spLocks noGrp="1"/>
          </p:cNvSpPr>
          <p:nvPr>
            <p:ph idx="1"/>
          </p:nvPr>
        </p:nvSpPr>
        <p:spPr>
          <a:xfrm>
            <a:off x="533400" y="1417320"/>
            <a:ext cx="10820400" cy="5331461"/>
          </a:xfrm>
        </p:spPr>
        <p:txBody>
          <a:bodyPr>
            <a:normAutofit/>
          </a:bodyPr>
          <a:lstStyle/>
          <a:p>
            <a:pPr algn="just">
              <a:lnSpc>
                <a:spcPts val="3400"/>
              </a:lnSpc>
            </a:pPr>
            <a:r>
              <a:rPr lang="en-US" sz="2600" dirty="0"/>
              <a:t>Due to the lack of communication and technology, the autocracies of the past did not have total control over their domain, and as such, could not interfere with the personal lives of the citizens; they remain largely indifferent to wishes of their subjects;</a:t>
            </a:r>
          </a:p>
          <a:p>
            <a:pPr algn="just">
              <a:lnSpc>
                <a:spcPts val="3400"/>
              </a:lnSpc>
            </a:pPr>
            <a:r>
              <a:rPr lang="en-US" sz="2600" dirty="0"/>
              <a:t>Whereas the modern totalitarianisms with the help </a:t>
            </a:r>
            <a:r>
              <a:rPr lang="en-US" sz="2600" dirty="0" err="1"/>
              <a:t>i</a:t>
            </a:r>
            <a:r>
              <a:rPr lang="en-US" sz="2600" dirty="0"/>
              <a:t>) of an efficient communication systems and technology insist on the mass participation of the citizens and try to generate enthusiasm for the success of the system; ii) with the help of modern electronic devices, the state is able to control communications and private activities and thereby regulate political life and thought; iii) through electronic data control it is able to coordinate and centralize the utilization of resources and thereby regulate economic life.</a:t>
            </a:r>
          </a:p>
          <a:p>
            <a:pPr algn="just"/>
            <a:endParaRPr lang="en-US" dirty="0"/>
          </a:p>
        </p:txBody>
      </p:sp>
    </p:spTree>
    <p:extLst>
      <p:ext uri="{BB962C8B-B14F-4D97-AF65-F5344CB8AC3E}">
        <p14:creationId xmlns:p14="http://schemas.microsoft.com/office/powerpoint/2010/main" val="507359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FF5C-CA8B-4CF3-BA72-E9FCA3A3E776}"/>
              </a:ext>
            </a:extLst>
          </p:cNvPr>
          <p:cNvSpPr>
            <a:spLocks noGrp="1"/>
          </p:cNvSpPr>
          <p:nvPr>
            <p:ph type="title"/>
          </p:nvPr>
        </p:nvSpPr>
        <p:spPr>
          <a:xfrm>
            <a:off x="4099560" y="2346960"/>
            <a:ext cx="7247890" cy="3169920"/>
          </a:xfrm>
        </p:spPr>
        <p:txBody>
          <a:bodyPr/>
          <a:lstStyle/>
          <a:p>
            <a:pPr algn="ctr"/>
            <a:r>
              <a:rPr lang="en-US" b="1" dirty="0">
                <a:latin typeface="Consolas" panose="020B0609020204030204" pitchFamily="49" charset="0"/>
              </a:rPr>
              <a:t>Totalitarianism</a:t>
            </a:r>
          </a:p>
        </p:txBody>
      </p:sp>
      <p:sp>
        <p:nvSpPr>
          <p:cNvPr id="4" name="Slide Number Placeholder 3">
            <a:extLst>
              <a:ext uri="{FF2B5EF4-FFF2-40B4-BE49-F238E27FC236}">
                <a16:creationId xmlns:a16="http://schemas.microsoft.com/office/drawing/2014/main" id="{468E7D19-87E1-4EA8-AB0C-17818AE7CE7B}"/>
              </a:ext>
            </a:extLst>
          </p:cNvPr>
          <p:cNvSpPr>
            <a:spLocks noGrp="1"/>
          </p:cNvSpPr>
          <p:nvPr>
            <p:ph type="sldNum" sz="quarter" idx="12"/>
          </p:nvPr>
        </p:nvSpPr>
        <p:spPr/>
        <p:txBody>
          <a:bodyPr/>
          <a:lstStyle/>
          <a:p>
            <a:fld id="{771B97DA-3D73-4F58-A3A5-EB0AE4E8059E}" type="slidenum">
              <a:rPr lang="en-US" smtClean="0"/>
              <a:t>18</a:t>
            </a:fld>
            <a:endParaRPr lang="en-US"/>
          </a:p>
        </p:txBody>
      </p:sp>
    </p:spTree>
    <p:extLst>
      <p:ext uri="{BB962C8B-B14F-4D97-AF65-F5344CB8AC3E}">
        <p14:creationId xmlns:p14="http://schemas.microsoft.com/office/powerpoint/2010/main" val="1110530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F5F119-8728-43DB-AB97-714DD92B0CA5}"/>
              </a:ext>
            </a:extLst>
          </p:cNvPr>
          <p:cNvPicPr>
            <a:picLocks noGrp="1" noChangeAspect="1"/>
          </p:cNvPicPr>
          <p:nvPr>
            <p:ph idx="1"/>
          </p:nvPr>
        </p:nvPicPr>
        <p:blipFill>
          <a:blip r:embed="rId2"/>
          <a:stretch>
            <a:fillRect/>
          </a:stretch>
        </p:blipFill>
        <p:spPr>
          <a:xfrm>
            <a:off x="638175" y="139859"/>
            <a:ext cx="7105650" cy="3487261"/>
          </a:xfrm>
          <a:prstGeom prst="rect">
            <a:avLst/>
          </a:prstGeom>
        </p:spPr>
      </p:pic>
      <p:sp>
        <p:nvSpPr>
          <p:cNvPr id="4" name="Slide Number Placeholder 3">
            <a:extLst>
              <a:ext uri="{FF2B5EF4-FFF2-40B4-BE49-F238E27FC236}">
                <a16:creationId xmlns:a16="http://schemas.microsoft.com/office/drawing/2014/main" id="{45FDC480-AA5B-4D85-9DB6-0659004EAE97}"/>
              </a:ext>
            </a:extLst>
          </p:cNvPr>
          <p:cNvSpPr>
            <a:spLocks noGrp="1"/>
          </p:cNvSpPr>
          <p:nvPr>
            <p:ph type="sldNum" sz="quarter" idx="12"/>
          </p:nvPr>
        </p:nvSpPr>
        <p:spPr/>
        <p:txBody>
          <a:bodyPr/>
          <a:lstStyle/>
          <a:p>
            <a:fld id="{771B97DA-3D73-4F58-A3A5-EB0AE4E8059E}" type="slidenum">
              <a:rPr lang="en-US" smtClean="0"/>
              <a:t>19</a:t>
            </a:fld>
            <a:endParaRPr lang="en-US"/>
          </a:p>
        </p:txBody>
      </p:sp>
      <p:pic>
        <p:nvPicPr>
          <p:cNvPr id="6" name="Picture 5">
            <a:extLst>
              <a:ext uri="{FF2B5EF4-FFF2-40B4-BE49-F238E27FC236}">
                <a16:creationId xmlns:a16="http://schemas.microsoft.com/office/drawing/2014/main" id="{3CB2D18E-C840-4FB7-BE86-57B95095B0A4}"/>
              </a:ext>
            </a:extLst>
          </p:cNvPr>
          <p:cNvPicPr>
            <a:picLocks noChangeAspect="1"/>
          </p:cNvPicPr>
          <p:nvPr/>
        </p:nvPicPr>
        <p:blipFill>
          <a:blip r:embed="rId3"/>
          <a:stretch>
            <a:fillRect/>
          </a:stretch>
        </p:blipFill>
        <p:spPr>
          <a:xfrm>
            <a:off x="2011680" y="3849052"/>
            <a:ext cx="8199120" cy="2663894"/>
          </a:xfrm>
          <a:prstGeom prst="rect">
            <a:avLst/>
          </a:prstGeom>
        </p:spPr>
      </p:pic>
    </p:spTree>
    <p:extLst>
      <p:ext uri="{BB962C8B-B14F-4D97-AF65-F5344CB8AC3E}">
        <p14:creationId xmlns:p14="http://schemas.microsoft.com/office/powerpoint/2010/main" val="3336279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27DE-9A05-4197-A63E-6101F6A5D01E}"/>
              </a:ext>
            </a:extLst>
          </p:cNvPr>
          <p:cNvSpPr>
            <a:spLocks noGrp="1"/>
          </p:cNvSpPr>
          <p:nvPr>
            <p:ph type="title"/>
          </p:nvPr>
        </p:nvSpPr>
        <p:spPr>
          <a:xfrm>
            <a:off x="0" y="151765"/>
            <a:ext cx="4785360" cy="899795"/>
          </a:xfrm>
          <a:solidFill>
            <a:schemeClr val="accent5">
              <a:lumMod val="20000"/>
              <a:lumOff val="80000"/>
            </a:schemeClr>
          </a:solidFill>
        </p:spPr>
        <p:txBody>
          <a:bodyPr>
            <a:normAutofit/>
          </a:bodyPr>
          <a:lstStyle/>
          <a:p>
            <a:r>
              <a:rPr lang="en-US" sz="5400" dirty="0"/>
              <a:t>Outline</a:t>
            </a:r>
          </a:p>
        </p:txBody>
      </p:sp>
      <p:sp>
        <p:nvSpPr>
          <p:cNvPr id="3" name="Content Placeholder 2">
            <a:extLst>
              <a:ext uri="{FF2B5EF4-FFF2-40B4-BE49-F238E27FC236}">
                <a16:creationId xmlns:a16="http://schemas.microsoft.com/office/drawing/2014/main" id="{126D95C3-869F-4C43-8191-B5CC895864EB}"/>
              </a:ext>
            </a:extLst>
          </p:cNvPr>
          <p:cNvSpPr>
            <a:spLocks noGrp="1"/>
          </p:cNvSpPr>
          <p:nvPr>
            <p:ph idx="1"/>
          </p:nvPr>
        </p:nvSpPr>
        <p:spPr>
          <a:xfrm>
            <a:off x="670560" y="1510029"/>
            <a:ext cx="10850880" cy="4876801"/>
          </a:xfrm>
        </p:spPr>
        <p:txBody>
          <a:bodyPr>
            <a:normAutofit/>
          </a:bodyPr>
          <a:lstStyle/>
          <a:p>
            <a:pPr algn="just">
              <a:lnSpc>
                <a:spcPts val="3200"/>
              </a:lnSpc>
              <a:buFont typeface="Calibri" panose="020F0502020204030204" pitchFamily="34" charset="0"/>
              <a:buChar char="¤"/>
            </a:pPr>
            <a:r>
              <a:rPr lang="en-US" sz="3200" dirty="0"/>
              <a:t> </a:t>
            </a:r>
            <a:r>
              <a:rPr lang="en-US" sz="3200" b="1" dirty="0"/>
              <a:t>Aristotle's Classification of Government</a:t>
            </a:r>
            <a:endParaRPr lang="en-US" sz="3200" dirty="0"/>
          </a:p>
          <a:p>
            <a:pPr algn="just">
              <a:lnSpc>
                <a:spcPts val="3200"/>
              </a:lnSpc>
              <a:buFont typeface="Calibri" panose="020F0502020204030204" pitchFamily="34" charset="0"/>
              <a:buChar char="¤"/>
            </a:pPr>
            <a:r>
              <a:rPr lang="en-US" sz="3200" b="1" dirty="0"/>
              <a:t>Forms of Government</a:t>
            </a:r>
          </a:p>
          <a:p>
            <a:pPr lvl="1" algn="just">
              <a:lnSpc>
                <a:spcPts val="3200"/>
              </a:lnSpc>
              <a:buFont typeface="Calibri" panose="020F0502020204030204" pitchFamily="34" charset="0"/>
              <a:buChar char="¤"/>
            </a:pPr>
            <a:r>
              <a:rPr lang="en-US" sz="2800" dirty="0"/>
              <a:t>Democracy</a:t>
            </a:r>
          </a:p>
          <a:p>
            <a:pPr lvl="1" algn="just">
              <a:lnSpc>
                <a:spcPts val="3200"/>
              </a:lnSpc>
              <a:buFont typeface="Calibri" panose="020F0502020204030204" pitchFamily="34" charset="0"/>
              <a:buChar char="¤"/>
            </a:pPr>
            <a:r>
              <a:rPr lang="en-US" sz="2800" dirty="0"/>
              <a:t>Authoritarianism</a:t>
            </a:r>
          </a:p>
          <a:p>
            <a:pPr lvl="1" algn="just">
              <a:lnSpc>
                <a:spcPts val="3200"/>
              </a:lnSpc>
              <a:buFont typeface="Calibri" panose="020F0502020204030204" pitchFamily="34" charset="0"/>
              <a:buChar char="¤"/>
            </a:pPr>
            <a:r>
              <a:rPr lang="en-US" sz="2800" dirty="0"/>
              <a:t>Totalitarianism</a:t>
            </a:r>
          </a:p>
          <a:p>
            <a:pPr lvl="1" algn="just">
              <a:lnSpc>
                <a:spcPts val="3200"/>
              </a:lnSpc>
              <a:buFont typeface="Calibri" panose="020F0502020204030204" pitchFamily="34" charset="0"/>
              <a:buChar char="¤"/>
            </a:pPr>
            <a:r>
              <a:rPr lang="en-US" sz="2800" dirty="0"/>
              <a:t>Monarchy</a:t>
            </a:r>
          </a:p>
          <a:p>
            <a:pPr algn="just">
              <a:lnSpc>
                <a:spcPts val="3200"/>
              </a:lnSpc>
              <a:buFont typeface="Calibri" panose="020F0502020204030204" pitchFamily="34" charset="0"/>
              <a:buChar char="¤"/>
            </a:pPr>
            <a:r>
              <a:rPr lang="en-US" sz="3200" b="1" dirty="0"/>
              <a:t>Forms of Government</a:t>
            </a:r>
          </a:p>
          <a:p>
            <a:pPr lvl="1" algn="just">
              <a:lnSpc>
                <a:spcPts val="3200"/>
              </a:lnSpc>
              <a:buFont typeface="Calibri" panose="020F0502020204030204" pitchFamily="34" charset="0"/>
              <a:buChar char="¤"/>
            </a:pPr>
            <a:r>
              <a:rPr lang="en-US" sz="2800" dirty="0"/>
              <a:t>Parliamentary </a:t>
            </a:r>
          </a:p>
          <a:p>
            <a:pPr lvl="1" algn="just">
              <a:lnSpc>
                <a:spcPts val="3200"/>
              </a:lnSpc>
              <a:buFont typeface="Calibri" panose="020F0502020204030204" pitchFamily="34" charset="0"/>
              <a:buChar char="¤"/>
            </a:pPr>
            <a:r>
              <a:rPr lang="en-US" sz="2800" dirty="0"/>
              <a:t>Presidential</a:t>
            </a:r>
          </a:p>
        </p:txBody>
      </p:sp>
      <p:sp>
        <p:nvSpPr>
          <p:cNvPr id="4" name="Slide Number Placeholder 3">
            <a:extLst>
              <a:ext uri="{FF2B5EF4-FFF2-40B4-BE49-F238E27FC236}">
                <a16:creationId xmlns:a16="http://schemas.microsoft.com/office/drawing/2014/main" id="{3E289F0F-1FB0-4711-842F-CBC9435EA073}"/>
              </a:ext>
            </a:extLst>
          </p:cNvPr>
          <p:cNvSpPr>
            <a:spLocks noGrp="1"/>
          </p:cNvSpPr>
          <p:nvPr>
            <p:ph type="sldNum" sz="quarter" idx="12"/>
          </p:nvPr>
        </p:nvSpPr>
        <p:spPr/>
        <p:txBody>
          <a:bodyPr/>
          <a:lstStyle/>
          <a:p>
            <a:fld id="{771B97DA-3D73-4F58-A3A5-EB0AE4E8059E}" type="slidenum">
              <a:rPr lang="en-US" sz="1300" smtClean="0"/>
              <a:t>2</a:t>
            </a:fld>
            <a:endParaRPr lang="en-US" sz="1300" dirty="0"/>
          </a:p>
        </p:txBody>
      </p:sp>
    </p:spTree>
    <p:extLst>
      <p:ext uri="{BB962C8B-B14F-4D97-AF65-F5344CB8AC3E}">
        <p14:creationId xmlns:p14="http://schemas.microsoft.com/office/powerpoint/2010/main" val="4171849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44C4-78C2-4271-9B8A-8BE36C280C16}"/>
              </a:ext>
            </a:extLst>
          </p:cNvPr>
          <p:cNvSpPr>
            <a:spLocks noGrp="1"/>
          </p:cNvSpPr>
          <p:nvPr>
            <p:ph type="title"/>
          </p:nvPr>
        </p:nvSpPr>
        <p:spPr>
          <a:xfrm>
            <a:off x="838200" y="365125"/>
            <a:ext cx="9707880" cy="945515"/>
          </a:xfrm>
          <a:solidFill>
            <a:schemeClr val="accent6">
              <a:lumMod val="20000"/>
              <a:lumOff val="80000"/>
            </a:schemeClr>
          </a:solidFill>
        </p:spPr>
        <p:txBody>
          <a:bodyPr>
            <a:normAutofit/>
          </a:bodyPr>
          <a:lstStyle/>
          <a:p>
            <a:r>
              <a:rPr lang="en-US" sz="3700" dirty="0"/>
              <a:t>Totalitarian Government/Totalitarianism</a:t>
            </a:r>
          </a:p>
        </p:txBody>
      </p:sp>
      <p:sp>
        <p:nvSpPr>
          <p:cNvPr id="3" name="Content Placeholder 2">
            <a:extLst>
              <a:ext uri="{FF2B5EF4-FFF2-40B4-BE49-F238E27FC236}">
                <a16:creationId xmlns:a16="http://schemas.microsoft.com/office/drawing/2014/main" id="{D9EA0DDE-C75A-4BE6-9CE4-759060DFF4BB}"/>
              </a:ext>
            </a:extLst>
          </p:cNvPr>
          <p:cNvSpPr>
            <a:spLocks noGrp="1"/>
          </p:cNvSpPr>
          <p:nvPr>
            <p:ph idx="1"/>
          </p:nvPr>
        </p:nvSpPr>
        <p:spPr>
          <a:xfrm>
            <a:off x="640080" y="1657826"/>
            <a:ext cx="10911840" cy="4499134"/>
          </a:xfrm>
        </p:spPr>
        <p:txBody>
          <a:bodyPr>
            <a:normAutofit/>
          </a:bodyPr>
          <a:lstStyle/>
          <a:p>
            <a:pPr>
              <a:lnSpc>
                <a:spcPts val="3800"/>
              </a:lnSpc>
            </a:pPr>
            <a:r>
              <a:rPr lang="en-US" sz="2900" dirty="0"/>
              <a:t>This type of government emphasizes on total control, brainwashing, and worship of the state and its leader; it is a system of government in which one party holds all political, economic, military and judicial power.</a:t>
            </a:r>
          </a:p>
          <a:p>
            <a:pPr>
              <a:lnSpc>
                <a:spcPts val="3800"/>
              </a:lnSpc>
            </a:pPr>
            <a:r>
              <a:rPr lang="en-US" sz="2900" dirty="0"/>
              <a:t>The Party attempts to restructure society, to determine the values of the society, and to interfere in the personal lives of individual citizens in such a way as to control their preferences, to monitor their movements, and to restrain their freedoms;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F825A078-7195-4A75-8A9E-1333EE9644C8}"/>
              </a:ext>
            </a:extLst>
          </p:cNvPr>
          <p:cNvSpPr>
            <a:spLocks noGrp="1"/>
          </p:cNvSpPr>
          <p:nvPr>
            <p:ph type="sldNum" sz="quarter" idx="12"/>
          </p:nvPr>
        </p:nvSpPr>
        <p:spPr/>
        <p:txBody>
          <a:bodyPr/>
          <a:lstStyle/>
          <a:p>
            <a:fld id="{771B97DA-3D73-4F58-A3A5-EB0AE4E8059E}" type="slidenum">
              <a:rPr lang="en-US" smtClean="0"/>
              <a:t>20</a:t>
            </a:fld>
            <a:endParaRPr lang="en-US"/>
          </a:p>
        </p:txBody>
      </p:sp>
    </p:spTree>
    <p:extLst>
      <p:ext uri="{BB962C8B-B14F-4D97-AF65-F5344CB8AC3E}">
        <p14:creationId xmlns:p14="http://schemas.microsoft.com/office/powerpoint/2010/main" val="919928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2B4F8-1E01-4AEE-8523-9E375AB38354}"/>
              </a:ext>
            </a:extLst>
          </p:cNvPr>
          <p:cNvSpPr>
            <a:spLocks noGrp="1"/>
          </p:cNvSpPr>
          <p:nvPr>
            <p:ph idx="1"/>
          </p:nvPr>
        </p:nvSpPr>
        <p:spPr>
          <a:xfrm>
            <a:off x="701040" y="1135380"/>
            <a:ext cx="10789920" cy="5220970"/>
          </a:xfrm>
        </p:spPr>
        <p:txBody>
          <a:bodyPr>
            <a:normAutofit/>
          </a:bodyPr>
          <a:lstStyle/>
          <a:p>
            <a:pPr>
              <a:lnSpc>
                <a:spcPts val="3700"/>
              </a:lnSpc>
              <a:buFont typeface="Wingdings" panose="05000000000000000000" pitchFamily="2" charset="2"/>
              <a:buChar char="§"/>
            </a:pPr>
            <a:r>
              <a:rPr lang="en-US" sz="2600" dirty="0"/>
              <a:t>Severe economic, social, and political problems arose during and after World War I. Severe inflation, high unemployment, and a fear of communism spread throughout Italy, Germany, and Spain. Fascist leaders in Italy, Germany, and Spain exploited these hardships to gain popular support and rose to power in the 1920s and 1930s.</a:t>
            </a:r>
          </a:p>
          <a:p>
            <a:pPr>
              <a:lnSpc>
                <a:spcPts val="3700"/>
              </a:lnSpc>
              <a:buFont typeface="Wingdings" panose="05000000000000000000" pitchFamily="2" charset="2"/>
              <a:buChar char="§"/>
            </a:pPr>
            <a:r>
              <a:rPr lang="en-US" sz="2600" dirty="0"/>
              <a:t>Totalitarian governments are characterized </a:t>
            </a:r>
            <a:r>
              <a:rPr lang="en-US" sz="2600" b="1" dirty="0"/>
              <a:t>by one-party political systems </a:t>
            </a:r>
            <a:r>
              <a:rPr lang="en-US" sz="2600" dirty="0"/>
              <a:t>that deny basic human rights. Totalitarian governments are also characterized by </a:t>
            </a:r>
            <a:r>
              <a:rPr lang="en-US" sz="2600" b="1" dirty="0"/>
              <a:t>the use of secret police and repression.</a:t>
            </a:r>
          </a:p>
          <a:p>
            <a:pPr>
              <a:lnSpc>
                <a:spcPts val="3700"/>
              </a:lnSpc>
              <a:buFont typeface="Wingdings" panose="05000000000000000000" pitchFamily="2" charset="2"/>
              <a:buChar char="§"/>
            </a:pPr>
            <a:r>
              <a:rPr lang="en-US" sz="2600" dirty="0"/>
              <a:t>The Japanese, the Germans (</a:t>
            </a:r>
            <a:r>
              <a:rPr lang="en-US" sz="2600" b="1" dirty="0"/>
              <a:t>Hitler</a:t>
            </a:r>
            <a:r>
              <a:rPr lang="en-US" sz="2600" dirty="0"/>
              <a:t>), and the Italians (</a:t>
            </a:r>
            <a:r>
              <a:rPr lang="en-US" sz="2600" b="1" dirty="0"/>
              <a:t>Mussolini</a:t>
            </a:r>
            <a:r>
              <a:rPr lang="en-US" sz="2600" dirty="0"/>
              <a:t>) pursued a policy of expansionism before World War II to gain natural resources.</a:t>
            </a:r>
          </a:p>
          <a:p>
            <a:endParaRPr lang="en-US" dirty="0"/>
          </a:p>
        </p:txBody>
      </p:sp>
      <p:sp>
        <p:nvSpPr>
          <p:cNvPr id="4" name="Slide Number Placeholder 3">
            <a:extLst>
              <a:ext uri="{FF2B5EF4-FFF2-40B4-BE49-F238E27FC236}">
                <a16:creationId xmlns:a16="http://schemas.microsoft.com/office/drawing/2014/main" id="{7AD18F8D-79B1-442D-A60B-3A70B93CDC7F}"/>
              </a:ext>
            </a:extLst>
          </p:cNvPr>
          <p:cNvSpPr>
            <a:spLocks noGrp="1"/>
          </p:cNvSpPr>
          <p:nvPr>
            <p:ph type="sldNum" sz="quarter" idx="12"/>
          </p:nvPr>
        </p:nvSpPr>
        <p:spPr/>
        <p:txBody>
          <a:bodyPr/>
          <a:lstStyle/>
          <a:p>
            <a:fld id="{771B97DA-3D73-4F58-A3A5-EB0AE4E8059E}" type="slidenum">
              <a:rPr lang="en-US" smtClean="0"/>
              <a:t>21</a:t>
            </a:fld>
            <a:endParaRPr lang="en-US"/>
          </a:p>
        </p:txBody>
      </p:sp>
      <p:sp>
        <p:nvSpPr>
          <p:cNvPr id="5" name="Title 1">
            <a:extLst>
              <a:ext uri="{FF2B5EF4-FFF2-40B4-BE49-F238E27FC236}">
                <a16:creationId xmlns:a16="http://schemas.microsoft.com/office/drawing/2014/main" id="{ECD42B76-1AFB-4F97-942C-DC3F512D18CF}"/>
              </a:ext>
            </a:extLst>
          </p:cNvPr>
          <p:cNvSpPr>
            <a:spLocks noGrp="1"/>
          </p:cNvSpPr>
          <p:nvPr>
            <p:ph type="title"/>
          </p:nvPr>
        </p:nvSpPr>
        <p:spPr>
          <a:xfrm>
            <a:off x="838200" y="181610"/>
            <a:ext cx="10241280" cy="671195"/>
          </a:xfrm>
          <a:solidFill>
            <a:schemeClr val="accent6">
              <a:lumMod val="20000"/>
              <a:lumOff val="80000"/>
            </a:schemeClr>
          </a:solidFill>
        </p:spPr>
        <p:txBody>
          <a:bodyPr>
            <a:normAutofit/>
          </a:bodyPr>
          <a:lstStyle/>
          <a:p>
            <a:r>
              <a:rPr lang="en-US" sz="3800" dirty="0"/>
              <a:t>Totalitarian Government/Totalitarianism</a:t>
            </a:r>
          </a:p>
        </p:txBody>
      </p:sp>
    </p:spTree>
    <p:extLst>
      <p:ext uri="{BB962C8B-B14F-4D97-AF65-F5344CB8AC3E}">
        <p14:creationId xmlns:p14="http://schemas.microsoft.com/office/powerpoint/2010/main" val="3865181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84720" cy="1234440"/>
          </a:xfrm>
          <a:solidFill>
            <a:schemeClr val="accent6">
              <a:lumMod val="20000"/>
              <a:lumOff val="80000"/>
            </a:schemeClr>
          </a:solidFill>
        </p:spPr>
        <p:txBody>
          <a:bodyPr>
            <a:normAutofit/>
          </a:bodyPr>
          <a:lstStyle/>
          <a:p>
            <a:r>
              <a:rPr lang="en-US" dirty="0"/>
              <a:t>Six Features of Totalitarianism </a:t>
            </a:r>
          </a:p>
        </p:txBody>
      </p:sp>
      <p:sp>
        <p:nvSpPr>
          <p:cNvPr id="3" name="Content Placeholder 2"/>
          <p:cNvSpPr>
            <a:spLocks noGrp="1"/>
          </p:cNvSpPr>
          <p:nvPr>
            <p:ph idx="1"/>
          </p:nvPr>
        </p:nvSpPr>
        <p:spPr>
          <a:xfrm>
            <a:off x="1981200" y="1690688"/>
            <a:ext cx="8229600" cy="4525963"/>
          </a:xfrm>
        </p:spPr>
        <p:txBody>
          <a:bodyPr/>
          <a:lstStyle/>
          <a:p>
            <a:r>
              <a:rPr lang="en-US" dirty="0"/>
              <a:t>An All-Encompassing Ideology;</a:t>
            </a:r>
          </a:p>
          <a:p>
            <a:r>
              <a:rPr lang="en-US" dirty="0"/>
              <a:t>A Single Party;</a:t>
            </a:r>
          </a:p>
          <a:p>
            <a:r>
              <a:rPr lang="en-US" dirty="0"/>
              <a:t>Use of Terror and violence;</a:t>
            </a:r>
          </a:p>
          <a:p>
            <a:r>
              <a:rPr lang="en-US" dirty="0"/>
              <a:t>Organized Terror;</a:t>
            </a:r>
          </a:p>
          <a:p>
            <a:r>
              <a:rPr lang="en-US" dirty="0"/>
              <a:t>Monopoly of Communications;</a:t>
            </a:r>
          </a:p>
          <a:p>
            <a:r>
              <a:rPr lang="en-US" dirty="0"/>
              <a:t>Monopoly of Weapons; </a:t>
            </a:r>
          </a:p>
          <a:p>
            <a:r>
              <a:rPr lang="en-US" dirty="0"/>
              <a:t>Controlled Economy.  </a:t>
            </a:r>
          </a:p>
        </p:txBody>
      </p:sp>
    </p:spTree>
    <p:extLst>
      <p:ext uri="{BB962C8B-B14F-4D97-AF65-F5344CB8AC3E}">
        <p14:creationId xmlns:p14="http://schemas.microsoft.com/office/powerpoint/2010/main" val="2099452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D9FB-B0CF-4ED8-94DB-EA126BC64099}"/>
              </a:ext>
            </a:extLst>
          </p:cNvPr>
          <p:cNvSpPr>
            <a:spLocks noGrp="1"/>
          </p:cNvSpPr>
          <p:nvPr>
            <p:ph type="title"/>
          </p:nvPr>
        </p:nvSpPr>
        <p:spPr>
          <a:xfrm>
            <a:off x="137160" y="121285"/>
            <a:ext cx="6873240" cy="701675"/>
          </a:xfrm>
          <a:solidFill>
            <a:schemeClr val="accent6">
              <a:lumMod val="20000"/>
              <a:lumOff val="80000"/>
            </a:schemeClr>
          </a:solidFill>
        </p:spPr>
        <p:txBody>
          <a:bodyPr>
            <a:normAutofit/>
          </a:bodyPr>
          <a:lstStyle/>
          <a:p>
            <a:r>
              <a:rPr lang="en-US" sz="3200" b="1" dirty="0"/>
              <a:t>Strategies to Implement Totalitarianism </a:t>
            </a:r>
            <a:endParaRPr lang="en-US" sz="3200" dirty="0"/>
          </a:p>
        </p:txBody>
      </p:sp>
      <p:sp>
        <p:nvSpPr>
          <p:cNvPr id="3" name="Content Placeholder 2">
            <a:extLst>
              <a:ext uri="{FF2B5EF4-FFF2-40B4-BE49-F238E27FC236}">
                <a16:creationId xmlns:a16="http://schemas.microsoft.com/office/drawing/2014/main" id="{D3F52927-90E1-4B0E-92DE-3F1C64ED0E23}"/>
              </a:ext>
            </a:extLst>
          </p:cNvPr>
          <p:cNvSpPr>
            <a:spLocks noGrp="1"/>
          </p:cNvSpPr>
          <p:nvPr>
            <p:ph idx="1"/>
          </p:nvPr>
        </p:nvSpPr>
        <p:spPr>
          <a:xfrm>
            <a:off x="487680" y="1066800"/>
            <a:ext cx="11216640" cy="5654675"/>
          </a:xfrm>
        </p:spPr>
        <p:txBody>
          <a:bodyPr>
            <a:normAutofit fontScale="92500" lnSpcReduction="20000"/>
          </a:bodyPr>
          <a:lstStyle/>
          <a:p>
            <a:pPr>
              <a:lnSpc>
                <a:spcPct val="110000"/>
              </a:lnSpc>
              <a:buFont typeface="Calibri" panose="020F0502020204030204" pitchFamily="34" charset="0"/>
              <a:buChar char="∞"/>
            </a:pPr>
            <a:r>
              <a:rPr lang="en-US" sz="2600" dirty="0"/>
              <a:t> Examples of totalitarian regime strategies to gain control of the nation include: </a:t>
            </a:r>
          </a:p>
          <a:p>
            <a:pPr>
              <a:lnSpc>
                <a:spcPct val="110000"/>
              </a:lnSpc>
              <a:buFont typeface="Calibri" panose="020F0502020204030204" pitchFamily="34" charset="0"/>
              <a:buChar char="∞"/>
            </a:pPr>
            <a:r>
              <a:rPr lang="en-US" sz="2600" dirty="0"/>
              <a:t> Having a dictatorship </a:t>
            </a:r>
          </a:p>
          <a:p>
            <a:pPr>
              <a:lnSpc>
                <a:spcPct val="110000"/>
              </a:lnSpc>
              <a:buFont typeface="Calibri" panose="020F0502020204030204" pitchFamily="34" charset="0"/>
              <a:buChar char="∞"/>
            </a:pPr>
            <a:r>
              <a:rPr lang="en-US" sz="2600" dirty="0"/>
              <a:t> Employing only one ruling party </a:t>
            </a:r>
          </a:p>
          <a:p>
            <a:pPr>
              <a:lnSpc>
                <a:spcPct val="110000"/>
              </a:lnSpc>
              <a:buFont typeface="Calibri" panose="020F0502020204030204" pitchFamily="34" charset="0"/>
              <a:buChar char="∞"/>
            </a:pPr>
            <a:r>
              <a:rPr lang="en-US" sz="2600" dirty="0"/>
              <a:t> Rule through fear </a:t>
            </a:r>
          </a:p>
          <a:p>
            <a:pPr>
              <a:lnSpc>
                <a:spcPct val="110000"/>
              </a:lnSpc>
              <a:buFont typeface="Calibri" panose="020F0502020204030204" pitchFamily="34" charset="0"/>
              <a:buChar char="∞"/>
            </a:pPr>
            <a:r>
              <a:rPr lang="en-US" sz="2600" dirty="0"/>
              <a:t> Censorship of media </a:t>
            </a:r>
          </a:p>
          <a:p>
            <a:pPr>
              <a:lnSpc>
                <a:spcPct val="110000"/>
              </a:lnSpc>
              <a:buFont typeface="Calibri" panose="020F0502020204030204" pitchFamily="34" charset="0"/>
              <a:buChar char="∞"/>
            </a:pPr>
            <a:r>
              <a:rPr lang="en-US" sz="2600" dirty="0"/>
              <a:t> Propaganda in media, government speeches and through education </a:t>
            </a:r>
          </a:p>
          <a:p>
            <a:pPr>
              <a:lnSpc>
                <a:spcPct val="110000"/>
              </a:lnSpc>
              <a:buFont typeface="Calibri" panose="020F0502020204030204" pitchFamily="34" charset="0"/>
              <a:buChar char="∞"/>
            </a:pPr>
            <a:r>
              <a:rPr lang="en-US" sz="2600" dirty="0"/>
              <a:t> Criticism of the state is prohibited </a:t>
            </a:r>
          </a:p>
          <a:p>
            <a:pPr>
              <a:lnSpc>
                <a:spcPct val="110000"/>
              </a:lnSpc>
              <a:buFont typeface="Calibri" panose="020F0502020204030204" pitchFamily="34" charset="0"/>
              <a:buChar char="∞"/>
            </a:pPr>
            <a:r>
              <a:rPr lang="en-US" sz="2600" dirty="0"/>
              <a:t> Mandatory military sign up </a:t>
            </a:r>
          </a:p>
          <a:p>
            <a:pPr>
              <a:lnSpc>
                <a:spcPct val="110000"/>
              </a:lnSpc>
              <a:buFont typeface="Calibri" panose="020F0502020204030204" pitchFamily="34" charset="0"/>
              <a:buChar char="∞"/>
            </a:pPr>
            <a:r>
              <a:rPr lang="en-US" sz="2600" dirty="0"/>
              <a:t> Secret police forces </a:t>
            </a:r>
          </a:p>
          <a:p>
            <a:pPr>
              <a:lnSpc>
                <a:spcPct val="110000"/>
              </a:lnSpc>
              <a:buFont typeface="Calibri" panose="020F0502020204030204" pitchFamily="34" charset="0"/>
              <a:buChar char="∞"/>
            </a:pPr>
            <a:r>
              <a:rPr lang="en-US" sz="2600" dirty="0"/>
              <a:t> Controlling reproduction of the population (either in hopes to increase or to decrease) </a:t>
            </a:r>
          </a:p>
          <a:p>
            <a:pPr>
              <a:lnSpc>
                <a:spcPct val="110000"/>
              </a:lnSpc>
              <a:buFont typeface="Calibri" panose="020F0502020204030204" pitchFamily="34" charset="0"/>
              <a:buChar char="∞"/>
            </a:pPr>
            <a:r>
              <a:rPr lang="en-US" sz="2600" dirty="0"/>
              <a:t> Targeting of specific religious or political populations </a:t>
            </a:r>
          </a:p>
          <a:p>
            <a:pPr>
              <a:lnSpc>
                <a:spcPct val="110000"/>
              </a:lnSpc>
              <a:buFont typeface="Calibri" panose="020F0502020204030204" pitchFamily="34" charset="0"/>
              <a:buChar char="∞"/>
            </a:pPr>
            <a:r>
              <a:rPr lang="en-US" sz="2600"/>
              <a:t> Development </a:t>
            </a:r>
            <a:r>
              <a:rPr lang="en-US" sz="2600" dirty="0"/>
              <a:t>of a nationalist party </a:t>
            </a:r>
          </a:p>
          <a:p>
            <a:endParaRPr lang="en-US" dirty="0"/>
          </a:p>
        </p:txBody>
      </p:sp>
      <p:sp>
        <p:nvSpPr>
          <p:cNvPr id="4" name="Slide Number Placeholder 3">
            <a:extLst>
              <a:ext uri="{FF2B5EF4-FFF2-40B4-BE49-F238E27FC236}">
                <a16:creationId xmlns:a16="http://schemas.microsoft.com/office/drawing/2014/main" id="{C0DDF6EA-0D99-49FA-B66B-0650CD758955}"/>
              </a:ext>
            </a:extLst>
          </p:cNvPr>
          <p:cNvSpPr>
            <a:spLocks noGrp="1"/>
          </p:cNvSpPr>
          <p:nvPr>
            <p:ph type="sldNum" sz="quarter" idx="12"/>
          </p:nvPr>
        </p:nvSpPr>
        <p:spPr/>
        <p:txBody>
          <a:bodyPr/>
          <a:lstStyle/>
          <a:p>
            <a:fld id="{771B97DA-3D73-4F58-A3A5-EB0AE4E8059E}" type="slidenum">
              <a:rPr lang="en-US" smtClean="0"/>
              <a:t>23</a:t>
            </a:fld>
            <a:endParaRPr lang="en-US"/>
          </a:p>
        </p:txBody>
      </p:sp>
    </p:spTree>
    <p:extLst>
      <p:ext uri="{BB962C8B-B14F-4D97-AF65-F5344CB8AC3E}">
        <p14:creationId xmlns:p14="http://schemas.microsoft.com/office/powerpoint/2010/main" val="309344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6C3A-D2C5-4A47-B65C-8F16C51B559C}"/>
              </a:ext>
            </a:extLst>
          </p:cNvPr>
          <p:cNvSpPr>
            <a:spLocks noGrp="1"/>
          </p:cNvSpPr>
          <p:nvPr>
            <p:ph type="title"/>
          </p:nvPr>
        </p:nvSpPr>
        <p:spPr>
          <a:xfrm>
            <a:off x="7517765" y="1435419"/>
            <a:ext cx="3836035" cy="1018222"/>
          </a:xfrm>
        </p:spPr>
        <p:txBody>
          <a:bodyPr/>
          <a:lstStyle/>
          <a:p>
            <a:r>
              <a:rPr lang="en-US" dirty="0"/>
              <a:t>Monarchy</a:t>
            </a:r>
          </a:p>
        </p:txBody>
      </p:sp>
      <p:sp>
        <p:nvSpPr>
          <p:cNvPr id="4" name="Slide Number Placeholder 3">
            <a:extLst>
              <a:ext uri="{FF2B5EF4-FFF2-40B4-BE49-F238E27FC236}">
                <a16:creationId xmlns:a16="http://schemas.microsoft.com/office/drawing/2014/main" id="{CB97474F-7B05-4504-A562-4D3E949514E5}"/>
              </a:ext>
            </a:extLst>
          </p:cNvPr>
          <p:cNvSpPr>
            <a:spLocks noGrp="1"/>
          </p:cNvSpPr>
          <p:nvPr>
            <p:ph type="sldNum" sz="quarter" idx="12"/>
          </p:nvPr>
        </p:nvSpPr>
        <p:spPr/>
        <p:txBody>
          <a:bodyPr/>
          <a:lstStyle/>
          <a:p>
            <a:fld id="{771B97DA-3D73-4F58-A3A5-EB0AE4E8059E}" type="slidenum">
              <a:rPr lang="en-US" smtClean="0"/>
              <a:t>24</a:t>
            </a:fld>
            <a:endParaRPr lang="en-US"/>
          </a:p>
        </p:txBody>
      </p:sp>
      <p:pic>
        <p:nvPicPr>
          <p:cNvPr id="5" name="Picture 4">
            <a:extLst>
              <a:ext uri="{FF2B5EF4-FFF2-40B4-BE49-F238E27FC236}">
                <a16:creationId xmlns:a16="http://schemas.microsoft.com/office/drawing/2014/main" id="{781ADBF5-2A13-4826-B488-72E9E06D65DE}"/>
              </a:ext>
            </a:extLst>
          </p:cNvPr>
          <p:cNvPicPr>
            <a:picLocks noChangeAspect="1"/>
          </p:cNvPicPr>
          <p:nvPr/>
        </p:nvPicPr>
        <p:blipFill>
          <a:blip r:embed="rId2"/>
          <a:stretch>
            <a:fillRect/>
          </a:stretch>
        </p:blipFill>
        <p:spPr>
          <a:xfrm>
            <a:off x="9435782" y="3185160"/>
            <a:ext cx="2468880" cy="1581277"/>
          </a:xfrm>
          <a:prstGeom prst="rect">
            <a:avLst/>
          </a:prstGeom>
        </p:spPr>
      </p:pic>
    </p:spTree>
    <p:extLst>
      <p:ext uri="{BB962C8B-B14F-4D97-AF65-F5344CB8AC3E}">
        <p14:creationId xmlns:p14="http://schemas.microsoft.com/office/powerpoint/2010/main" val="780734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71D56-8BA0-4DAE-A8CC-464B7DA95575}"/>
              </a:ext>
            </a:extLst>
          </p:cNvPr>
          <p:cNvSpPr>
            <a:spLocks noGrp="1"/>
          </p:cNvSpPr>
          <p:nvPr>
            <p:ph idx="1"/>
          </p:nvPr>
        </p:nvSpPr>
        <p:spPr>
          <a:xfrm>
            <a:off x="350520" y="274319"/>
            <a:ext cx="11521440" cy="6447155"/>
          </a:xfrm>
        </p:spPr>
        <p:txBody>
          <a:bodyPr>
            <a:normAutofit/>
          </a:bodyPr>
          <a:lstStyle/>
          <a:p>
            <a:pPr>
              <a:lnSpc>
                <a:spcPts val="3300"/>
              </a:lnSpc>
            </a:pPr>
            <a:r>
              <a:rPr lang="en-US" sz="2600" dirty="0"/>
              <a:t>Monarchy was the most common form of government until the 19th century. </a:t>
            </a:r>
          </a:p>
          <a:p>
            <a:pPr>
              <a:lnSpc>
                <a:spcPts val="3300"/>
              </a:lnSpc>
            </a:pPr>
            <a:r>
              <a:rPr lang="en-US" sz="2600" dirty="0"/>
              <a:t>Monarchy is a form of government in which a </a:t>
            </a:r>
            <a:r>
              <a:rPr lang="en-US" sz="2600" b="1" dirty="0"/>
              <a:t>single family rules from generation to generation.</a:t>
            </a:r>
            <a:r>
              <a:rPr lang="en-US" sz="2600" dirty="0"/>
              <a:t> The power, or sovereignty, is personified in a single individual. </a:t>
            </a:r>
          </a:p>
          <a:p>
            <a:pPr>
              <a:lnSpc>
                <a:spcPts val="3300"/>
              </a:lnSpc>
            </a:pPr>
            <a:r>
              <a:rPr lang="en-US" sz="2600" dirty="0"/>
              <a:t>There are two main types of monarchy that differ based on the level of power held by the individual or family currently in power.</a:t>
            </a:r>
          </a:p>
          <a:p>
            <a:pPr marL="914400" lvl="1" indent="-457200">
              <a:lnSpc>
                <a:spcPts val="3300"/>
              </a:lnSpc>
              <a:buFont typeface="+mj-lt"/>
              <a:buAutoNum type="arabicPeriod"/>
            </a:pPr>
            <a:r>
              <a:rPr lang="en-US" sz="2500" b="1" dirty="0"/>
              <a:t>Absolute monarchy</a:t>
            </a:r>
            <a:r>
              <a:rPr lang="en-US" sz="2500" dirty="0"/>
              <a:t> exists when the monarch has no or few legal limitations in political matters.</a:t>
            </a:r>
          </a:p>
          <a:p>
            <a:pPr marL="914400" lvl="1" indent="-457200">
              <a:lnSpc>
                <a:spcPts val="3300"/>
              </a:lnSpc>
              <a:buFont typeface="+mj-lt"/>
              <a:buAutoNum type="arabicPeriod"/>
            </a:pPr>
            <a:r>
              <a:rPr lang="en-US" sz="2500" b="1" dirty="0"/>
              <a:t>Constitutional monarchies</a:t>
            </a:r>
            <a:r>
              <a:rPr lang="en-US" sz="2500" dirty="0"/>
              <a:t>, which are more common, exist when the monarch retains a distinctive legal and ceremonial role but exercises limited or no political power.</a:t>
            </a:r>
          </a:p>
          <a:p>
            <a:pPr marL="914400" lvl="2" indent="0">
              <a:lnSpc>
                <a:spcPts val="3300"/>
              </a:lnSpc>
              <a:buNone/>
            </a:pPr>
            <a:r>
              <a:rPr lang="en-US" sz="2500" b="1" dirty="0"/>
              <a:t>Example</a:t>
            </a:r>
            <a:r>
              <a:rPr lang="en-US" sz="2500" dirty="0"/>
              <a:t>: constitutional monarchy that exists in the </a:t>
            </a:r>
            <a:r>
              <a:rPr lang="en-US" sz="2500" b="1" dirty="0"/>
              <a:t>United Kingdom</a:t>
            </a:r>
            <a:r>
              <a:rPr lang="en-US" sz="2500" dirty="0"/>
              <a:t>. </a:t>
            </a:r>
            <a:r>
              <a:rPr lang="en-US" sz="2500" b="1" dirty="0"/>
              <a:t>Queen Elizabeth II i</a:t>
            </a:r>
            <a:r>
              <a:rPr lang="en-US" sz="2500" dirty="0"/>
              <a:t>s the head of state of the U.K. as well as monarch of fifteen other independent countries. She and the royal family have</a:t>
            </a:r>
            <a:r>
              <a:rPr lang="en-US" sz="2500" b="1" dirty="0"/>
              <a:t> ceremonial roles </a:t>
            </a:r>
            <a:r>
              <a:rPr lang="en-US" sz="2500" dirty="0"/>
              <a:t>but do not make up the laws that govern the people</a:t>
            </a:r>
            <a:r>
              <a:rPr lang="en-US" dirty="0"/>
              <a:t>. </a:t>
            </a:r>
          </a:p>
        </p:txBody>
      </p:sp>
      <p:sp>
        <p:nvSpPr>
          <p:cNvPr id="4" name="Slide Number Placeholder 3">
            <a:extLst>
              <a:ext uri="{FF2B5EF4-FFF2-40B4-BE49-F238E27FC236}">
                <a16:creationId xmlns:a16="http://schemas.microsoft.com/office/drawing/2014/main" id="{0E4ECB53-2D57-4296-B60F-38010DCDBBD6}"/>
              </a:ext>
            </a:extLst>
          </p:cNvPr>
          <p:cNvSpPr>
            <a:spLocks noGrp="1"/>
          </p:cNvSpPr>
          <p:nvPr>
            <p:ph type="sldNum" sz="quarter" idx="12"/>
          </p:nvPr>
        </p:nvSpPr>
        <p:spPr/>
        <p:txBody>
          <a:bodyPr/>
          <a:lstStyle/>
          <a:p>
            <a:fld id="{771B97DA-3D73-4F58-A3A5-EB0AE4E8059E}" type="slidenum">
              <a:rPr lang="en-US" smtClean="0"/>
              <a:t>25</a:t>
            </a:fld>
            <a:endParaRPr lang="en-US"/>
          </a:p>
        </p:txBody>
      </p:sp>
    </p:spTree>
    <p:extLst>
      <p:ext uri="{BB962C8B-B14F-4D97-AF65-F5344CB8AC3E}">
        <p14:creationId xmlns:p14="http://schemas.microsoft.com/office/powerpoint/2010/main" val="236224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1C15-D2F1-4B2C-9B18-67137FF749EB}"/>
              </a:ext>
            </a:extLst>
          </p:cNvPr>
          <p:cNvSpPr>
            <a:spLocks noGrp="1"/>
          </p:cNvSpPr>
          <p:nvPr>
            <p:ph type="title"/>
          </p:nvPr>
        </p:nvSpPr>
        <p:spPr>
          <a:xfrm>
            <a:off x="838200" y="518160"/>
            <a:ext cx="10515600" cy="3571875"/>
          </a:xfrm>
        </p:spPr>
        <p:txBody>
          <a:bodyPr>
            <a:normAutofit fontScale="90000"/>
          </a:bodyPr>
          <a:lstStyle/>
          <a:p>
            <a:pPr lvl="1" algn="ctr">
              <a:lnSpc>
                <a:spcPct val="150000"/>
              </a:lnSpc>
            </a:pPr>
            <a:br>
              <a:rPr lang="en-US" sz="4400" dirty="0">
                <a:latin typeface="Century Schoolbook" panose="02040604050505020304" pitchFamily="18" charset="0"/>
              </a:rPr>
            </a:br>
            <a:br>
              <a:rPr lang="en-US" sz="4400" dirty="0">
                <a:latin typeface="Century Schoolbook" panose="02040604050505020304" pitchFamily="18" charset="0"/>
              </a:rPr>
            </a:br>
            <a:br>
              <a:rPr lang="en-US" sz="4400" dirty="0">
                <a:latin typeface="Century Schoolbook" panose="02040604050505020304" pitchFamily="18" charset="0"/>
              </a:rPr>
            </a:br>
            <a:r>
              <a:rPr lang="en-US" sz="4400" b="1" dirty="0">
                <a:latin typeface="Century Schoolbook" panose="02040604050505020304" pitchFamily="18" charset="0"/>
              </a:rPr>
              <a:t>Forms of Government</a:t>
            </a:r>
            <a:r>
              <a:rPr lang="en-US" sz="4400" dirty="0">
                <a:latin typeface="Century Schoolbook" panose="02040604050505020304" pitchFamily="18" charset="0"/>
              </a:rPr>
              <a:t>:</a:t>
            </a:r>
            <a:br>
              <a:rPr lang="en-US" sz="4400" dirty="0">
                <a:latin typeface="Century Schoolbook" panose="02040604050505020304" pitchFamily="18" charset="0"/>
              </a:rPr>
            </a:br>
            <a:r>
              <a:rPr lang="en-US" sz="4400" dirty="0">
                <a:latin typeface="Century Schoolbook" panose="02040604050505020304" pitchFamily="18" charset="0"/>
              </a:rPr>
              <a:t>Parliamentary, Presidential</a:t>
            </a:r>
            <a:br>
              <a:rPr lang="en-US" sz="2800" dirty="0"/>
            </a:br>
            <a:br>
              <a:rPr lang="en-US" sz="2800" dirty="0"/>
            </a:br>
            <a:endParaRPr lang="en-US" dirty="0"/>
          </a:p>
        </p:txBody>
      </p:sp>
      <p:sp>
        <p:nvSpPr>
          <p:cNvPr id="4" name="Slide Number Placeholder 3">
            <a:extLst>
              <a:ext uri="{FF2B5EF4-FFF2-40B4-BE49-F238E27FC236}">
                <a16:creationId xmlns:a16="http://schemas.microsoft.com/office/drawing/2014/main" id="{D7BA7463-BDA8-4234-A33D-48B0E72C45F7}"/>
              </a:ext>
            </a:extLst>
          </p:cNvPr>
          <p:cNvSpPr>
            <a:spLocks noGrp="1"/>
          </p:cNvSpPr>
          <p:nvPr>
            <p:ph type="sldNum" sz="quarter" idx="12"/>
          </p:nvPr>
        </p:nvSpPr>
        <p:spPr/>
        <p:txBody>
          <a:bodyPr/>
          <a:lstStyle/>
          <a:p>
            <a:fld id="{771B97DA-3D73-4F58-A3A5-EB0AE4E8059E}" type="slidenum">
              <a:rPr lang="en-US" smtClean="0"/>
              <a:t>26</a:t>
            </a:fld>
            <a:endParaRPr lang="en-US"/>
          </a:p>
        </p:txBody>
      </p:sp>
    </p:spTree>
    <p:extLst>
      <p:ext uri="{BB962C8B-B14F-4D97-AF65-F5344CB8AC3E}">
        <p14:creationId xmlns:p14="http://schemas.microsoft.com/office/powerpoint/2010/main" val="2976857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8EA55ED-A3DF-4F6C-A377-479D8FEFDC0C}"/>
              </a:ext>
            </a:extLst>
          </p:cNvPr>
          <p:cNvPicPr>
            <a:picLocks noGrp="1" noChangeAspect="1"/>
          </p:cNvPicPr>
          <p:nvPr>
            <p:ph idx="1"/>
          </p:nvPr>
        </p:nvPicPr>
        <p:blipFill>
          <a:blip r:embed="rId2"/>
          <a:stretch>
            <a:fillRect/>
          </a:stretch>
        </p:blipFill>
        <p:spPr>
          <a:xfrm>
            <a:off x="807720" y="337091"/>
            <a:ext cx="10347960" cy="5683343"/>
          </a:xfrm>
          <a:prstGeom prst="rect">
            <a:avLst/>
          </a:prstGeom>
        </p:spPr>
      </p:pic>
      <p:sp>
        <p:nvSpPr>
          <p:cNvPr id="4" name="Slide Number Placeholder 3">
            <a:extLst>
              <a:ext uri="{FF2B5EF4-FFF2-40B4-BE49-F238E27FC236}">
                <a16:creationId xmlns:a16="http://schemas.microsoft.com/office/drawing/2014/main" id="{178A25B6-A6F1-4364-BD5D-C339F7B44826}"/>
              </a:ext>
            </a:extLst>
          </p:cNvPr>
          <p:cNvSpPr>
            <a:spLocks noGrp="1"/>
          </p:cNvSpPr>
          <p:nvPr>
            <p:ph type="sldNum" sz="quarter" idx="12"/>
          </p:nvPr>
        </p:nvSpPr>
        <p:spPr/>
        <p:txBody>
          <a:bodyPr/>
          <a:lstStyle/>
          <a:p>
            <a:fld id="{771B97DA-3D73-4F58-A3A5-EB0AE4E8059E}" type="slidenum">
              <a:rPr lang="en-US" smtClean="0"/>
              <a:t>27</a:t>
            </a:fld>
            <a:endParaRPr lang="en-US"/>
          </a:p>
        </p:txBody>
      </p:sp>
    </p:spTree>
    <p:extLst>
      <p:ext uri="{BB962C8B-B14F-4D97-AF65-F5344CB8AC3E}">
        <p14:creationId xmlns:p14="http://schemas.microsoft.com/office/powerpoint/2010/main" val="378132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44AE7C-79C0-42FA-ACD5-DE12563A2AD0}"/>
              </a:ext>
            </a:extLst>
          </p:cNvPr>
          <p:cNvSpPr/>
          <p:nvPr/>
        </p:nvSpPr>
        <p:spPr>
          <a:xfrm>
            <a:off x="1" y="1033261"/>
            <a:ext cx="12192000" cy="1139479"/>
          </a:xfrm>
          <a:prstGeom prst="rect">
            <a:avLst/>
          </a:prstGeom>
          <a:solidFill>
            <a:schemeClr val="accent4">
              <a:lumMod val="40000"/>
              <a:lumOff val="60000"/>
            </a:schemeClr>
          </a:solidFill>
        </p:spPr>
        <p:txBody>
          <a:bodyPr wrap="square">
            <a:spAutoFit/>
          </a:bodyPr>
          <a:lstStyle/>
          <a:p>
            <a:pPr>
              <a:lnSpc>
                <a:spcPct val="200000"/>
              </a:lnSpc>
            </a:pPr>
            <a:r>
              <a:rPr lang="en-US" sz="4000" dirty="0">
                <a:latin typeface="Algerian" panose="04020705040A02060702" pitchFamily="82" charset="0"/>
              </a:rPr>
              <a:t>Aristotle’s Classification of Government</a:t>
            </a:r>
          </a:p>
        </p:txBody>
      </p:sp>
      <p:sp>
        <p:nvSpPr>
          <p:cNvPr id="4" name="Slide Number Placeholder 3">
            <a:extLst>
              <a:ext uri="{FF2B5EF4-FFF2-40B4-BE49-F238E27FC236}">
                <a16:creationId xmlns:a16="http://schemas.microsoft.com/office/drawing/2014/main" id="{60B146B9-C868-455C-A135-A703B26AE1A0}"/>
              </a:ext>
            </a:extLst>
          </p:cNvPr>
          <p:cNvSpPr>
            <a:spLocks noGrp="1"/>
          </p:cNvSpPr>
          <p:nvPr>
            <p:ph type="sldNum" sz="quarter" idx="12"/>
          </p:nvPr>
        </p:nvSpPr>
        <p:spPr/>
        <p:txBody>
          <a:bodyPr/>
          <a:lstStyle/>
          <a:p>
            <a:fld id="{771B97DA-3D73-4F58-A3A5-EB0AE4E8059E}" type="slidenum">
              <a:rPr lang="en-US" smtClean="0"/>
              <a:t>3</a:t>
            </a:fld>
            <a:endParaRPr lang="en-US"/>
          </a:p>
        </p:txBody>
      </p:sp>
      <p:pic>
        <p:nvPicPr>
          <p:cNvPr id="5" name="Picture 4">
            <a:extLst>
              <a:ext uri="{FF2B5EF4-FFF2-40B4-BE49-F238E27FC236}">
                <a16:creationId xmlns:a16="http://schemas.microsoft.com/office/drawing/2014/main" id="{43377077-6340-4DCF-A2A6-E9B67B725911}"/>
              </a:ext>
            </a:extLst>
          </p:cNvPr>
          <p:cNvPicPr>
            <a:picLocks noChangeAspect="1"/>
          </p:cNvPicPr>
          <p:nvPr/>
        </p:nvPicPr>
        <p:blipFill>
          <a:blip r:embed="rId2"/>
          <a:stretch>
            <a:fillRect/>
          </a:stretch>
        </p:blipFill>
        <p:spPr>
          <a:xfrm>
            <a:off x="8610600" y="2659389"/>
            <a:ext cx="3236325" cy="2654252"/>
          </a:xfrm>
          <a:prstGeom prst="rect">
            <a:avLst/>
          </a:prstGeom>
        </p:spPr>
      </p:pic>
    </p:spTree>
    <p:extLst>
      <p:ext uri="{BB962C8B-B14F-4D97-AF65-F5344CB8AC3E}">
        <p14:creationId xmlns:p14="http://schemas.microsoft.com/office/powerpoint/2010/main" val="1679454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5522-6292-4816-925F-416BD3693D01}"/>
              </a:ext>
            </a:extLst>
          </p:cNvPr>
          <p:cNvSpPr>
            <a:spLocks noGrp="1"/>
          </p:cNvSpPr>
          <p:nvPr>
            <p:ph type="title"/>
          </p:nvPr>
        </p:nvSpPr>
        <p:spPr>
          <a:xfrm>
            <a:off x="259080" y="288290"/>
            <a:ext cx="6629400" cy="560387"/>
          </a:xfrm>
          <a:solidFill>
            <a:schemeClr val="accent5">
              <a:lumMod val="20000"/>
              <a:lumOff val="80000"/>
            </a:schemeClr>
          </a:solidFill>
        </p:spPr>
        <p:txBody>
          <a:bodyPr>
            <a:noAutofit/>
          </a:bodyPr>
          <a:lstStyle/>
          <a:p>
            <a:r>
              <a:rPr lang="en-US" sz="3600" b="1" dirty="0"/>
              <a:t>Aristotle’s </a:t>
            </a:r>
            <a:r>
              <a:rPr lang="en-US" sz="3600" b="1"/>
              <a:t>Six Types </a:t>
            </a:r>
            <a:r>
              <a:rPr lang="en-US" sz="3600" b="1" dirty="0"/>
              <a:t>of Government</a:t>
            </a:r>
          </a:p>
        </p:txBody>
      </p:sp>
      <p:sp>
        <p:nvSpPr>
          <p:cNvPr id="3" name="Content Placeholder 2">
            <a:extLst>
              <a:ext uri="{FF2B5EF4-FFF2-40B4-BE49-F238E27FC236}">
                <a16:creationId xmlns:a16="http://schemas.microsoft.com/office/drawing/2014/main" id="{B7467F9B-C4EA-43EA-8D2D-D2AEE0FD5681}"/>
              </a:ext>
            </a:extLst>
          </p:cNvPr>
          <p:cNvSpPr>
            <a:spLocks noGrp="1"/>
          </p:cNvSpPr>
          <p:nvPr>
            <p:ph idx="1"/>
          </p:nvPr>
        </p:nvSpPr>
        <p:spPr>
          <a:xfrm>
            <a:off x="259080" y="1143000"/>
            <a:ext cx="11094720" cy="5033963"/>
          </a:xfrm>
        </p:spPr>
        <p:txBody>
          <a:bodyPr>
            <a:normAutofit/>
          </a:bodyPr>
          <a:lstStyle/>
          <a:p>
            <a:pPr marL="0" indent="0">
              <a:lnSpc>
                <a:spcPts val="4000"/>
              </a:lnSpc>
              <a:buNone/>
            </a:pPr>
            <a:r>
              <a:rPr lang="en-US" sz="3200" b="1" u="sng" dirty="0"/>
              <a:t>Aristotle’s classification is based on two principles:</a:t>
            </a:r>
          </a:p>
          <a:p>
            <a:pPr marL="914400" lvl="1" indent="-457200">
              <a:lnSpc>
                <a:spcPts val="4200"/>
              </a:lnSpc>
              <a:buFont typeface="+mj-lt"/>
              <a:buAutoNum type="arabicPeriod"/>
            </a:pPr>
            <a:r>
              <a:rPr lang="en-US" sz="2800" dirty="0"/>
              <a:t>Number of person who exercise supreme power</a:t>
            </a:r>
          </a:p>
          <a:p>
            <a:pPr marL="914400" lvl="1" indent="-457200">
              <a:lnSpc>
                <a:spcPts val="4200"/>
              </a:lnSpc>
              <a:buFont typeface="+mj-lt"/>
              <a:buAutoNum type="arabicPeriod"/>
            </a:pPr>
            <a:r>
              <a:rPr lang="en-US" sz="2800" dirty="0"/>
              <a:t>The ends they seek : self interest or benefit  of the community</a:t>
            </a:r>
          </a:p>
          <a:p>
            <a:pPr>
              <a:lnSpc>
                <a:spcPts val="4200"/>
              </a:lnSpc>
              <a:buFont typeface="Wingdings" panose="05000000000000000000" pitchFamily="2" charset="2"/>
              <a:buChar char="Ø"/>
            </a:pPr>
            <a:r>
              <a:rPr lang="en-US" sz="3000" dirty="0"/>
              <a:t> When the rulers aimed at the </a:t>
            </a:r>
            <a:r>
              <a:rPr lang="en-US" sz="3000" b="1" dirty="0"/>
              <a:t>good of the community</a:t>
            </a:r>
            <a:r>
              <a:rPr lang="en-US" sz="3000" dirty="0"/>
              <a:t>, the state would be </a:t>
            </a:r>
            <a:r>
              <a:rPr lang="en-US" sz="3000" b="1" dirty="0">
                <a:solidFill>
                  <a:srgbClr val="FF0000"/>
                </a:solidFill>
              </a:rPr>
              <a:t>pure (normal)/ideal</a:t>
            </a:r>
            <a:r>
              <a:rPr lang="en-US" sz="3000" dirty="0">
                <a:solidFill>
                  <a:srgbClr val="FF0000"/>
                </a:solidFill>
              </a:rPr>
              <a:t> </a:t>
            </a:r>
            <a:r>
              <a:rPr lang="en-US" sz="3000" dirty="0"/>
              <a:t>form of the state</a:t>
            </a:r>
          </a:p>
          <a:p>
            <a:pPr>
              <a:lnSpc>
                <a:spcPts val="4200"/>
              </a:lnSpc>
              <a:buFont typeface="Wingdings" panose="05000000000000000000" pitchFamily="2" charset="2"/>
              <a:buChar char="Ø"/>
            </a:pPr>
            <a:r>
              <a:rPr lang="en-US" sz="3000" dirty="0"/>
              <a:t>When the rulers in such a state became </a:t>
            </a:r>
            <a:r>
              <a:rPr lang="en-US" sz="3000" b="1" dirty="0"/>
              <a:t>selfish,</a:t>
            </a:r>
            <a:r>
              <a:rPr lang="en-US" sz="3000" dirty="0"/>
              <a:t> the state would be called</a:t>
            </a:r>
            <a:r>
              <a:rPr lang="en-US" sz="3000" dirty="0">
                <a:solidFill>
                  <a:srgbClr val="FF0000"/>
                </a:solidFill>
              </a:rPr>
              <a:t> </a:t>
            </a:r>
            <a:r>
              <a:rPr lang="en-US" sz="3000" b="1" dirty="0">
                <a:solidFill>
                  <a:srgbClr val="FF0000"/>
                </a:solidFill>
              </a:rPr>
              <a:t>perverted/corrupted</a:t>
            </a:r>
            <a:r>
              <a:rPr lang="en-US" sz="3000" dirty="0">
                <a:solidFill>
                  <a:srgbClr val="FF0000"/>
                </a:solidFill>
              </a:rPr>
              <a:t> </a:t>
            </a:r>
            <a:r>
              <a:rPr lang="en-US" sz="3000" dirty="0"/>
              <a:t>state. </a:t>
            </a:r>
          </a:p>
          <a:p>
            <a:pPr marL="0" indent="0" algn="r">
              <a:buNone/>
            </a:pPr>
            <a:r>
              <a:rPr lang="en-US" sz="2000" i="1" dirty="0"/>
              <a:t>See the next slide </a:t>
            </a:r>
          </a:p>
          <a:p>
            <a:pPr marL="457200" lvl="1" indent="0">
              <a:buNone/>
            </a:pPr>
            <a:endParaRPr lang="en-US" dirty="0"/>
          </a:p>
        </p:txBody>
      </p:sp>
      <p:sp>
        <p:nvSpPr>
          <p:cNvPr id="4" name="Slide Number Placeholder 3">
            <a:extLst>
              <a:ext uri="{FF2B5EF4-FFF2-40B4-BE49-F238E27FC236}">
                <a16:creationId xmlns:a16="http://schemas.microsoft.com/office/drawing/2014/main" id="{657B71C6-5ECB-48D1-83EB-6F29E6182466}"/>
              </a:ext>
            </a:extLst>
          </p:cNvPr>
          <p:cNvSpPr>
            <a:spLocks noGrp="1"/>
          </p:cNvSpPr>
          <p:nvPr>
            <p:ph type="sldNum" sz="quarter" idx="12"/>
          </p:nvPr>
        </p:nvSpPr>
        <p:spPr/>
        <p:txBody>
          <a:bodyPr/>
          <a:lstStyle/>
          <a:p>
            <a:fld id="{771B97DA-3D73-4F58-A3A5-EB0AE4E8059E}" type="slidenum">
              <a:rPr lang="en-US" smtClean="0"/>
              <a:t>4</a:t>
            </a:fld>
            <a:endParaRPr lang="en-US"/>
          </a:p>
        </p:txBody>
      </p:sp>
    </p:spTree>
    <p:extLst>
      <p:ext uri="{BB962C8B-B14F-4D97-AF65-F5344CB8AC3E}">
        <p14:creationId xmlns:p14="http://schemas.microsoft.com/office/powerpoint/2010/main" val="640010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AAA-0FAD-42AA-9BD6-AAEC8AB83159}"/>
              </a:ext>
            </a:extLst>
          </p:cNvPr>
          <p:cNvSpPr>
            <a:spLocks noGrp="1"/>
          </p:cNvSpPr>
          <p:nvPr>
            <p:ph type="title"/>
          </p:nvPr>
        </p:nvSpPr>
        <p:spPr>
          <a:xfrm>
            <a:off x="274320" y="136526"/>
            <a:ext cx="7147560" cy="844550"/>
          </a:xfrm>
          <a:solidFill>
            <a:schemeClr val="accent5">
              <a:lumMod val="20000"/>
              <a:lumOff val="80000"/>
            </a:schemeClr>
          </a:solidFill>
        </p:spPr>
        <p:txBody>
          <a:bodyPr>
            <a:normAutofit/>
          </a:bodyPr>
          <a:lstStyle/>
          <a:p>
            <a:pPr algn="ctr"/>
            <a:r>
              <a:rPr lang="en-US" sz="3600" b="1" dirty="0"/>
              <a:t>Aristotle’s Six Types of Government</a:t>
            </a:r>
          </a:p>
        </p:txBody>
      </p:sp>
      <p:sp>
        <p:nvSpPr>
          <p:cNvPr id="4" name="Slide Number Placeholder 3">
            <a:extLst>
              <a:ext uri="{FF2B5EF4-FFF2-40B4-BE49-F238E27FC236}">
                <a16:creationId xmlns:a16="http://schemas.microsoft.com/office/drawing/2014/main" id="{2801E88C-0652-4FC1-A515-6C62E06EE2F7}"/>
              </a:ext>
            </a:extLst>
          </p:cNvPr>
          <p:cNvSpPr>
            <a:spLocks noGrp="1"/>
          </p:cNvSpPr>
          <p:nvPr>
            <p:ph type="sldNum" sz="quarter" idx="12"/>
          </p:nvPr>
        </p:nvSpPr>
        <p:spPr>
          <a:xfrm>
            <a:off x="9189719" y="6405377"/>
            <a:ext cx="2743200" cy="365125"/>
          </a:xfrm>
        </p:spPr>
        <p:txBody>
          <a:bodyPr/>
          <a:lstStyle/>
          <a:p>
            <a:fld id="{771B97DA-3D73-4F58-A3A5-EB0AE4E8059E}" type="slidenum">
              <a:rPr lang="en-US" smtClean="0"/>
              <a:t>5</a:t>
            </a:fld>
            <a:endParaRPr lang="en-US"/>
          </a:p>
        </p:txBody>
      </p:sp>
      <p:pic>
        <p:nvPicPr>
          <p:cNvPr id="9" name="Picture 8">
            <a:extLst>
              <a:ext uri="{FF2B5EF4-FFF2-40B4-BE49-F238E27FC236}">
                <a16:creationId xmlns:a16="http://schemas.microsoft.com/office/drawing/2014/main" id="{30B852EF-3D81-44CF-9596-9E8212836B6D}"/>
              </a:ext>
            </a:extLst>
          </p:cNvPr>
          <p:cNvPicPr>
            <a:picLocks noChangeAspect="1"/>
          </p:cNvPicPr>
          <p:nvPr/>
        </p:nvPicPr>
        <p:blipFill>
          <a:blip r:embed="rId2"/>
          <a:stretch>
            <a:fillRect/>
          </a:stretch>
        </p:blipFill>
        <p:spPr>
          <a:xfrm>
            <a:off x="396240" y="1030103"/>
            <a:ext cx="10332720" cy="5496493"/>
          </a:xfrm>
          <a:prstGeom prst="rect">
            <a:avLst/>
          </a:prstGeom>
        </p:spPr>
      </p:pic>
    </p:spTree>
    <p:extLst>
      <p:ext uri="{BB962C8B-B14F-4D97-AF65-F5344CB8AC3E}">
        <p14:creationId xmlns:p14="http://schemas.microsoft.com/office/powerpoint/2010/main" val="1188544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06AFA-ECED-4C1B-B249-175C678D2F9A}"/>
              </a:ext>
            </a:extLst>
          </p:cNvPr>
          <p:cNvSpPr>
            <a:spLocks noGrp="1"/>
          </p:cNvSpPr>
          <p:nvPr>
            <p:ph idx="1"/>
          </p:nvPr>
        </p:nvSpPr>
        <p:spPr>
          <a:xfrm>
            <a:off x="457496" y="656102"/>
            <a:ext cx="10683240" cy="5958840"/>
          </a:xfrm>
        </p:spPr>
        <p:txBody>
          <a:bodyPr>
            <a:normAutofit/>
          </a:bodyPr>
          <a:lstStyle/>
          <a:p>
            <a:pPr marL="0" indent="0" algn="ctr">
              <a:buNone/>
            </a:pPr>
            <a:r>
              <a:rPr lang="en-US" sz="3000" b="1" u="sng" dirty="0">
                <a:solidFill>
                  <a:srgbClr val="C00000"/>
                </a:solidFill>
              </a:rPr>
              <a:t>Monarchy – Tyranny </a:t>
            </a:r>
          </a:p>
          <a:p>
            <a:pPr marL="0" indent="0">
              <a:lnSpc>
                <a:spcPts val="3700"/>
              </a:lnSpc>
              <a:buNone/>
            </a:pPr>
            <a:r>
              <a:rPr lang="en-US" b="1" dirty="0">
                <a:solidFill>
                  <a:srgbClr val="FF0000"/>
                </a:solidFill>
              </a:rPr>
              <a:t>Monarchy:  </a:t>
            </a:r>
            <a:r>
              <a:rPr lang="en-US" dirty="0"/>
              <a:t>if sovereignty resides in one person. and perverted form of</a:t>
            </a:r>
          </a:p>
          <a:p>
            <a:pPr marL="0" indent="0">
              <a:lnSpc>
                <a:spcPts val="3700"/>
              </a:lnSpc>
              <a:buNone/>
            </a:pPr>
            <a:r>
              <a:rPr lang="en-US" dirty="0"/>
              <a:t>Monarchy is </a:t>
            </a:r>
            <a:r>
              <a:rPr lang="en-US" b="1" dirty="0">
                <a:solidFill>
                  <a:srgbClr val="FF0000"/>
                </a:solidFill>
              </a:rPr>
              <a:t>Tyranny.</a:t>
            </a:r>
          </a:p>
          <a:p>
            <a:pPr marL="0" indent="0">
              <a:buNone/>
            </a:pPr>
            <a:endParaRPr lang="en-US" sz="700" b="1" dirty="0">
              <a:solidFill>
                <a:srgbClr val="FF0000"/>
              </a:solidFill>
            </a:endParaRPr>
          </a:p>
          <a:p>
            <a:pPr marL="0" indent="0" algn="ctr">
              <a:buNone/>
            </a:pPr>
            <a:r>
              <a:rPr lang="en-US" sz="3000" b="1" u="sng" dirty="0">
                <a:solidFill>
                  <a:srgbClr val="C00000"/>
                </a:solidFill>
              </a:rPr>
              <a:t>Aristocracy – Oligarchy </a:t>
            </a:r>
          </a:p>
          <a:p>
            <a:pPr marL="0" indent="0">
              <a:buNone/>
            </a:pPr>
            <a:r>
              <a:rPr lang="en-US" b="1" dirty="0">
                <a:solidFill>
                  <a:srgbClr val="FF0000"/>
                </a:solidFill>
              </a:rPr>
              <a:t>Aristocracy: </a:t>
            </a:r>
            <a:r>
              <a:rPr lang="en-US" dirty="0"/>
              <a:t>if sovereignty resides in small minority of the population.</a:t>
            </a:r>
          </a:p>
          <a:p>
            <a:pPr marL="0" indent="0">
              <a:lnSpc>
                <a:spcPts val="3700"/>
              </a:lnSpc>
              <a:buNone/>
            </a:pPr>
            <a:r>
              <a:rPr lang="en-US" dirty="0"/>
              <a:t>If this small minority uses the sovereignty for its own selfish end, it is </a:t>
            </a:r>
            <a:r>
              <a:rPr lang="en-US" b="1" dirty="0">
                <a:solidFill>
                  <a:srgbClr val="FF0000"/>
                </a:solidFill>
              </a:rPr>
              <a:t>oligarchy.</a:t>
            </a:r>
          </a:p>
          <a:p>
            <a:pPr marL="0" indent="0" algn="ctr">
              <a:buNone/>
            </a:pPr>
            <a:r>
              <a:rPr lang="en-US" sz="3000" b="1" u="sng" dirty="0">
                <a:solidFill>
                  <a:srgbClr val="C00000"/>
                </a:solidFill>
              </a:rPr>
              <a:t>Polity – Democracy</a:t>
            </a:r>
          </a:p>
          <a:p>
            <a:pPr marL="0" indent="0">
              <a:lnSpc>
                <a:spcPts val="3700"/>
              </a:lnSpc>
              <a:buNone/>
            </a:pPr>
            <a:r>
              <a:rPr lang="en-US" dirty="0"/>
              <a:t>If the </a:t>
            </a:r>
            <a:r>
              <a:rPr lang="en-US" b="1" dirty="0"/>
              <a:t>sovereign power </a:t>
            </a:r>
            <a:r>
              <a:rPr lang="en-US" dirty="0"/>
              <a:t>resides in a large proportion the population, it is </a:t>
            </a:r>
            <a:r>
              <a:rPr lang="en-US" b="1" dirty="0">
                <a:solidFill>
                  <a:srgbClr val="FF0000"/>
                </a:solidFill>
              </a:rPr>
              <a:t>polity</a:t>
            </a:r>
            <a:r>
              <a:rPr lang="en-US" dirty="0">
                <a:solidFill>
                  <a:srgbClr val="FF0000"/>
                </a:solidFill>
              </a:rPr>
              <a:t>. </a:t>
            </a:r>
            <a:r>
              <a:rPr lang="en-US" dirty="0"/>
              <a:t>Its perverted form is </a:t>
            </a:r>
            <a:r>
              <a:rPr lang="en-US" b="1" dirty="0">
                <a:solidFill>
                  <a:srgbClr val="FF0000"/>
                </a:solidFill>
              </a:rPr>
              <a:t>Democracy</a:t>
            </a:r>
            <a:r>
              <a:rPr lang="en-US" dirty="0"/>
              <a:t>.</a:t>
            </a:r>
          </a:p>
          <a:p>
            <a:pPr>
              <a:buFont typeface="Times New Roman" panose="02020603050405020304" pitchFamily="18" charset="0"/>
              <a:buChar char="‣"/>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128A5A-0B79-436B-9422-F135B517CCAF}"/>
              </a:ext>
            </a:extLst>
          </p:cNvPr>
          <p:cNvSpPr>
            <a:spLocks noGrp="1"/>
          </p:cNvSpPr>
          <p:nvPr>
            <p:ph type="sldNum" sz="quarter" idx="12"/>
          </p:nvPr>
        </p:nvSpPr>
        <p:spPr/>
        <p:txBody>
          <a:bodyPr/>
          <a:lstStyle/>
          <a:p>
            <a:fld id="{771B97DA-3D73-4F58-A3A5-EB0AE4E8059E}" type="slidenum">
              <a:rPr lang="en-US" smtClean="0"/>
              <a:t>6</a:t>
            </a:fld>
            <a:endParaRPr lang="en-US"/>
          </a:p>
        </p:txBody>
      </p:sp>
      <p:sp>
        <p:nvSpPr>
          <p:cNvPr id="5" name="Title 1">
            <a:extLst>
              <a:ext uri="{FF2B5EF4-FFF2-40B4-BE49-F238E27FC236}">
                <a16:creationId xmlns:a16="http://schemas.microsoft.com/office/drawing/2014/main" id="{721EEF2D-74CC-4AEE-A5E6-78F583BE244C}"/>
              </a:ext>
            </a:extLst>
          </p:cNvPr>
          <p:cNvSpPr>
            <a:spLocks noGrp="1"/>
          </p:cNvSpPr>
          <p:nvPr>
            <p:ph type="title"/>
          </p:nvPr>
        </p:nvSpPr>
        <p:spPr>
          <a:xfrm>
            <a:off x="274320" y="136526"/>
            <a:ext cx="7787640" cy="229234"/>
          </a:xfrm>
          <a:solidFill>
            <a:schemeClr val="accent5">
              <a:lumMod val="20000"/>
              <a:lumOff val="80000"/>
            </a:schemeClr>
          </a:solidFill>
        </p:spPr>
        <p:txBody>
          <a:bodyPr>
            <a:normAutofit fontScale="90000"/>
          </a:bodyPr>
          <a:lstStyle/>
          <a:p>
            <a:pPr algn="ctr"/>
            <a:r>
              <a:rPr lang="en-US" sz="3600" b="1" dirty="0"/>
              <a:t>Aristotle’s Six Types of Government</a:t>
            </a:r>
          </a:p>
        </p:txBody>
      </p:sp>
    </p:spTree>
    <p:extLst>
      <p:ext uri="{BB962C8B-B14F-4D97-AF65-F5344CB8AC3E}">
        <p14:creationId xmlns:p14="http://schemas.microsoft.com/office/powerpoint/2010/main" val="3185384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0D808B-A355-4067-B1C4-07A3004EA7AA}"/>
              </a:ext>
            </a:extLst>
          </p:cNvPr>
          <p:cNvSpPr>
            <a:spLocks noGrp="1"/>
          </p:cNvSpPr>
          <p:nvPr>
            <p:ph type="sldNum" sz="quarter" idx="12"/>
          </p:nvPr>
        </p:nvSpPr>
        <p:spPr/>
        <p:txBody>
          <a:bodyPr/>
          <a:lstStyle/>
          <a:p>
            <a:fld id="{771B97DA-3D73-4F58-A3A5-EB0AE4E8059E}" type="slidenum">
              <a:rPr lang="en-US" smtClean="0"/>
              <a:t>7</a:t>
            </a:fld>
            <a:endParaRPr lang="en-US"/>
          </a:p>
        </p:txBody>
      </p:sp>
      <p:pic>
        <p:nvPicPr>
          <p:cNvPr id="4" name="Picture 3">
            <a:extLst>
              <a:ext uri="{FF2B5EF4-FFF2-40B4-BE49-F238E27FC236}">
                <a16:creationId xmlns:a16="http://schemas.microsoft.com/office/drawing/2014/main" id="{C28CF7C9-70C5-47E9-9251-F77433A2AB05}"/>
              </a:ext>
            </a:extLst>
          </p:cNvPr>
          <p:cNvPicPr>
            <a:picLocks noChangeAspect="1"/>
          </p:cNvPicPr>
          <p:nvPr/>
        </p:nvPicPr>
        <p:blipFill>
          <a:blip r:embed="rId2"/>
          <a:stretch>
            <a:fillRect/>
          </a:stretch>
        </p:blipFill>
        <p:spPr>
          <a:xfrm>
            <a:off x="1413561" y="1219200"/>
            <a:ext cx="9589719" cy="4343400"/>
          </a:xfrm>
          <a:prstGeom prst="rect">
            <a:avLst/>
          </a:prstGeom>
        </p:spPr>
      </p:pic>
    </p:spTree>
    <p:extLst>
      <p:ext uri="{BB962C8B-B14F-4D97-AF65-F5344CB8AC3E}">
        <p14:creationId xmlns:p14="http://schemas.microsoft.com/office/powerpoint/2010/main" val="199027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E07B80-FC58-4505-9F62-2D9207877672}"/>
              </a:ext>
            </a:extLst>
          </p:cNvPr>
          <p:cNvSpPr/>
          <p:nvPr/>
        </p:nvSpPr>
        <p:spPr>
          <a:xfrm rot="20125841">
            <a:off x="621105" y="4185951"/>
            <a:ext cx="5669280" cy="1816010"/>
          </a:xfrm>
          <a:prstGeom prst="rect">
            <a:avLst/>
          </a:prstGeom>
        </p:spPr>
        <p:txBody>
          <a:bodyPr wrap="square">
            <a:spAutoFit/>
          </a:bodyPr>
          <a:lstStyle/>
          <a:p>
            <a:pPr lvl="1" algn="just">
              <a:lnSpc>
                <a:spcPct val="200000"/>
              </a:lnSpc>
            </a:pPr>
            <a:r>
              <a:rPr lang="en-US" sz="6600" b="1" dirty="0">
                <a:latin typeface="Bookman Old Style" panose="02050604050505020204" pitchFamily="18" charset="0"/>
              </a:rPr>
              <a:t>Democracy</a:t>
            </a:r>
            <a:r>
              <a:rPr lang="en-US" sz="4800" b="1" dirty="0">
                <a:latin typeface="Bookman Old Style" panose="02050604050505020204" pitchFamily="18" charset="0"/>
              </a:rPr>
              <a:t>	</a:t>
            </a:r>
          </a:p>
        </p:txBody>
      </p:sp>
      <p:pic>
        <p:nvPicPr>
          <p:cNvPr id="4" name="Picture 3">
            <a:extLst>
              <a:ext uri="{FF2B5EF4-FFF2-40B4-BE49-F238E27FC236}">
                <a16:creationId xmlns:a16="http://schemas.microsoft.com/office/drawing/2014/main" id="{B8751CB8-46C0-4395-B1E1-E00231910A52}"/>
              </a:ext>
            </a:extLst>
          </p:cNvPr>
          <p:cNvPicPr>
            <a:picLocks noChangeAspect="1"/>
          </p:cNvPicPr>
          <p:nvPr/>
        </p:nvPicPr>
        <p:blipFill>
          <a:blip r:embed="rId2"/>
          <a:stretch>
            <a:fillRect/>
          </a:stretch>
        </p:blipFill>
        <p:spPr>
          <a:xfrm>
            <a:off x="354589" y="1345881"/>
            <a:ext cx="6056687" cy="2579847"/>
          </a:xfrm>
          <a:prstGeom prst="rect">
            <a:avLst/>
          </a:prstGeom>
        </p:spPr>
      </p:pic>
      <p:pic>
        <p:nvPicPr>
          <p:cNvPr id="5" name="Picture 4">
            <a:extLst>
              <a:ext uri="{FF2B5EF4-FFF2-40B4-BE49-F238E27FC236}">
                <a16:creationId xmlns:a16="http://schemas.microsoft.com/office/drawing/2014/main" id="{C9B31D9C-A587-40C5-86FB-B90EE852CF57}"/>
              </a:ext>
            </a:extLst>
          </p:cNvPr>
          <p:cNvPicPr>
            <a:picLocks noChangeAspect="1"/>
          </p:cNvPicPr>
          <p:nvPr/>
        </p:nvPicPr>
        <p:blipFill>
          <a:blip r:embed="rId3"/>
          <a:stretch>
            <a:fillRect/>
          </a:stretch>
        </p:blipFill>
        <p:spPr>
          <a:xfrm>
            <a:off x="6411276" y="4032294"/>
            <a:ext cx="5563553" cy="2707596"/>
          </a:xfrm>
          <a:prstGeom prst="rect">
            <a:avLst/>
          </a:prstGeom>
        </p:spPr>
      </p:pic>
    </p:spTree>
    <p:extLst>
      <p:ext uri="{BB962C8B-B14F-4D97-AF65-F5344CB8AC3E}">
        <p14:creationId xmlns:p14="http://schemas.microsoft.com/office/powerpoint/2010/main" val="3699716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EC47-7ADE-4A47-ADB6-D74028136984}"/>
              </a:ext>
            </a:extLst>
          </p:cNvPr>
          <p:cNvSpPr>
            <a:spLocks noGrp="1"/>
          </p:cNvSpPr>
          <p:nvPr>
            <p:ph type="title"/>
          </p:nvPr>
        </p:nvSpPr>
        <p:spPr>
          <a:xfrm>
            <a:off x="3230880" y="153194"/>
            <a:ext cx="5379720" cy="610235"/>
          </a:xfrm>
          <a:solidFill>
            <a:schemeClr val="accent6">
              <a:lumMod val="20000"/>
              <a:lumOff val="80000"/>
            </a:schemeClr>
          </a:solidFill>
        </p:spPr>
        <p:txBody>
          <a:bodyPr>
            <a:normAutofit/>
          </a:bodyPr>
          <a:lstStyle/>
          <a:p>
            <a:pPr algn="ctr"/>
            <a:r>
              <a:rPr lang="en-US" sz="3600" b="1" dirty="0">
                <a:latin typeface="Bookman Old Style" panose="02050604050505020204" pitchFamily="18" charset="0"/>
              </a:rPr>
              <a:t>Democracy	</a:t>
            </a:r>
            <a:endParaRPr lang="en-US" sz="3600" dirty="0"/>
          </a:p>
        </p:txBody>
      </p:sp>
      <p:sp>
        <p:nvSpPr>
          <p:cNvPr id="3" name="Content Placeholder 2">
            <a:extLst>
              <a:ext uri="{FF2B5EF4-FFF2-40B4-BE49-F238E27FC236}">
                <a16:creationId xmlns:a16="http://schemas.microsoft.com/office/drawing/2014/main" id="{FCBCD466-610C-4A6D-B3BB-2457259E3F4D}"/>
              </a:ext>
            </a:extLst>
          </p:cNvPr>
          <p:cNvSpPr>
            <a:spLocks noGrp="1"/>
          </p:cNvSpPr>
          <p:nvPr>
            <p:ph idx="1"/>
          </p:nvPr>
        </p:nvSpPr>
        <p:spPr>
          <a:xfrm>
            <a:off x="548640" y="1158240"/>
            <a:ext cx="10805160" cy="5018723"/>
          </a:xfrm>
        </p:spPr>
        <p:txBody>
          <a:bodyPr>
            <a:normAutofit/>
          </a:bodyPr>
          <a:lstStyle/>
          <a:p>
            <a:pPr algn="just">
              <a:lnSpc>
                <a:spcPts val="3800"/>
              </a:lnSpc>
            </a:pPr>
            <a:r>
              <a:rPr lang="en-US" dirty="0">
                <a:highlight>
                  <a:srgbClr val="808080"/>
                </a:highlight>
              </a:rPr>
              <a:t>Democracy came from Greek ‘demos’ (the people) and ‘</a:t>
            </a:r>
            <a:r>
              <a:rPr lang="en-US" dirty="0" err="1">
                <a:highlight>
                  <a:srgbClr val="808080"/>
                </a:highlight>
              </a:rPr>
              <a:t>Kratos</a:t>
            </a:r>
            <a:r>
              <a:rPr lang="en-US" dirty="0">
                <a:highlight>
                  <a:srgbClr val="808080"/>
                </a:highlight>
              </a:rPr>
              <a:t>’ (power), thus, democracy means  - ‘Power of the People.’</a:t>
            </a:r>
          </a:p>
          <a:p>
            <a:pPr algn="just">
              <a:lnSpc>
                <a:spcPts val="3800"/>
              </a:lnSpc>
            </a:pPr>
            <a:r>
              <a:rPr lang="en-US" dirty="0"/>
              <a:t>Democracy is the </a:t>
            </a:r>
            <a:r>
              <a:rPr lang="en-US" u="sng" dirty="0"/>
              <a:t>form of government in which the sovereign power of the state is in the hand of the people and the people are the sources of the state power and the people take part in the government directly or through their representative.</a:t>
            </a:r>
          </a:p>
        </p:txBody>
      </p:sp>
      <p:sp>
        <p:nvSpPr>
          <p:cNvPr id="4" name="Slide Number Placeholder 3">
            <a:extLst>
              <a:ext uri="{FF2B5EF4-FFF2-40B4-BE49-F238E27FC236}">
                <a16:creationId xmlns:a16="http://schemas.microsoft.com/office/drawing/2014/main" id="{64701C76-B50C-45EE-A7DD-5CC9BB8A844D}"/>
              </a:ext>
            </a:extLst>
          </p:cNvPr>
          <p:cNvSpPr>
            <a:spLocks noGrp="1"/>
          </p:cNvSpPr>
          <p:nvPr>
            <p:ph type="sldNum" sz="quarter" idx="12"/>
          </p:nvPr>
        </p:nvSpPr>
        <p:spPr/>
        <p:txBody>
          <a:bodyPr/>
          <a:lstStyle/>
          <a:p>
            <a:fld id="{771B97DA-3D73-4F58-A3A5-EB0AE4E8059E}" type="slidenum">
              <a:rPr lang="en-US" smtClean="0"/>
              <a:t>9</a:t>
            </a:fld>
            <a:endParaRPr lang="en-US"/>
          </a:p>
        </p:txBody>
      </p:sp>
    </p:spTree>
    <p:extLst>
      <p:ext uri="{BB962C8B-B14F-4D97-AF65-F5344CB8AC3E}">
        <p14:creationId xmlns:p14="http://schemas.microsoft.com/office/powerpoint/2010/main" val="2712293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1506</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Algerian</vt:lpstr>
      <vt:lpstr>Arial</vt:lpstr>
      <vt:lpstr>Bookman Old Style</vt:lpstr>
      <vt:lpstr>Calibri</vt:lpstr>
      <vt:lpstr>Calibri Light</vt:lpstr>
      <vt:lpstr>Century Gothic</vt:lpstr>
      <vt:lpstr>Century Schoolbook</vt:lpstr>
      <vt:lpstr>Consolas</vt:lpstr>
      <vt:lpstr>Dubai Medium</vt:lpstr>
      <vt:lpstr>Times New Roman</vt:lpstr>
      <vt:lpstr>Wingdings</vt:lpstr>
      <vt:lpstr>Wingdings 3</vt:lpstr>
      <vt:lpstr>Office Theme</vt:lpstr>
      <vt:lpstr>Wisp</vt:lpstr>
      <vt:lpstr>Forms of Government</vt:lpstr>
      <vt:lpstr>Outline</vt:lpstr>
      <vt:lpstr>PowerPoint Presentation</vt:lpstr>
      <vt:lpstr>Aristotle’s Six Types of Government</vt:lpstr>
      <vt:lpstr>Aristotle’s Six Types of Government</vt:lpstr>
      <vt:lpstr>Aristotle’s Six Types of Government</vt:lpstr>
      <vt:lpstr>PowerPoint Presentation</vt:lpstr>
      <vt:lpstr>PowerPoint Presentation</vt:lpstr>
      <vt:lpstr>Democracy </vt:lpstr>
      <vt:lpstr>PowerPoint Presentation</vt:lpstr>
      <vt:lpstr>Democracy </vt:lpstr>
      <vt:lpstr>Liberal Democracy </vt:lpstr>
      <vt:lpstr>PowerPoint Presentation</vt:lpstr>
      <vt:lpstr>PowerPoint Presentation</vt:lpstr>
      <vt:lpstr> Authoritarianism </vt:lpstr>
      <vt:lpstr>PowerPoint Presentation</vt:lpstr>
      <vt:lpstr>Modern Totalitarianism Vs Autocracies of the past</vt:lpstr>
      <vt:lpstr>Totalitarianism</vt:lpstr>
      <vt:lpstr>PowerPoint Presentation</vt:lpstr>
      <vt:lpstr>Totalitarian Government/Totalitarianism</vt:lpstr>
      <vt:lpstr>Totalitarian Government/Totalitarianism</vt:lpstr>
      <vt:lpstr>Six Features of Totalitarianism </vt:lpstr>
      <vt:lpstr>Strategies to Implement Totalitarianism </vt:lpstr>
      <vt:lpstr>Monarchy</vt:lpstr>
      <vt:lpstr>PowerPoint Presentation</vt:lpstr>
      <vt:lpstr>   Forms of Government: Parliamentary, Presidential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of Government</dc:title>
  <dc:creator>Mizanur Rahman</dc:creator>
  <cp:lastModifiedBy>User</cp:lastModifiedBy>
  <cp:revision>109</cp:revision>
  <cp:lastPrinted>2019-10-30T05:18:27Z</cp:lastPrinted>
  <dcterms:created xsi:type="dcterms:W3CDTF">2018-06-22T05:24:03Z</dcterms:created>
  <dcterms:modified xsi:type="dcterms:W3CDTF">2021-04-07T12:28:24Z</dcterms:modified>
</cp:coreProperties>
</file>