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3" r:id="rId3"/>
    <p:sldId id="257" r:id="rId4"/>
    <p:sldId id="272" r:id="rId5"/>
    <p:sldId id="270" r:id="rId6"/>
    <p:sldId id="266" r:id="rId7"/>
    <p:sldId id="267" r:id="rId8"/>
    <p:sldId id="268" r:id="rId9"/>
    <p:sldId id="271"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varScale="1">
        <p:scale>
          <a:sx n="68" d="100"/>
          <a:sy n="68" d="100"/>
        </p:scale>
        <p:origin x="9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6D071-1B63-4720-9DAC-C2149373ACAB}" type="datetimeFigureOut">
              <a:rPr kumimoji="1" lang="ja-JP" altLang="en-US" smtClean="0"/>
              <a:t>2019/4/19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BECDF-CBC4-43C9-9594-9B15A43D1BE0}" type="slidenum">
              <a:rPr kumimoji="1" lang="ja-JP" altLang="en-US" smtClean="0"/>
              <a:t>‹#›</a:t>
            </a:fld>
            <a:endParaRPr kumimoji="1" lang="ja-JP" altLang="en-US"/>
          </a:p>
        </p:txBody>
      </p:sp>
    </p:spTree>
    <p:extLst>
      <p:ext uri="{BB962C8B-B14F-4D97-AF65-F5344CB8AC3E}">
        <p14:creationId xmlns:p14="http://schemas.microsoft.com/office/powerpoint/2010/main" val="288274644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そのため、追加要素の盛り込みや独創的なアイデアの実装までは至らなかったのですが、</a:t>
            </a:r>
            <a:r>
              <a:rPr lang="ja-JP" altLang="en-US" sz="1200" dirty="0"/>
              <a:t>ゲームプレイ中に起こりうるトラブル、イレギュラーをメンバーと話し合って想定し、その対策を完璧にしました。</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A6ABECDF-CBC4-43C9-9594-9B15A43D1BE0}" type="slidenum">
              <a:rPr kumimoji="1" lang="ja-JP" altLang="en-US" smtClean="0"/>
              <a:t>4</a:t>
            </a:fld>
            <a:endParaRPr kumimoji="1" lang="ja-JP" altLang="en-US"/>
          </a:p>
        </p:txBody>
      </p:sp>
    </p:spTree>
    <p:extLst>
      <p:ext uri="{BB962C8B-B14F-4D97-AF65-F5344CB8AC3E}">
        <p14:creationId xmlns:p14="http://schemas.microsoft.com/office/powerpoint/2010/main" val="279611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今述べたアピール</a:t>
            </a:r>
            <a:endParaRPr kumimoji="1" lang="en-US" altLang="ja-JP" dirty="0"/>
          </a:p>
          <a:p>
            <a:r>
              <a:rPr kumimoji="1" lang="ja-JP" altLang="en-US" dirty="0"/>
              <a:t>ポイントを踏まえ、実際のゲーム画面と進み方を紹介します。</a:t>
            </a:r>
          </a:p>
        </p:txBody>
      </p:sp>
      <p:sp>
        <p:nvSpPr>
          <p:cNvPr id="4" name="スライド番号プレースホルダー 3"/>
          <p:cNvSpPr>
            <a:spLocks noGrp="1"/>
          </p:cNvSpPr>
          <p:nvPr>
            <p:ph type="sldNum" sz="quarter" idx="5"/>
          </p:nvPr>
        </p:nvSpPr>
        <p:spPr/>
        <p:txBody>
          <a:bodyPr/>
          <a:lstStyle/>
          <a:p>
            <a:fld id="{A6ABECDF-CBC4-43C9-9594-9B15A43D1BE0}" type="slidenum">
              <a:rPr kumimoji="1" lang="ja-JP" altLang="en-US" smtClean="0"/>
              <a:t>5</a:t>
            </a:fld>
            <a:endParaRPr kumimoji="1" lang="ja-JP" altLang="en-US"/>
          </a:p>
        </p:txBody>
      </p:sp>
    </p:spTree>
    <p:extLst>
      <p:ext uri="{BB962C8B-B14F-4D97-AF65-F5344CB8AC3E}">
        <p14:creationId xmlns:p14="http://schemas.microsoft.com/office/powerpoint/2010/main" val="61498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4/19/2019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usaMish/projectLearning01/tree/master/projectlearning01-master/projectlearning01-master/src/cli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0D9E2-23B0-48A4-9051-EAEC30B476E8}"/>
              </a:ext>
            </a:extLst>
          </p:cNvPr>
          <p:cNvSpPr>
            <a:spLocks noGrp="1"/>
          </p:cNvSpPr>
          <p:nvPr>
            <p:ph type="ctrTitle"/>
          </p:nvPr>
        </p:nvSpPr>
        <p:spPr/>
        <p:txBody>
          <a:bodyPr/>
          <a:lstStyle/>
          <a:p>
            <a:r>
              <a:rPr kumimoji="1" lang="ja-JP" altLang="en-US" dirty="0"/>
              <a:t>作品紹介</a:t>
            </a:r>
          </a:p>
        </p:txBody>
      </p:sp>
      <p:sp>
        <p:nvSpPr>
          <p:cNvPr id="3" name="字幕 2">
            <a:extLst>
              <a:ext uri="{FF2B5EF4-FFF2-40B4-BE49-F238E27FC236}">
                <a16:creationId xmlns:a16="http://schemas.microsoft.com/office/drawing/2014/main" id="{FE84B675-044C-43CB-84A5-665A5BA2D6CB}"/>
              </a:ext>
            </a:extLst>
          </p:cNvPr>
          <p:cNvSpPr>
            <a:spLocks noGrp="1"/>
          </p:cNvSpPr>
          <p:nvPr>
            <p:ph type="subTitle" idx="1"/>
          </p:nvPr>
        </p:nvSpPr>
        <p:spPr>
          <a:xfrm>
            <a:off x="1507066" y="4050833"/>
            <a:ext cx="8259785" cy="1780123"/>
          </a:xfrm>
        </p:spPr>
        <p:txBody>
          <a:bodyPr>
            <a:normAutofit fontScale="92500" lnSpcReduction="10000"/>
          </a:bodyPr>
          <a:lstStyle/>
          <a:p>
            <a:r>
              <a:rPr kumimoji="1" lang="en-US" altLang="ja-JP" dirty="0"/>
              <a:t>2019</a:t>
            </a:r>
            <a:r>
              <a:rPr kumimoji="1" lang="ja-JP" altLang="en-US" dirty="0"/>
              <a:t>年</a:t>
            </a:r>
            <a:r>
              <a:rPr kumimoji="1" lang="en-US" altLang="ja-JP" dirty="0"/>
              <a:t>4</a:t>
            </a:r>
            <a:r>
              <a:rPr kumimoji="1" lang="ja-JP" altLang="en-US" dirty="0"/>
              <a:t>月</a:t>
            </a:r>
            <a:r>
              <a:rPr lang="en-US" altLang="ja-JP" dirty="0"/>
              <a:t>19</a:t>
            </a:r>
            <a:r>
              <a:rPr kumimoji="1" lang="ja-JP" altLang="en-US" dirty="0"/>
              <a:t>日</a:t>
            </a:r>
            <a:endParaRPr kumimoji="1" lang="en-US" altLang="ja-JP" dirty="0"/>
          </a:p>
          <a:p>
            <a:r>
              <a:rPr kumimoji="1" lang="ja-JP" altLang="en-US" dirty="0"/>
              <a:t>横浜国立大学理工学部</a:t>
            </a:r>
            <a:endParaRPr kumimoji="1" lang="en-US" altLang="ja-JP" dirty="0"/>
          </a:p>
          <a:p>
            <a:r>
              <a:rPr kumimoji="1" lang="ja-JP" altLang="en-US" dirty="0"/>
              <a:t>数物・電子情報系学科</a:t>
            </a:r>
            <a:endParaRPr kumimoji="1" lang="en-US" altLang="ja-JP" dirty="0"/>
          </a:p>
          <a:p>
            <a:r>
              <a:rPr kumimoji="1" lang="ja-JP" altLang="en-US" dirty="0"/>
              <a:t>情報工学</a:t>
            </a:r>
            <a:r>
              <a:rPr kumimoji="1" lang="en-US" altLang="ja-JP" dirty="0"/>
              <a:t>EP4</a:t>
            </a:r>
            <a:r>
              <a:rPr kumimoji="1" lang="ja-JP" altLang="en-US" dirty="0"/>
              <a:t>年</a:t>
            </a:r>
            <a:endParaRPr kumimoji="1" lang="en-US" altLang="ja-JP" dirty="0"/>
          </a:p>
          <a:p>
            <a:r>
              <a:rPr lang="ja-JP" altLang="en-US" dirty="0"/>
              <a:t>宇佐美 俊介</a:t>
            </a:r>
            <a:endParaRPr kumimoji="1" lang="ja-JP" altLang="en-US" dirty="0"/>
          </a:p>
        </p:txBody>
      </p:sp>
    </p:spTree>
    <p:extLst>
      <p:ext uri="{BB962C8B-B14F-4D97-AF65-F5344CB8AC3E}">
        <p14:creationId xmlns:p14="http://schemas.microsoft.com/office/powerpoint/2010/main" val="49656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8BD2E-CF52-4D6C-A105-6855A139AAEE}"/>
              </a:ext>
            </a:extLst>
          </p:cNvPr>
          <p:cNvSpPr>
            <a:spLocks noGrp="1"/>
          </p:cNvSpPr>
          <p:nvPr>
            <p:ph type="title"/>
          </p:nvPr>
        </p:nvSpPr>
        <p:spPr/>
        <p:txBody>
          <a:bodyPr/>
          <a:lstStyle/>
          <a:p>
            <a:r>
              <a:rPr kumimoji="1" lang="ja-JP" altLang="en-US" dirty="0"/>
              <a:t>最後に</a:t>
            </a:r>
          </a:p>
        </p:txBody>
      </p:sp>
      <p:sp>
        <p:nvSpPr>
          <p:cNvPr id="3" name="コンテンツ プレースホルダー 2">
            <a:extLst>
              <a:ext uri="{FF2B5EF4-FFF2-40B4-BE49-F238E27FC236}">
                <a16:creationId xmlns:a16="http://schemas.microsoft.com/office/drawing/2014/main" id="{4D800853-D0D8-45A8-AE51-5E074D8A8E20}"/>
              </a:ext>
            </a:extLst>
          </p:cNvPr>
          <p:cNvSpPr>
            <a:spLocks noGrp="1"/>
          </p:cNvSpPr>
          <p:nvPr>
            <p:ph idx="1"/>
          </p:nvPr>
        </p:nvSpPr>
        <p:spPr>
          <a:xfrm>
            <a:off x="677334" y="1406769"/>
            <a:ext cx="8596668" cy="4634594"/>
          </a:xfrm>
        </p:spPr>
        <p:txBody>
          <a:bodyPr/>
          <a:lstStyle/>
          <a:p>
            <a:pPr marL="0" indent="0">
              <a:buNone/>
            </a:pPr>
            <a:r>
              <a:rPr lang="ja-JP" altLang="en-US" dirty="0"/>
              <a:t>以上で制作物の説明を終わります。</a:t>
            </a:r>
            <a:endParaRPr lang="en-US" altLang="ja-JP" dirty="0"/>
          </a:p>
          <a:p>
            <a:pPr marL="0" indent="0">
              <a:buNone/>
            </a:pPr>
            <a:r>
              <a:rPr lang="ja-JP" altLang="en-US" dirty="0"/>
              <a:t>お忙しい中、最後まで聞いていただきありがとうございました。些細な情報ではありましたが、是非、選考の参考にしていただければと思います。</a:t>
            </a:r>
            <a:endParaRPr lang="en-US" altLang="ja-JP" dirty="0"/>
          </a:p>
        </p:txBody>
      </p:sp>
    </p:spTree>
    <p:extLst>
      <p:ext uri="{BB962C8B-B14F-4D97-AF65-F5344CB8AC3E}">
        <p14:creationId xmlns:p14="http://schemas.microsoft.com/office/powerpoint/2010/main" val="252491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948B3A-8F82-4310-9E5D-1F0E04F15DDD}"/>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337E1B5B-BAF5-405A-A54B-56FEE80A00E6}"/>
              </a:ext>
            </a:extLst>
          </p:cNvPr>
          <p:cNvSpPr>
            <a:spLocks noGrp="1"/>
          </p:cNvSpPr>
          <p:nvPr>
            <p:ph idx="1"/>
          </p:nvPr>
        </p:nvSpPr>
        <p:spPr>
          <a:xfrm>
            <a:off x="677334" y="1426129"/>
            <a:ext cx="8596668" cy="4615234"/>
          </a:xfrm>
        </p:spPr>
        <p:txBody>
          <a:bodyPr/>
          <a:lstStyle/>
          <a:p>
            <a:pPr marL="0" indent="0">
              <a:buNone/>
            </a:pPr>
            <a:r>
              <a:rPr kumimoji="1" lang="ja-JP" altLang="en-US" dirty="0"/>
              <a:t>はじめまして。私は横浜国立大学理工学部</a:t>
            </a:r>
            <a:r>
              <a:rPr lang="en-US" altLang="ja-JP" dirty="0"/>
              <a:t>4</a:t>
            </a:r>
            <a:r>
              <a:rPr kumimoji="1" lang="ja-JP" altLang="en-US" dirty="0"/>
              <a:t>年の宇佐美俊介と申します。</a:t>
            </a:r>
            <a:r>
              <a:rPr lang="ja-JP" altLang="en-US" dirty="0"/>
              <a:t>今回は、学校の授業で制作したオセロゲームを簡単に紹介させていただきます。</a:t>
            </a:r>
            <a:endParaRPr lang="en-US" altLang="ja-JP" dirty="0"/>
          </a:p>
          <a:p>
            <a:pPr marL="0" indent="0">
              <a:buNone/>
            </a:pPr>
            <a:r>
              <a:rPr kumimoji="1" lang="ja-JP" altLang="en-US" dirty="0"/>
              <a:t>この作品を選んだ理由としては、デザインや内容は非常</a:t>
            </a:r>
            <a:r>
              <a:rPr lang="ja-JP" altLang="en-US" dirty="0"/>
              <a:t>に</a:t>
            </a:r>
            <a:r>
              <a:rPr kumimoji="1" lang="ja-JP" altLang="en-US" dirty="0"/>
              <a:t>シンプルですが、一つのゲームとしてしっかり完成まで力を注いだことです。</a:t>
            </a:r>
            <a:endParaRPr lang="en-US" altLang="ja-JP" dirty="0"/>
          </a:p>
        </p:txBody>
      </p:sp>
    </p:spTree>
    <p:extLst>
      <p:ext uri="{BB962C8B-B14F-4D97-AF65-F5344CB8AC3E}">
        <p14:creationId xmlns:p14="http://schemas.microsoft.com/office/powerpoint/2010/main" val="113076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B5C2F4-3BE1-49F1-AB73-BB5E4D6813E9}"/>
              </a:ext>
            </a:extLst>
          </p:cNvPr>
          <p:cNvSpPr>
            <a:spLocks noGrp="1"/>
          </p:cNvSpPr>
          <p:nvPr>
            <p:ph type="title"/>
          </p:nvPr>
        </p:nvSpPr>
        <p:spPr/>
        <p:txBody>
          <a:bodyPr/>
          <a:lstStyle/>
          <a:p>
            <a:r>
              <a:rPr lang="ja-JP" altLang="en-US" dirty="0"/>
              <a:t>「オセロゲーム」の説明</a:t>
            </a:r>
            <a:endParaRPr kumimoji="1" lang="ja-JP" altLang="en-US" dirty="0"/>
          </a:p>
        </p:txBody>
      </p:sp>
      <p:sp>
        <p:nvSpPr>
          <p:cNvPr id="3" name="コンテンツ プレースホルダー 2">
            <a:extLst>
              <a:ext uri="{FF2B5EF4-FFF2-40B4-BE49-F238E27FC236}">
                <a16:creationId xmlns:a16="http://schemas.microsoft.com/office/drawing/2014/main" id="{A5CB86A9-27A1-49D5-B7CE-0918F872326F}"/>
              </a:ext>
            </a:extLst>
          </p:cNvPr>
          <p:cNvSpPr>
            <a:spLocks noGrp="1"/>
          </p:cNvSpPr>
          <p:nvPr>
            <p:ph idx="1"/>
          </p:nvPr>
        </p:nvSpPr>
        <p:spPr>
          <a:xfrm>
            <a:off x="677334" y="1728132"/>
            <a:ext cx="9725622" cy="5030477"/>
          </a:xfrm>
        </p:spPr>
        <p:txBody>
          <a:bodyPr>
            <a:noAutofit/>
          </a:bodyPr>
          <a:lstStyle/>
          <a:p>
            <a:pPr marL="0" indent="0">
              <a:buNone/>
            </a:pPr>
            <a:r>
              <a:rPr lang="en-US" altLang="ja-JP" sz="1400" dirty="0"/>
              <a:t>【</a:t>
            </a:r>
            <a:r>
              <a:rPr kumimoji="1" lang="ja-JP" altLang="en-US" sz="1400" dirty="0"/>
              <a:t>プログラムの概要</a:t>
            </a:r>
            <a:r>
              <a:rPr kumimoji="1" lang="en-US" altLang="ja-JP" sz="1400" dirty="0"/>
              <a:t>】</a:t>
            </a:r>
          </a:p>
          <a:p>
            <a:r>
              <a:rPr kumimoji="1" lang="ja-JP" altLang="en-US" sz="1400" dirty="0"/>
              <a:t>ソケット通信を用いた通信対戦型オセロ</a:t>
            </a:r>
            <a:r>
              <a:rPr lang="ja-JP" altLang="en-US" sz="1400" dirty="0"/>
              <a:t>ゲーム</a:t>
            </a:r>
            <a:endParaRPr lang="en-US" altLang="ja-JP" sz="1400" dirty="0"/>
          </a:p>
          <a:p>
            <a:pPr marL="0" indent="0">
              <a:buNone/>
            </a:pPr>
            <a:r>
              <a:rPr lang="en-US" altLang="ja-JP" sz="1400" dirty="0"/>
              <a:t>【</a:t>
            </a:r>
            <a:r>
              <a:rPr lang="ja-JP" altLang="en-US" sz="1400" dirty="0"/>
              <a:t>クライアント</a:t>
            </a:r>
            <a:r>
              <a:rPr lang="en-US" altLang="ja-JP" sz="1400" dirty="0"/>
              <a:t>】</a:t>
            </a:r>
          </a:p>
          <a:p>
            <a:r>
              <a:rPr lang="ja-JP" altLang="en-US" sz="1400" dirty="0"/>
              <a:t>学校</a:t>
            </a:r>
            <a:r>
              <a:rPr lang="en-US" altLang="ja-JP" sz="1400" dirty="0"/>
              <a:t>(</a:t>
            </a:r>
            <a:r>
              <a:rPr lang="ja-JP" altLang="en-US" sz="1400" dirty="0"/>
              <a:t>授業課題</a:t>
            </a:r>
            <a:r>
              <a:rPr lang="en-US" altLang="ja-JP" sz="1400" dirty="0"/>
              <a:t>)</a:t>
            </a:r>
            <a:endParaRPr kumimoji="1" lang="en-US" altLang="ja-JP" sz="1400" dirty="0"/>
          </a:p>
          <a:p>
            <a:pPr marL="0" indent="0">
              <a:buNone/>
            </a:pPr>
            <a:r>
              <a:rPr lang="en-US" altLang="ja-JP" sz="1400" dirty="0"/>
              <a:t>【</a:t>
            </a:r>
            <a:r>
              <a:rPr lang="ja-JP" altLang="en-US" sz="1400" dirty="0"/>
              <a:t>制作時期および制作期間</a:t>
            </a:r>
            <a:r>
              <a:rPr lang="en-US" altLang="ja-JP" sz="1400" dirty="0"/>
              <a:t>】</a:t>
            </a:r>
          </a:p>
          <a:p>
            <a:r>
              <a:rPr kumimoji="1" lang="en-US" altLang="ja-JP" sz="1400" dirty="0"/>
              <a:t>2018</a:t>
            </a:r>
            <a:r>
              <a:rPr kumimoji="1" lang="ja-JP" altLang="en-US" sz="1400" dirty="0"/>
              <a:t>年</a:t>
            </a:r>
            <a:r>
              <a:rPr kumimoji="1" lang="en-US" altLang="ja-JP" sz="1400" dirty="0"/>
              <a:t>4</a:t>
            </a:r>
            <a:r>
              <a:rPr kumimoji="1" lang="ja-JP" altLang="en-US" sz="1400" dirty="0"/>
              <a:t>月からおよそ</a:t>
            </a:r>
            <a:r>
              <a:rPr kumimoji="1" lang="en-US" altLang="ja-JP" sz="1400" dirty="0"/>
              <a:t>1</a:t>
            </a:r>
            <a:r>
              <a:rPr kumimoji="1" lang="ja-JP" altLang="en-US" sz="1400" dirty="0"/>
              <a:t>か月間</a:t>
            </a:r>
            <a:endParaRPr lang="en-US" altLang="ja-JP" sz="1400" dirty="0"/>
          </a:p>
          <a:p>
            <a:pPr marL="0" indent="0">
              <a:buNone/>
            </a:pPr>
            <a:r>
              <a:rPr lang="en-US" altLang="ja-JP" sz="1400" dirty="0"/>
              <a:t>【</a:t>
            </a:r>
            <a:r>
              <a:rPr lang="ja-JP" altLang="en-US" sz="1400" dirty="0"/>
              <a:t>クライアントの要求、設計仕様</a:t>
            </a:r>
            <a:r>
              <a:rPr lang="en-US" altLang="ja-JP" sz="1400" dirty="0"/>
              <a:t>】</a:t>
            </a:r>
          </a:p>
          <a:p>
            <a:r>
              <a:rPr lang="ja-JP" altLang="en-US" sz="1400" dirty="0"/>
              <a:t>サーバ、クライアントを設け、通信を行うこと。</a:t>
            </a:r>
            <a:endParaRPr lang="en-US" altLang="ja-JP" sz="1400" dirty="0"/>
          </a:p>
          <a:p>
            <a:pPr marL="0" indent="0">
              <a:buNone/>
            </a:pPr>
            <a:r>
              <a:rPr lang="en-US" altLang="ja-JP" sz="1400" dirty="0"/>
              <a:t>【</a:t>
            </a:r>
            <a:r>
              <a:rPr kumimoji="1" lang="ja-JP" altLang="en-US" sz="1400" dirty="0"/>
              <a:t>使用言語と使用ソフト、開発環境など</a:t>
            </a:r>
            <a:r>
              <a:rPr kumimoji="1" lang="en-US" altLang="ja-JP" sz="1400" dirty="0"/>
              <a:t>】</a:t>
            </a:r>
          </a:p>
          <a:p>
            <a:r>
              <a:rPr lang="en-US" altLang="ja-JP" sz="1400" dirty="0"/>
              <a:t>Java</a:t>
            </a:r>
            <a:r>
              <a:rPr lang="ja-JP" altLang="en-US" sz="1400" dirty="0"/>
              <a:t>を使用し、</a:t>
            </a:r>
            <a:r>
              <a:rPr lang="en-US" altLang="ja-JP" sz="1400" dirty="0"/>
              <a:t>Eclipse</a:t>
            </a:r>
            <a:r>
              <a:rPr lang="ja-JP" altLang="en-US" sz="1400" dirty="0"/>
              <a:t>により開発した。</a:t>
            </a:r>
            <a:endParaRPr kumimoji="1" lang="en-US" altLang="ja-JP" sz="1400" dirty="0"/>
          </a:p>
          <a:p>
            <a:pPr marL="0" indent="0">
              <a:buNone/>
            </a:pPr>
            <a:r>
              <a:rPr lang="en-US" altLang="ja-JP" sz="1400" dirty="0"/>
              <a:t>【</a:t>
            </a:r>
            <a:r>
              <a:rPr lang="ja-JP" altLang="en-US" sz="1400" dirty="0"/>
              <a:t>担当箇所</a:t>
            </a:r>
            <a:r>
              <a:rPr lang="en-US" altLang="ja-JP" sz="1400" dirty="0"/>
              <a:t>】</a:t>
            </a:r>
          </a:p>
          <a:p>
            <a:r>
              <a:rPr lang="ja-JP" altLang="en-US" sz="1400" dirty="0"/>
              <a:t>対局のアルゴリズム、および盤面のデザイン全般。</a:t>
            </a:r>
            <a:endParaRPr lang="en-US" altLang="ja-JP" sz="1400" dirty="0"/>
          </a:p>
          <a:p>
            <a:r>
              <a:rPr lang="en-US" altLang="ja-JP" sz="1400" dirty="0"/>
              <a:t>(</a:t>
            </a:r>
            <a:r>
              <a:rPr lang="ja-JP" altLang="en-US" sz="1400" dirty="0"/>
              <a:t>参照：</a:t>
            </a:r>
            <a:r>
              <a:rPr lang="en-US" altLang="ja-JP" sz="1400" dirty="0">
                <a:hlinkClick r:id="rId2"/>
              </a:rPr>
              <a:t>https://github.com/usaMish/projectLearning01/tree/master/projectlearning01-master/projectlearning01-master/src/client</a:t>
            </a:r>
            <a:r>
              <a:rPr lang="en-US" altLang="ja-JP" sz="1400" dirty="0"/>
              <a:t> </a:t>
            </a:r>
            <a:r>
              <a:rPr lang="ja-JP" altLang="en-US" sz="1400" dirty="0"/>
              <a:t>の</a:t>
            </a:r>
            <a:r>
              <a:rPr lang="en-US" altLang="ja-JP" sz="1400" dirty="0"/>
              <a:t>Othello.java,OhelloPanel.java</a:t>
            </a:r>
            <a:r>
              <a:rPr lang="ja-JP" altLang="en-US" sz="1400" dirty="0"/>
              <a:t>など</a:t>
            </a:r>
            <a:r>
              <a:rPr lang="en-US" altLang="ja-JP" sz="1400" dirty="0"/>
              <a:t>)</a:t>
            </a:r>
          </a:p>
        </p:txBody>
      </p:sp>
    </p:spTree>
    <p:extLst>
      <p:ext uri="{BB962C8B-B14F-4D97-AF65-F5344CB8AC3E}">
        <p14:creationId xmlns:p14="http://schemas.microsoft.com/office/powerpoint/2010/main" val="146825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B5C2F4-3BE1-49F1-AB73-BB5E4D6813E9}"/>
              </a:ext>
            </a:extLst>
          </p:cNvPr>
          <p:cNvSpPr>
            <a:spLocks noGrp="1"/>
          </p:cNvSpPr>
          <p:nvPr>
            <p:ph type="title"/>
          </p:nvPr>
        </p:nvSpPr>
        <p:spPr/>
        <p:txBody>
          <a:bodyPr/>
          <a:lstStyle/>
          <a:p>
            <a:r>
              <a:rPr lang="ja-JP" altLang="en-US" dirty="0"/>
              <a:t>アピールポイント</a:t>
            </a:r>
            <a:endParaRPr kumimoji="1" lang="ja-JP" altLang="en-US" dirty="0"/>
          </a:p>
        </p:txBody>
      </p:sp>
      <p:sp>
        <p:nvSpPr>
          <p:cNvPr id="3" name="コンテンツ プレースホルダー 2">
            <a:extLst>
              <a:ext uri="{FF2B5EF4-FFF2-40B4-BE49-F238E27FC236}">
                <a16:creationId xmlns:a16="http://schemas.microsoft.com/office/drawing/2014/main" id="{A5CB86A9-27A1-49D5-B7CE-0918F872326F}"/>
              </a:ext>
            </a:extLst>
          </p:cNvPr>
          <p:cNvSpPr>
            <a:spLocks noGrp="1"/>
          </p:cNvSpPr>
          <p:nvPr>
            <p:ph idx="1"/>
          </p:nvPr>
        </p:nvSpPr>
        <p:spPr>
          <a:xfrm>
            <a:off x="677334" y="1434906"/>
            <a:ext cx="9099712" cy="5323704"/>
          </a:xfrm>
        </p:spPr>
        <p:txBody>
          <a:bodyPr>
            <a:noAutofit/>
          </a:bodyPr>
          <a:lstStyle/>
          <a:p>
            <a:pPr marL="0" indent="0">
              <a:buNone/>
            </a:pPr>
            <a:r>
              <a:rPr kumimoji="1" lang="ja-JP" altLang="en-US" sz="2000" dirty="0"/>
              <a:t>限られた開発期間で何を優先して実装しようかとチームメンバーと話し合った結果、ゲームプレイ中の不具合を</a:t>
            </a:r>
            <a:r>
              <a:rPr lang="en-US" altLang="ja-JP" sz="2000" dirty="0"/>
              <a:t>0</a:t>
            </a:r>
            <a:r>
              <a:rPr kumimoji="1" lang="ja-JP" altLang="en-US" sz="2000" dirty="0"/>
              <a:t>にしようということに決まりました。</a:t>
            </a:r>
            <a:endParaRPr kumimoji="1" lang="en-US" altLang="ja-JP" sz="2000" dirty="0"/>
          </a:p>
          <a:p>
            <a:pPr marL="0" indent="0">
              <a:buNone/>
            </a:pPr>
            <a:endParaRPr lang="en-US" altLang="ja-JP" sz="2000" dirty="0"/>
          </a:p>
          <a:p>
            <a:pPr marL="0" indent="0">
              <a:buNone/>
            </a:pPr>
            <a:r>
              <a:rPr lang="ja-JP" altLang="en-US" sz="2000" dirty="0"/>
              <a:t>私</a:t>
            </a:r>
            <a:r>
              <a:rPr kumimoji="1" lang="ja-JP" altLang="en-US" sz="2000" dirty="0"/>
              <a:t>は対局中のプレイ画面を担当したため、</a:t>
            </a:r>
            <a:r>
              <a:rPr lang="ja-JP" altLang="en-US" sz="2000" dirty="0"/>
              <a:t>おもに</a:t>
            </a:r>
            <a:r>
              <a:rPr kumimoji="1" lang="ja-JP" altLang="en-US" sz="2000" dirty="0"/>
              <a:t>次のような</a:t>
            </a:r>
            <a:r>
              <a:rPr lang="ja-JP" altLang="en-US" sz="2000" dirty="0"/>
              <a:t>場合</a:t>
            </a:r>
            <a:r>
              <a:rPr kumimoji="1" lang="ja-JP" altLang="en-US" sz="2000" dirty="0"/>
              <a:t>の対策を行いました。</a:t>
            </a:r>
            <a:endParaRPr kumimoji="1" lang="en-US" altLang="ja-JP" sz="2000" dirty="0"/>
          </a:p>
          <a:p>
            <a:pPr marL="0" indent="0">
              <a:buNone/>
            </a:pPr>
            <a:r>
              <a:rPr kumimoji="1" lang="ja-JP" altLang="en-US" dirty="0"/>
              <a:t>・</a:t>
            </a:r>
            <a:r>
              <a:rPr lang="ja-JP" altLang="en-US" dirty="0"/>
              <a:t>長時間、</a:t>
            </a:r>
            <a:r>
              <a:rPr kumimoji="1" lang="ja-JP" altLang="en-US" dirty="0"/>
              <a:t>石を置くマスが決まらない場合</a:t>
            </a:r>
            <a:endParaRPr lang="en-US" altLang="ja-JP" dirty="0"/>
          </a:p>
          <a:p>
            <a:pPr marL="0" indent="0">
              <a:buNone/>
            </a:pPr>
            <a:r>
              <a:rPr lang="ja-JP" altLang="en-US" dirty="0"/>
              <a:t>・石を置けないマスを選択しようとした場合。</a:t>
            </a:r>
            <a:endParaRPr lang="en-US" altLang="ja-JP" dirty="0"/>
          </a:p>
          <a:p>
            <a:pPr marL="0" indent="0">
              <a:buNone/>
            </a:pPr>
            <a:r>
              <a:rPr lang="ja-JP" altLang="en-US" dirty="0"/>
              <a:t>・置けるマスが存在しない場合、またそれが両者に起こった場合。</a:t>
            </a:r>
            <a:endParaRPr kumimoji="1" lang="en-US" altLang="ja-JP" dirty="0"/>
          </a:p>
          <a:p>
            <a:pPr marL="0" indent="0">
              <a:buNone/>
            </a:pPr>
            <a:r>
              <a:rPr kumimoji="1" lang="ja-JP" altLang="en-US" dirty="0"/>
              <a:t>・相手の手番中に石を置こうとする場合。</a:t>
            </a:r>
            <a:endParaRPr kumimoji="1" lang="en-US" altLang="ja-JP" dirty="0"/>
          </a:p>
          <a:p>
            <a:pPr marL="0" indent="0">
              <a:buNone/>
            </a:pPr>
            <a:r>
              <a:rPr lang="ja-JP" altLang="en-US" dirty="0"/>
              <a:t>・降参しようとした場合。</a:t>
            </a:r>
            <a:endParaRPr kumimoji="1" lang="en-US" altLang="ja-JP" dirty="0"/>
          </a:p>
          <a:p>
            <a:pPr marL="0" indent="0">
              <a:buNone/>
            </a:pPr>
            <a:r>
              <a:rPr lang="ja-JP" altLang="en-US" dirty="0"/>
              <a:t>・切断した場合。</a:t>
            </a:r>
            <a:endParaRPr lang="en-US" altLang="ja-JP" dirty="0"/>
          </a:p>
          <a:p>
            <a:endParaRPr lang="en-US" altLang="ja-JP" sz="1400" dirty="0"/>
          </a:p>
        </p:txBody>
      </p:sp>
    </p:spTree>
    <p:extLst>
      <p:ext uri="{BB962C8B-B14F-4D97-AF65-F5344CB8AC3E}">
        <p14:creationId xmlns:p14="http://schemas.microsoft.com/office/powerpoint/2010/main" val="526575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A2C4492-51CB-4193-A916-BF9D0FB537BE}"/>
              </a:ext>
            </a:extLst>
          </p:cNvPr>
          <p:cNvPicPr>
            <a:picLocks noChangeAspect="1"/>
          </p:cNvPicPr>
          <p:nvPr/>
        </p:nvPicPr>
        <p:blipFill rotWithShape="1">
          <a:blip r:embed="rId3"/>
          <a:srcRect l="11655" r="11236" b="-2"/>
          <a:stretch/>
        </p:blipFill>
        <p:spPr>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タイトル 1">
            <a:extLst>
              <a:ext uri="{FF2B5EF4-FFF2-40B4-BE49-F238E27FC236}">
                <a16:creationId xmlns:a16="http://schemas.microsoft.com/office/drawing/2014/main" id="{32DB67D1-C911-40A0-872B-4605709245DD}"/>
              </a:ext>
            </a:extLst>
          </p:cNvPr>
          <p:cNvSpPr>
            <a:spLocks noGrp="1"/>
          </p:cNvSpPr>
          <p:nvPr>
            <p:ph type="title"/>
          </p:nvPr>
        </p:nvSpPr>
        <p:spPr>
          <a:xfrm>
            <a:off x="677333" y="609600"/>
            <a:ext cx="5418667" cy="1320800"/>
          </a:xfrm>
        </p:spPr>
        <p:txBody>
          <a:bodyPr>
            <a:normAutofit/>
          </a:bodyPr>
          <a:lstStyle/>
          <a:p>
            <a:r>
              <a:rPr lang="ja-JP" altLang="en-US" dirty="0"/>
              <a:t>ゲーム</a:t>
            </a:r>
            <a:r>
              <a:rPr kumimoji="1" lang="ja-JP" altLang="en-US" dirty="0"/>
              <a:t>画面と説明</a:t>
            </a:r>
          </a:p>
        </p:txBody>
      </p:sp>
      <p:sp>
        <p:nvSpPr>
          <p:cNvPr id="3" name="コンテンツ プレースホルダー 2">
            <a:extLst>
              <a:ext uri="{FF2B5EF4-FFF2-40B4-BE49-F238E27FC236}">
                <a16:creationId xmlns:a16="http://schemas.microsoft.com/office/drawing/2014/main" id="{5E02414F-2E93-4F96-9A40-7251095C1689}"/>
              </a:ext>
            </a:extLst>
          </p:cNvPr>
          <p:cNvSpPr>
            <a:spLocks noGrp="1"/>
          </p:cNvSpPr>
          <p:nvPr>
            <p:ph idx="1"/>
          </p:nvPr>
        </p:nvSpPr>
        <p:spPr>
          <a:xfrm>
            <a:off x="677334" y="1553593"/>
            <a:ext cx="3851122" cy="4487770"/>
          </a:xfrm>
        </p:spPr>
        <p:txBody>
          <a:bodyPr>
            <a:normAutofit/>
          </a:bodyPr>
          <a:lstStyle/>
          <a:p>
            <a:pPr marL="0" indent="0">
              <a:buNone/>
            </a:pPr>
            <a:r>
              <a:rPr kumimoji="1" lang="ja-JP" altLang="en-US" dirty="0"/>
              <a:t>実際のゲーム画面と簡単な説明をします。</a:t>
            </a:r>
            <a:endParaRPr kumimoji="1" lang="en-US" altLang="ja-JP" dirty="0"/>
          </a:p>
          <a:p>
            <a:pPr marL="0" indent="0">
              <a:buNone/>
            </a:pPr>
            <a:r>
              <a:rPr kumimoji="1" lang="ja-JP" altLang="en-US" dirty="0"/>
              <a:t>ゲーム全体としては、対局までにアカウントの作成</a:t>
            </a:r>
            <a:r>
              <a:rPr lang="ja-JP" altLang="en-US" dirty="0"/>
              <a:t>、ログインや、対戦相手とのマッチングなど、いくつかの工程を挟みますが、今回は私が開発した対局中の場面を中心に紹介させていただきます。</a:t>
            </a:r>
            <a:endParaRPr kumimoji="1" lang="ja-JP" altLang="en-US" dirty="0"/>
          </a:p>
        </p:txBody>
      </p:sp>
      <p:cxnSp>
        <p:nvCxnSpPr>
          <p:cNvPr id="10"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4452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E62BB0-59D6-4919-A978-C5784F06D6BD}"/>
              </a:ext>
            </a:extLst>
          </p:cNvPr>
          <p:cNvSpPr>
            <a:spLocks noGrp="1"/>
          </p:cNvSpPr>
          <p:nvPr>
            <p:ph type="title"/>
          </p:nvPr>
        </p:nvSpPr>
        <p:spPr>
          <a:xfrm>
            <a:off x="677334" y="609600"/>
            <a:ext cx="8596668" cy="1320800"/>
          </a:xfrm>
        </p:spPr>
        <p:txBody>
          <a:bodyPr anchor="t">
            <a:normAutofit/>
          </a:bodyPr>
          <a:lstStyle/>
          <a:p>
            <a:r>
              <a:rPr lang="ja-JP" altLang="en-US" dirty="0"/>
              <a:t>実際のプレイ画面とゲーム進行①</a:t>
            </a:r>
            <a:endParaRPr kumimoji="1" lang="ja-JP" altLang="en-US" dirty="0"/>
          </a:p>
        </p:txBody>
      </p:sp>
      <p:sp>
        <p:nvSpPr>
          <p:cNvPr id="39" name="Content Placeholder 17">
            <a:extLst>
              <a:ext uri="{FF2B5EF4-FFF2-40B4-BE49-F238E27FC236}">
                <a16:creationId xmlns:a16="http://schemas.microsoft.com/office/drawing/2014/main" id="{FC59C9DC-D7E6-4397-AE1B-CB6D773F8CC2}"/>
              </a:ext>
            </a:extLst>
          </p:cNvPr>
          <p:cNvSpPr>
            <a:spLocks noGrp="1"/>
          </p:cNvSpPr>
          <p:nvPr>
            <p:ph idx="1"/>
          </p:nvPr>
        </p:nvSpPr>
        <p:spPr>
          <a:xfrm>
            <a:off x="6336287" y="2160589"/>
            <a:ext cx="2934714" cy="3880773"/>
          </a:xfrm>
        </p:spPr>
        <p:txBody>
          <a:bodyPr>
            <a:normAutofit/>
          </a:bodyPr>
          <a:lstStyle/>
          <a:p>
            <a:r>
              <a:rPr lang="ja-JP" altLang="en-US" sz="1600" dirty="0"/>
              <a:t>こちらが対局時の画面です。自分の手番には打てるマスが黄色く点滅する他、投了、パスなどの選択があります。</a:t>
            </a:r>
            <a:r>
              <a:rPr lang="en-US" altLang="ja-JP" sz="1600" dirty="0"/>
              <a:t>(</a:t>
            </a:r>
            <a:r>
              <a:rPr lang="ja-JP" altLang="en-US" sz="1600" dirty="0"/>
              <a:t>パスは置けるマスがない場合のみ</a:t>
            </a:r>
            <a:r>
              <a:rPr lang="en-US" altLang="ja-JP" sz="1600" dirty="0"/>
              <a:t>)</a:t>
            </a:r>
          </a:p>
          <a:p>
            <a:r>
              <a:rPr lang="en-US" altLang="ja-JP" sz="1600" dirty="0"/>
              <a:t>3</a:t>
            </a:r>
            <a:r>
              <a:rPr lang="ja-JP" altLang="en-US" sz="1600" dirty="0"/>
              <a:t>分間の制限時間が設けられており、時間内に手を打たない場合はランダムに石が置かれます。</a:t>
            </a:r>
            <a:endParaRPr lang="en-US" altLang="ja-JP" sz="1600" dirty="0"/>
          </a:p>
        </p:txBody>
      </p:sp>
      <p:pic>
        <p:nvPicPr>
          <p:cNvPr id="40" name="コンテンツ プレースホルダー 12">
            <a:extLst>
              <a:ext uri="{FF2B5EF4-FFF2-40B4-BE49-F238E27FC236}">
                <a16:creationId xmlns:a16="http://schemas.microsoft.com/office/drawing/2014/main" id="{511CE553-BC2C-49B8-A7DB-A0993D2312D5}"/>
              </a:ext>
            </a:extLst>
          </p:cNvPr>
          <p:cNvPicPr>
            <a:picLocks noChangeAspect="1"/>
          </p:cNvPicPr>
          <p:nvPr/>
        </p:nvPicPr>
        <p:blipFill rotWithShape="1">
          <a:blip r:embed="rId2"/>
          <a:srcRect l="3588" r="3168" b="2"/>
          <a:stretch/>
        </p:blipFill>
        <p:spPr>
          <a:xfrm>
            <a:off x="677334" y="2159331"/>
            <a:ext cx="5423429" cy="3882362"/>
          </a:xfrm>
          <a:prstGeom prst="rect">
            <a:avLst/>
          </a:prstGeom>
        </p:spPr>
      </p:pic>
    </p:spTree>
    <p:extLst>
      <p:ext uri="{BB962C8B-B14F-4D97-AF65-F5344CB8AC3E}">
        <p14:creationId xmlns:p14="http://schemas.microsoft.com/office/powerpoint/2010/main" val="234656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C83A8-9688-436C-B038-5BB8965FC6D7}"/>
              </a:ext>
            </a:extLst>
          </p:cNvPr>
          <p:cNvSpPr>
            <a:spLocks noGrp="1"/>
          </p:cNvSpPr>
          <p:nvPr>
            <p:ph type="title"/>
          </p:nvPr>
        </p:nvSpPr>
        <p:spPr>
          <a:xfrm>
            <a:off x="677334" y="609600"/>
            <a:ext cx="8596668" cy="1320800"/>
          </a:xfrm>
        </p:spPr>
        <p:txBody>
          <a:bodyPr anchor="t">
            <a:normAutofit/>
          </a:bodyPr>
          <a:lstStyle/>
          <a:p>
            <a:r>
              <a:rPr kumimoji="1" lang="ja-JP" altLang="en-US" dirty="0"/>
              <a:t>実際のプレイ画面とゲーム進行②</a:t>
            </a:r>
          </a:p>
        </p:txBody>
      </p:sp>
      <p:pic>
        <p:nvPicPr>
          <p:cNvPr id="12" name="コンテンツ プレースホルダー 4">
            <a:extLst>
              <a:ext uri="{FF2B5EF4-FFF2-40B4-BE49-F238E27FC236}">
                <a16:creationId xmlns:a16="http://schemas.microsoft.com/office/drawing/2014/main" id="{08291B40-4E9E-4BF8-81B9-748649FC3161}"/>
              </a:ext>
            </a:extLst>
          </p:cNvPr>
          <p:cNvPicPr>
            <a:picLocks noChangeAspect="1"/>
          </p:cNvPicPr>
          <p:nvPr/>
        </p:nvPicPr>
        <p:blipFill>
          <a:blip r:embed="rId2"/>
          <a:stretch>
            <a:fillRect/>
          </a:stretch>
        </p:blipFill>
        <p:spPr>
          <a:xfrm>
            <a:off x="817475" y="2159330"/>
            <a:ext cx="6331858" cy="3276735"/>
          </a:xfrm>
          <a:prstGeom prst="rect">
            <a:avLst/>
          </a:prstGeom>
        </p:spPr>
      </p:pic>
      <p:sp>
        <p:nvSpPr>
          <p:cNvPr id="13" name="Content Placeholder 9">
            <a:extLst>
              <a:ext uri="{FF2B5EF4-FFF2-40B4-BE49-F238E27FC236}">
                <a16:creationId xmlns:a16="http://schemas.microsoft.com/office/drawing/2014/main" id="{3D485665-9A36-4C7A-92AE-348B831955F1}"/>
              </a:ext>
            </a:extLst>
          </p:cNvPr>
          <p:cNvSpPr>
            <a:spLocks noGrp="1"/>
          </p:cNvSpPr>
          <p:nvPr>
            <p:ph idx="1"/>
          </p:nvPr>
        </p:nvSpPr>
        <p:spPr>
          <a:xfrm>
            <a:off x="7222922" y="2160589"/>
            <a:ext cx="2365696" cy="3880773"/>
          </a:xfrm>
        </p:spPr>
        <p:txBody>
          <a:bodyPr>
            <a:normAutofit/>
          </a:bodyPr>
          <a:lstStyle/>
          <a:p>
            <a:r>
              <a:rPr lang="ja-JP" altLang="en-US" sz="1500" dirty="0"/>
              <a:t>サーバを通して盤面情報が共有され、両者の画面でゲームが同時に進行します。</a:t>
            </a:r>
            <a:endParaRPr lang="en-US" sz="1500" dirty="0"/>
          </a:p>
        </p:txBody>
      </p:sp>
    </p:spTree>
    <p:extLst>
      <p:ext uri="{BB962C8B-B14F-4D97-AF65-F5344CB8AC3E}">
        <p14:creationId xmlns:p14="http://schemas.microsoft.com/office/powerpoint/2010/main" val="110468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3D5FDB-71A4-47BE-8232-17080A1CA206}"/>
              </a:ext>
            </a:extLst>
          </p:cNvPr>
          <p:cNvSpPr>
            <a:spLocks noGrp="1"/>
          </p:cNvSpPr>
          <p:nvPr>
            <p:ph type="title"/>
          </p:nvPr>
        </p:nvSpPr>
        <p:spPr>
          <a:xfrm>
            <a:off x="677334" y="609600"/>
            <a:ext cx="8596668" cy="1320800"/>
          </a:xfrm>
        </p:spPr>
        <p:txBody>
          <a:bodyPr anchor="t">
            <a:normAutofit/>
          </a:bodyPr>
          <a:lstStyle/>
          <a:p>
            <a:r>
              <a:rPr kumimoji="1" lang="ja-JP" altLang="en-US" dirty="0"/>
              <a:t>実際の画面とゲーム進行③</a:t>
            </a:r>
          </a:p>
        </p:txBody>
      </p:sp>
      <p:pic>
        <p:nvPicPr>
          <p:cNvPr id="16" name="コンテンツ プレースホルダー 12">
            <a:extLst>
              <a:ext uri="{FF2B5EF4-FFF2-40B4-BE49-F238E27FC236}">
                <a16:creationId xmlns:a16="http://schemas.microsoft.com/office/drawing/2014/main" id="{C2E8A649-663E-422E-BF16-3DE33556C96F}"/>
              </a:ext>
            </a:extLst>
          </p:cNvPr>
          <p:cNvPicPr>
            <a:picLocks noChangeAspect="1"/>
          </p:cNvPicPr>
          <p:nvPr/>
        </p:nvPicPr>
        <p:blipFill>
          <a:blip r:embed="rId2"/>
          <a:stretch>
            <a:fillRect/>
          </a:stretch>
        </p:blipFill>
        <p:spPr>
          <a:xfrm>
            <a:off x="817474" y="2159331"/>
            <a:ext cx="6349813" cy="3301902"/>
          </a:xfrm>
          <a:prstGeom prst="rect">
            <a:avLst/>
          </a:prstGeom>
        </p:spPr>
      </p:pic>
      <p:sp>
        <p:nvSpPr>
          <p:cNvPr id="18" name="Content Placeholder 17">
            <a:extLst>
              <a:ext uri="{FF2B5EF4-FFF2-40B4-BE49-F238E27FC236}">
                <a16:creationId xmlns:a16="http://schemas.microsoft.com/office/drawing/2014/main" id="{D20CB71C-C402-429D-B954-CD308C36BFB5}"/>
              </a:ext>
            </a:extLst>
          </p:cNvPr>
          <p:cNvSpPr>
            <a:spLocks noGrp="1"/>
          </p:cNvSpPr>
          <p:nvPr>
            <p:ph idx="1"/>
          </p:nvPr>
        </p:nvSpPr>
        <p:spPr>
          <a:xfrm>
            <a:off x="7248089" y="2160589"/>
            <a:ext cx="2684476" cy="3880773"/>
          </a:xfrm>
        </p:spPr>
        <p:txBody>
          <a:bodyPr>
            <a:normAutofit/>
          </a:bodyPr>
          <a:lstStyle/>
          <a:p>
            <a:r>
              <a:rPr lang="ja-JP" altLang="en-US" sz="1500" dirty="0"/>
              <a:t>盤面がすべて埋まる、もしくは互いに置けるマスがなくなるとゲームは終了し、勝敗が判定されます。</a:t>
            </a:r>
            <a:endParaRPr lang="en-US" altLang="ja-JP" sz="1500" dirty="0"/>
          </a:p>
          <a:p>
            <a:r>
              <a:rPr lang="ja-JP" altLang="en-US" sz="1500" dirty="0"/>
              <a:t>勝敗数はアカウントごとに保存されます。</a:t>
            </a:r>
            <a:endParaRPr lang="en-US" sz="1500" dirty="0"/>
          </a:p>
        </p:txBody>
      </p:sp>
    </p:spTree>
    <p:extLst>
      <p:ext uri="{BB962C8B-B14F-4D97-AF65-F5344CB8AC3E}">
        <p14:creationId xmlns:p14="http://schemas.microsoft.com/office/powerpoint/2010/main" val="429143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B87F5D-6373-43BB-A679-E16B0092FEB7}"/>
              </a:ext>
            </a:extLst>
          </p:cNvPr>
          <p:cNvSpPr>
            <a:spLocks noGrp="1"/>
          </p:cNvSpPr>
          <p:nvPr>
            <p:ph type="title"/>
          </p:nvPr>
        </p:nvSpPr>
        <p:spPr/>
        <p:txBody>
          <a:bodyPr/>
          <a:lstStyle/>
          <a:p>
            <a:r>
              <a:rPr kumimoji="1" lang="ja-JP" altLang="en-US" dirty="0"/>
              <a:t>実際のゲーム動画</a:t>
            </a:r>
          </a:p>
        </p:txBody>
      </p:sp>
      <p:pic>
        <p:nvPicPr>
          <p:cNvPr id="5" name="20190419_OthelloPlayingMovMAS">
            <a:hlinkClick r:id="" action="ppaction://media"/>
            <a:extLst>
              <a:ext uri="{FF2B5EF4-FFF2-40B4-BE49-F238E27FC236}">
                <a16:creationId xmlns:a16="http://schemas.microsoft.com/office/drawing/2014/main" id="{BBB1BD8B-D9EE-41BD-B49B-1C3C055CCF3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677334" y="1270000"/>
            <a:ext cx="8596668" cy="4835255"/>
          </a:xfrm>
        </p:spPr>
      </p:pic>
    </p:spTree>
    <p:extLst>
      <p:ext uri="{BB962C8B-B14F-4D97-AF65-F5344CB8AC3E}">
        <p14:creationId xmlns:p14="http://schemas.microsoft.com/office/powerpoint/2010/main" val="19249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029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641</Words>
  <Application>Microsoft Office PowerPoint</Application>
  <PresentationFormat>ワイド画面</PresentationFormat>
  <Paragraphs>53</Paragraphs>
  <Slides>10</Slides>
  <Notes>2</Notes>
  <HiddenSlides>0</HiddenSlides>
  <MMClips>1</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メイリオ</vt:lpstr>
      <vt:lpstr>游ゴシック</vt:lpstr>
      <vt:lpstr>Arial</vt:lpstr>
      <vt:lpstr>Trebuchet MS</vt:lpstr>
      <vt:lpstr>Wingdings 3</vt:lpstr>
      <vt:lpstr>ファセット</vt:lpstr>
      <vt:lpstr>作品紹介</vt:lpstr>
      <vt:lpstr>はじめに</vt:lpstr>
      <vt:lpstr>「オセロゲーム」の説明</vt:lpstr>
      <vt:lpstr>アピールポイント</vt:lpstr>
      <vt:lpstr>ゲーム画面と説明</vt:lpstr>
      <vt:lpstr>実際のプレイ画面とゲーム進行①</vt:lpstr>
      <vt:lpstr>実際のプレイ画面とゲーム進行②</vt:lpstr>
      <vt:lpstr>実際の画面とゲーム進行③</vt:lpstr>
      <vt:lpstr>実際のゲーム動画</vt:lpstr>
      <vt:lpstr>最後に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作品紹介</dc:title>
  <dc:creator>usami-shunsuke-kr@ynu.jp</dc:creator>
  <cp:lastModifiedBy>usami-shunsuke-kr@ynu.jp</cp:lastModifiedBy>
  <cp:revision>17</cp:revision>
  <dcterms:created xsi:type="dcterms:W3CDTF">2019-03-15T14:18:18Z</dcterms:created>
  <dcterms:modified xsi:type="dcterms:W3CDTF">2019-04-19T00:54:35Z</dcterms:modified>
</cp:coreProperties>
</file>