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5" r:id="rId13"/>
    <p:sldId id="269" r:id="rId14"/>
    <p:sldId id="270" r:id="rId15"/>
    <p:sldId id="271" r:id="rId16"/>
    <p:sldId id="273" r:id="rId17"/>
    <p:sldId id="272" r:id="rId18"/>
    <p:sldId id="275" r:id="rId19"/>
    <p:sldId id="274" r:id="rId20"/>
    <p:sldId id="282" r:id="rId21"/>
    <p:sldId id="277" r:id="rId22"/>
    <p:sldId id="276" r:id="rId23"/>
    <p:sldId id="279" r:id="rId24"/>
    <p:sldId id="284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7EC72-B9C3-4963-B385-125B99A0C2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CE1A73-90E2-4049-AA7E-4884A38DA8F0}">
      <dgm:prSet/>
      <dgm:spPr/>
      <dgm:t>
        <a:bodyPr/>
        <a:lstStyle/>
        <a:p>
          <a:r>
            <a:rPr lang="en-US" baseline="0"/>
            <a:t>Title and selftext were stripped of stop words, then tokenized and lemmatized</a:t>
          </a:r>
          <a:endParaRPr lang="en-US"/>
        </a:p>
      </dgm:t>
    </dgm:pt>
    <dgm:pt modelId="{997A07A3-1A2F-448A-92DC-E3C216916390}" type="parTrans" cxnId="{FE1CEF04-9FDC-4BC2-B043-6BC96408DFDF}">
      <dgm:prSet/>
      <dgm:spPr/>
      <dgm:t>
        <a:bodyPr/>
        <a:lstStyle/>
        <a:p>
          <a:endParaRPr lang="en-US"/>
        </a:p>
      </dgm:t>
    </dgm:pt>
    <dgm:pt modelId="{D0F8892B-36FA-47C2-BA78-CDBDBCE11AAA}" type="sibTrans" cxnId="{FE1CEF04-9FDC-4BC2-B043-6BC96408DFDF}">
      <dgm:prSet/>
      <dgm:spPr/>
      <dgm:t>
        <a:bodyPr/>
        <a:lstStyle/>
        <a:p>
          <a:endParaRPr lang="en-US"/>
        </a:p>
      </dgm:t>
    </dgm:pt>
    <dgm:pt modelId="{06AEC7EC-71A9-431B-941C-32637CA849B3}">
      <dgm:prSet/>
      <dgm:spPr/>
      <dgm:t>
        <a:bodyPr/>
        <a:lstStyle/>
        <a:p>
          <a:r>
            <a:rPr lang="en-US" baseline="0"/>
            <a:t>I included a custom list of  stop words specific to Disney &amp; Universal</a:t>
          </a:r>
          <a:endParaRPr lang="en-US"/>
        </a:p>
      </dgm:t>
    </dgm:pt>
    <dgm:pt modelId="{D62BA43B-8965-4C47-8AF1-A274B8DF6DAE}" type="parTrans" cxnId="{A374F5B3-F9FF-484D-BFBE-3BEBD1563056}">
      <dgm:prSet/>
      <dgm:spPr/>
      <dgm:t>
        <a:bodyPr/>
        <a:lstStyle/>
        <a:p>
          <a:endParaRPr lang="en-US"/>
        </a:p>
      </dgm:t>
    </dgm:pt>
    <dgm:pt modelId="{8E1916BE-735A-4413-ACC1-2C5CF9B380C0}" type="sibTrans" cxnId="{A374F5B3-F9FF-484D-BFBE-3BEBD1563056}">
      <dgm:prSet/>
      <dgm:spPr/>
      <dgm:t>
        <a:bodyPr/>
        <a:lstStyle/>
        <a:p>
          <a:endParaRPr lang="en-US"/>
        </a:p>
      </dgm:t>
    </dgm:pt>
    <dgm:pt modelId="{2181EC7B-499B-BC42-94D7-A78C91E93A48}" type="pres">
      <dgm:prSet presAssocID="{5157EC72-B9C3-4963-B385-125B99A0C2ED}" presName="linear" presStyleCnt="0">
        <dgm:presLayoutVars>
          <dgm:animLvl val="lvl"/>
          <dgm:resizeHandles val="exact"/>
        </dgm:presLayoutVars>
      </dgm:prSet>
      <dgm:spPr/>
    </dgm:pt>
    <dgm:pt modelId="{E9079655-E443-C543-85BF-54B122CBD4D7}" type="pres">
      <dgm:prSet presAssocID="{76CE1A73-90E2-4049-AA7E-4884A38DA8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F2FF56-146C-5544-9142-EA6F39CF9A4D}" type="pres">
      <dgm:prSet presAssocID="{D0F8892B-36FA-47C2-BA78-CDBDBCE11AAA}" presName="spacer" presStyleCnt="0"/>
      <dgm:spPr/>
    </dgm:pt>
    <dgm:pt modelId="{CB75D248-8DED-E548-9D57-10ED9991E880}" type="pres">
      <dgm:prSet presAssocID="{06AEC7EC-71A9-431B-941C-32637CA849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E1CEF04-9FDC-4BC2-B043-6BC96408DFDF}" srcId="{5157EC72-B9C3-4963-B385-125B99A0C2ED}" destId="{76CE1A73-90E2-4049-AA7E-4884A38DA8F0}" srcOrd="0" destOrd="0" parTransId="{997A07A3-1A2F-448A-92DC-E3C216916390}" sibTransId="{D0F8892B-36FA-47C2-BA78-CDBDBCE11AAA}"/>
    <dgm:cxn modelId="{0631752C-114C-6A4B-B22A-7FDD6B200EAA}" type="presOf" srcId="{76CE1A73-90E2-4049-AA7E-4884A38DA8F0}" destId="{E9079655-E443-C543-85BF-54B122CBD4D7}" srcOrd="0" destOrd="0" presId="urn:microsoft.com/office/officeart/2005/8/layout/vList2"/>
    <dgm:cxn modelId="{27E84443-CD5F-B044-9D72-B8A9F0EEAA54}" type="presOf" srcId="{06AEC7EC-71A9-431B-941C-32637CA849B3}" destId="{CB75D248-8DED-E548-9D57-10ED9991E880}" srcOrd="0" destOrd="0" presId="urn:microsoft.com/office/officeart/2005/8/layout/vList2"/>
    <dgm:cxn modelId="{A374F5B3-F9FF-484D-BFBE-3BEBD1563056}" srcId="{5157EC72-B9C3-4963-B385-125B99A0C2ED}" destId="{06AEC7EC-71A9-431B-941C-32637CA849B3}" srcOrd="1" destOrd="0" parTransId="{D62BA43B-8965-4C47-8AF1-A274B8DF6DAE}" sibTransId="{8E1916BE-735A-4413-ACC1-2C5CF9B380C0}"/>
    <dgm:cxn modelId="{0F3385E9-65BC-B044-BC9C-11C3777E107C}" type="presOf" srcId="{5157EC72-B9C3-4963-B385-125B99A0C2ED}" destId="{2181EC7B-499B-BC42-94D7-A78C91E93A48}" srcOrd="0" destOrd="0" presId="urn:microsoft.com/office/officeart/2005/8/layout/vList2"/>
    <dgm:cxn modelId="{A0BA6DDC-3BA8-704F-BA90-954BDFDF3CB4}" type="presParOf" srcId="{2181EC7B-499B-BC42-94D7-A78C91E93A48}" destId="{E9079655-E443-C543-85BF-54B122CBD4D7}" srcOrd="0" destOrd="0" presId="urn:microsoft.com/office/officeart/2005/8/layout/vList2"/>
    <dgm:cxn modelId="{87CF697A-E691-684A-A33F-A21CA291947A}" type="presParOf" srcId="{2181EC7B-499B-BC42-94D7-A78C91E93A48}" destId="{50F2FF56-146C-5544-9142-EA6F39CF9A4D}" srcOrd="1" destOrd="0" presId="urn:microsoft.com/office/officeart/2005/8/layout/vList2"/>
    <dgm:cxn modelId="{E5AF6966-B20B-F14D-8B36-4F20214FD577}" type="presParOf" srcId="{2181EC7B-499B-BC42-94D7-A78C91E93A48}" destId="{CB75D248-8DED-E548-9D57-10ED9991E88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56C432-41A3-4B68-A777-2E64421139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523179-BB1A-4E44-B987-E1FC90DF31DC}">
      <dgm:prSet/>
      <dgm:spPr/>
      <dgm:t>
        <a:bodyPr/>
        <a:lstStyle/>
        <a:p>
          <a:endParaRPr lang="en-US" dirty="0"/>
        </a:p>
      </dgm:t>
    </dgm:pt>
    <dgm:pt modelId="{B0375946-9BF9-4EA6-9AA0-AAF36CF8A356}" type="parTrans" cxnId="{0291DD04-98B0-488D-9CE6-9A77B6E4BA90}">
      <dgm:prSet/>
      <dgm:spPr/>
      <dgm:t>
        <a:bodyPr/>
        <a:lstStyle/>
        <a:p>
          <a:endParaRPr lang="en-US"/>
        </a:p>
      </dgm:t>
    </dgm:pt>
    <dgm:pt modelId="{5E6B752A-D109-47C3-8BA0-B346AC8EE542}" type="sibTrans" cxnId="{0291DD04-98B0-488D-9CE6-9A77B6E4BA90}">
      <dgm:prSet/>
      <dgm:spPr/>
      <dgm:t>
        <a:bodyPr/>
        <a:lstStyle/>
        <a:p>
          <a:endParaRPr lang="en-US"/>
        </a:p>
      </dgm:t>
    </dgm:pt>
    <dgm:pt modelId="{9078371C-112C-412F-A773-FA8327DB4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Is “Magic” still Disney’s brand?  Or diluted somewhat by Harry Potter and other Universal franchises?</a:t>
          </a:r>
          <a:endParaRPr lang="en-US" dirty="0"/>
        </a:p>
      </dgm:t>
    </dgm:pt>
    <dgm:pt modelId="{0B4A4390-0376-45A2-821E-CCD2497EEA1E}" type="parTrans" cxnId="{8EAAA759-75AB-4B55-9F3A-22EC9542F5D0}">
      <dgm:prSet/>
      <dgm:spPr/>
      <dgm:t>
        <a:bodyPr/>
        <a:lstStyle/>
        <a:p>
          <a:endParaRPr lang="en-US"/>
        </a:p>
      </dgm:t>
    </dgm:pt>
    <dgm:pt modelId="{BBECC87A-E3E8-4F6F-A8E1-CEF7DC9847A7}" type="sibTrans" cxnId="{8EAAA759-75AB-4B55-9F3A-22EC9542F5D0}">
      <dgm:prSet/>
      <dgm:spPr/>
      <dgm:t>
        <a:bodyPr/>
        <a:lstStyle/>
        <a:p>
          <a:endParaRPr lang="en-US"/>
        </a:p>
      </dgm:t>
    </dgm:pt>
    <dgm:pt modelId="{ED5653B9-21BF-4C14-8964-81DA478B07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</a:t>
          </a:r>
          <a:r>
            <a:rPr lang="en-US" baseline="0" dirty="0"/>
            <a:t> the same analysis on more unofficial Disney &amp; Universal feeds</a:t>
          </a:r>
          <a:endParaRPr lang="en-US" dirty="0"/>
        </a:p>
      </dgm:t>
    </dgm:pt>
    <dgm:pt modelId="{B868E7F9-A3A1-44B1-9CAC-C5319A943FF8}" type="parTrans" cxnId="{53FEB417-BC98-433C-883C-5E25AA858D0B}">
      <dgm:prSet/>
      <dgm:spPr/>
      <dgm:t>
        <a:bodyPr/>
        <a:lstStyle/>
        <a:p>
          <a:endParaRPr lang="en-US"/>
        </a:p>
      </dgm:t>
    </dgm:pt>
    <dgm:pt modelId="{EADBB6EB-24DA-4EFB-8774-A8750069EC1F}" type="sibTrans" cxnId="{53FEB417-BC98-433C-883C-5E25AA858D0B}">
      <dgm:prSet/>
      <dgm:spPr/>
      <dgm:t>
        <a:bodyPr/>
        <a:lstStyle/>
        <a:p>
          <a:endParaRPr lang="en-US"/>
        </a:p>
      </dgm:t>
    </dgm:pt>
    <dgm:pt modelId="{E9C53B45-EEA9-4941-B154-77029DB14164}" type="pres">
      <dgm:prSet presAssocID="{D956C432-41A3-4B68-A777-2E64421139FF}" presName="vert0" presStyleCnt="0">
        <dgm:presLayoutVars>
          <dgm:dir/>
          <dgm:animOne val="branch"/>
          <dgm:animLvl val="lvl"/>
        </dgm:presLayoutVars>
      </dgm:prSet>
      <dgm:spPr/>
    </dgm:pt>
    <dgm:pt modelId="{00E91703-A386-B946-B39F-E43A8DCCBE21}" type="pres">
      <dgm:prSet presAssocID="{22523179-BB1A-4E44-B987-E1FC90DF31DC}" presName="thickLine" presStyleLbl="alignNode1" presStyleIdx="0" presStyleCnt="1"/>
      <dgm:spPr/>
    </dgm:pt>
    <dgm:pt modelId="{481B56D5-A5CD-B34F-8B69-8DA82A375048}" type="pres">
      <dgm:prSet presAssocID="{22523179-BB1A-4E44-B987-E1FC90DF31DC}" presName="horz1" presStyleCnt="0"/>
      <dgm:spPr/>
    </dgm:pt>
    <dgm:pt modelId="{E91D1AA2-1D24-6945-B385-E5885E4AA2D6}" type="pres">
      <dgm:prSet presAssocID="{22523179-BB1A-4E44-B987-E1FC90DF31DC}" presName="tx1" presStyleLbl="revTx" presStyleIdx="0" presStyleCnt="3" custFlipHor="1" custScaleX="52439"/>
      <dgm:spPr/>
    </dgm:pt>
    <dgm:pt modelId="{B72C4A92-1147-F941-8B6C-00372034CC17}" type="pres">
      <dgm:prSet presAssocID="{22523179-BB1A-4E44-B987-E1FC90DF31DC}" presName="vert1" presStyleCnt="0"/>
      <dgm:spPr/>
    </dgm:pt>
    <dgm:pt modelId="{548C46BF-BB16-474B-B5A9-E06D0D1627CD}" type="pres">
      <dgm:prSet presAssocID="{9078371C-112C-412F-A773-FA8327DB42AC}" presName="vertSpace2a" presStyleCnt="0"/>
      <dgm:spPr/>
    </dgm:pt>
    <dgm:pt modelId="{380F1F04-ACD5-5349-9B84-79280C5E1473}" type="pres">
      <dgm:prSet presAssocID="{9078371C-112C-412F-A773-FA8327DB42AC}" presName="horz2" presStyleCnt="0"/>
      <dgm:spPr/>
    </dgm:pt>
    <dgm:pt modelId="{43DA5134-61DE-6042-9C9F-8FF19755C669}" type="pres">
      <dgm:prSet presAssocID="{9078371C-112C-412F-A773-FA8327DB42AC}" presName="horzSpace2" presStyleCnt="0"/>
      <dgm:spPr/>
    </dgm:pt>
    <dgm:pt modelId="{1979D35E-8324-5F4B-8FE2-9E15357C5F04}" type="pres">
      <dgm:prSet presAssocID="{9078371C-112C-412F-A773-FA8327DB42AC}" presName="tx2" presStyleLbl="revTx" presStyleIdx="1" presStyleCnt="3"/>
      <dgm:spPr/>
    </dgm:pt>
    <dgm:pt modelId="{438DC5CE-B6DC-5643-AADC-0583501B3A18}" type="pres">
      <dgm:prSet presAssocID="{9078371C-112C-412F-A773-FA8327DB42AC}" presName="vert2" presStyleCnt="0"/>
      <dgm:spPr/>
    </dgm:pt>
    <dgm:pt modelId="{2656FA77-8153-3947-B584-A54264FC8403}" type="pres">
      <dgm:prSet presAssocID="{9078371C-112C-412F-A773-FA8327DB42AC}" presName="thinLine2b" presStyleLbl="callout" presStyleIdx="0" presStyleCnt="2"/>
      <dgm:spPr/>
    </dgm:pt>
    <dgm:pt modelId="{81ED9AA4-FF81-9249-8D34-B4C252B259FF}" type="pres">
      <dgm:prSet presAssocID="{9078371C-112C-412F-A773-FA8327DB42AC}" presName="vertSpace2b" presStyleCnt="0"/>
      <dgm:spPr/>
    </dgm:pt>
    <dgm:pt modelId="{2A30F1A2-F1DA-094C-B232-D78D88D4AF07}" type="pres">
      <dgm:prSet presAssocID="{ED5653B9-21BF-4C14-8964-81DA478B070A}" presName="horz2" presStyleCnt="0"/>
      <dgm:spPr/>
    </dgm:pt>
    <dgm:pt modelId="{C4E81ED1-CEC2-214A-8993-51223D1F8B45}" type="pres">
      <dgm:prSet presAssocID="{ED5653B9-21BF-4C14-8964-81DA478B070A}" presName="horzSpace2" presStyleCnt="0"/>
      <dgm:spPr/>
    </dgm:pt>
    <dgm:pt modelId="{F1CF8F68-E128-AD45-B5BB-635BBF7AE0D3}" type="pres">
      <dgm:prSet presAssocID="{ED5653B9-21BF-4C14-8964-81DA478B070A}" presName="tx2" presStyleLbl="revTx" presStyleIdx="2" presStyleCnt="3"/>
      <dgm:spPr/>
    </dgm:pt>
    <dgm:pt modelId="{0494B48D-BF27-144A-8296-E83488AD7B54}" type="pres">
      <dgm:prSet presAssocID="{ED5653B9-21BF-4C14-8964-81DA478B070A}" presName="vert2" presStyleCnt="0"/>
      <dgm:spPr/>
    </dgm:pt>
    <dgm:pt modelId="{FC0C57CE-165F-CE47-899C-D19BB4E3A127}" type="pres">
      <dgm:prSet presAssocID="{ED5653B9-21BF-4C14-8964-81DA478B070A}" presName="thinLine2b" presStyleLbl="callout" presStyleIdx="1" presStyleCnt="2"/>
      <dgm:spPr/>
    </dgm:pt>
    <dgm:pt modelId="{64A7B369-57C0-2948-A4A1-21F4336D6128}" type="pres">
      <dgm:prSet presAssocID="{ED5653B9-21BF-4C14-8964-81DA478B070A}" presName="vertSpace2b" presStyleCnt="0"/>
      <dgm:spPr/>
    </dgm:pt>
  </dgm:ptLst>
  <dgm:cxnLst>
    <dgm:cxn modelId="{223A5504-8731-8C49-B398-CDCE1F134BFF}" type="presOf" srcId="{D956C432-41A3-4B68-A777-2E64421139FF}" destId="{E9C53B45-EEA9-4941-B154-77029DB14164}" srcOrd="0" destOrd="0" presId="urn:microsoft.com/office/officeart/2008/layout/LinedList"/>
    <dgm:cxn modelId="{0291DD04-98B0-488D-9CE6-9A77B6E4BA90}" srcId="{D956C432-41A3-4B68-A777-2E64421139FF}" destId="{22523179-BB1A-4E44-B987-E1FC90DF31DC}" srcOrd="0" destOrd="0" parTransId="{B0375946-9BF9-4EA6-9AA0-AAF36CF8A356}" sibTransId="{5E6B752A-D109-47C3-8BA0-B346AC8EE542}"/>
    <dgm:cxn modelId="{325E1917-46F1-4F49-89FF-C5FAFCCF580C}" type="presOf" srcId="{9078371C-112C-412F-A773-FA8327DB42AC}" destId="{1979D35E-8324-5F4B-8FE2-9E15357C5F04}" srcOrd="0" destOrd="0" presId="urn:microsoft.com/office/officeart/2008/layout/LinedList"/>
    <dgm:cxn modelId="{53FEB417-BC98-433C-883C-5E25AA858D0B}" srcId="{22523179-BB1A-4E44-B987-E1FC90DF31DC}" destId="{ED5653B9-21BF-4C14-8964-81DA478B070A}" srcOrd="1" destOrd="0" parTransId="{B868E7F9-A3A1-44B1-9CAC-C5319A943FF8}" sibTransId="{EADBB6EB-24DA-4EFB-8774-A8750069EC1F}"/>
    <dgm:cxn modelId="{8EAAA759-75AB-4B55-9F3A-22EC9542F5D0}" srcId="{22523179-BB1A-4E44-B987-E1FC90DF31DC}" destId="{9078371C-112C-412F-A773-FA8327DB42AC}" srcOrd="0" destOrd="0" parTransId="{0B4A4390-0376-45A2-821E-CCD2497EEA1E}" sibTransId="{BBECC87A-E3E8-4F6F-A8E1-CEF7DC9847A7}"/>
    <dgm:cxn modelId="{59AB979B-C72B-074F-95E7-D3F73E5119AF}" type="presOf" srcId="{22523179-BB1A-4E44-B987-E1FC90DF31DC}" destId="{E91D1AA2-1D24-6945-B385-E5885E4AA2D6}" srcOrd="0" destOrd="0" presId="urn:microsoft.com/office/officeart/2008/layout/LinedList"/>
    <dgm:cxn modelId="{59F0A3F8-A6F4-BF49-B4B4-0B427C93D1D0}" type="presOf" srcId="{ED5653B9-21BF-4C14-8964-81DA478B070A}" destId="{F1CF8F68-E128-AD45-B5BB-635BBF7AE0D3}" srcOrd="0" destOrd="0" presId="urn:microsoft.com/office/officeart/2008/layout/LinedList"/>
    <dgm:cxn modelId="{25254CD3-6A18-B24F-B2D5-A38660B6EF73}" type="presParOf" srcId="{E9C53B45-EEA9-4941-B154-77029DB14164}" destId="{00E91703-A386-B946-B39F-E43A8DCCBE21}" srcOrd="0" destOrd="0" presId="urn:microsoft.com/office/officeart/2008/layout/LinedList"/>
    <dgm:cxn modelId="{80566E42-8C06-AC41-9731-5A61C1815A05}" type="presParOf" srcId="{E9C53B45-EEA9-4941-B154-77029DB14164}" destId="{481B56D5-A5CD-B34F-8B69-8DA82A375048}" srcOrd="1" destOrd="0" presId="urn:microsoft.com/office/officeart/2008/layout/LinedList"/>
    <dgm:cxn modelId="{AC7D5B34-CF64-2941-A7EF-89622CEB69C6}" type="presParOf" srcId="{481B56D5-A5CD-B34F-8B69-8DA82A375048}" destId="{E91D1AA2-1D24-6945-B385-E5885E4AA2D6}" srcOrd="0" destOrd="0" presId="urn:microsoft.com/office/officeart/2008/layout/LinedList"/>
    <dgm:cxn modelId="{F2B67024-6766-B147-B53E-245A01BA429C}" type="presParOf" srcId="{481B56D5-A5CD-B34F-8B69-8DA82A375048}" destId="{B72C4A92-1147-F941-8B6C-00372034CC17}" srcOrd="1" destOrd="0" presId="urn:microsoft.com/office/officeart/2008/layout/LinedList"/>
    <dgm:cxn modelId="{D68ACE9E-3D43-2A47-BB0A-82265B97428F}" type="presParOf" srcId="{B72C4A92-1147-F941-8B6C-00372034CC17}" destId="{548C46BF-BB16-474B-B5A9-E06D0D1627CD}" srcOrd="0" destOrd="0" presId="urn:microsoft.com/office/officeart/2008/layout/LinedList"/>
    <dgm:cxn modelId="{307F9C44-545D-234A-AAA0-A7CE8257D075}" type="presParOf" srcId="{B72C4A92-1147-F941-8B6C-00372034CC17}" destId="{380F1F04-ACD5-5349-9B84-79280C5E1473}" srcOrd="1" destOrd="0" presId="urn:microsoft.com/office/officeart/2008/layout/LinedList"/>
    <dgm:cxn modelId="{93928617-4468-EF4F-8A29-D6669426AD47}" type="presParOf" srcId="{380F1F04-ACD5-5349-9B84-79280C5E1473}" destId="{43DA5134-61DE-6042-9C9F-8FF19755C669}" srcOrd="0" destOrd="0" presId="urn:microsoft.com/office/officeart/2008/layout/LinedList"/>
    <dgm:cxn modelId="{F9EE9DBF-B8C4-A242-B35B-50C51E1EF89B}" type="presParOf" srcId="{380F1F04-ACD5-5349-9B84-79280C5E1473}" destId="{1979D35E-8324-5F4B-8FE2-9E15357C5F04}" srcOrd="1" destOrd="0" presId="urn:microsoft.com/office/officeart/2008/layout/LinedList"/>
    <dgm:cxn modelId="{9FDA8FD7-6A8A-3441-B77C-0FB78CB7EDB7}" type="presParOf" srcId="{380F1F04-ACD5-5349-9B84-79280C5E1473}" destId="{438DC5CE-B6DC-5643-AADC-0583501B3A18}" srcOrd="2" destOrd="0" presId="urn:microsoft.com/office/officeart/2008/layout/LinedList"/>
    <dgm:cxn modelId="{46D80329-43BB-D64E-9360-7C0ED0F04FED}" type="presParOf" srcId="{B72C4A92-1147-F941-8B6C-00372034CC17}" destId="{2656FA77-8153-3947-B584-A54264FC8403}" srcOrd="2" destOrd="0" presId="urn:microsoft.com/office/officeart/2008/layout/LinedList"/>
    <dgm:cxn modelId="{4E12863F-2B4D-1543-B378-93ADEE08AB09}" type="presParOf" srcId="{B72C4A92-1147-F941-8B6C-00372034CC17}" destId="{81ED9AA4-FF81-9249-8D34-B4C252B259FF}" srcOrd="3" destOrd="0" presId="urn:microsoft.com/office/officeart/2008/layout/LinedList"/>
    <dgm:cxn modelId="{785C7615-7CAE-C748-9EE4-D7B0F388D4A7}" type="presParOf" srcId="{B72C4A92-1147-F941-8B6C-00372034CC17}" destId="{2A30F1A2-F1DA-094C-B232-D78D88D4AF07}" srcOrd="4" destOrd="0" presId="urn:microsoft.com/office/officeart/2008/layout/LinedList"/>
    <dgm:cxn modelId="{37B31891-3178-5649-A0D0-5B37F3D6B139}" type="presParOf" srcId="{2A30F1A2-F1DA-094C-B232-D78D88D4AF07}" destId="{C4E81ED1-CEC2-214A-8993-51223D1F8B45}" srcOrd="0" destOrd="0" presId="urn:microsoft.com/office/officeart/2008/layout/LinedList"/>
    <dgm:cxn modelId="{CB379243-AD1A-9F49-82DD-4083EC343E14}" type="presParOf" srcId="{2A30F1A2-F1DA-094C-B232-D78D88D4AF07}" destId="{F1CF8F68-E128-AD45-B5BB-635BBF7AE0D3}" srcOrd="1" destOrd="0" presId="urn:microsoft.com/office/officeart/2008/layout/LinedList"/>
    <dgm:cxn modelId="{71A54FC8-9841-6F41-8693-8A2AB79777BA}" type="presParOf" srcId="{2A30F1A2-F1DA-094C-B232-D78D88D4AF07}" destId="{0494B48D-BF27-144A-8296-E83488AD7B54}" srcOrd="2" destOrd="0" presId="urn:microsoft.com/office/officeart/2008/layout/LinedList"/>
    <dgm:cxn modelId="{B826BB2B-D24B-324C-B6AF-F0BA8FE692E0}" type="presParOf" srcId="{B72C4A92-1147-F941-8B6C-00372034CC17}" destId="{FC0C57CE-165F-CE47-899C-D19BB4E3A127}" srcOrd="5" destOrd="0" presId="urn:microsoft.com/office/officeart/2008/layout/LinedList"/>
    <dgm:cxn modelId="{75DD3CB5-E632-2343-83F4-B3C3AD114506}" type="presParOf" srcId="{B72C4A92-1147-F941-8B6C-00372034CC17}" destId="{64A7B369-57C0-2948-A4A1-21F4336D612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6C432-41A3-4B68-A777-2E64421139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523179-BB1A-4E44-B987-E1FC90DF31DC}">
      <dgm:prSet/>
      <dgm:spPr/>
      <dgm:t>
        <a:bodyPr/>
        <a:lstStyle/>
        <a:p>
          <a:endParaRPr lang="en-US" dirty="0"/>
        </a:p>
      </dgm:t>
    </dgm:pt>
    <dgm:pt modelId="{B0375946-9BF9-4EA6-9AA0-AAF36CF8A356}" type="parTrans" cxnId="{0291DD04-98B0-488D-9CE6-9A77B6E4BA90}">
      <dgm:prSet/>
      <dgm:spPr/>
      <dgm:t>
        <a:bodyPr/>
        <a:lstStyle/>
        <a:p>
          <a:endParaRPr lang="en-US"/>
        </a:p>
      </dgm:t>
    </dgm:pt>
    <dgm:pt modelId="{5E6B752A-D109-47C3-8BA0-B346AC8EE542}" type="sibTrans" cxnId="{0291DD04-98B0-488D-9CE6-9A77B6E4BA90}">
      <dgm:prSet/>
      <dgm:spPr/>
      <dgm:t>
        <a:bodyPr/>
        <a:lstStyle/>
        <a:p>
          <a:endParaRPr lang="en-US"/>
        </a:p>
      </dgm:t>
    </dgm:pt>
    <dgm:pt modelId="{9078371C-112C-412F-A773-FA8327DB42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aseline="0" dirty="0"/>
            <a:t>Is “Magic” still Disney’s brand?  Or diluted by Harry Potter and other Universal franchises?</a:t>
          </a:r>
          <a:endParaRPr lang="en-US" sz="3200" dirty="0"/>
        </a:p>
      </dgm:t>
    </dgm:pt>
    <dgm:pt modelId="{0B4A4390-0376-45A2-821E-CCD2497EEA1E}" type="parTrans" cxnId="{8EAAA759-75AB-4B55-9F3A-22EC9542F5D0}">
      <dgm:prSet/>
      <dgm:spPr/>
      <dgm:t>
        <a:bodyPr/>
        <a:lstStyle/>
        <a:p>
          <a:endParaRPr lang="en-US"/>
        </a:p>
      </dgm:t>
    </dgm:pt>
    <dgm:pt modelId="{BBECC87A-E3E8-4F6F-A8E1-CEF7DC9847A7}" type="sibTrans" cxnId="{8EAAA759-75AB-4B55-9F3A-22EC9542F5D0}">
      <dgm:prSet/>
      <dgm:spPr/>
      <dgm:t>
        <a:bodyPr/>
        <a:lstStyle/>
        <a:p>
          <a:endParaRPr lang="en-US"/>
        </a:p>
      </dgm:t>
    </dgm:pt>
    <dgm:pt modelId="{ED5653B9-21BF-4C14-8964-81DA478B07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aseline="0" dirty="0"/>
            <a:t>Recent Disney movies are more coming of age stories than magical, though include some magical elements (Moana, Coco, Zootopia, Finding Dory, Inside Out)</a:t>
          </a:r>
          <a:endParaRPr lang="en-US" sz="2800" dirty="0"/>
        </a:p>
      </dgm:t>
    </dgm:pt>
    <dgm:pt modelId="{B868E7F9-A3A1-44B1-9CAC-C5319A943FF8}" type="parTrans" cxnId="{53FEB417-BC98-433C-883C-5E25AA858D0B}">
      <dgm:prSet/>
      <dgm:spPr/>
      <dgm:t>
        <a:bodyPr/>
        <a:lstStyle/>
        <a:p>
          <a:endParaRPr lang="en-US"/>
        </a:p>
      </dgm:t>
    </dgm:pt>
    <dgm:pt modelId="{EADBB6EB-24DA-4EFB-8774-A8750069EC1F}" type="sibTrans" cxnId="{53FEB417-BC98-433C-883C-5E25AA858D0B}">
      <dgm:prSet/>
      <dgm:spPr/>
      <dgm:t>
        <a:bodyPr/>
        <a:lstStyle/>
        <a:p>
          <a:endParaRPr lang="en-US"/>
        </a:p>
      </dgm:t>
    </dgm:pt>
    <dgm:pt modelId="{E9C53B45-EEA9-4941-B154-77029DB14164}" type="pres">
      <dgm:prSet presAssocID="{D956C432-41A3-4B68-A777-2E64421139FF}" presName="vert0" presStyleCnt="0">
        <dgm:presLayoutVars>
          <dgm:dir/>
          <dgm:animOne val="branch"/>
          <dgm:animLvl val="lvl"/>
        </dgm:presLayoutVars>
      </dgm:prSet>
      <dgm:spPr/>
    </dgm:pt>
    <dgm:pt modelId="{00E91703-A386-B946-B39F-E43A8DCCBE21}" type="pres">
      <dgm:prSet presAssocID="{22523179-BB1A-4E44-B987-E1FC90DF31DC}" presName="thickLine" presStyleLbl="alignNode1" presStyleIdx="0" presStyleCnt="1"/>
      <dgm:spPr/>
    </dgm:pt>
    <dgm:pt modelId="{481B56D5-A5CD-B34F-8B69-8DA82A375048}" type="pres">
      <dgm:prSet presAssocID="{22523179-BB1A-4E44-B987-E1FC90DF31DC}" presName="horz1" presStyleCnt="0"/>
      <dgm:spPr/>
    </dgm:pt>
    <dgm:pt modelId="{E91D1AA2-1D24-6945-B385-E5885E4AA2D6}" type="pres">
      <dgm:prSet presAssocID="{22523179-BB1A-4E44-B987-E1FC90DF31DC}" presName="tx1" presStyleLbl="revTx" presStyleIdx="0" presStyleCnt="3" custFlipHor="1" custScaleX="52439"/>
      <dgm:spPr/>
    </dgm:pt>
    <dgm:pt modelId="{B72C4A92-1147-F941-8B6C-00372034CC17}" type="pres">
      <dgm:prSet presAssocID="{22523179-BB1A-4E44-B987-E1FC90DF31DC}" presName="vert1" presStyleCnt="0"/>
      <dgm:spPr/>
    </dgm:pt>
    <dgm:pt modelId="{548C46BF-BB16-474B-B5A9-E06D0D1627CD}" type="pres">
      <dgm:prSet presAssocID="{9078371C-112C-412F-A773-FA8327DB42AC}" presName="vertSpace2a" presStyleCnt="0"/>
      <dgm:spPr/>
    </dgm:pt>
    <dgm:pt modelId="{380F1F04-ACD5-5349-9B84-79280C5E1473}" type="pres">
      <dgm:prSet presAssocID="{9078371C-112C-412F-A773-FA8327DB42AC}" presName="horz2" presStyleCnt="0"/>
      <dgm:spPr/>
    </dgm:pt>
    <dgm:pt modelId="{43DA5134-61DE-6042-9C9F-8FF19755C669}" type="pres">
      <dgm:prSet presAssocID="{9078371C-112C-412F-A773-FA8327DB42AC}" presName="horzSpace2" presStyleCnt="0"/>
      <dgm:spPr/>
    </dgm:pt>
    <dgm:pt modelId="{1979D35E-8324-5F4B-8FE2-9E15357C5F04}" type="pres">
      <dgm:prSet presAssocID="{9078371C-112C-412F-A773-FA8327DB42AC}" presName="tx2" presStyleLbl="revTx" presStyleIdx="1" presStyleCnt="3" custLinFactNeighborY="2764"/>
      <dgm:spPr/>
    </dgm:pt>
    <dgm:pt modelId="{438DC5CE-B6DC-5643-AADC-0583501B3A18}" type="pres">
      <dgm:prSet presAssocID="{9078371C-112C-412F-A773-FA8327DB42AC}" presName="vert2" presStyleCnt="0"/>
      <dgm:spPr/>
    </dgm:pt>
    <dgm:pt modelId="{2656FA77-8153-3947-B584-A54264FC8403}" type="pres">
      <dgm:prSet presAssocID="{9078371C-112C-412F-A773-FA8327DB42AC}" presName="thinLine2b" presStyleLbl="callout" presStyleIdx="0" presStyleCnt="2"/>
      <dgm:spPr/>
    </dgm:pt>
    <dgm:pt modelId="{81ED9AA4-FF81-9249-8D34-B4C252B259FF}" type="pres">
      <dgm:prSet presAssocID="{9078371C-112C-412F-A773-FA8327DB42AC}" presName="vertSpace2b" presStyleCnt="0"/>
      <dgm:spPr/>
    </dgm:pt>
    <dgm:pt modelId="{2A30F1A2-F1DA-094C-B232-D78D88D4AF07}" type="pres">
      <dgm:prSet presAssocID="{ED5653B9-21BF-4C14-8964-81DA478B070A}" presName="horz2" presStyleCnt="0"/>
      <dgm:spPr/>
    </dgm:pt>
    <dgm:pt modelId="{C4E81ED1-CEC2-214A-8993-51223D1F8B45}" type="pres">
      <dgm:prSet presAssocID="{ED5653B9-21BF-4C14-8964-81DA478B070A}" presName="horzSpace2" presStyleCnt="0"/>
      <dgm:spPr/>
    </dgm:pt>
    <dgm:pt modelId="{F1CF8F68-E128-AD45-B5BB-635BBF7AE0D3}" type="pres">
      <dgm:prSet presAssocID="{ED5653B9-21BF-4C14-8964-81DA478B070A}" presName="tx2" presStyleLbl="revTx" presStyleIdx="2" presStyleCnt="3" custScaleY="142489" custLinFactNeighborY="5674"/>
      <dgm:spPr/>
    </dgm:pt>
    <dgm:pt modelId="{0494B48D-BF27-144A-8296-E83488AD7B54}" type="pres">
      <dgm:prSet presAssocID="{ED5653B9-21BF-4C14-8964-81DA478B070A}" presName="vert2" presStyleCnt="0"/>
      <dgm:spPr/>
    </dgm:pt>
    <dgm:pt modelId="{FC0C57CE-165F-CE47-899C-D19BB4E3A127}" type="pres">
      <dgm:prSet presAssocID="{ED5653B9-21BF-4C14-8964-81DA478B070A}" presName="thinLine2b" presStyleLbl="callout" presStyleIdx="1" presStyleCnt="2"/>
      <dgm:spPr/>
    </dgm:pt>
    <dgm:pt modelId="{64A7B369-57C0-2948-A4A1-21F4336D6128}" type="pres">
      <dgm:prSet presAssocID="{ED5653B9-21BF-4C14-8964-81DA478B070A}" presName="vertSpace2b" presStyleCnt="0"/>
      <dgm:spPr/>
    </dgm:pt>
  </dgm:ptLst>
  <dgm:cxnLst>
    <dgm:cxn modelId="{223A5504-8731-8C49-B398-CDCE1F134BFF}" type="presOf" srcId="{D956C432-41A3-4B68-A777-2E64421139FF}" destId="{E9C53B45-EEA9-4941-B154-77029DB14164}" srcOrd="0" destOrd="0" presId="urn:microsoft.com/office/officeart/2008/layout/LinedList"/>
    <dgm:cxn modelId="{0291DD04-98B0-488D-9CE6-9A77B6E4BA90}" srcId="{D956C432-41A3-4B68-A777-2E64421139FF}" destId="{22523179-BB1A-4E44-B987-E1FC90DF31DC}" srcOrd="0" destOrd="0" parTransId="{B0375946-9BF9-4EA6-9AA0-AAF36CF8A356}" sibTransId="{5E6B752A-D109-47C3-8BA0-B346AC8EE542}"/>
    <dgm:cxn modelId="{325E1917-46F1-4F49-89FF-C5FAFCCF580C}" type="presOf" srcId="{9078371C-112C-412F-A773-FA8327DB42AC}" destId="{1979D35E-8324-5F4B-8FE2-9E15357C5F04}" srcOrd="0" destOrd="0" presId="urn:microsoft.com/office/officeart/2008/layout/LinedList"/>
    <dgm:cxn modelId="{53FEB417-BC98-433C-883C-5E25AA858D0B}" srcId="{22523179-BB1A-4E44-B987-E1FC90DF31DC}" destId="{ED5653B9-21BF-4C14-8964-81DA478B070A}" srcOrd="1" destOrd="0" parTransId="{B868E7F9-A3A1-44B1-9CAC-C5319A943FF8}" sibTransId="{EADBB6EB-24DA-4EFB-8774-A8750069EC1F}"/>
    <dgm:cxn modelId="{8EAAA759-75AB-4B55-9F3A-22EC9542F5D0}" srcId="{22523179-BB1A-4E44-B987-E1FC90DF31DC}" destId="{9078371C-112C-412F-A773-FA8327DB42AC}" srcOrd="0" destOrd="0" parTransId="{0B4A4390-0376-45A2-821E-CCD2497EEA1E}" sibTransId="{BBECC87A-E3E8-4F6F-A8E1-CEF7DC9847A7}"/>
    <dgm:cxn modelId="{59AB979B-C72B-074F-95E7-D3F73E5119AF}" type="presOf" srcId="{22523179-BB1A-4E44-B987-E1FC90DF31DC}" destId="{E91D1AA2-1D24-6945-B385-E5885E4AA2D6}" srcOrd="0" destOrd="0" presId="urn:microsoft.com/office/officeart/2008/layout/LinedList"/>
    <dgm:cxn modelId="{59F0A3F8-A6F4-BF49-B4B4-0B427C93D1D0}" type="presOf" srcId="{ED5653B9-21BF-4C14-8964-81DA478B070A}" destId="{F1CF8F68-E128-AD45-B5BB-635BBF7AE0D3}" srcOrd="0" destOrd="0" presId="urn:microsoft.com/office/officeart/2008/layout/LinedList"/>
    <dgm:cxn modelId="{25254CD3-6A18-B24F-B2D5-A38660B6EF73}" type="presParOf" srcId="{E9C53B45-EEA9-4941-B154-77029DB14164}" destId="{00E91703-A386-B946-B39F-E43A8DCCBE21}" srcOrd="0" destOrd="0" presId="urn:microsoft.com/office/officeart/2008/layout/LinedList"/>
    <dgm:cxn modelId="{80566E42-8C06-AC41-9731-5A61C1815A05}" type="presParOf" srcId="{E9C53B45-EEA9-4941-B154-77029DB14164}" destId="{481B56D5-A5CD-B34F-8B69-8DA82A375048}" srcOrd="1" destOrd="0" presId="urn:microsoft.com/office/officeart/2008/layout/LinedList"/>
    <dgm:cxn modelId="{AC7D5B34-CF64-2941-A7EF-89622CEB69C6}" type="presParOf" srcId="{481B56D5-A5CD-B34F-8B69-8DA82A375048}" destId="{E91D1AA2-1D24-6945-B385-E5885E4AA2D6}" srcOrd="0" destOrd="0" presId="urn:microsoft.com/office/officeart/2008/layout/LinedList"/>
    <dgm:cxn modelId="{F2B67024-6766-B147-B53E-245A01BA429C}" type="presParOf" srcId="{481B56D5-A5CD-B34F-8B69-8DA82A375048}" destId="{B72C4A92-1147-F941-8B6C-00372034CC17}" srcOrd="1" destOrd="0" presId="urn:microsoft.com/office/officeart/2008/layout/LinedList"/>
    <dgm:cxn modelId="{D68ACE9E-3D43-2A47-BB0A-82265B97428F}" type="presParOf" srcId="{B72C4A92-1147-F941-8B6C-00372034CC17}" destId="{548C46BF-BB16-474B-B5A9-E06D0D1627CD}" srcOrd="0" destOrd="0" presId="urn:microsoft.com/office/officeart/2008/layout/LinedList"/>
    <dgm:cxn modelId="{307F9C44-545D-234A-AAA0-A7CE8257D075}" type="presParOf" srcId="{B72C4A92-1147-F941-8B6C-00372034CC17}" destId="{380F1F04-ACD5-5349-9B84-79280C5E1473}" srcOrd="1" destOrd="0" presId="urn:microsoft.com/office/officeart/2008/layout/LinedList"/>
    <dgm:cxn modelId="{93928617-4468-EF4F-8A29-D6669426AD47}" type="presParOf" srcId="{380F1F04-ACD5-5349-9B84-79280C5E1473}" destId="{43DA5134-61DE-6042-9C9F-8FF19755C669}" srcOrd="0" destOrd="0" presId="urn:microsoft.com/office/officeart/2008/layout/LinedList"/>
    <dgm:cxn modelId="{F9EE9DBF-B8C4-A242-B35B-50C51E1EF89B}" type="presParOf" srcId="{380F1F04-ACD5-5349-9B84-79280C5E1473}" destId="{1979D35E-8324-5F4B-8FE2-9E15357C5F04}" srcOrd="1" destOrd="0" presId="urn:microsoft.com/office/officeart/2008/layout/LinedList"/>
    <dgm:cxn modelId="{9FDA8FD7-6A8A-3441-B77C-0FB78CB7EDB7}" type="presParOf" srcId="{380F1F04-ACD5-5349-9B84-79280C5E1473}" destId="{438DC5CE-B6DC-5643-AADC-0583501B3A18}" srcOrd="2" destOrd="0" presId="urn:microsoft.com/office/officeart/2008/layout/LinedList"/>
    <dgm:cxn modelId="{46D80329-43BB-D64E-9360-7C0ED0F04FED}" type="presParOf" srcId="{B72C4A92-1147-F941-8B6C-00372034CC17}" destId="{2656FA77-8153-3947-B584-A54264FC8403}" srcOrd="2" destOrd="0" presId="urn:microsoft.com/office/officeart/2008/layout/LinedList"/>
    <dgm:cxn modelId="{4E12863F-2B4D-1543-B378-93ADEE08AB09}" type="presParOf" srcId="{B72C4A92-1147-F941-8B6C-00372034CC17}" destId="{81ED9AA4-FF81-9249-8D34-B4C252B259FF}" srcOrd="3" destOrd="0" presId="urn:microsoft.com/office/officeart/2008/layout/LinedList"/>
    <dgm:cxn modelId="{785C7615-7CAE-C748-9EE4-D7B0F388D4A7}" type="presParOf" srcId="{B72C4A92-1147-F941-8B6C-00372034CC17}" destId="{2A30F1A2-F1DA-094C-B232-D78D88D4AF07}" srcOrd="4" destOrd="0" presId="urn:microsoft.com/office/officeart/2008/layout/LinedList"/>
    <dgm:cxn modelId="{37B31891-3178-5649-A0D0-5B37F3D6B139}" type="presParOf" srcId="{2A30F1A2-F1DA-094C-B232-D78D88D4AF07}" destId="{C4E81ED1-CEC2-214A-8993-51223D1F8B45}" srcOrd="0" destOrd="0" presId="urn:microsoft.com/office/officeart/2008/layout/LinedList"/>
    <dgm:cxn modelId="{CB379243-AD1A-9F49-82DD-4083EC343E14}" type="presParOf" srcId="{2A30F1A2-F1DA-094C-B232-D78D88D4AF07}" destId="{F1CF8F68-E128-AD45-B5BB-635BBF7AE0D3}" srcOrd="1" destOrd="0" presId="urn:microsoft.com/office/officeart/2008/layout/LinedList"/>
    <dgm:cxn modelId="{71A54FC8-9841-6F41-8693-8A2AB79777BA}" type="presParOf" srcId="{2A30F1A2-F1DA-094C-B232-D78D88D4AF07}" destId="{0494B48D-BF27-144A-8296-E83488AD7B54}" srcOrd="2" destOrd="0" presId="urn:microsoft.com/office/officeart/2008/layout/LinedList"/>
    <dgm:cxn modelId="{B826BB2B-D24B-324C-B6AF-F0BA8FE692E0}" type="presParOf" srcId="{B72C4A92-1147-F941-8B6C-00372034CC17}" destId="{FC0C57CE-165F-CE47-899C-D19BB4E3A127}" srcOrd="5" destOrd="0" presId="urn:microsoft.com/office/officeart/2008/layout/LinedList"/>
    <dgm:cxn modelId="{75DD3CB5-E632-2343-83F4-B3C3AD114506}" type="presParOf" srcId="{B72C4A92-1147-F941-8B6C-00372034CC17}" destId="{64A7B369-57C0-2948-A4A1-21F4336D612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56C432-41A3-4B68-A777-2E64421139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523179-BB1A-4E44-B987-E1FC90DF31DC}">
      <dgm:prSet/>
      <dgm:spPr/>
      <dgm:t>
        <a:bodyPr/>
        <a:lstStyle/>
        <a:p>
          <a:endParaRPr lang="en-US" dirty="0"/>
        </a:p>
      </dgm:t>
    </dgm:pt>
    <dgm:pt modelId="{B0375946-9BF9-4EA6-9AA0-AAF36CF8A356}" type="parTrans" cxnId="{0291DD04-98B0-488D-9CE6-9A77B6E4BA90}">
      <dgm:prSet/>
      <dgm:spPr/>
      <dgm:t>
        <a:bodyPr/>
        <a:lstStyle/>
        <a:p>
          <a:endParaRPr lang="en-US"/>
        </a:p>
      </dgm:t>
    </dgm:pt>
    <dgm:pt modelId="{5E6B752A-D109-47C3-8BA0-B346AC8EE542}" type="sibTrans" cxnId="{0291DD04-98B0-488D-9CE6-9A77B6E4BA90}">
      <dgm:prSet/>
      <dgm:spPr/>
      <dgm:t>
        <a:bodyPr/>
        <a:lstStyle/>
        <a:p>
          <a:endParaRPr lang="en-US"/>
        </a:p>
      </dgm:t>
    </dgm:pt>
    <dgm:pt modelId="{9078371C-112C-412F-A773-FA8327DB42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aseline="0" dirty="0"/>
            <a:t>Is “Magic” still Disney’s brand?  Or diluted by Harry Potter and other Universal franchises?</a:t>
          </a:r>
          <a:endParaRPr lang="en-US" sz="3200" dirty="0"/>
        </a:p>
      </dgm:t>
    </dgm:pt>
    <dgm:pt modelId="{0B4A4390-0376-45A2-821E-CCD2497EEA1E}" type="parTrans" cxnId="{8EAAA759-75AB-4B55-9F3A-22EC9542F5D0}">
      <dgm:prSet/>
      <dgm:spPr/>
      <dgm:t>
        <a:bodyPr/>
        <a:lstStyle/>
        <a:p>
          <a:endParaRPr lang="en-US"/>
        </a:p>
      </dgm:t>
    </dgm:pt>
    <dgm:pt modelId="{BBECC87A-E3E8-4F6F-A8E1-CEF7DC9847A7}" type="sibTrans" cxnId="{8EAAA759-75AB-4B55-9F3A-22EC9542F5D0}">
      <dgm:prSet/>
      <dgm:spPr/>
      <dgm:t>
        <a:bodyPr/>
        <a:lstStyle/>
        <a:p>
          <a:endParaRPr lang="en-US"/>
        </a:p>
      </dgm:t>
    </dgm:pt>
    <dgm:pt modelId="{ED5653B9-21BF-4C14-8964-81DA478B07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aseline="0" dirty="0"/>
            <a:t>Conduct qualitative meta- analysis on recent (past 10 – 20 years) of Disney film to assess degree of magical content.</a:t>
          </a:r>
          <a:endParaRPr lang="en-US" sz="2800" dirty="0"/>
        </a:p>
      </dgm:t>
    </dgm:pt>
    <dgm:pt modelId="{B868E7F9-A3A1-44B1-9CAC-C5319A943FF8}" type="parTrans" cxnId="{53FEB417-BC98-433C-883C-5E25AA858D0B}">
      <dgm:prSet/>
      <dgm:spPr/>
      <dgm:t>
        <a:bodyPr/>
        <a:lstStyle/>
        <a:p>
          <a:endParaRPr lang="en-US"/>
        </a:p>
      </dgm:t>
    </dgm:pt>
    <dgm:pt modelId="{EADBB6EB-24DA-4EFB-8774-A8750069EC1F}" type="sibTrans" cxnId="{53FEB417-BC98-433C-883C-5E25AA858D0B}">
      <dgm:prSet/>
      <dgm:spPr/>
      <dgm:t>
        <a:bodyPr/>
        <a:lstStyle/>
        <a:p>
          <a:endParaRPr lang="en-US"/>
        </a:p>
      </dgm:t>
    </dgm:pt>
    <dgm:pt modelId="{E9C53B45-EEA9-4941-B154-77029DB14164}" type="pres">
      <dgm:prSet presAssocID="{D956C432-41A3-4B68-A777-2E64421139FF}" presName="vert0" presStyleCnt="0">
        <dgm:presLayoutVars>
          <dgm:dir/>
          <dgm:animOne val="branch"/>
          <dgm:animLvl val="lvl"/>
        </dgm:presLayoutVars>
      </dgm:prSet>
      <dgm:spPr/>
    </dgm:pt>
    <dgm:pt modelId="{00E91703-A386-B946-B39F-E43A8DCCBE21}" type="pres">
      <dgm:prSet presAssocID="{22523179-BB1A-4E44-B987-E1FC90DF31DC}" presName="thickLine" presStyleLbl="alignNode1" presStyleIdx="0" presStyleCnt="1"/>
      <dgm:spPr/>
    </dgm:pt>
    <dgm:pt modelId="{481B56D5-A5CD-B34F-8B69-8DA82A375048}" type="pres">
      <dgm:prSet presAssocID="{22523179-BB1A-4E44-B987-E1FC90DF31DC}" presName="horz1" presStyleCnt="0"/>
      <dgm:spPr/>
    </dgm:pt>
    <dgm:pt modelId="{E91D1AA2-1D24-6945-B385-E5885E4AA2D6}" type="pres">
      <dgm:prSet presAssocID="{22523179-BB1A-4E44-B987-E1FC90DF31DC}" presName="tx1" presStyleLbl="revTx" presStyleIdx="0" presStyleCnt="3" custFlipHor="1" custScaleX="52439"/>
      <dgm:spPr/>
    </dgm:pt>
    <dgm:pt modelId="{B72C4A92-1147-F941-8B6C-00372034CC17}" type="pres">
      <dgm:prSet presAssocID="{22523179-BB1A-4E44-B987-E1FC90DF31DC}" presName="vert1" presStyleCnt="0"/>
      <dgm:spPr/>
    </dgm:pt>
    <dgm:pt modelId="{548C46BF-BB16-474B-B5A9-E06D0D1627CD}" type="pres">
      <dgm:prSet presAssocID="{9078371C-112C-412F-A773-FA8327DB42AC}" presName="vertSpace2a" presStyleCnt="0"/>
      <dgm:spPr/>
    </dgm:pt>
    <dgm:pt modelId="{380F1F04-ACD5-5349-9B84-79280C5E1473}" type="pres">
      <dgm:prSet presAssocID="{9078371C-112C-412F-A773-FA8327DB42AC}" presName="horz2" presStyleCnt="0"/>
      <dgm:spPr/>
    </dgm:pt>
    <dgm:pt modelId="{43DA5134-61DE-6042-9C9F-8FF19755C669}" type="pres">
      <dgm:prSet presAssocID="{9078371C-112C-412F-A773-FA8327DB42AC}" presName="horzSpace2" presStyleCnt="0"/>
      <dgm:spPr/>
    </dgm:pt>
    <dgm:pt modelId="{1979D35E-8324-5F4B-8FE2-9E15357C5F04}" type="pres">
      <dgm:prSet presAssocID="{9078371C-112C-412F-A773-FA8327DB42AC}" presName="tx2" presStyleLbl="revTx" presStyleIdx="1" presStyleCnt="3" custLinFactNeighborY="2764"/>
      <dgm:spPr/>
    </dgm:pt>
    <dgm:pt modelId="{438DC5CE-B6DC-5643-AADC-0583501B3A18}" type="pres">
      <dgm:prSet presAssocID="{9078371C-112C-412F-A773-FA8327DB42AC}" presName="vert2" presStyleCnt="0"/>
      <dgm:spPr/>
    </dgm:pt>
    <dgm:pt modelId="{2656FA77-8153-3947-B584-A54264FC8403}" type="pres">
      <dgm:prSet presAssocID="{9078371C-112C-412F-A773-FA8327DB42AC}" presName="thinLine2b" presStyleLbl="callout" presStyleIdx="0" presStyleCnt="2"/>
      <dgm:spPr/>
    </dgm:pt>
    <dgm:pt modelId="{81ED9AA4-FF81-9249-8D34-B4C252B259FF}" type="pres">
      <dgm:prSet presAssocID="{9078371C-112C-412F-A773-FA8327DB42AC}" presName="vertSpace2b" presStyleCnt="0"/>
      <dgm:spPr/>
    </dgm:pt>
    <dgm:pt modelId="{2A30F1A2-F1DA-094C-B232-D78D88D4AF07}" type="pres">
      <dgm:prSet presAssocID="{ED5653B9-21BF-4C14-8964-81DA478B070A}" presName="horz2" presStyleCnt="0"/>
      <dgm:spPr/>
    </dgm:pt>
    <dgm:pt modelId="{C4E81ED1-CEC2-214A-8993-51223D1F8B45}" type="pres">
      <dgm:prSet presAssocID="{ED5653B9-21BF-4C14-8964-81DA478B070A}" presName="horzSpace2" presStyleCnt="0"/>
      <dgm:spPr/>
    </dgm:pt>
    <dgm:pt modelId="{F1CF8F68-E128-AD45-B5BB-635BBF7AE0D3}" type="pres">
      <dgm:prSet presAssocID="{ED5653B9-21BF-4C14-8964-81DA478B070A}" presName="tx2" presStyleLbl="revTx" presStyleIdx="2" presStyleCnt="3" custScaleY="142489" custLinFactNeighborY="5674"/>
      <dgm:spPr/>
    </dgm:pt>
    <dgm:pt modelId="{0494B48D-BF27-144A-8296-E83488AD7B54}" type="pres">
      <dgm:prSet presAssocID="{ED5653B9-21BF-4C14-8964-81DA478B070A}" presName="vert2" presStyleCnt="0"/>
      <dgm:spPr/>
    </dgm:pt>
    <dgm:pt modelId="{FC0C57CE-165F-CE47-899C-D19BB4E3A127}" type="pres">
      <dgm:prSet presAssocID="{ED5653B9-21BF-4C14-8964-81DA478B070A}" presName="thinLine2b" presStyleLbl="callout" presStyleIdx="1" presStyleCnt="2"/>
      <dgm:spPr/>
    </dgm:pt>
    <dgm:pt modelId="{64A7B369-57C0-2948-A4A1-21F4336D6128}" type="pres">
      <dgm:prSet presAssocID="{ED5653B9-21BF-4C14-8964-81DA478B070A}" presName="vertSpace2b" presStyleCnt="0"/>
      <dgm:spPr/>
    </dgm:pt>
  </dgm:ptLst>
  <dgm:cxnLst>
    <dgm:cxn modelId="{223A5504-8731-8C49-B398-CDCE1F134BFF}" type="presOf" srcId="{D956C432-41A3-4B68-A777-2E64421139FF}" destId="{E9C53B45-EEA9-4941-B154-77029DB14164}" srcOrd="0" destOrd="0" presId="urn:microsoft.com/office/officeart/2008/layout/LinedList"/>
    <dgm:cxn modelId="{0291DD04-98B0-488D-9CE6-9A77B6E4BA90}" srcId="{D956C432-41A3-4B68-A777-2E64421139FF}" destId="{22523179-BB1A-4E44-B987-E1FC90DF31DC}" srcOrd="0" destOrd="0" parTransId="{B0375946-9BF9-4EA6-9AA0-AAF36CF8A356}" sibTransId="{5E6B752A-D109-47C3-8BA0-B346AC8EE542}"/>
    <dgm:cxn modelId="{325E1917-46F1-4F49-89FF-C5FAFCCF580C}" type="presOf" srcId="{9078371C-112C-412F-A773-FA8327DB42AC}" destId="{1979D35E-8324-5F4B-8FE2-9E15357C5F04}" srcOrd="0" destOrd="0" presId="urn:microsoft.com/office/officeart/2008/layout/LinedList"/>
    <dgm:cxn modelId="{53FEB417-BC98-433C-883C-5E25AA858D0B}" srcId="{22523179-BB1A-4E44-B987-E1FC90DF31DC}" destId="{ED5653B9-21BF-4C14-8964-81DA478B070A}" srcOrd="1" destOrd="0" parTransId="{B868E7F9-A3A1-44B1-9CAC-C5319A943FF8}" sibTransId="{EADBB6EB-24DA-4EFB-8774-A8750069EC1F}"/>
    <dgm:cxn modelId="{8EAAA759-75AB-4B55-9F3A-22EC9542F5D0}" srcId="{22523179-BB1A-4E44-B987-E1FC90DF31DC}" destId="{9078371C-112C-412F-A773-FA8327DB42AC}" srcOrd="0" destOrd="0" parTransId="{0B4A4390-0376-45A2-821E-CCD2497EEA1E}" sibTransId="{BBECC87A-E3E8-4F6F-A8E1-CEF7DC9847A7}"/>
    <dgm:cxn modelId="{59AB979B-C72B-074F-95E7-D3F73E5119AF}" type="presOf" srcId="{22523179-BB1A-4E44-B987-E1FC90DF31DC}" destId="{E91D1AA2-1D24-6945-B385-E5885E4AA2D6}" srcOrd="0" destOrd="0" presId="urn:microsoft.com/office/officeart/2008/layout/LinedList"/>
    <dgm:cxn modelId="{59F0A3F8-A6F4-BF49-B4B4-0B427C93D1D0}" type="presOf" srcId="{ED5653B9-21BF-4C14-8964-81DA478B070A}" destId="{F1CF8F68-E128-AD45-B5BB-635BBF7AE0D3}" srcOrd="0" destOrd="0" presId="urn:microsoft.com/office/officeart/2008/layout/LinedList"/>
    <dgm:cxn modelId="{25254CD3-6A18-B24F-B2D5-A38660B6EF73}" type="presParOf" srcId="{E9C53B45-EEA9-4941-B154-77029DB14164}" destId="{00E91703-A386-B946-B39F-E43A8DCCBE21}" srcOrd="0" destOrd="0" presId="urn:microsoft.com/office/officeart/2008/layout/LinedList"/>
    <dgm:cxn modelId="{80566E42-8C06-AC41-9731-5A61C1815A05}" type="presParOf" srcId="{E9C53B45-EEA9-4941-B154-77029DB14164}" destId="{481B56D5-A5CD-B34F-8B69-8DA82A375048}" srcOrd="1" destOrd="0" presId="urn:microsoft.com/office/officeart/2008/layout/LinedList"/>
    <dgm:cxn modelId="{AC7D5B34-CF64-2941-A7EF-89622CEB69C6}" type="presParOf" srcId="{481B56D5-A5CD-B34F-8B69-8DA82A375048}" destId="{E91D1AA2-1D24-6945-B385-E5885E4AA2D6}" srcOrd="0" destOrd="0" presId="urn:microsoft.com/office/officeart/2008/layout/LinedList"/>
    <dgm:cxn modelId="{F2B67024-6766-B147-B53E-245A01BA429C}" type="presParOf" srcId="{481B56D5-A5CD-B34F-8B69-8DA82A375048}" destId="{B72C4A92-1147-F941-8B6C-00372034CC17}" srcOrd="1" destOrd="0" presId="urn:microsoft.com/office/officeart/2008/layout/LinedList"/>
    <dgm:cxn modelId="{D68ACE9E-3D43-2A47-BB0A-82265B97428F}" type="presParOf" srcId="{B72C4A92-1147-F941-8B6C-00372034CC17}" destId="{548C46BF-BB16-474B-B5A9-E06D0D1627CD}" srcOrd="0" destOrd="0" presId="urn:microsoft.com/office/officeart/2008/layout/LinedList"/>
    <dgm:cxn modelId="{307F9C44-545D-234A-AAA0-A7CE8257D075}" type="presParOf" srcId="{B72C4A92-1147-F941-8B6C-00372034CC17}" destId="{380F1F04-ACD5-5349-9B84-79280C5E1473}" srcOrd="1" destOrd="0" presId="urn:microsoft.com/office/officeart/2008/layout/LinedList"/>
    <dgm:cxn modelId="{93928617-4468-EF4F-8A29-D6669426AD47}" type="presParOf" srcId="{380F1F04-ACD5-5349-9B84-79280C5E1473}" destId="{43DA5134-61DE-6042-9C9F-8FF19755C669}" srcOrd="0" destOrd="0" presId="urn:microsoft.com/office/officeart/2008/layout/LinedList"/>
    <dgm:cxn modelId="{F9EE9DBF-B8C4-A242-B35B-50C51E1EF89B}" type="presParOf" srcId="{380F1F04-ACD5-5349-9B84-79280C5E1473}" destId="{1979D35E-8324-5F4B-8FE2-9E15357C5F04}" srcOrd="1" destOrd="0" presId="urn:microsoft.com/office/officeart/2008/layout/LinedList"/>
    <dgm:cxn modelId="{9FDA8FD7-6A8A-3441-B77C-0FB78CB7EDB7}" type="presParOf" srcId="{380F1F04-ACD5-5349-9B84-79280C5E1473}" destId="{438DC5CE-B6DC-5643-AADC-0583501B3A18}" srcOrd="2" destOrd="0" presId="urn:microsoft.com/office/officeart/2008/layout/LinedList"/>
    <dgm:cxn modelId="{46D80329-43BB-D64E-9360-7C0ED0F04FED}" type="presParOf" srcId="{B72C4A92-1147-F941-8B6C-00372034CC17}" destId="{2656FA77-8153-3947-B584-A54264FC8403}" srcOrd="2" destOrd="0" presId="urn:microsoft.com/office/officeart/2008/layout/LinedList"/>
    <dgm:cxn modelId="{4E12863F-2B4D-1543-B378-93ADEE08AB09}" type="presParOf" srcId="{B72C4A92-1147-F941-8B6C-00372034CC17}" destId="{81ED9AA4-FF81-9249-8D34-B4C252B259FF}" srcOrd="3" destOrd="0" presId="urn:microsoft.com/office/officeart/2008/layout/LinedList"/>
    <dgm:cxn modelId="{785C7615-7CAE-C748-9EE4-D7B0F388D4A7}" type="presParOf" srcId="{B72C4A92-1147-F941-8B6C-00372034CC17}" destId="{2A30F1A2-F1DA-094C-B232-D78D88D4AF07}" srcOrd="4" destOrd="0" presId="urn:microsoft.com/office/officeart/2008/layout/LinedList"/>
    <dgm:cxn modelId="{37B31891-3178-5649-A0D0-5B37F3D6B139}" type="presParOf" srcId="{2A30F1A2-F1DA-094C-B232-D78D88D4AF07}" destId="{C4E81ED1-CEC2-214A-8993-51223D1F8B45}" srcOrd="0" destOrd="0" presId="urn:microsoft.com/office/officeart/2008/layout/LinedList"/>
    <dgm:cxn modelId="{CB379243-AD1A-9F49-82DD-4083EC343E14}" type="presParOf" srcId="{2A30F1A2-F1DA-094C-B232-D78D88D4AF07}" destId="{F1CF8F68-E128-AD45-B5BB-635BBF7AE0D3}" srcOrd="1" destOrd="0" presId="urn:microsoft.com/office/officeart/2008/layout/LinedList"/>
    <dgm:cxn modelId="{71A54FC8-9841-6F41-8693-8A2AB79777BA}" type="presParOf" srcId="{2A30F1A2-F1DA-094C-B232-D78D88D4AF07}" destId="{0494B48D-BF27-144A-8296-E83488AD7B54}" srcOrd="2" destOrd="0" presId="urn:microsoft.com/office/officeart/2008/layout/LinedList"/>
    <dgm:cxn modelId="{B826BB2B-D24B-324C-B6AF-F0BA8FE692E0}" type="presParOf" srcId="{B72C4A92-1147-F941-8B6C-00372034CC17}" destId="{FC0C57CE-165F-CE47-899C-D19BB4E3A127}" srcOrd="5" destOrd="0" presId="urn:microsoft.com/office/officeart/2008/layout/LinedList"/>
    <dgm:cxn modelId="{75DD3CB5-E632-2343-83F4-B3C3AD114506}" type="presParOf" srcId="{B72C4A92-1147-F941-8B6C-00372034CC17}" destId="{64A7B369-57C0-2948-A4A1-21F4336D612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79655-E443-C543-85BF-54B122CBD4D7}">
      <dsp:nvSpPr>
        <dsp:cNvPr id="0" name=""/>
        <dsp:cNvSpPr/>
      </dsp:nvSpPr>
      <dsp:spPr>
        <a:xfrm>
          <a:off x="0" y="14124"/>
          <a:ext cx="6408738" cy="280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/>
            <a:t>Title and selftext were stripped of stop words, then tokenized and lemmatized</a:t>
          </a:r>
          <a:endParaRPr lang="en-US" sz="4000" kern="1200"/>
        </a:p>
      </dsp:txBody>
      <dsp:txXfrm>
        <a:off x="137075" y="151199"/>
        <a:ext cx="6134588" cy="2533850"/>
      </dsp:txXfrm>
    </dsp:sp>
    <dsp:sp modelId="{CB75D248-8DED-E548-9D57-10ED9991E880}">
      <dsp:nvSpPr>
        <dsp:cNvPr id="0" name=""/>
        <dsp:cNvSpPr/>
      </dsp:nvSpPr>
      <dsp:spPr>
        <a:xfrm>
          <a:off x="0" y="2937324"/>
          <a:ext cx="6408738" cy="2808000"/>
        </a:xfrm>
        <a:prstGeom prst="roundRect">
          <a:avLst/>
        </a:prstGeom>
        <a:solidFill>
          <a:schemeClr val="accent2">
            <a:hueOff val="-1484647"/>
            <a:satOff val="6497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/>
            <a:t>I included a custom list of  stop words specific to Disney &amp; Universal</a:t>
          </a:r>
          <a:endParaRPr lang="en-US" sz="4000" kern="1200"/>
        </a:p>
      </dsp:txBody>
      <dsp:txXfrm>
        <a:off x="137075" y="3074399"/>
        <a:ext cx="6134588" cy="2533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91703-A386-B946-B39F-E43A8DCCBE21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1AA2-1D24-6945-B385-E5885E4AA2D6}">
      <dsp:nvSpPr>
        <dsp:cNvPr id="0" name=""/>
        <dsp:cNvSpPr/>
      </dsp:nvSpPr>
      <dsp:spPr>
        <a:xfrm flipH="1">
          <a:off x="0" y="0"/>
          <a:ext cx="672135" cy="575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672135" cy="5759450"/>
      </dsp:txXfrm>
    </dsp:sp>
    <dsp:sp modelId="{1979D35E-8324-5F4B-8FE2-9E15357C5F04}">
      <dsp:nvSpPr>
        <dsp:cNvPr id="0" name=""/>
        <dsp:cNvSpPr/>
      </dsp:nvSpPr>
      <dsp:spPr>
        <a:xfrm>
          <a:off x="768266" y="133862"/>
          <a:ext cx="5030859" cy="26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Is “Magic” still Disney’s brand?  Or diluted somewhat by Harry Potter and other Universal franchises?</a:t>
          </a:r>
          <a:endParaRPr lang="en-US" sz="3100" kern="1200" dirty="0"/>
        </a:p>
      </dsp:txBody>
      <dsp:txXfrm>
        <a:off x="768266" y="133862"/>
        <a:ext cx="5030859" cy="2677244"/>
      </dsp:txXfrm>
    </dsp:sp>
    <dsp:sp modelId="{2656FA77-8153-3947-B584-A54264FC8403}">
      <dsp:nvSpPr>
        <dsp:cNvPr id="0" name=""/>
        <dsp:cNvSpPr/>
      </dsp:nvSpPr>
      <dsp:spPr>
        <a:xfrm>
          <a:off x="672135" y="2811106"/>
          <a:ext cx="51269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F8F68-E128-AD45-B5BB-635BBF7AE0D3}">
      <dsp:nvSpPr>
        <dsp:cNvPr id="0" name=""/>
        <dsp:cNvSpPr/>
      </dsp:nvSpPr>
      <dsp:spPr>
        <a:xfrm>
          <a:off x="768266" y="2944968"/>
          <a:ext cx="5030859" cy="2677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Perform</a:t>
          </a:r>
          <a:r>
            <a:rPr lang="en-US" sz="3100" kern="1200" baseline="0" dirty="0"/>
            <a:t> the same analysis on more unofficial Disney &amp; Universal feeds</a:t>
          </a:r>
          <a:endParaRPr lang="en-US" sz="3100" kern="1200" dirty="0"/>
        </a:p>
      </dsp:txBody>
      <dsp:txXfrm>
        <a:off x="768266" y="2944968"/>
        <a:ext cx="5030859" cy="2677244"/>
      </dsp:txXfrm>
    </dsp:sp>
    <dsp:sp modelId="{FC0C57CE-165F-CE47-899C-D19BB4E3A127}">
      <dsp:nvSpPr>
        <dsp:cNvPr id="0" name=""/>
        <dsp:cNvSpPr/>
      </dsp:nvSpPr>
      <dsp:spPr>
        <a:xfrm>
          <a:off x="672135" y="5622213"/>
          <a:ext cx="51269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91703-A386-B946-B39F-E43A8DCCBE21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1AA2-1D24-6945-B385-E5885E4AA2D6}">
      <dsp:nvSpPr>
        <dsp:cNvPr id="0" name=""/>
        <dsp:cNvSpPr/>
      </dsp:nvSpPr>
      <dsp:spPr>
        <a:xfrm flipH="1">
          <a:off x="0" y="0"/>
          <a:ext cx="672135" cy="575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672135" cy="5759450"/>
      </dsp:txXfrm>
    </dsp:sp>
    <dsp:sp modelId="{1979D35E-8324-5F4B-8FE2-9E15357C5F04}">
      <dsp:nvSpPr>
        <dsp:cNvPr id="0" name=""/>
        <dsp:cNvSpPr/>
      </dsp:nvSpPr>
      <dsp:spPr>
        <a:xfrm>
          <a:off x="768266" y="173581"/>
          <a:ext cx="5030859" cy="2235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Is “Magic” still Disney’s brand?  Or diluted by Harry Potter and other Universal franchises?</a:t>
          </a:r>
          <a:endParaRPr lang="en-US" sz="3200" kern="1200" dirty="0"/>
        </a:p>
      </dsp:txBody>
      <dsp:txXfrm>
        <a:off x="768266" y="173581"/>
        <a:ext cx="5030859" cy="2235723"/>
      </dsp:txXfrm>
    </dsp:sp>
    <dsp:sp modelId="{2656FA77-8153-3947-B584-A54264FC8403}">
      <dsp:nvSpPr>
        <dsp:cNvPr id="0" name=""/>
        <dsp:cNvSpPr/>
      </dsp:nvSpPr>
      <dsp:spPr>
        <a:xfrm>
          <a:off x="672135" y="2347510"/>
          <a:ext cx="51269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F8F68-E128-AD45-B5BB-635BBF7AE0D3}">
      <dsp:nvSpPr>
        <dsp:cNvPr id="0" name=""/>
        <dsp:cNvSpPr/>
      </dsp:nvSpPr>
      <dsp:spPr>
        <a:xfrm>
          <a:off x="768266" y="2573789"/>
          <a:ext cx="5030859" cy="318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Recent Disney movies are more coming of age stories than magical, though include some magical elements (Moana, Coco, Zootopia, Finding Dory, Inside Out)</a:t>
          </a:r>
          <a:endParaRPr lang="en-US" sz="2800" kern="1200" dirty="0"/>
        </a:p>
      </dsp:txBody>
      <dsp:txXfrm>
        <a:off x="768266" y="2573789"/>
        <a:ext cx="5030859" cy="3185660"/>
      </dsp:txXfrm>
    </dsp:sp>
    <dsp:sp modelId="{FC0C57CE-165F-CE47-899C-D19BB4E3A127}">
      <dsp:nvSpPr>
        <dsp:cNvPr id="0" name=""/>
        <dsp:cNvSpPr/>
      </dsp:nvSpPr>
      <dsp:spPr>
        <a:xfrm>
          <a:off x="672135" y="5644957"/>
          <a:ext cx="51269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91703-A386-B946-B39F-E43A8DCCBE21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1AA2-1D24-6945-B385-E5885E4AA2D6}">
      <dsp:nvSpPr>
        <dsp:cNvPr id="0" name=""/>
        <dsp:cNvSpPr/>
      </dsp:nvSpPr>
      <dsp:spPr>
        <a:xfrm flipH="1">
          <a:off x="0" y="0"/>
          <a:ext cx="672135" cy="575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672135" cy="5759450"/>
      </dsp:txXfrm>
    </dsp:sp>
    <dsp:sp modelId="{1979D35E-8324-5F4B-8FE2-9E15357C5F04}">
      <dsp:nvSpPr>
        <dsp:cNvPr id="0" name=""/>
        <dsp:cNvSpPr/>
      </dsp:nvSpPr>
      <dsp:spPr>
        <a:xfrm>
          <a:off x="768266" y="173581"/>
          <a:ext cx="5030859" cy="2235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Is “Magic” still Disney’s brand?  Or diluted by Harry Potter and other Universal franchises?</a:t>
          </a:r>
          <a:endParaRPr lang="en-US" sz="3200" kern="1200" dirty="0"/>
        </a:p>
      </dsp:txBody>
      <dsp:txXfrm>
        <a:off x="768266" y="173581"/>
        <a:ext cx="5030859" cy="2235723"/>
      </dsp:txXfrm>
    </dsp:sp>
    <dsp:sp modelId="{2656FA77-8153-3947-B584-A54264FC8403}">
      <dsp:nvSpPr>
        <dsp:cNvPr id="0" name=""/>
        <dsp:cNvSpPr/>
      </dsp:nvSpPr>
      <dsp:spPr>
        <a:xfrm>
          <a:off x="672135" y="2347510"/>
          <a:ext cx="51269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F8F68-E128-AD45-B5BB-635BBF7AE0D3}">
      <dsp:nvSpPr>
        <dsp:cNvPr id="0" name=""/>
        <dsp:cNvSpPr/>
      </dsp:nvSpPr>
      <dsp:spPr>
        <a:xfrm>
          <a:off x="768266" y="2573789"/>
          <a:ext cx="5030859" cy="318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Conduct qualitative meta- analysis on recent (past 10 – 20 years) of Disney film to assess degree of magical content.</a:t>
          </a:r>
          <a:endParaRPr lang="en-US" sz="2800" kern="1200" dirty="0"/>
        </a:p>
      </dsp:txBody>
      <dsp:txXfrm>
        <a:off x="768266" y="2573789"/>
        <a:ext cx="5030859" cy="3185660"/>
      </dsp:txXfrm>
    </dsp:sp>
    <dsp:sp modelId="{FC0C57CE-165F-CE47-899C-D19BB4E3A127}">
      <dsp:nvSpPr>
        <dsp:cNvPr id="0" name=""/>
        <dsp:cNvSpPr/>
      </dsp:nvSpPr>
      <dsp:spPr>
        <a:xfrm>
          <a:off x="672135" y="5644957"/>
          <a:ext cx="512699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CA415-D15B-2044-BF17-8DDAB9DB37B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D8AE8-B59F-0B47-92BB-5026329F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D8AE8-B59F-0B47-92BB-5026329F6D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9/16/21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60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97F60-8824-B34D-87A5-008631244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Disney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5D144-B352-5649-913A-7539C6CB0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5186566" cy="1320249"/>
          </a:xfrm>
        </p:spPr>
        <p:txBody>
          <a:bodyPr>
            <a:normAutofit/>
          </a:bodyPr>
          <a:lstStyle/>
          <a:p>
            <a:r>
              <a:rPr lang="en-US" sz="2400" dirty="0"/>
              <a:t>is the magic Evolving?</a:t>
            </a:r>
          </a:p>
          <a:p>
            <a:r>
              <a:rPr lang="en-US" sz="2000" cap="none" dirty="0">
                <a:latin typeface="Calibri" panose="020F0502020204030204" pitchFamily="34" charset="0"/>
                <a:cs typeface="Calibri" panose="020F0502020204030204" pitchFamily="34" charset="0"/>
              </a:rPr>
              <a:t>By Nadia Morgen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1BE9FA9-EB7E-4949-858F-D9C311620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50" r="-1" b="-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462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14556A-1BA7-9443-AE1C-F16D3E18E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DEFF81-6CDC-D54D-92F6-646582F8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3"/>
            <a:ext cx="12192000" cy="67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2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3593E9-B25B-724A-AD85-6F650CE5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38621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1FB389-0DC9-434F-8758-C8689089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/>
              <a:t>Null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B8CC-FA7A-A74A-B100-A78F364C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50% Chance that  the post came from </a:t>
            </a:r>
            <a:r>
              <a:rPr lang="en-US" dirty="0" err="1"/>
              <a:t>disneyparks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50% chance that the post came from </a:t>
            </a:r>
            <a:r>
              <a:rPr lang="en-US" dirty="0" err="1"/>
              <a:t>universalstudios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9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B98B-6142-A34C-97CF-69B419D3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Classifier</a:t>
            </a:r>
            <a:br>
              <a:rPr lang="en-US" dirty="0"/>
            </a:br>
            <a:r>
              <a:rPr lang="en-US" sz="4400" dirty="0"/>
              <a:t>Cleaned, tokenized, lemmatized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E6EA-BC35-B341-8B4D-1AC15C4A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Best score = .78</a:t>
            </a:r>
          </a:p>
          <a:p>
            <a:pPr marL="0" indent="0">
              <a:spcBef>
                <a:spcPts val="400"/>
              </a:spcBef>
              <a:spcAft>
                <a:spcPts val="1800"/>
              </a:spcAft>
              <a:buNone/>
            </a:pPr>
            <a:r>
              <a:rPr lang="en-US" dirty="0"/>
              <a:t>Good start, but aim higher</a:t>
            </a:r>
          </a:p>
          <a:p>
            <a:pPr marL="0" indent="0">
              <a:buNone/>
            </a:pPr>
            <a:r>
              <a:rPr lang="en-US" dirty="0"/>
              <a:t>Extra Trees Classifier: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/>
              <a:t>Best score = .79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/>
              <a:t>Only minimally better</a:t>
            </a:r>
          </a:p>
        </p:txBody>
      </p:sp>
    </p:spTree>
    <p:extLst>
      <p:ext uri="{BB962C8B-B14F-4D97-AF65-F5344CB8AC3E}">
        <p14:creationId xmlns:p14="http://schemas.microsoft.com/office/powerpoint/2010/main" val="123358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47BCE9-1FA6-0C46-ABFC-F527F6DC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4320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dirty="0"/>
              <a:t>Naïve Bayes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60985-B593-F84A-8682-8E5963AE9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108452"/>
              </p:ext>
            </p:extLst>
          </p:nvPr>
        </p:nvGraphicFramePr>
        <p:xfrm>
          <a:off x="5285981" y="2298357"/>
          <a:ext cx="5464398" cy="259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199">
                  <a:extLst>
                    <a:ext uri="{9D8B030D-6E8A-4147-A177-3AD203B41FA5}">
                      <a16:colId xmlns:a16="http://schemas.microsoft.com/office/drawing/2014/main" val="2615056114"/>
                    </a:ext>
                  </a:extLst>
                </a:gridCol>
                <a:gridCol w="2732199">
                  <a:extLst>
                    <a:ext uri="{9D8B030D-6E8A-4147-A177-3AD203B41FA5}">
                      <a16:colId xmlns:a16="http://schemas.microsoft.com/office/drawing/2014/main" val="3103740664"/>
                    </a:ext>
                  </a:extLst>
                </a:gridCol>
              </a:tblGrid>
              <a:tr h="902043">
                <a:tc>
                  <a:txBody>
                    <a:bodyPr/>
                    <a:lstStyle/>
                    <a:p>
                      <a:r>
                        <a:rPr lang="en-US" sz="30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69921"/>
                  </a:ext>
                </a:extLst>
              </a:tr>
              <a:tr h="764837">
                <a:tc>
                  <a:txBody>
                    <a:bodyPr/>
                    <a:lstStyle/>
                    <a:p>
                      <a:r>
                        <a:rPr lang="en-US" sz="2400" b="1" dirty="0"/>
                        <a:t>Cross-</a:t>
                      </a:r>
                      <a:r>
                        <a:rPr lang="en-US" sz="2400" b="1" dirty="0" err="1"/>
                        <a:t>val</a:t>
                      </a:r>
                      <a:r>
                        <a:rPr lang="en-US" sz="2400" b="1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67643"/>
                  </a:ext>
                </a:extLst>
              </a:tr>
              <a:tr h="925965">
                <a:tc>
                  <a:txBody>
                    <a:bodyPr/>
                    <a:lstStyle/>
                    <a:p>
                      <a:r>
                        <a:rPr lang="en-US" sz="2400" b="1" dirty="0"/>
                        <a:t>Pipe score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2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21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6AED-A929-3048-8948-D7C53C76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+ Grid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2C29-0F7D-E245-B2AF-05C43640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different searches using different parameters</a:t>
            </a:r>
          </a:p>
          <a:p>
            <a:r>
              <a:rPr lang="en-US" dirty="0"/>
              <a:t>Searches 3 and 4 had nearly identical results</a:t>
            </a:r>
          </a:p>
          <a:p>
            <a:r>
              <a:rPr lang="en-US" dirty="0"/>
              <a:t>All 4 Grid Searches had very similar results</a:t>
            </a:r>
          </a:p>
        </p:txBody>
      </p:sp>
    </p:spTree>
    <p:extLst>
      <p:ext uri="{BB962C8B-B14F-4D97-AF65-F5344CB8AC3E}">
        <p14:creationId xmlns:p14="http://schemas.microsoft.com/office/powerpoint/2010/main" val="89195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BCE9-1FA6-0C46-ABFC-F527F6DC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88" y="833015"/>
            <a:ext cx="4320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Naïve Bayes + </a:t>
            </a:r>
            <a:br>
              <a:rPr lang="en-US" dirty="0"/>
            </a:br>
            <a:r>
              <a:rPr lang="en-US" dirty="0"/>
              <a:t>Grid Search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60985-B593-F84A-8682-8E5963AE9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859411"/>
              </p:ext>
            </p:extLst>
          </p:nvPr>
        </p:nvGraphicFramePr>
        <p:xfrm>
          <a:off x="4868562" y="1023906"/>
          <a:ext cx="6400799" cy="474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903">
                  <a:extLst>
                    <a:ext uri="{9D8B030D-6E8A-4147-A177-3AD203B41FA5}">
                      <a16:colId xmlns:a16="http://schemas.microsoft.com/office/drawing/2014/main" val="2615056114"/>
                    </a:ext>
                  </a:extLst>
                </a:gridCol>
                <a:gridCol w="3994896">
                  <a:extLst>
                    <a:ext uri="{9D8B030D-6E8A-4147-A177-3AD203B41FA5}">
                      <a16:colId xmlns:a16="http://schemas.microsoft.com/office/drawing/2014/main" val="3103740664"/>
                    </a:ext>
                  </a:extLst>
                </a:gridCol>
              </a:tblGrid>
              <a:tr h="9535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Results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69921"/>
                  </a:ext>
                </a:extLst>
              </a:tr>
              <a:tr h="808475">
                <a:tc>
                  <a:txBody>
                    <a:bodyPr/>
                    <a:lstStyle/>
                    <a:p>
                      <a:r>
                        <a:rPr lang="en-US" sz="2800" b="1" dirty="0"/>
                        <a:t>Best 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67643"/>
                  </a:ext>
                </a:extLst>
              </a:tr>
              <a:tr h="808475">
                <a:tc>
                  <a:txBody>
                    <a:bodyPr/>
                    <a:lstStyle/>
                    <a:p>
                      <a:r>
                        <a:rPr lang="en-US" sz="2800" b="1" dirty="0"/>
                        <a:t>Best 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6444"/>
                  </a:ext>
                </a:extLst>
              </a:tr>
              <a:tr h="1900924">
                <a:tc>
                  <a:txBody>
                    <a:bodyPr/>
                    <a:lstStyle/>
                    <a:p>
                      <a:r>
                        <a:rPr lang="en-US" sz="2800" b="1" dirty="0"/>
                        <a:t>Best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Max features: 9,000</a:t>
                      </a:r>
                    </a:p>
                    <a:p>
                      <a:pPr algn="l"/>
                      <a:r>
                        <a:rPr lang="en-US" sz="2800" b="1" dirty="0"/>
                        <a:t>Min df: [1, 2]</a:t>
                      </a:r>
                    </a:p>
                    <a:p>
                      <a:pPr algn="l"/>
                      <a:r>
                        <a:rPr lang="en-US" sz="2800" b="1" dirty="0"/>
                        <a:t>Max df: .85</a:t>
                      </a:r>
                    </a:p>
                    <a:p>
                      <a:pPr algn="l"/>
                      <a:r>
                        <a:rPr lang="en-US" sz="2800" b="1" dirty="0" err="1"/>
                        <a:t>Ngram</a:t>
                      </a:r>
                      <a:r>
                        <a:rPr lang="en-US" sz="2800" b="1" dirty="0"/>
                        <a:t>: [1, 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2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5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B5E10-DB80-9C4D-AE7D-7FC15F52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dirty="0"/>
              <a:t>Confusion Matrix</a:t>
            </a:r>
            <a:br>
              <a:rPr lang="en-US" sz="4700" dirty="0"/>
            </a:br>
            <a:r>
              <a:rPr lang="en-US" sz="4700" dirty="0"/>
              <a:t>Naïve Bayes + Grid Search #4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674F39-2A84-EF46-AB37-C9E7162A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0247" y="849496"/>
            <a:ext cx="6281386" cy="515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690DD-08F4-794A-A39D-CE40C9A25F26}"/>
              </a:ext>
            </a:extLst>
          </p:cNvPr>
          <p:cNvSpPr txBox="1"/>
          <p:nvPr/>
        </p:nvSpPr>
        <p:spPr>
          <a:xfrm>
            <a:off x="6917260" y="5392141"/>
            <a:ext cx="250842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Predicted Label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EF27F-9253-8244-98B7-9B8E24C5E5F2}"/>
              </a:ext>
            </a:extLst>
          </p:cNvPr>
          <p:cNvSpPr txBox="1"/>
          <p:nvPr/>
        </p:nvSpPr>
        <p:spPr>
          <a:xfrm rot="16200000">
            <a:off x="4648315" y="3068177"/>
            <a:ext cx="189789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2287693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C9B1-D1C4-8847-AB25-17901F60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2976-277A-2142-A42E-61EB24FA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144111"/>
            <a:ext cx="11101136" cy="4164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scores are all similar, but</a:t>
            </a:r>
          </a:p>
          <a:p>
            <a:pPr>
              <a:spcAft>
                <a:spcPts val="1200"/>
              </a:spcAft>
            </a:pPr>
            <a:r>
              <a:rPr lang="en-US" dirty="0"/>
              <a:t>Grid Search did not improve the model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Grid Search had slightly lower precision &amp; specificity</a:t>
            </a:r>
          </a:p>
          <a:p>
            <a:r>
              <a:rPr lang="en-US" dirty="0"/>
              <a:t>Multinomial Naïve Bayes is the best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4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7287-D945-C648-9068-D0731703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Models So Similar?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20A0-B3A4-514D-991A-21A55679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between two brands and offerings</a:t>
            </a:r>
          </a:p>
          <a:p>
            <a:r>
              <a:rPr lang="en-US" dirty="0"/>
              <a:t>Shared language (”annual pass,” “park,” “world”)</a:t>
            </a:r>
          </a:p>
          <a:p>
            <a:r>
              <a:rPr lang="en-US" dirty="0"/>
              <a:t>Magic (Magic Kingdom, Harry Potter)</a:t>
            </a:r>
          </a:p>
        </p:txBody>
      </p:sp>
    </p:spTree>
    <p:extLst>
      <p:ext uri="{BB962C8B-B14F-4D97-AF65-F5344CB8AC3E}">
        <p14:creationId xmlns:p14="http://schemas.microsoft.com/office/powerpoint/2010/main" val="33643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318E-26BC-CB4F-ABCC-D303F185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DCDF-D06F-0B49-A29F-44595613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Disney has delighted guests at its theme parks for nearly 50 years.  As we approach our 50</a:t>
            </a:r>
            <a:r>
              <a:rPr lang="en-US" sz="3200" baseline="30000" dirty="0"/>
              <a:t>th</a:t>
            </a:r>
            <a:r>
              <a:rPr lang="en-US" sz="3200" dirty="0"/>
              <a:t> anniversary, it is prudent to assess our brand to determine whether to stay the course or to pivot.</a:t>
            </a:r>
          </a:p>
        </p:txBody>
      </p:sp>
    </p:spTree>
    <p:extLst>
      <p:ext uri="{BB962C8B-B14F-4D97-AF65-F5344CB8AC3E}">
        <p14:creationId xmlns:p14="http://schemas.microsoft.com/office/powerpoint/2010/main" val="407193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745492-95CF-4812-9BF8-F331CCF4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BA559C-9528-4DF6-97A9-9F1B1575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88FD41A-2B00-4751-85D7-9C68D15D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CDAE9A-F5BF-4BA9-B6CE-A87B6A8EC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AE9598F-D7DE-4210-9654-730537624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E6D06-4852-E741-A67B-1E8AD020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5125"/>
            <a:ext cx="5437187" cy="4792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>
                <a:latin typeface="+mj-lt"/>
              </a:rPr>
              <a:t>Magic</a:t>
            </a:r>
          </a:p>
        </p:txBody>
      </p:sp>
      <p:pic>
        <p:nvPicPr>
          <p:cNvPr id="5" name="Content Placeholder 4" descr="Pointed Hat outline">
            <a:extLst>
              <a:ext uri="{FF2B5EF4-FFF2-40B4-BE49-F238E27FC236}">
                <a16:creationId xmlns:a16="http://schemas.microsoft.com/office/drawing/2014/main" id="{17E42B92-0E07-4449-A725-458D27DF9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5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78B6-9C81-CC41-824B-347F16E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Counts</a:t>
            </a:r>
            <a:br>
              <a:rPr lang="en-US" dirty="0"/>
            </a:br>
            <a:r>
              <a:rPr lang="en-US" sz="4000" dirty="0"/>
              <a:t>Cleaned Title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A98E2B-753F-3641-A622-788E3473D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770617"/>
              </p:ext>
            </p:extLst>
          </p:nvPr>
        </p:nvGraphicFramePr>
        <p:xfrm>
          <a:off x="1396313" y="2560320"/>
          <a:ext cx="8984436" cy="216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218">
                  <a:extLst>
                    <a:ext uri="{9D8B030D-6E8A-4147-A177-3AD203B41FA5}">
                      <a16:colId xmlns:a16="http://schemas.microsoft.com/office/drawing/2014/main" val="52055478"/>
                    </a:ext>
                  </a:extLst>
                </a:gridCol>
                <a:gridCol w="4492218">
                  <a:extLst>
                    <a:ext uri="{9D8B030D-6E8A-4147-A177-3AD203B41FA5}">
                      <a16:colId xmlns:a16="http://schemas.microsoft.com/office/drawing/2014/main" val="622032339"/>
                    </a:ext>
                  </a:extLst>
                </a:gridCol>
              </a:tblGrid>
              <a:tr h="776966">
                <a:tc>
                  <a:txBody>
                    <a:bodyPr/>
                    <a:lstStyle/>
                    <a:p>
                      <a:r>
                        <a:rPr lang="en-US" sz="3200" dirty="0"/>
                        <a:t>Disney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Universal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34238"/>
                  </a:ext>
                </a:extLst>
              </a:tr>
              <a:tr h="728087">
                <a:tc>
                  <a:txBody>
                    <a:bodyPr/>
                    <a:lstStyle/>
                    <a:p>
                      <a:r>
                        <a:rPr lang="en-US" sz="3200" b="1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33427"/>
                  </a:ext>
                </a:extLst>
              </a:tr>
              <a:tr h="658341">
                <a:tc>
                  <a:txBody>
                    <a:bodyPr/>
                    <a:lstStyle/>
                    <a:p>
                      <a:r>
                        <a:rPr lang="en-US" sz="3200" b="1" dirty="0"/>
                        <a:t>N = 5,093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N = 5,084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1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94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64A88-8613-A143-8191-8B393576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286000"/>
            <a:ext cx="4500561" cy="4013450"/>
          </a:xfrm>
        </p:spPr>
        <p:txBody>
          <a:bodyPr anchor="t">
            <a:normAutofit/>
          </a:bodyPr>
          <a:lstStyle/>
          <a:p>
            <a:r>
              <a:rPr lang="en-US" sz="4200" dirty="0"/>
              <a:t>Recommendations</a:t>
            </a:r>
            <a:br>
              <a:rPr lang="en-US" sz="4200" dirty="0"/>
            </a:br>
            <a:r>
              <a:rPr lang="en-US" sz="4200" dirty="0"/>
              <a:t>for Further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D00DDB-571C-488A-BAE2-3B4B68E36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991719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414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64A88-8613-A143-8191-8B393576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Recommendations</a:t>
            </a:r>
            <a:br>
              <a:rPr lang="en-US" sz="4200" dirty="0"/>
            </a:br>
            <a:r>
              <a:rPr lang="en-US" sz="4200" dirty="0"/>
              <a:t>for Further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D00DDB-571C-488A-BAE2-3B4B68E36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04365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600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4A88-8613-A143-8191-8B393576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Recommendations</a:t>
            </a:r>
            <a:br>
              <a:rPr lang="en-US" sz="4200" dirty="0"/>
            </a:br>
            <a:r>
              <a:rPr lang="en-US" sz="4200" dirty="0"/>
              <a:t>for Further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D00DDB-571C-488A-BAE2-3B4B68E36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72257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07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AFA7E-A5C7-C849-BC71-C511240F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dirty="0"/>
              <a:t>Questions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C17F448-152D-4AF5-9C4C-0C4FFF6A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02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69E94B-8CD2-6249-9F2B-145FFB542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988169"/>
              </p:ext>
            </p:extLst>
          </p:nvPr>
        </p:nvGraphicFramePr>
        <p:xfrm>
          <a:off x="545307" y="790831"/>
          <a:ext cx="11101385" cy="54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277">
                  <a:extLst>
                    <a:ext uri="{9D8B030D-6E8A-4147-A177-3AD203B41FA5}">
                      <a16:colId xmlns:a16="http://schemas.microsoft.com/office/drawing/2014/main" val="2314460175"/>
                    </a:ext>
                  </a:extLst>
                </a:gridCol>
                <a:gridCol w="2220277">
                  <a:extLst>
                    <a:ext uri="{9D8B030D-6E8A-4147-A177-3AD203B41FA5}">
                      <a16:colId xmlns:a16="http://schemas.microsoft.com/office/drawing/2014/main" val="2038538186"/>
                    </a:ext>
                  </a:extLst>
                </a:gridCol>
                <a:gridCol w="2220277">
                  <a:extLst>
                    <a:ext uri="{9D8B030D-6E8A-4147-A177-3AD203B41FA5}">
                      <a16:colId xmlns:a16="http://schemas.microsoft.com/office/drawing/2014/main" val="578969444"/>
                    </a:ext>
                  </a:extLst>
                </a:gridCol>
                <a:gridCol w="2220277">
                  <a:extLst>
                    <a:ext uri="{9D8B030D-6E8A-4147-A177-3AD203B41FA5}">
                      <a16:colId xmlns:a16="http://schemas.microsoft.com/office/drawing/2014/main" val="515297530"/>
                    </a:ext>
                  </a:extLst>
                </a:gridCol>
                <a:gridCol w="2220277">
                  <a:extLst>
                    <a:ext uri="{9D8B030D-6E8A-4147-A177-3AD203B41FA5}">
                      <a16:colId xmlns:a16="http://schemas.microsoft.com/office/drawing/2014/main" val="2797961690"/>
                    </a:ext>
                  </a:extLst>
                </a:gridCol>
              </a:tblGrid>
              <a:tr h="73128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Table of Custom Stop Words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129671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anaheim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epcot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platinum pass</a:t>
                      </a:r>
                    </a:p>
                  </a:txBody>
                  <a:tcPr marR="9525" marT="952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studios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hollywood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347646802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 kingdom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eurodisney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pass</a:t>
                      </a:r>
                    </a:p>
                  </a:txBody>
                  <a:tcPr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927548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beijing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magic kingdom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preferred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studios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2834996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blizzard beach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 unlimited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street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preferred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tokyo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land</a:t>
                      </a: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2957779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bronze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mickey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typhoon lagoon</a:t>
                      </a: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2207885558"/>
                  </a:ext>
                </a:extLst>
              </a:tr>
              <a:tr h="8752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walk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hollywood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studios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moscow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seasonal 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</a:t>
                      </a: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279785442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cruise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incredi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 hopper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volcano bay</a:t>
                      </a: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3737870801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disney</a:t>
                      </a:r>
                    </a:p>
                  </a:txBody>
                  <a:tcPr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islands of adventure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pirate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</a:t>
                      </a: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291158919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disneyland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pixie dust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sorcerer pass</a:t>
                      </a: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wdw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42858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5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C96E-3C88-804F-8A94-54C6DBA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3A59-72AE-9E49-AD74-5EBF4FAB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spcBef>
                <a:spcPts val="22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Does our brand remain distinct from other theme parks?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When past and current guests visit, do they embrace the brand?</a:t>
            </a:r>
          </a:p>
        </p:txBody>
      </p:sp>
    </p:spTree>
    <p:extLst>
      <p:ext uri="{BB962C8B-B14F-4D97-AF65-F5344CB8AC3E}">
        <p14:creationId xmlns:p14="http://schemas.microsoft.com/office/powerpoint/2010/main" val="182028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CB3B-E49D-0D4B-96E4-29AA97A1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53E9-C1A9-F44A-B202-6A08C0E2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social media (Reddit) threads on Disney and Universal</a:t>
            </a:r>
          </a:p>
          <a:p>
            <a:pPr lvl="1"/>
            <a:r>
              <a:rPr lang="en-US" dirty="0"/>
              <a:t>Can an NLP model determine which posts came from which subreddit?  How well?</a:t>
            </a:r>
          </a:p>
        </p:txBody>
      </p:sp>
    </p:spTree>
    <p:extLst>
      <p:ext uri="{BB962C8B-B14F-4D97-AF65-F5344CB8AC3E}">
        <p14:creationId xmlns:p14="http://schemas.microsoft.com/office/powerpoint/2010/main" val="305532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E92D99-EF23-4341-A3A8-0BED7527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/>
              <a:t>Subreddits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454F-C28E-F447-BA62-ABCA4744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Focus on park visits and park visitors</a:t>
            </a:r>
          </a:p>
          <a:p>
            <a:r>
              <a:rPr lang="en-US" dirty="0" err="1"/>
              <a:t>disneyparks</a:t>
            </a:r>
            <a:endParaRPr lang="en-US" dirty="0"/>
          </a:p>
          <a:p>
            <a:r>
              <a:rPr lang="en-US" dirty="0" err="1"/>
              <a:t>universalstudios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6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4667-C774-2C4F-98D0-25CC6980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2604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BF7F-463B-2849-A6F0-1EA7EF55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30" y="3064907"/>
            <a:ext cx="4316205" cy="377983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3500" dirty="0"/>
              <a:t>Complete </a:t>
            </a:r>
            <a:r>
              <a:rPr lang="en-US" sz="3500" dirty="0" err="1"/>
              <a:t>Dataframe</a:t>
            </a:r>
            <a:r>
              <a:rPr lang="en-US" sz="3500" dirty="0"/>
              <a:t> (Title Analysis)</a:t>
            </a:r>
          </a:p>
          <a:p>
            <a:pPr lvl="1">
              <a:lnSpc>
                <a:spcPct val="100000"/>
              </a:lnSpc>
              <a:spcAft>
                <a:spcPts val="2400"/>
              </a:spcAft>
            </a:pPr>
            <a:r>
              <a:rPr lang="en-US" sz="3000" dirty="0"/>
              <a:t>5,093 posts from </a:t>
            </a:r>
            <a:r>
              <a:rPr lang="en-US" sz="3000" dirty="0" err="1"/>
              <a:t>disneyparks</a:t>
            </a:r>
            <a:endParaRPr lang="en-US" sz="3000" dirty="0"/>
          </a:p>
          <a:p>
            <a:pPr lvl="1">
              <a:lnSpc>
                <a:spcPct val="100000"/>
              </a:lnSpc>
              <a:spcAft>
                <a:spcPts val="2400"/>
              </a:spcAft>
            </a:pPr>
            <a:r>
              <a:rPr lang="en-US" sz="3000" dirty="0"/>
              <a:t>5,084 posts from </a:t>
            </a:r>
            <a:r>
              <a:rPr lang="en-US" sz="3000" dirty="0" err="1"/>
              <a:t>universalstudios</a:t>
            </a:r>
            <a:endParaRPr lang="en-US" sz="3000" dirty="0"/>
          </a:p>
        </p:txBody>
      </p:sp>
      <p:sp>
        <p:nvSpPr>
          <p:cNvPr id="4" name="Rectangle 3" descr="Speech">
            <a:extLst>
              <a:ext uri="{FF2B5EF4-FFF2-40B4-BE49-F238E27FC236}">
                <a16:creationId xmlns:a16="http://schemas.microsoft.com/office/drawing/2014/main" id="{87BC6DE8-997E-AA41-96C5-6E00907EC520}"/>
              </a:ext>
            </a:extLst>
          </p:cNvPr>
          <p:cNvSpPr/>
          <p:nvPr/>
        </p:nvSpPr>
        <p:spPr>
          <a:xfrm>
            <a:off x="7144229" y="1424537"/>
            <a:ext cx="1512000" cy="1512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F56FA1-5635-374B-9978-93C1ECD5419F}"/>
              </a:ext>
            </a:extLst>
          </p:cNvPr>
          <p:cNvSpPr txBox="1">
            <a:spLocks/>
          </p:cNvSpPr>
          <p:nvPr/>
        </p:nvSpPr>
        <p:spPr>
          <a:xfrm>
            <a:off x="7043773" y="3078163"/>
            <a:ext cx="4316205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3200" dirty="0"/>
              <a:t>Truncated </a:t>
            </a:r>
            <a:r>
              <a:rPr lang="en-US" sz="3200" dirty="0" err="1"/>
              <a:t>Dataframe</a:t>
            </a:r>
            <a:r>
              <a:rPr lang="en-US" sz="3200" dirty="0"/>
              <a:t> (</a:t>
            </a:r>
            <a:r>
              <a:rPr lang="en-US" sz="3200" dirty="0" err="1"/>
              <a:t>selftext</a:t>
            </a:r>
            <a:r>
              <a:rPr lang="en-US" sz="3200" dirty="0"/>
              <a:t> analysis)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800" dirty="0"/>
              <a:t>1,413 from </a:t>
            </a:r>
            <a:r>
              <a:rPr lang="en-US" sz="2800" dirty="0" err="1"/>
              <a:t>disneyparks</a:t>
            </a:r>
            <a:endParaRPr lang="en-US" sz="2800" dirty="0"/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sz="2800" dirty="0"/>
              <a:t>2,498 from </a:t>
            </a:r>
            <a:r>
              <a:rPr lang="en-US" sz="2800" dirty="0" err="1"/>
              <a:t>universalstudios</a:t>
            </a:r>
            <a:endParaRPr lang="en-US" sz="2800" dirty="0"/>
          </a:p>
        </p:txBody>
      </p:sp>
      <p:sp>
        <p:nvSpPr>
          <p:cNvPr id="6" name="Rectangle 5" descr="Venn Diagram">
            <a:extLst>
              <a:ext uri="{FF2B5EF4-FFF2-40B4-BE49-F238E27FC236}">
                <a16:creationId xmlns:a16="http://schemas.microsoft.com/office/drawing/2014/main" id="{6772420F-0B01-F04D-878A-8D9BA782C6BF}"/>
              </a:ext>
            </a:extLst>
          </p:cNvPr>
          <p:cNvSpPr/>
          <p:nvPr/>
        </p:nvSpPr>
        <p:spPr>
          <a:xfrm>
            <a:off x="683917" y="1521377"/>
            <a:ext cx="1512000" cy="1512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E2F72-8565-9A4E-B1F2-702224E5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7500"/>
              <a:t>Procedure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10C29-A741-4A8F-AFDA-6CE7A9B7C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065681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68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C18778-9F40-DA42-9202-2EAB5D0D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011" y="1172161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1670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14556A-1BA7-9443-AE1C-F16D3E18E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22B8EEF-38E2-4441-91AC-408D041F2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253" y="630195"/>
            <a:ext cx="11920636" cy="557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5678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2F3F0"/>
      </a:lt2>
      <a:accent1>
        <a:srgbClr val="874DC3"/>
      </a:accent1>
      <a:accent2>
        <a:srgbClr val="524AB7"/>
      </a:accent2>
      <a:accent3>
        <a:srgbClr val="4D75C3"/>
      </a:accent3>
      <a:accent4>
        <a:srgbClr val="3B95B1"/>
      </a:accent4>
      <a:accent5>
        <a:srgbClr val="4BBFAB"/>
      </a:accent5>
      <a:accent6>
        <a:srgbClr val="3BB16B"/>
      </a:accent6>
      <a:hlink>
        <a:srgbClr val="669933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617</Words>
  <Application>Microsoft Macintosh PowerPoint</Application>
  <PresentationFormat>Widescreen</PresentationFormat>
  <Paragraphs>132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Next LT Pro</vt:lpstr>
      <vt:lpstr>Bell MT</vt:lpstr>
      <vt:lpstr>Calibri</vt:lpstr>
      <vt:lpstr>Gill Sans MT</vt:lpstr>
      <vt:lpstr>GlowVTI</vt:lpstr>
      <vt:lpstr>Disney World</vt:lpstr>
      <vt:lpstr>Purpose</vt:lpstr>
      <vt:lpstr>Specific Questions</vt:lpstr>
      <vt:lpstr>Approach</vt:lpstr>
      <vt:lpstr>Subreddits Used</vt:lpstr>
      <vt:lpstr>Data</vt:lpstr>
      <vt:lpstr>Procedure</vt:lpstr>
      <vt:lpstr>Exploratory Data Analysis</vt:lpstr>
      <vt:lpstr>PowerPoint Presentation</vt:lpstr>
      <vt:lpstr>PowerPoint Presentation</vt:lpstr>
      <vt:lpstr>Modeling</vt:lpstr>
      <vt:lpstr>Null Model</vt:lpstr>
      <vt:lpstr>Random Forest Classifier Cleaned, tokenized, lemmatized title</vt:lpstr>
      <vt:lpstr>Naïve Bayes</vt:lpstr>
      <vt:lpstr>Naïve Bayes + Grid Searches</vt:lpstr>
      <vt:lpstr>Naïve Bayes +  Grid Search</vt:lpstr>
      <vt:lpstr>Confusion Matrix Naïve Bayes + Grid Search #4</vt:lpstr>
      <vt:lpstr>Which Model is Best?</vt:lpstr>
      <vt:lpstr>Why are Models So Similar?</vt:lpstr>
      <vt:lpstr>Magic</vt:lpstr>
      <vt:lpstr>Magic Counts Cleaned Title</vt:lpstr>
      <vt:lpstr>Recommendations for Further Research</vt:lpstr>
      <vt:lpstr>Recommendations for Further Research</vt:lpstr>
      <vt:lpstr>Recommendations for Further Research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 World</dc:title>
  <dc:creator>Nhan Rao</dc:creator>
  <cp:lastModifiedBy>Nhan Rao</cp:lastModifiedBy>
  <cp:revision>21</cp:revision>
  <dcterms:created xsi:type="dcterms:W3CDTF">2021-09-13T14:15:27Z</dcterms:created>
  <dcterms:modified xsi:type="dcterms:W3CDTF">2021-09-17T02:58:03Z</dcterms:modified>
</cp:coreProperties>
</file>