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68" r:id="rId5"/>
    <p:sldId id="298" r:id="rId6"/>
    <p:sldId id="321" r:id="rId7"/>
    <p:sldId id="320" r:id="rId8"/>
    <p:sldId id="322" r:id="rId9"/>
    <p:sldId id="323" r:id="rId10"/>
    <p:sldId id="324" r:id="rId11"/>
    <p:sldId id="317" r:id="rId12"/>
    <p:sldId id="318" r:id="rId13"/>
    <p:sldId id="325"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77" d="100"/>
          <a:sy n="77" d="100"/>
        </p:scale>
        <p:origin x="391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194FFE89-DD1A-434A-B46E-FC01616819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posición de fecha 2">
            <a:extLst>
              <a:ext uri="{FF2B5EF4-FFF2-40B4-BE49-F238E27FC236}">
                <a16:creationId xmlns:a16="http://schemas.microsoft.com/office/drawing/2014/main" id="{705BBA22-1009-4062-B497-20D4D1F420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9C358C0-C44C-498D-A1E1-DE48B4230B7D}" type="datetime1">
              <a:rPr lang="es-ES" smtClean="0"/>
              <a:t>08/08/2019</a:t>
            </a:fld>
            <a:endParaRPr lang="es-ES" dirty="0"/>
          </a:p>
        </p:txBody>
      </p:sp>
      <p:sp>
        <p:nvSpPr>
          <p:cNvPr id="4" name="Marcador de posición de pie de página 3">
            <a:extLst>
              <a:ext uri="{FF2B5EF4-FFF2-40B4-BE49-F238E27FC236}">
                <a16:creationId xmlns:a16="http://schemas.microsoft.com/office/drawing/2014/main" id="{265305A3-EF7C-4109-870C-75957F87F8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A65183E6-2BF7-4148-8288-DCAD651FB9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FCA6C9-E2E2-4922-B1A7-E6462166C8C6}" type="slidenum">
              <a:rPr lang="es-ES" smtClean="0"/>
              <a:t>‹Nº›</a:t>
            </a:fld>
            <a:endParaRPr lang="es-ES"/>
          </a:p>
        </p:txBody>
      </p:sp>
    </p:spTree>
    <p:extLst>
      <p:ext uri="{BB962C8B-B14F-4D97-AF65-F5344CB8AC3E}">
        <p14:creationId xmlns:p14="http://schemas.microsoft.com/office/powerpoint/2010/main" val="39005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92B87-2711-4A81-9AC1-A41D13AFD163}" type="datetime1">
              <a:rPr lang="es-ES" smtClean="0"/>
              <a:pPr/>
              <a:t>08/08/2019</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C70E52-1238-4A7F-867E-2F90BFCA0D60}" type="slidenum">
              <a:rPr lang="es-ES" noProof="0" smtClean="0"/>
              <a:t>‹Nº›</a:t>
            </a:fld>
            <a:endParaRPr lang="es-ES" noProof="0"/>
          </a:p>
        </p:txBody>
      </p:sp>
    </p:spTree>
    <p:extLst>
      <p:ext uri="{BB962C8B-B14F-4D97-AF65-F5344CB8AC3E}">
        <p14:creationId xmlns:p14="http://schemas.microsoft.com/office/powerpoint/2010/main" val="353458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a:t>
            </a:fld>
            <a:endParaRPr lang="es-ES"/>
          </a:p>
        </p:txBody>
      </p:sp>
    </p:spTree>
    <p:extLst>
      <p:ext uri="{BB962C8B-B14F-4D97-AF65-F5344CB8AC3E}">
        <p14:creationId xmlns:p14="http://schemas.microsoft.com/office/powerpoint/2010/main" val="4240068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0"/>
            <a:ext cx="10840914" cy="1260000"/>
          </a:xfrm>
        </p:spPr>
        <p:txBody>
          <a:bodyPr rtlCol="0" anchor="ctr" anchorCtr="0">
            <a:normAutofit/>
          </a:bodyPr>
          <a:lstStyle>
            <a:lvl1pPr>
              <a:defRPr sz="300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685801" y="1869601"/>
            <a:ext cx="10840914" cy="3921600"/>
          </a:xfrm>
        </p:spPr>
        <p:txBody>
          <a:bodyPr rtlCol="0" anchor="t" anchorCtr="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7DA84119-8240-4845-BD01-2786B6976425}" type="datetime1">
              <a:rPr lang="es-ES" noProof="0" smtClean="0"/>
              <a:t>08/08/2019</a:t>
            </a:fld>
            <a:endParaRPr lang="es-ES" noProof="0"/>
          </a:p>
        </p:txBody>
      </p:sp>
      <p:sp>
        <p:nvSpPr>
          <p:cNvPr id="5" name="Marcador de posición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8" name="Conector recto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1" y="609601"/>
            <a:ext cx="10840913" cy="3124199"/>
          </a:xfrm>
        </p:spPr>
        <p:txBody>
          <a:bodyPr rtlCol="0" anchor="ctr">
            <a:normAutofit/>
          </a:bodyPr>
          <a:lstStyle>
            <a:lvl1pPr algn="l">
              <a:defRPr sz="3000" b="0" cap="none"/>
            </a:lvl1pPr>
          </a:lstStyle>
          <a:p>
            <a:pPr rtl="0"/>
            <a:r>
              <a:rPr lang="es-ES" noProof="0"/>
              <a:t>HAGA CLIC PARA EDITAR EL ESTILO DEL TÍTULO DEL PATRÓN</a:t>
            </a:r>
          </a:p>
        </p:txBody>
      </p:sp>
      <p:sp>
        <p:nvSpPr>
          <p:cNvPr id="3" name="Marcador de posición de texto 2"/>
          <p:cNvSpPr>
            <a:spLocks noGrp="1"/>
          </p:cNvSpPr>
          <p:nvPr>
            <p:ph type="body" idx="1" hasCustomPrompt="1"/>
          </p:nvPr>
        </p:nvSpPr>
        <p:spPr>
          <a:xfrm>
            <a:off x="685800" y="3733800"/>
            <a:ext cx="10840914" cy="2057400"/>
          </a:xfrm>
        </p:spPr>
        <p:txBody>
          <a:bodyPr rtlCol="0"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8751CC07-C6EA-4B19-B21B-F21CD960CB05}" type="datetime1">
              <a:rPr lang="es-ES" noProof="0" smtClean="0"/>
              <a:t>08/08/2019</a:t>
            </a:fld>
            <a:endParaRPr lang="es-ES" noProof="0"/>
          </a:p>
        </p:txBody>
      </p:sp>
      <p:sp>
        <p:nvSpPr>
          <p:cNvPr id="5" name="Marcador de posición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0"/>
            <a:ext cx="10840914" cy="1260000"/>
          </a:xfrm>
        </p:spPr>
        <p:txBody>
          <a:bodyPr rtlCol="0">
            <a:normAutofit/>
          </a:bodyPr>
          <a:lstStyle>
            <a:lvl1pPr>
              <a:defRPr sz="3000"/>
            </a:lvl1pPr>
          </a:lstStyle>
          <a:p>
            <a:pPr rtl="0"/>
            <a:r>
              <a:rPr lang="es-ES" noProof="0"/>
              <a:t>Haga clic para modificar el estilo de título del patrón</a:t>
            </a:r>
          </a:p>
        </p:txBody>
      </p:sp>
      <p:sp>
        <p:nvSpPr>
          <p:cNvPr id="3" name="Marcador de posición de fecha 2"/>
          <p:cNvSpPr>
            <a:spLocks noGrp="1"/>
          </p:cNvSpPr>
          <p:nvPr>
            <p:ph type="dt" sz="half" idx="10"/>
          </p:nvPr>
        </p:nvSpPr>
        <p:spPr/>
        <p:txBody>
          <a:bodyPr rtlCol="0"/>
          <a:lstStyle/>
          <a:p>
            <a:pPr rtl="0"/>
            <a:fld id="{0D155427-7CF5-4CF7-B6B0-39C2418E56E7}" type="datetime1">
              <a:rPr lang="es-ES" noProof="0" smtClean="0"/>
              <a:t>08/08/2019</a:t>
            </a:fld>
            <a:endParaRPr lang="es-ES" noProof="0"/>
          </a:p>
        </p:txBody>
      </p:sp>
      <p:sp>
        <p:nvSpPr>
          <p:cNvPr id="4" name="Marcador de posición de pie de página 3"/>
          <p:cNvSpPr>
            <a:spLocks noGrp="1"/>
          </p:cNvSpPr>
          <p:nvPr>
            <p:ph type="ftr" sz="quarter" idx="11"/>
          </p:nvPr>
        </p:nvSpPr>
        <p:spPr/>
        <p:txBody>
          <a:bodyPr rtlCol="0"/>
          <a:lstStyle/>
          <a:p>
            <a:pPr rtl="0"/>
            <a:r>
              <a:rPr lang="es-ES" noProof="0"/>
              <a:t>Agregar un pie de página</a:t>
            </a:r>
          </a:p>
        </p:txBody>
      </p:sp>
      <p:sp>
        <p:nvSpPr>
          <p:cNvPr id="5" name="Marcador de posición de número de diapositiva 4"/>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posición de fecha 1"/>
          <p:cNvSpPr>
            <a:spLocks noGrp="1"/>
          </p:cNvSpPr>
          <p:nvPr>
            <p:ph type="dt" sz="half" idx="10"/>
          </p:nvPr>
        </p:nvSpPr>
        <p:spPr/>
        <p:txBody>
          <a:bodyPr rtlCol="0"/>
          <a:lstStyle/>
          <a:p>
            <a:pPr rtl="0"/>
            <a:fld id="{C5547786-EEBE-4706-ACD9-FE928A10B11B}" type="datetime1">
              <a:rPr lang="es-ES" noProof="0" smtClean="0"/>
              <a:t>08/08/2019</a:t>
            </a:fld>
            <a:endParaRPr lang="es-ES" noProof="0"/>
          </a:p>
        </p:txBody>
      </p:sp>
      <p:sp>
        <p:nvSpPr>
          <p:cNvPr id="3" name="Marcador de posición de pie de página 2"/>
          <p:cNvSpPr>
            <a:spLocks noGrp="1"/>
          </p:cNvSpPr>
          <p:nvPr>
            <p:ph type="ftr" sz="quarter" idx="11"/>
          </p:nvPr>
        </p:nvSpPr>
        <p:spPr/>
        <p:txBody>
          <a:bodyPr rtlCol="0"/>
          <a:lstStyle/>
          <a:p>
            <a:pPr rtl="0"/>
            <a:r>
              <a:rPr lang="es-ES" noProof="0"/>
              <a:t>Agregar un pie de página</a:t>
            </a:r>
          </a:p>
        </p:txBody>
      </p:sp>
      <p:sp>
        <p:nvSpPr>
          <p:cNvPr id="4" name="Marcador de posición de número de diapositiva 3"/>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ítulo 1"/>
          <p:cNvSpPr>
            <a:spLocks noGrp="1"/>
          </p:cNvSpPr>
          <p:nvPr>
            <p:ph type="ctrTitle"/>
          </p:nvPr>
        </p:nvSpPr>
        <p:spPr>
          <a:xfrm>
            <a:off x="2476500" y="2716272"/>
            <a:ext cx="8683625" cy="2421464"/>
          </a:xfrm>
        </p:spPr>
        <p:txBody>
          <a:bodyPr rtlCol="0" anchor="b">
            <a:normAutofit/>
          </a:bodyPr>
          <a:lstStyle>
            <a:lvl1pPr algn="r">
              <a:defRPr sz="4800">
                <a:effectLst/>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2476500" y="5137736"/>
            <a:ext cx="8683625" cy="732840"/>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8932558" y="5870575"/>
            <a:ext cx="1600200" cy="377825"/>
          </a:xfrm>
        </p:spPr>
        <p:txBody>
          <a:bodyPr rtlCol="0"/>
          <a:lstStyle/>
          <a:p>
            <a:pPr rtl="0"/>
            <a:fld id="{C03DAB1D-FF88-4B1F-9694-673F0907BE82}" type="datetime1">
              <a:rPr lang="es-ES" noProof="0" smtClean="0"/>
              <a:t>08/08/2019</a:t>
            </a:fld>
            <a:endParaRPr lang="es-ES" noProof="0"/>
          </a:p>
        </p:txBody>
      </p:sp>
      <p:sp>
        <p:nvSpPr>
          <p:cNvPr id="5" name="Marcador de posición de pie de página 4"/>
          <p:cNvSpPr>
            <a:spLocks noGrp="1"/>
          </p:cNvSpPr>
          <p:nvPr>
            <p:ph type="ftr" sz="quarter" idx="11"/>
          </p:nvPr>
        </p:nvSpPr>
        <p:spPr>
          <a:xfrm>
            <a:off x="3962399" y="5870575"/>
            <a:ext cx="4893958" cy="377825"/>
          </a:xfrm>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a:xfrm>
            <a:off x="10608958" y="5870575"/>
            <a:ext cx="551167" cy="377825"/>
          </a:xfrm>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552450" y="1874308"/>
            <a:ext cx="3814235" cy="1260000"/>
          </a:xfrm>
        </p:spPr>
        <p:txBody>
          <a:bodyPr rtlCol="0" anchor="ctr" anchorCtr="0">
            <a:noAutofit/>
          </a:bodyPr>
          <a:lstStyle>
            <a:lvl1pPr algn="r">
              <a:defRPr sz="3000" b="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648200" y="0"/>
            <a:ext cx="7543800" cy="6856214"/>
          </a:xfrm>
        </p:spPr>
        <p:txBody>
          <a:bodyPr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52450" y="3134308"/>
            <a:ext cx="3814235" cy="2016600"/>
          </a:xfrm>
        </p:spPr>
        <p:txBody>
          <a:bodyPr rtlCol="0"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CBE7047D-2722-4D09-999A-DD62A657ADBF}" type="datetime1">
              <a:rPr lang="es-ES" noProof="0" smtClean="0"/>
              <a:t>08/08/2019</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y descripción de título">
    <p:spTree>
      <p:nvGrpSpPr>
        <p:cNvPr id="1" name=""/>
        <p:cNvGrpSpPr/>
        <p:nvPr/>
      </p:nvGrpSpPr>
      <p:grpSpPr>
        <a:xfrm>
          <a:off x="0" y="0"/>
          <a:ext cx="0" cy="0"/>
          <a:chOff x="0" y="0"/>
          <a:chExt cx="0" cy="0"/>
        </a:xfrm>
      </p:grpSpPr>
      <p:pic>
        <p:nvPicPr>
          <p:cNvPr id="11" name="Imagen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840914" cy="1260000"/>
          </a:xfrm>
        </p:spPr>
        <p:txBody>
          <a:bodyPr rtlCol="0" anchor="ctr" anchorCtr="0">
            <a:normAutofit/>
          </a:bodyPr>
          <a:lstStyle>
            <a:lvl1pPr>
              <a:defRPr sz="30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5799" y="1881824"/>
            <a:ext cx="10840914" cy="1032826"/>
          </a:xfrm>
        </p:spPr>
        <p:txBody>
          <a:bodyPr rtlCol="0"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7" name="Marcador de posición de fecha 6"/>
          <p:cNvSpPr>
            <a:spLocks noGrp="1"/>
          </p:cNvSpPr>
          <p:nvPr>
            <p:ph type="dt" sz="half" idx="10"/>
          </p:nvPr>
        </p:nvSpPr>
        <p:spPr/>
        <p:txBody>
          <a:bodyPr rtlCol="0"/>
          <a:lstStyle/>
          <a:p>
            <a:pPr rtl="0"/>
            <a:fld id="{A59E33FB-4060-4D94-A6F0-5780C0264376}" type="datetime1">
              <a:rPr lang="es-ES" noProof="0" smtClean="0"/>
              <a:t>08/08/2019</a:t>
            </a:fld>
            <a:endParaRPr lang="es-ES" noProof="0"/>
          </a:p>
        </p:txBody>
      </p:sp>
      <p:sp>
        <p:nvSpPr>
          <p:cNvPr id="8" name="Marcador de posición de pie de página 7"/>
          <p:cNvSpPr>
            <a:spLocks noGrp="1"/>
          </p:cNvSpPr>
          <p:nvPr>
            <p:ph type="ftr" sz="quarter" idx="11"/>
          </p:nvPr>
        </p:nvSpPr>
        <p:spPr/>
        <p:txBody>
          <a:bodyPr rtlCol="0"/>
          <a:lstStyle/>
          <a:p>
            <a:pPr rtl="0"/>
            <a:r>
              <a:rPr lang="es-ES" noProof="0"/>
              <a:t>Agregar un pie de página</a:t>
            </a:r>
          </a:p>
        </p:txBody>
      </p:sp>
      <p:sp>
        <p:nvSpPr>
          <p:cNvPr id="6" name="Marcador de texto 5">
            <a:extLst>
              <a:ext uri="{FF2B5EF4-FFF2-40B4-BE49-F238E27FC236}">
                <a16:creationId xmlns:a16="http://schemas.microsoft.com/office/drawing/2014/main" id="{B47DAE59-9D63-4159-8F3E-560C31F19A89}"/>
              </a:ext>
            </a:extLst>
          </p:cNvPr>
          <p:cNvSpPr>
            <a:spLocks noGrp="1"/>
          </p:cNvSpPr>
          <p:nvPr>
            <p:ph type="body" sz="quarter" idx="14" hasCustomPrompt="1"/>
          </p:nvPr>
        </p:nvSpPr>
        <p:spPr>
          <a:xfrm>
            <a:off x="1216192"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sp>
        <p:nvSpPr>
          <p:cNvPr id="9" name="Marcador de posición de número de diapositiva 8"/>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
        <p:nvSpPr>
          <p:cNvPr id="12" name="Marcador de posición de texto 2">
            <a:extLst>
              <a:ext uri="{FF2B5EF4-FFF2-40B4-BE49-F238E27FC236}">
                <a16:creationId xmlns:a16="http://schemas.microsoft.com/office/drawing/2014/main" id="{4249143D-80A5-4E4C-BBFD-F253500CE226}"/>
              </a:ext>
            </a:extLst>
          </p:cNvPr>
          <p:cNvSpPr>
            <a:spLocks noGrp="1"/>
          </p:cNvSpPr>
          <p:nvPr>
            <p:ph type="body" idx="13" hasCustomPrompt="1"/>
          </p:nvPr>
        </p:nvSpPr>
        <p:spPr>
          <a:xfrm>
            <a:off x="685799" y="2914650"/>
            <a:ext cx="10840914" cy="502126"/>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texto 5">
            <a:extLst>
              <a:ext uri="{FF2B5EF4-FFF2-40B4-BE49-F238E27FC236}">
                <a16:creationId xmlns:a16="http://schemas.microsoft.com/office/drawing/2014/main" id="{B06123F0-984B-4EF8-9945-3621C401B7AD}"/>
              </a:ext>
            </a:extLst>
          </p:cNvPr>
          <p:cNvSpPr>
            <a:spLocks noGrp="1"/>
          </p:cNvSpPr>
          <p:nvPr>
            <p:ph type="body" sz="quarter" idx="17" hasCustomPrompt="1"/>
          </p:nvPr>
        </p:nvSpPr>
        <p:spPr>
          <a:xfrm>
            <a:off x="7465366"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sp>
        <p:nvSpPr>
          <p:cNvPr id="21" name="Marcador de texto 5">
            <a:extLst>
              <a:ext uri="{FF2B5EF4-FFF2-40B4-BE49-F238E27FC236}">
                <a16:creationId xmlns:a16="http://schemas.microsoft.com/office/drawing/2014/main" id="{A669C074-A9BE-4B07-ACEE-3B34AAC8B9E7}"/>
              </a:ext>
            </a:extLst>
          </p:cNvPr>
          <p:cNvSpPr>
            <a:spLocks noGrp="1"/>
          </p:cNvSpPr>
          <p:nvPr>
            <p:ph type="body" sz="quarter" idx="18" hasCustomPrompt="1"/>
          </p:nvPr>
        </p:nvSpPr>
        <p:spPr>
          <a:xfrm>
            <a:off x="9548424"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sp>
        <p:nvSpPr>
          <p:cNvPr id="19" name="Marcador de texto 5">
            <a:extLst>
              <a:ext uri="{FF2B5EF4-FFF2-40B4-BE49-F238E27FC236}">
                <a16:creationId xmlns:a16="http://schemas.microsoft.com/office/drawing/2014/main" id="{84A40D78-D6DD-41A7-A132-9D48DF8649A9}"/>
              </a:ext>
            </a:extLst>
          </p:cNvPr>
          <p:cNvSpPr>
            <a:spLocks noGrp="1"/>
          </p:cNvSpPr>
          <p:nvPr>
            <p:ph type="body" sz="quarter" idx="16" hasCustomPrompt="1"/>
          </p:nvPr>
        </p:nvSpPr>
        <p:spPr>
          <a:xfrm>
            <a:off x="5382308"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sp>
        <p:nvSpPr>
          <p:cNvPr id="18" name="Marcador de texto 5">
            <a:extLst>
              <a:ext uri="{FF2B5EF4-FFF2-40B4-BE49-F238E27FC236}">
                <a16:creationId xmlns:a16="http://schemas.microsoft.com/office/drawing/2014/main" id="{4A9CFAA7-850F-4C92-A9BE-56452E5CA04D}"/>
              </a:ext>
            </a:extLst>
          </p:cNvPr>
          <p:cNvSpPr>
            <a:spLocks noGrp="1"/>
          </p:cNvSpPr>
          <p:nvPr>
            <p:ph type="body" sz="quarter" idx="15" hasCustomPrompt="1"/>
          </p:nvPr>
        </p:nvSpPr>
        <p:spPr>
          <a:xfrm>
            <a:off x="3299250"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cxnSp>
        <p:nvCxnSpPr>
          <p:cNvPr id="14" name="Conector recto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1457326" y="995967"/>
            <a:ext cx="6238874" cy="1260000"/>
          </a:xfrm>
        </p:spPr>
        <p:txBody>
          <a:bodyPr rtlCol="0" anchor="ctr" anchorCtr="0">
            <a:noAutofit/>
          </a:bodyPr>
          <a:lstStyle>
            <a:lvl1pPr algn="r">
              <a:defRPr sz="30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085849" y="2255967"/>
            <a:ext cx="6610351" cy="3476618"/>
          </a:xfrm>
        </p:spPr>
        <p:txBody>
          <a:bodyPr rtlCol="0"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1A440861-38A6-4A65-9D49-5A3755B00870}" type="datetime1">
              <a:rPr lang="es-ES" noProof="0" smtClean="0"/>
              <a:t>08/08/2019</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n con leyenda a la derech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6657974" y="995968"/>
            <a:ext cx="4848225" cy="1260000"/>
          </a:xfrm>
        </p:spPr>
        <p:txBody>
          <a:bodyPr rtlCol="0" anchor="ctr" anchorCtr="0">
            <a:normAutofit/>
          </a:bodyPr>
          <a:lstStyle>
            <a:lvl1pPr algn="l">
              <a:defRPr sz="30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6657974" y="2255968"/>
            <a:ext cx="4848225" cy="3476617"/>
          </a:xfrm>
        </p:spPr>
        <p:txBody>
          <a:bodyPr rtlCol="0"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B8AC0DC0-7AA0-47B4-8566-3139D7BCA291}" type="datetime1">
              <a:rPr lang="es-ES" noProof="0" smtClean="0"/>
              <a:t>08/08/2019</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pic>
        <p:nvPicPr>
          <p:cNvPr id="16" name="Imagen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Cuadro de texto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
        <p:nvSpPr>
          <p:cNvPr id="11" name="Cuadro de texto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
        <p:nvSpPr>
          <p:cNvPr id="2" name="Título 1"/>
          <p:cNvSpPr>
            <a:spLocks noGrp="1"/>
          </p:cNvSpPr>
          <p:nvPr>
            <p:ph type="title" hasCustomPrompt="1"/>
          </p:nvPr>
        </p:nvSpPr>
        <p:spPr>
          <a:xfrm>
            <a:off x="1320801" y="609601"/>
            <a:ext cx="9550399" cy="2743199"/>
          </a:xfrm>
        </p:spPr>
        <p:txBody>
          <a:bodyPr rtlCol="0" anchor="ctr">
            <a:normAutofit/>
          </a:bodyPr>
          <a:lstStyle>
            <a:lvl1pPr algn="ctr">
              <a:defRPr sz="3000" b="0" i="1" cap="none">
                <a:solidFill>
                  <a:schemeClr val="tx1"/>
                </a:solidFill>
              </a:defRPr>
            </a:lvl1pPr>
          </a:lstStyle>
          <a:p>
            <a:pPr rtl="0"/>
            <a:r>
              <a:rPr lang="es-ES" noProof="0"/>
              <a:t>HAGA CLIC PARA EDITAR EL ESTILO DEL TÍTULO DEL PATRÓN</a:t>
            </a:r>
          </a:p>
        </p:txBody>
      </p:sp>
      <p:sp>
        <p:nvSpPr>
          <p:cNvPr id="10" name="Marcador de texto 9"/>
          <p:cNvSpPr>
            <a:spLocks noGrp="1"/>
          </p:cNvSpPr>
          <p:nvPr>
            <p:ph type="body" sz="quarter" idx="13" hasCustomPrompt="1"/>
          </p:nvPr>
        </p:nvSpPr>
        <p:spPr>
          <a:xfrm>
            <a:off x="1426408" y="3352800"/>
            <a:ext cx="9339184" cy="381000"/>
          </a:xfrm>
        </p:spPr>
        <p:txBody>
          <a:bodyPr rtlCol="0"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Editar estilos de texto del patrón</a:t>
            </a:r>
          </a:p>
        </p:txBody>
      </p:sp>
      <p:sp>
        <p:nvSpPr>
          <p:cNvPr id="7" name="Rectángulo: Esquinas redondeada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posición de texto 2"/>
          <p:cNvSpPr>
            <a:spLocks noGrp="1"/>
          </p:cNvSpPr>
          <p:nvPr>
            <p:ph type="body" idx="1" hasCustomPrompt="1"/>
          </p:nvPr>
        </p:nvSpPr>
        <p:spPr>
          <a:xfrm>
            <a:off x="1857375" y="4021138"/>
            <a:ext cx="8486775" cy="1760537"/>
          </a:xfrm>
        </p:spPr>
        <p:txBody>
          <a:bodyPr rtlCol="0"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D66DE5C9-B45B-4EFF-BB41-776A451104B3}" type="datetime1">
              <a:rPr lang="es-ES" noProof="0" smtClean="0"/>
              <a:t>08/08/2019</a:t>
            </a:fld>
            <a:endParaRPr lang="es-ES" noProof="0"/>
          </a:p>
        </p:txBody>
      </p:sp>
      <p:sp>
        <p:nvSpPr>
          <p:cNvPr id="5" name="Marcador de posición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1" name="Imagen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599"/>
            <a:ext cx="10840914" cy="1260000"/>
          </a:xfrm>
        </p:spPr>
        <p:txBody>
          <a:bodyPr rtlCol="0">
            <a:normAutofit/>
          </a:bodyPr>
          <a:lstStyle>
            <a:lvl1pPr>
              <a:defRPr sz="30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5799" y="1869599"/>
            <a:ext cx="5202071" cy="916228"/>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298270" y="1869599"/>
            <a:ext cx="5228444" cy="916228"/>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E1B57C3C-5B5B-4C4B-AF84-C4AD3D8A19F3}" type="datetime1">
              <a:rPr lang="es-ES" noProof="0" smtClean="0"/>
              <a:t>08/08/2019</a:t>
            </a:fld>
            <a:endParaRPr lang="es-ES" noProof="0"/>
          </a:p>
        </p:txBody>
      </p:sp>
      <p:sp>
        <p:nvSpPr>
          <p:cNvPr id="8" name="Marcador de posición de pie de página 7"/>
          <p:cNvSpPr>
            <a:spLocks noGrp="1"/>
          </p:cNvSpPr>
          <p:nvPr>
            <p:ph type="ftr" sz="quarter" idx="11"/>
          </p:nvPr>
        </p:nvSpPr>
        <p:spPr/>
        <p:txBody>
          <a:bodyPr rtlCol="0"/>
          <a:lstStyle/>
          <a:p>
            <a:pPr rtl="0"/>
            <a:r>
              <a:rPr lang="es-ES" noProof="0"/>
              <a:t>Agregar un pie de página</a:t>
            </a:r>
          </a:p>
        </p:txBody>
      </p:sp>
      <p:sp>
        <p:nvSpPr>
          <p:cNvPr id="9" name="Marcador de posición de número de diapositiva 8"/>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12" name="Conector recto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1" y="609600"/>
            <a:ext cx="10840914" cy="1260000"/>
          </a:xfrm>
        </p:spPr>
        <p:txBody>
          <a:bodyPr rtlCol="0">
            <a:normAutofit/>
          </a:bodyPr>
          <a:lstStyle>
            <a:lvl1pPr>
              <a:defRPr sz="3000"/>
            </a:lvl1pPr>
          </a:lstStyle>
          <a:p>
            <a:pPr rtl="0"/>
            <a:r>
              <a:rPr lang="es-ES" noProof="0"/>
              <a:t>Haga clic para editar el estilo de título del patrón</a:t>
            </a:r>
          </a:p>
        </p:txBody>
      </p:sp>
      <p:sp>
        <p:nvSpPr>
          <p:cNvPr id="9" name="Rectángulo: Esquinas redondeada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posición de contenido 2"/>
          <p:cNvSpPr>
            <a:spLocks noGrp="1"/>
          </p:cNvSpPr>
          <p:nvPr>
            <p:ph sz="half" idx="1" hasCustomPrompt="1"/>
          </p:nvPr>
        </p:nvSpPr>
        <p:spPr>
          <a:xfrm>
            <a:off x="685802" y="1869600"/>
            <a:ext cx="5040000" cy="3921601"/>
          </a:xfrm>
          <a:prstGeom prst="roundRect">
            <a:avLst>
              <a:gd name="adj" fmla="val 1970"/>
            </a:avLst>
          </a:prstGeom>
          <a:ln w="28575">
            <a:noFill/>
          </a:ln>
          <a:effectLst/>
        </p:spPr>
        <p:txBody>
          <a:bodyPr rtlCol="0" anchor="t" anchorCtr="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488644" y="1869601"/>
            <a:ext cx="5040000" cy="3921600"/>
          </a:xfrm>
          <a:prstGeom prst="roundRect">
            <a:avLst>
              <a:gd name="adj" fmla="val 2211"/>
            </a:avLst>
          </a:prstGeom>
          <a:ln w="28575">
            <a:noFill/>
          </a:ln>
          <a:effectLst/>
        </p:spPr>
        <p:txBody>
          <a:bodyPr rtlCol="0" anchor="t" anchorCtr="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F5DD45ED-4241-4ADD-AF00-4987BA86337A}" type="datetime1">
              <a:rPr lang="es-ES" noProof="0" smtClean="0"/>
              <a:t>08/08/2019</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10" name="Conector recto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84F1CF7-BF3F-49C4-9A5C-92E251F1CFD2}" type="datetime1">
              <a:rPr lang="es-ES" noProof="0" smtClean="0"/>
              <a:t>08/08/2019</a:t>
            </a:fld>
            <a:endParaRPr lang="es-ES" noProof="0" dirty="0"/>
          </a:p>
        </p:txBody>
      </p:sp>
      <p:sp>
        <p:nvSpPr>
          <p:cNvPr id="5" name="Marcador de posición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r>
              <a:rPr lang="es-ES" noProof="0"/>
              <a:t>Agregar un pie de página</a:t>
            </a:r>
          </a:p>
        </p:txBody>
      </p:sp>
      <p:sp>
        <p:nvSpPr>
          <p:cNvPr id="6" name="Marcador de posición de número de diapositiva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icono pilar">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3"/>
          <a:stretch>
            <a:fillRect/>
          </a:stretch>
        </p:blipFill>
        <p:spPr>
          <a:xfrm>
            <a:off x="9577705" y="1524000"/>
            <a:ext cx="1905000" cy="1905000"/>
          </a:xfrm>
          <a:prstGeom prst="rect">
            <a:avLst/>
          </a:prstGeom>
          <a:ln>
            <a:noFill/>
          </a:ln>
        </p:spPr>
      </p:pic>
      <p:sp>
        <p:nvSpPr>
          <p:cNvPr id="2" name="Título 1">
            <a:extLst>
              <a:ext uri="{FF2B5EF4-FFF2-40B4-BE49-F238E27FC236}">
                <a16:creationId xmlns:a16="http://schemas.microsoft.com/office/drawing/2014/main" id="{7635B398-1E7F-44AD-8356-8345134C958C}"/>
              </a:ext>
            </a:extLst>
          </p:cNvPr>
          <p:cNvSpPr>
            <a:spLocks noGrp="1"/>
          </p:cNvSpPr>
          <p:nvPr>
            <p:ph type="ctrTitle"/>
          </p:nvPr>
        </p:nvSpPr>
        <p:spPr/>
        <p:txBody>
          <a:bodyPr rtlCol="0">
            <a:normAutofit/>
          </a:bodyPr>
          <a:lstStyle/>
          <a:p>
            <a:pPr rtl="0"/>
            <a:r>
              <a:rPr lang="es-ES" sz="4700" dirty="0"/>
              <a:t>Modelación y simulación 2</a:t>
            </a:r>
          </a:p>
        </p:txBody>
      </p:sp>
      <p:sp>
        <p:nvSpPr>
          <p:cNvPr id="3" name="Subtítulo 2">
            <a:extLst>
              <a:ext uri="{FF2B5EF4-FFF2-40B4-BE49-F238E27FC236}">
                <a16:creationId xmlns:a16="http://schemas.microsoft.com/office/drawing/2014/main" id="{852A3D91-AB3F-4EDF-B87E-FDDF6C5DC4CF}"/>
              </a:ext>
            </a:extLst>
          </p:cNvPr>
          <p:cNvSpPr>
            <a:spLocks noGrp="1"/>
          </p:cNvSpPr>
          <p:nvPr>
            <p:ph type="subTitle" idx="1"/>
          </p:nvPr>
        </p:nvSpPr>
        <p:spPr/>
        <p:txBody>
          <a:bodyPr rtlCol="0">
            <a:normAutofit lnSpcReduction="10000"/>
          </a:bodyPr>
          <a:lstStyle/>
          <a:p>
            <a:pPr rtl="0"/>
            <a:r>
              <a:rPr lang="es-ES" dirty="0"/>
              <a:t>Clase 3, Segundo semestre 2019</a:t>
            </a:r>
            <a:br>
              <a:rPr lang="es-ES" dirty="0"/>
            </a:br>
            <a:r>
              <a:rPr lang="es-ES" dirty="0"/>
              <a:t>Daniel Pérez</a:t>
            </a:r>
          </a:p>
          <a:p>
            <a:pPr rtl="0"/>
            <a:endParaRPr lang="es-ES" dirty="0"/>
          </a:p>
          <a:p>
            <a:pPr rtl="0"/>
            <a:endParaRPr lang="es-ES"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err="1">
                <a:latin typeface="Century Gothic" panose="020B0502020202020204" pitchFamily="34" charset="0"/>
              </a:rPr>
              <a:t>Work</a:t>
            </a:r>
            <a:r>
              <a:rPr lang="es-ES" sz="4400" b="1" dirty="0">
                <a:latin typeface="Century Gothic" panose="020B0502020202020204" pitchFamily="34" charset="0"/>
              </a:rPr>
              <a:t> </a:t>
            </a:r>
            <a:r>
              <a:rPr lang="es-ES" sz="4400" b="1" dirty="0" err="1">
                <a:latin typeface="Century Gothic" panose="020B0502020202020204" pitchFamily="34" charset="0"/>
              </a:rPr>
              <a:t>Schedules</a:t>
            </a:r>
            <a:r>
              <a:rPr lang="es-ES" sz="4400" b="1" dirty="0">
                <a:latin typeface="Century Gothic" panose="020B0502020202020204" pitchFamily="34" charset="0"/>
              </a:rPr>
              <a:t>(II)</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85801" y="1869600"/>
            <a:ext cx="10820398" cy="4531199"/>
          </a:xfrm>
        </p:spPr>
        <p:txBody>
          <a:bodyPr>
            <a:normAutofit/>
          </a:bodyPr>
          <a:lstStyle/>
          <a:p>
            <a:pPr marL="0" indent="0">
              <a:buNone/>
            </a:pPr>
            <a:r>
              <a:rPr lang="es-ES" sz="2800" dirty="0"/>
              <a:t>Un horario de trabajo basado en tablas le permite definir la información del horario en una tabla de datos, con las filas en la tabla definiendo una serie de períodos de trabajo.</a:t>
            </a:r>
          </a:p>
        </p:txBody>
      </p:sp>
      <p:pic>
        <p:nvPicPr>
          <p:cNvPr id="4" name="Imagen 3">
            <a:extLst>
              <a:ext uri="{FF2B5EF4-FFF2-40B4-BE49-F238E27FC236}">
                <a16:creationId xmlns:a16="http://schemas.microsoft.com/office/drawing/2014/main" id="{E50E0ABA-5423-4124-87ED-F46CCF22F34E}"/>
              </a:ext>
            </a:extLst>
          </p:cNvPr>
          <p:cNvPicPr>
            <a:picLocks noChangeAspect="1"/>
          </p:cNvPicPr>
          <p:nvPr/>
        </p:nvPicPr>
        <p:blipFill>
          <a:blip r:embed="rId2"/>
          <a:stretch>
            <a:fillRect/>
          </a:stretch>
        </p:blipFill>
        <p:spPr>
          <a:xfrm>
            <a:off x="5632174" y="2849175"/>
            <a:ext cx="5127142" cy="3797204"/>
          </a:xfrm>
          <a:prstGeom prst="rect">
            <a:avLst/>
          </a:prstGeom>
        </p:spPr>
      </p:pic>
    </p:spTree>
    <p:extLst>
      <p:ext uri="{BB962C8B-B14F-4D97-AF65-F5344CB8AC3E}">
        <p14:creationId xmlns:p14="http://schemas.microsoft.com/office/powerpoint/2010/main" val="101538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a:latin typeface="Century Gothic" panose="020B0502020202020204" pitchFamily="34" charset="0"/>
              </a:rPr>
              <a:t>Table(I)</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65285" y="1717201"/>
            <a:ext cx="10820398" cy="4531199"/>
          </a:xfrm>
        </p:spPr>
        <p:txBody>
          <a:bodyPr>
            <a:normAutofit/>
          </a:bodyPr>
          <a:lstStyle/>
          <a:p>
            <a:pPr marL="0" indent="0">
              <a:buNone/>
            </a:pPr>
            <a:r>
              <a:rPr lang="es-ES" sz="2800" dirty="0"/>
              <a:t>Las tablas se usan para contener datos del modelo que pueden ser referenciados por entidades y / o tokens individuales.</a:t>
            </a:r>
          </a:p>
          <a:p>
            <a:pPr marL="0" indent="0">
              <a:buNone/>
            </a:pPr>
            <a:endParaRPr lang="es-ES" sz="2800" dirty="0"/>
          </a:p>
          <a:p>
            <a:pPr marL="0" indent="0">
              <a:buNone/>
            </a:pPr>
            <a:r>
              <a:rPr lang="es-ES" sz="2800" dirty="0"/>
              <a:t>La columna de datos en la tabla puede ser cualquiera de los tipos de propiedad que proporciona Simio, incluidas expresiones, referencias de objeto, tipos de clase, etc. Cada entidad / token en el modelo puede hacer referencia a una fila específica de datos en la tabla.</a:t>
            </a:r>
          </a:p>
        </p:txBody>
      </p:sp>
    </p:spTree>
    <p:extLst>
      <p:ext uri="{BB962C8B-B14F-4D97-AF65-F5344CB8AC3E}">
        <p14:creationId xmlns:p14="http://schemas.microsoft.com/office/powerpoint/2010/main" val="63147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a:latin typeface="Century Gothic" panose="020B0502020202020204" pitchFamily="34" charset="0"/>
              </a:rPr>
              <a:t>Table(II)</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65285" y="1717201"/>
            <a:ext cx="10820398" cy="4531199"/>
          </a:xfrm>
        </p:spPr>
        <p:txBody>
          <a:bodyPr>
            <a:normAutofit/>
          </a:bodyPr>
          <a:lstStyle/>
          <a:p>
            <a:pPr marL="0" indent="0">
              <a:buNone/>
            </a:pPr>
            <a:r>
              <a:rPr lang="es-ES" sz="2800"/>
              <a:t>En SIMIO existen dos tipos de tablas donde es posible almacenar información y utilizarla más adelante.</a:t>
            </a:r>
          </a:p>
          <a:p>
            <a:pPr marL="0" indent="0">
              <a:buNone/>
            </a:pPr>
            <a:r>
              <a:rPr lang="es-ES" sz="2800"/>
              <a:t>Los tipos de tablas son: </a:t>
            </a:r>
          </a:p>
          <a:p>
            <a:pPr marL="0" indent="0">
              <a:buNone/>
            </a:pPr>
            <a:r>
              <a:rPr lang="es-ES" sz="2800"/>
              <a:t>• Tablas de datos </a:t>
            </a:r>
          </a:p>
          <a:p>
            <a:pPr marL="0" indent="0">
              <a:buNone/>
            </a:pPr>
            <a:r>
              <a:rPr lang="es-ES" sz="2800"/>
              <a:t>• Tablas de secuencias</a:t>
            </a:r>
            <a:endParaRPr lang="es-ES" sz="2800" dirty="0"/>
          </a:p>
        </p:txBody>
      </p:sp>
      <p:pic>
        <p:nvPicPr>
          <p:cNvPr id="5" name="Imagen 4">
            <a:extLst>
              <a:ext uri="{FF2B5EF4-FFF2-40B4-BE49-F238E27FC236}">
                <a16:creationId xmlns:a16="http://schemas.microsoft.com/office/drawing/2014/main" id="{169F095D-624F-473E-B7DA-DF2FE68E8FAD}"/>
              </a:ext>
            </a:extLst>
          </p:cNvPr>
          <p:cNvPicPr>
            <a:picLocks noChangeAspect="1"/>
          </p:cNvPicPr>
          <p:nvPr/>
        </p:nvPicPr>
        <p:blipFill rotWithShape="1">
          <a:blip r:embed="rId2"/>
          <a:srcRect r="66196" b="54205"/>
          <a:stretch/>
        </p:blipFill>
        <p:spPr>
          <a:xfrm>
            <a:off x="6106258" y="2977201"/>
            <a:ext cx="4782595" cy="3642673"/>
          </a:xfrm>
          <a:prstGeom prst="rect">
            <a:avLst/>
          </a:prstGeom>
        </p:spPr>
      </p:pic>
    </p:spTree>
    <p:extLst>
      <p:ext uri="{BB962C8B-B14F-4D97-AF65-F5344CB8AC3E}">
        <p14:creationId xmlns:p14="http://schemas.microsoft.com/office/powerpoint/2010/main" val="388758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a:latin typeface="Century Gothic" panose="020B0502020202020204" pitchFamily="34" charset="0"/>
              </a:rPr>
              <a:t>Table(III)</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85801" y="1869600"/>
            <a:ext cx="10820398" cy="4531199"/>
          </a:xfrm>
        </p:spPr>
        <p:txBody>
          <a:bodyPr>
            <a:normAutofit/>
          </a:bodyPr>
          <a:lstStyle/>
          <a:p>
            <a:pPr marL="0" indent="0">
              <a:buNone/>
            </a:pPr>
            <a:r>
              <a:rPr lang="es-ES" sz="2800" b="1" dirty="0"/>
              <a:t>Tablas de datos</a:t>
            </a:r>
          </a:p>
          <a:p>
            <a:pPr marL="0" indent="0">
              <a:buNone/>
            </a:pPr>
            <a:r>
              <a:rPr lang="es-ES" sz="2800" dirty="0"/>
              <a:t>Defina una colección de una o más filas, donde cada fila está definida por uno o más valores de propiedades.</a:t>
            </a:r>
          </a:p>
          <a:p>
            <a:pPr marL="0" indent="0">
              <a:buNone/>
            </a:pPr>
            <a:r>
              <a:rPr lang="es-ES" sz="2800" dirty="0"/>
              <a:t>Un token o entidad puede establecer una fila de tabla activa y activa utilizando el Paso </a:t>
            </a:r>
            <a:r>
              <a:rPr lang="es-ES" sz="2800" dirty="0" err="1"/>
              <a:t>SetRow</a:t>
            </a:r>
            <a:r>
              <a:rPr lang="es-ES" sz="2800" dirty="0"/>
              <a:t>. Una vez que se ha establecido una fila activa, las propiedades de la tabla pueden referenciarse como </a:t>
            </a:r>
            <a:r>
              <a:rPr lang="es-ES" sz="2800" dirty="0" err="1">
                <a:solidFill>
                  <a:srgbClr val="00B050"/>
                </a:solidFill>
              </a:rPr>
              <a:t>TableName.PropertyName</a:t>
            </a:r>
            <a:r>
              <a:rPr lang="es-ES" sz="2800" dirty="0">
                <a:solidFill>
                  <a:srgbClr val="00B050"/>
                </a:solidFill>
              </a:rPr>
              <a:t>. </a:t>
            </a:r>
            <a:r>
              <a:rPr lang="es-ES" sz="2800" dirty="0"/>
              <a:t>Los valores de la tabla también se pueden referenciar en expresiones sin establecer la fila activa utilizando la sintaxis </a:t>
            </a:r>
            <a:r>
              <a:rPr lang="es-ES" sz="2800" dirty="0" err="1">
                <a:solidFill>
                  <a:srgbClr val="00B050"/>
                </a:solidFill>
              </a:rPr>
              <a:t>TableName</a:t>
            </a:r>
            <a:r>
              <a:rPr lang="es-ES" sz="2800" dirty="0">
                <a:solidFill>
                  <a:srgbClr val="00B050"/>
                </a:solidFill>
              </a:rPr>
              <a:t>[</a:t>
            </a:r>
            <a:r>
              <a:rPr lang="es-ES" sz="2800" dirty="0" err="1">
                <a:solidFill>
                  <a:srgbClr val="00B050"/>
                </a:solidFill>
              </a:rPr>
              <a:t>RowIndex</a:t>
            </a:r>
            <a:r>
              <a:rPr lang="es-ES" sz="2800" dirty="0">
                <a:solidFill>
                  <a:srgbClr val="00B050"/>
                </a:solidFill>
              </a:rPr>
              <a:t>] .</a:t>
            </a:r>
            <a:r>
              <a:rPr lang="es-ES" sz="2800" dirty="0" err="1">
                <a:solidFill>
                  <a:srgbClr val="00B050"/>
                </a:solidFill>
              </a:rPr>
              <a:t>PropertyName</a:t>
            </a:r>
            <a:endParaRPr lang="es-ES" sz="2800" dirty="0">
              <a:solidFill>
                <a:srgbClr val="00B050"/>
              </a:solidFill>
            </a:endParaRPr>
          </a:p>
          <a:p>
            <a:pPr marL="0" indent="0">
              <a:buNone/>
            </a:pPr>
            <a:endParaRPr lang="es-ES" sz="2800" dirty="0"/>
          </a:p>
        </p:txBody>
      </p:sp>
    </p:spTree>
    <p:extLst>
      <p:ext uri="{BB962C8B-B14F-4D97-AF65-F5344CB8AC3E}">
        <p14:creationId xmlns:p14="http://schemas.microsoft.com/office/powerpoint/2010/main" val="143124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a:latin typeface="Century Gothic" panose="020B0502020202020204" pitchFamily="34" charset="0"/>
              </a:rPr>
              <a:t>Table(IV)</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85801" y="1869600"/>
            <a:ext cx="10820398" cy="4531199"/>
          </a:xfrm>
        </p:spPr>
        <p:txBody>
          <a:bodyPr>
            <a:normAutofit/>
          </a:bodyPr>
          <a:lstStyle/>
          <a:p>
            <a:pPr marL="0" indent="0">
              <a:buNone/>
            </a:pPr>
            <a:r>
              <a:rPr lang="es-ES" sz="2800" b="1" dirty="0"/>
              <a:t>Tablas de secuencias</a:t>
            </a:r>
          </a:p>
          <a:p>
            <a:pPr marL="0" indent="0">
              <a:buNone/>
            </a:pPr>
            <a:r>
              <a:rPr lang="es-ES" sz="2800" dirty="0"/>
              <a:t>Define una tabla de datos que tiene columnas de destino utilizadas para especificar una secuencia de destinos para una entidad (por ejemplo, la secuencia de enrutamiento de trabajo en una tienda de trabajo). También puede agregar columnas de datos adicionales a la tabla de secuencia y hacer referencia a estos valores como cualquier otra tabla (por ejemplo, </a:t>
            </a:r>
            <a:r>
              <a:rPr lang="es-ES" sz="2800" dirty="0" err="1"/>
              <a:t>TableName.PropertyName</a:t>
            </a:r>
            <a:r>
              <a:rPr lang="es-ES" sz="2800" dirty="0"/>
              <a:t>). 	</a:t>
            </a:r>
          </a:p>
          <a:p>
            <a:pPr marL="0" indent="0">
              <a:buNone/>
            </a:pPr>
            <a:endParaRPr lang="es-ES" sz="2800" dirty="0"/>
          </a:p>
        </p:txBody>
      </p:sp>
    </p:spTree>
    <p:extLst>
      <p:ext uri="{BB962C8B-B14F-4D97-AF65-F5344CB8AC3E}">
        <p14:creationId xmlns:p14="http://schemas.microsoft.com/office/powerpoint/2010/main" val="309335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a:latin typeface="Century Gothic" panose="020B0502020202020204" pitchFamily="34" charset="0"/>
              </a:rPr>
              <a:t>Table(V)</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85801" y="1869600"/>
            <a:ext cx="10820398" cy="4531199"/>
          </a:xfrm>
        </p:spPr>
        <p:txBody>
          <a:bodyPr>
            <a:normAutofit/>
          </a:bodyPr>
          <a:lstStyle/>
          <a:p>
            <a:pPr marL="0" indent="0">
              <a:buNone/>
            </a:pPr>
            <a:r>
              <a:rPr lang="es-ES" sz="2800" b="1" dirty="0"/>
              <a:t>Tablas de secuencias</a:t>
            </a:r>
          </a:p>
          <a:p>
            <a:pPr marL="0" indent="0">
              <a:buNone/>
            </a:pPr>
            <a:r>
              <a:rPr lang="es-ES" sz="2800" dirty="0"/>
              <a:t>La lógica de enrutamiento para una entidad puede especificar que el destino de la entidad se establezca "por secuencia". Esto puede especificarse en la lógica de enrutamiento para el paso </a:t>
            </a:r>
            <a:r>
              <a:rPr lang="es-ES" sz="2800" dirty="0" err="1"/>
              <a:t>TransferNode</a:t>
            </a:r>
            <a:r>
              <a:rPr lang="es-ES" sz="2800" dirty="0"/>
              <a:t> o </a:t>
            </a:r>
            <a:r>
              <a:rPr lang="es-ES" sz="2800" dirty="0" err="1"/>
              <a:t>SetNode</a:t>
            </a:r>
            <a:r>
              <a:rPr lang="es-ES" sz="2800" dirty="0"/>
              <a:t>. Al configurar el próximo destino "Por secuencia", la siguiente fila de la tabla en la tabla de secuencia de la entidad se activa y el destino de la entidad se establece en el destino especificado en esa fila. La fila activa en la tabla de secuencia se incrementa automáticamente cada vez que el destino se establece "Por secuencia".</a:t>
            </a:r>
          </a:p>
        </p:txBody>
      </p:sp>
    </p:spTree>
    <p:extLst>
      <p:ext uri="{BB962C8B-B14F-4D97-AF65-F5344CB8AC3E}">
        <p14:creationId xmlns:p14="http://schemas.microsoft.com/office/powerpoint/2010/main" val="21889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a:latin typeface="Century Gothic" panose="020B0502020202020204" pitchFamily="34" charset="0"/>
              </a:rPr>
              <a:t>Table(VI)</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85801" y="1869600"/>
            <a:ext cx="10820398" cy="4531199"/>
          </a:xfrm>
        </p:spPr>
        <p:txBody>
          <a:bodyPr>
            <a:normAutofit/>
          </a:bodyPr>
          <a:lstStyle/>
          <a:p>
            <a:pPr marL="0" indent="0">
              <a:buNone/>
            </a:pPr>
            <a:r>
              <a:rPr lang="es-ES" sz="2800" b="1" dirty="0"/>
              <a:t>Tablas de secuencias</a:t>
            </a:r>
          </a:p>
          <a:p>
            <a:pPr marL="0" indent="0">
              <a:buNone/>
            </a:pPr>
            <a:r>
              <a:rPr lang="es-ES" sz="2800" dirty="0"/>
              <a:t>La tabla de secuencia que sigue una entidad se puede establecer inicialmente como una propiedad de la instancia de la entidad. La tabla de secuencia y la fila activa dentro de esa tabla también se pueden reasignar durante la ejecución utilizando el Paso </a:t>
            </a:r>
            <a:r>
              <a:rPr lang="es-ES" sz="2800" dirty="0" err="1"/>
              <a:t>SetRow</a:t>
            </a:r>
            <a:r>
              <a:rPr lang="es-ES" sz="2800" dirty="0"/>
              <a:t>.</a:t>
            </a:r>
          </a:p>
          <a:p>
            <a:pPr marL="0" indent="0">
              <a:buNone/>
            </a:pPr>
            <a:r>
              <a:rPr lang="es-ES" sz="2800" dirty="0"/>
              <a:t>Un destino puede ser cualquier nodo en su modelo. Si un objeto (por ejemplo, un servidor) tiene un solo nodo de entrada asociado, el destino se puede especificar en forma abreviada como Servidor (en lugar de Input @ Server).</a:t>
            </a:r>
          </a:p>
        </p:txBody>
      </p:sp>
    </p:spTree>
    <p:extLst>
      <p:ext uri="{BB962C8B-B14F-4D97-AF65-F5344CB8AC3E}">
        <p14:creationId xmlns:p14="http://schemas.microsoft.com/office/powerpoint/2010/main" val="44800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err="1">
                <a:latin typeface="Century Gothic" panose="020B0502020202020204" pitchFamily="34" charset="0"/>
              </a:rPr>
              <a:t>Rate</a:t>
            </a:r>
            <a:r>
              <a:rPr lang="es-ES" sz="4400" b="1" dirty="0">
                <a:latin typeface="Century Gothic" panose="020B0502020202020204" pitchFamily="34" charset="0"/>
              </a:rPr>
              <a:t> table</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85801" y="1869600"/>
            <a:ext cx="10820398" cy="4531199"/>
          </a:xfrm>
        </p:spPr>
        <p:txBody>
          <a:bodyPr>
            <a:normAutofit/>
          </a:bodyPr>
          <a:lstStyle/>
          <a:p>
            <a:pPr marL="0" indent="0">
              <a:buNone/>
            </a:pPr>
            <a:r>
              <a:rPr lang="es-ES" sz="2400" dirty="0"/>
              <a:t>Las tablas de tarifas se utilizan para modelar situaciones en las que una tarifa de llegada / evento varía discretamente con el tiempo. Se puede especificar el número de períodos de tasa fija y la duración de cada período de tasa. El patrón de velocidad se repite automáticamente durante la ejecución de la simulación.</a:t>
            </a:r>
          </a:p>
          <a:p>
            <a:pPr marL="0" indent="0">
              <a:buNone/>
            </a:pPr>
            <a:endParaRPr lang="es-ES" sz="2800" dirty="0"/>
          </a:p>
        </p:txBody>
      </p:sp>
      <p:pic>
        <p:nvPicPr>
          <p:cNvPr id="4" name="Imagen 3">
            <a:extLst>
              <a:ext uri="{FF2B5EF4-FFF2-40B4-BE49-F238E27FC236}">
                <a16:creationId xmlns:a16="http://schemas.microsoft.com/office/drawing/2014/main" id="{5767E69A-12E0-4273-AD54-0C36572AF5ED}"/>
              </a:ext>
            </a:extLst>
          </p:cNvPr>
          <p:cNvPicPr>
            <a:picLocks noChangeAspect="1"/>
          </p:cNvPicPr>
          <p:nvPr/>
        </p:nvPicPr>
        <p:blipFill>
          <a:blip r:embed="rId2"/>
          <a:stretch>
            <a:fillRect/>
          </a:stretch>
        </p:blipFill>
        <p:spPr>
          <a:xfrm>
            <a:off x="6905737" y="3488213"/>
            <a:ext cx="5000625" cy="3000375"/>
          </a:xfrm>
          <a:prstGeom prst="rect">
            <a:avLst/>
          </a:prstGeom>
        </p:spPr>
      </p:pic>
      <p:sp>
        <p:nvSpPr>
          <p:cNvPr id="6" name="Rectángulo 5">
            <a:extLst>
              <a:ext uri="{FF2B5EF4-FFF2-40B4-BE49-F238E27FC236}">
                <a16:creationId xmlns:a16="http://schemas.microsoft.com/office/drawing/2014/main" id="{652D1518-5935-4586-89EE-8F6E3B1C40FA}"/>
              </a:ext>
            </a:extLst>
          </p:cNvPr>
          <p:cNvSpPr/>
          <p:nvPr/>
        </p:nvSpPr>
        <p:spPr>
          <a:xfrm>
            <a:off x="665285" y="3796242"/>
            <a:ext cx="6096000" cy="1938992"/>
          </a:xfrm>
          <a:prstGeom prst="rect">
            <a:avLst/>
          </a:prstGeom>
        </p:spPr>
        <p:txBody>
          <a:bodyPr>
            <a:spAutoFit/>
          </a:bodyPr>
          <a:lstStyle/>
          <a:p>
            <a:r>
              <a:rPr lang="es-ES" sz="2400" dirty="0"/>
              <a:t>Se supone que la tasa es constante dentro de cada período definido. </a:t>
            </a:r>
          </a:p>
          <a:p>
            <a:r>
              <a:rPr lang="es-ES" sz="2400" dirty="0"/>
              <a:t>El patrón de velocidad se repite indefinidamente comenzando al comienzo de la ejecución.</a:t>
            </a:r>
            <a:endParaRPr lang="es-ES" sz="2800" dirty="0"/>
          </a:p>
        </p:txBody>
      </p:sp>
    </p:spTree>
    <p:extLst>
      <p:ext uri="{BB962C8B-B14F-4D97-AF65-F5344CB8AC3E}">
        <p14:creationId xmlns:p14="http://schemas.microsoft.com/office/powerpoint/2010/main" val="260860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83B87-D9A5-4776-AE0F-2EBA4FFC9312}"/>
              </a:ext>
            </a:extLst>
          </p:cNvPr>
          <p:cNvSpPr>
            <a:spLocks noGrp="1"/>
          </p:cNvSpPr>
          <p:nvPr>
            <p:ph type="title"/>
          </p:nvPr>
        </p:nvSpPr>
        <p:spPr/>
        <p:txBody>
          <a:bodyPr>
            <a:normAutofit/>
          </a:bodyPr>
          <a:lstStyle/>
          <a:p>
            <a:r>
              <a:rPr lang="es-ES" sz="4400" b="1" dirty="0" err="1">
                <a:latin typeface="Century Gothic" panose="020B0502020202020204" pitchFamily="34" charset="0"/>
              </a:rPr>
              <a:t>Work</a:t>
            </a:r>
            <a:r>
              <a:rPr lang="es-ES" sz="4400" b="1" dirty="0">
                <a:latin typeface="Century Gothic" panose="020B0502020202020204" pitchFamily="34" charset="0"/>
              </a:rPr>
              <a:t> </a:t>
            </a:r>
            <a:r>
              <a:rPr lang="es-ES" sz="4400" b="1" dirty="0" err="1">
                <a:latin typeface="Century Gothic" panose="020B0502020202020204" pitchFamily="34" charset="0"/>
              </a:rPr>
              <a:t>Schedules</a:t>
            </a:r>
            <a:r>
              <a:rPr lang="es-ES" sz="4400" b="1" dirty="0">
                <a:latin typeface="Century Gothic" panose="020B0502020202020204" pitchFamily="34" charset="0"/>
              </a:rPr>
              <a:t>(I)</a:t>
            </a:r>
          </a:p>
        </p:txBody>
      </p:sp>
      <p:sp>
        <p:nvSpPr>
          <p:cNvPr id="3" name="Marcador de contenido 2">
            <a:extLst>
              <a:ext uri="{FF2B5EF4-FFF2-40B4-BE49-F238E27FC236}">
                <a16:creationId xmlns:a16="http://schemas.microsoft.com/office/drawing/2014/main" id="{1AC448EB-4DB5-4E09-9A48-BF4FA821C085}"/>
              </a:ext>
            </a:extLst>
          </p:cNvPr>
          <p:cNvSpPr>
            <a:spLocks noGrp="1"/>
          </p:cNvSpPr>
          <p:nvPr>
            <p:ph idx="1"/>
          </p:nvPr>
        </p:nvSpPr>
        <p:spPr>
          <a:xfrm>
            <a:off x="685801" y="1869600"/>
            <a:ext cx="10820398" cy="4531199"/>
          </a:xfrm>
        </p:spPr>
        <p:txBody>
          <a:bodyPr>
            <a:normAutofit/>
          </a:bodyPr>
          <a:lstStyle/>
          <a:p>
            <a:pPr marL="0" indent="0">
              <a:buNone/>
            </a:pPr>
            <a:r>
              <a:rPr lang="es-ES" sz="2800" dirty="0"/>
              <a:t>Los horarios de trabajo le permiten modelar capacidades de recursos que cambian con el tiempo.</a:t>
            </a:r>
          </a:p>
          <a:p>
            <a:pPr marL="0" indent="0">
              <a:buNone/>
            </a:pPr>
            <a:r>
              <a:rPr lang="es-ES" sz="2800" dirty="0"/>
              <a:t>Un cronograma de trabajo basado en patrones se compone de patrones base repetitivos con excepciones superpuestas (por ejemplo, vacaciones o mantenimiento planificado).</a:t>
            </a:r>
          </a:p>
          <a:p>
            <a:pPr marL="0" indent="0">
              <a:buNone/>
            </a:pPr>
            <a:r>
              <a:rPr lang="es-ES" sz="2800" dirty="0"/>
              <a:t>Un horario de trabajo basado en tablas le permite definir la información del horario en una tabla de datos, con las filas en la tabla definiendo una serie de períodos de trabajo.</a:t>
            </a:r>
          </a:p>
        </p:txBody>
      </p:sp>
    </p:spTree>
    <p:extLst>
      <p:ext uri="{BB962C8B-B14F-4D97-AF65-F5344CB8AC3E}">
        <p14:creationId xmlns:p14="http://schemas.microsoft.com/office/powerpoint/2010/main" val="1805838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Office_30104657_TF22736411" id="{07ABA09F-BA21-4F16-B3B3-A5FE395B42EA}" vid="{49B98D5B-02BC-479C-92E7-E4B17A9539B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3E21D3-7788-4819-8437-C5C4B0C5D46D}">
  <ds:schemaRefs>
    <ds:schemaRef ds:uri="6dc4bcd6-49db-4c07-9060-8acfc67cef9f"/>
    <ds:schemaRef ds:uri="http://schemas.microsoft.com/sharepoint/v3"/>
    <ds:schemaRef ds:uri="http://purl.org/dc/elements/1.1/"/>
    <ds:schemaRef ds:uri="fb0879af-3eba-417a-a55a-ffe6dcd6ca77"/>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3EBF972C-B81A-46A3-BFB2-A01F0B5DBC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Evento famoso en una presentación de historia</Template>
  <TotalTime>0</TotalTime>
  <Words>700</Words>
  <Application>Microsoft Office PowerPoint</Application>
  <PresentationFormat>Panorámica</PresentationFormat>
  <Paragraphs>36</Paragraphs>
  <Slides>10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Century Gothic</vt:lpstr>
      <vt:lpstr>Corbel</vt:lpstr>
      <vt:lpstr>Celestial</vt:lpstr>
      <vt:lpstr>Modelación y simulación 2</vt:lpstr>
      <vt:lpstr>Table(I)</vt:lpstr>
      <vt:lpstr>Table(II)</vt:lpstr>
      <vt:lpstr>Table(III)</vt:lpstr>
      <vt:lpstr>Table(IV)</vt:lpstr>
      <vt:lpstr>Table(V)</vt:lpstr>
      <vt:lpstr>Table(VI)</vt:lpstr>
      <vt:lpstr>Rate table</vt:lpstr>
      <vt:lpstr>Work Schedules(I)</vt:lpstr>
      <vt:lpstr>Work Schedules(II)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2019-06-03T00:56:35Z</dcterms:created>
  <dcterms:modified xsi:type="dcterms:W3CDTF">2019-08-08T23:33:19Z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