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1DF02"/>
    <a:srgbClr val="FDFFC2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1728" autoAdjust="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6C68-CA12-614C-BE98-0E8C53B58970}" type="datetimeFigureOut">
              <a:rPr lang="de-DE" smtClean="0"/>
              <a:pPr/>
              <a:t>5/3/12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5B7B-379A-C84F-B197-9288BEDE13B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2340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6C68-CA12-614C-BE98-0E8C53B58970}" type="datetimeFigureOut">
              <a:rPr lang="de-DE" smtClean="0"/>
              <a:pPr/>
              <a:t>5/3/12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5B7B-379A-C84F-B197-9288BEDE13B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2720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6C68-CA12-614C-BE98-0E8C53B58970}" type="datetimeFigureOut">
              <a:rPr lang="de-DE" smtClean="0"/>
              <a:pPr/>
              <a:t>5/3/12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5B7B-379A-C84F-B197-9288BEDE13B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9336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6C68-CA12-614C-BE98-0E8C53B58970}" type="datetimeFigureOut">
              <a:rPr lang="de-DE" smtClean="0"/>
              <a:pPr/>
              <a:t>5/3/12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5B7B-379A-C84F-B197-9288BEDE13B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9877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6C68-CA12-614C-BE98-0E8C53B58970}" type="datetimeFigureOut">
              <a:rPr lang="de-DE" smtClean="0"/>
              <a:pPr/>
              <a:t>5/3/12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5B7B-379A-C84F-B197-9288BEDE13B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9980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6C68-CA12-614C-BE98-0E8C53B58970}" type="datetimeFigureOut">
              <a:rPr lang="de-DE" smtClean="0"/>
              <a:pPr/>
              <a:t>5/3/12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5B7B-379A-C84F-B197-9288BEDE13B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7189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6C68-CA12-614C-BE98-0E8C53B58970}" type="datetimeFigureOut">
              <a:rPr lang="de-DE" smtClean="0"/>
              <a:pPr/>
              <a:t>5/3/12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5B7B-379A-C84F-B197-9288BEDE13B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2760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6C68-CA12-614C-BE98-0E8C53B58970}" type="datetimeFigureOut">
              <a:rPr lang="de-DE" smtClean="0"/>
              <a:pPr/>
              <a:t>5/3/12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5B7B-379A-C84F-B197-9288BEDE13B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1057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6C68-CA12-614C-BE98-0E8C53B58970}" type="datetimeFigureOut">
              <a:rPr lang="de-DE" smtClean="0"/>
              <a:pPr/>
              <a:t>5/3/12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5B7B-379A-C84F-B197-9288BEDE13B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9320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6C68-CA12-614C-BE98-0E8C53B58970}" type="datetimeFigureOut">
              <a:rPr lang="de-DE" smtClean="0"/>
              <a:pPr/>
              <a:t>5/3/12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5B7B-379A-C84F-B197-9288BEDE13B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5971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6C68-CA12-614C-BE98-0E8C53B58970}" type="datetimeFigureOut">
              <a:rPr lang="de-DE" smtClean="0"/>
              <a:pPr/>
              <a:t>5/3/12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5B7B-379A-C84F-B197-9288BEDE13B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6889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B6C68-CA12-614C-BE98-0E8C53B58970}" type="datetimeFigureOut">
              <a:rPr lang="de-DE" smtClean="0"/>
              <a:pPr/>
              <a:t>5/3/12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85B7B-379A-C84F-B197-9288BEDE13B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558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005466" y="2389992"/>
            <a:ext cx="7175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/>
              <a:t>RNA-</a:t>
            </a:r>
            <a:r>
              <a:rPr lang="de-DE" sz="2400" b="1" dirty="0" err="1" smtClean="0"/>
              <a:t>Seq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based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analysis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of</a:t>
            </a:r>
            <a:r>
              <a:rPr lang="de-DE" sz="2400" b="1" dirty="0" smtClean="0"/>
              <a:t> differential </a:t>
            </a:r>
            <a:r>
              <a:rPr lang="de-DE" sz="2400" b="1" dirty="0" err="1" smtClean="0"/>
              <a:t>gene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expression</a:t>
            </a:r>
            <a:endParaRPr lang="de-DE" sz="2400" b="1" dirty="0" smtClean="0"/>
          </a:p>
          <a:p>
            <a:pPr algn="ctr"/>
            <a:r>
              <a:rPr lang="de-DE" sz="2400" b="1" dirty="0" err="1" smtClean="0"/>
              <a:t>Using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RobiNA</a:t>
            </a:r>
            <a:r>
              <a:rPr lang="de-DE" sz="2400" b="1" dirty="0" smtClean="0"/>
              <a:t> – a quick </a:t>
            </a:r>
            <a:r>
              <a:rPr lang="de-DE" sz="2400" b="1" dirty="0" err="1" smtClean="0"/>
              <a:t>guide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594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0"/>
            <a:ext cx="537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err="1" smtClean="0"/>
              <a:t>Step</a:t>
            </a:r>
            <a:r>
              <a:rPr lang="de-DE" sz="2400" b="1" dirty="0" smtClean="0"/>
              <a:t> 7</a:t>
            </a:r>
            <a:r>
              <a:rPr lang="de-DE" sz="2400" b="1" dirty="0" smtClean="0"/>
              <a:t>: Analysis </a:t>
            </a:r>
            <a:r>
              <a:rPr lang="de-DE" sz="2400" b="1" dirty="0" err="1" smtClean="0"/>
              <a:t>finished</a:t>
            </a:r>
            <a:r>
              <a:rPr lang="de-DE" sz="2400" b="1" dirty="0" smtClean="0"/>
              <a:t> - </a:t>
            </a:r>
            <a:r>
              <a:rPr lang="de-DE" sz="2400" b="1" dirty="0" err="1" smtClean="0"/>
              <a:t>browse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results</a:t>
            </a:r>
            <a:endParaRPr lang="de-DE" sz="2400" b="1" dirty="0"/>
          </a:p>
        </p:txBody>
      </p:sp>
      <p:pic>
        <p:nvPicPr>
          <p:cNvPr id="5" name="Picture 4" descr="summary_don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9" y="491196"/>
            <a:ext cx="9031360" cy="63000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230007" y="2161789"/>
            <a:ext cx="3010176" cy="3618632"/>
          </a:xfrm>
          <a:prstGeom prst="wedgeRoundRectCallout">
            <a:avLst>
              <a:gd name="adj1" fmla="val 73460"/>
              <a:gd name="adj2" fmla="val -11002"/>
              <a:gd name="adj3" fmla="val 16667"/>
            </a:avLst>
          </a:prstGeom>
          <a:solidFill>
            <a:srgbClr val="FDFFC2">
              <a:alpha val="70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0000" dist="23000" dir="6660000" sx="101000" sy="10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analysis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done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You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can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browse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results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directly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within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RobiNA</a:t>
            </a:r>
            <a:r>
              <a:rPr lang="de-DE" dirty="0" smtClean="0">
                <a:solidFill>
                  <a:schemeClr val="tx1"/>
                </a:solidFill>
              </a:rPr>
              <a:t>. A PDF </a:t>
            </a:r>
            <a:r>
              <a:rPr lang="de-DE" dirty="0" err="1" smtClean="0">
                <a:solidFill>
                  <a:schemeClr val="tx1"/>
                </a:solidFill>
              </a:rPr>
              <a:t>file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with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same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content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automatically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saved</a:t>
            </a:r>
            <a:r>
              <a:rPr lang="de-DE" dirty="0" smtClean="0">
                <a:solidFill>
                  <a:schemeClr val="tx1"/>
                </a:solidFill>
              </a:rPr>
              <a:t> in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project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directory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for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documentation</a:t>
            </a:r>
            <a:r>
              <a:rPr lang="de-DE" dirty="0" smtClean="0">
                <a:solidFill>
                  <a:schemeClr val="tx1"/>
                </a:solidFill>
              </a:rPr>
              <a:t> and </a:t>
            </a:r>
            <a:r>
              <a:rPr lang="de-DE" dirty="0" err="1" smtClean="0">
                <a:solidFill>
                  <a:schemeClr val="tx1"/>
                </a:solidFill>
              </a:rPr>
              <a:t>review</a:t>
            </a:r>
            <a:r>
              <a:rPr lang="de-DE" dirty="0" smtClean="0">
                <a:solidFill>
                  <a:schemeClr val="tx1"/>
                </a:solidFill>
              </a:rPr>
              <a:t> (plus, of </a:t>
            </a:r>
            <a:r>
              <a:rPr lang="de-DE" dirty="0" err="1" smtClean="0">
                <a:solidFill>
                  <a:schemeClr val="tx1"/>
                </a:solidFill>
              </a:rPr>
              <a:t>course</a:t>
            </a:r>
            <a:r>
              <a:rPr lang="de-DE" dirty="0" smtClean="0">
                <a:solidFill>
                  <a:schemeClr val="tx1"/>
                </a:solidFill>
              </a:rPr>
              <a:t>, all </a:t>
            </a:r>
            <a:r>
              <a:rPr lang="de-DE" dirty="0" err="1" smtClean="0">
                <a:solidFill>
                  <a:schemeClr val="tx1"/>
                </a:solidFill>
              </a:rPr>
              <a:t>result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tables</a:t>
            </a:r>
            <a:r>
              <a:rPr lang="de-DE" dirty="0" smtClean="0">
                <a:solidFill>
                  <a:schemeClr val="tx1"/>
                </a:solidFill>
              </a:rPr>
              <a:t> and </a:t>
            </a:r>
            <a:r>
              <a:rPr lang="de-DE" dirty="0" err="1" smtClean="0">
                <a:solidFill>
                  <a:schemeClr val="tx1"/>
                </a:solidFill>
              </a:rPr>
              <a:t>plots</a:t>
            </a:r>
            <a:r>
              <a:rPr lang="de-DE" dirty="0" smtClean="0">
                <a:solidFill>
                  <a:schemeClr val="tx1"/>
                </a:solidFill>
              </a:rPr>
              <a:t>, </a:t>
            </a:r>
            <a:r>
              <a:rPr lang="de-DE" dirty="0" err="1" smtClean="0">
                <a:solidFill>
                  <a:schemeClr val="tx1"/>
                </a:solidFill>
              </a:rPr>
              <a:t>quality</a:t>
            </a:r>
            <a:r>
              <a:rPr lang="de-DE" dirty="0" smtClean="0">
                <a:solidFill>
                  <a:schemeClr val="tx1"/>
                </a:solidFill>
              </a:rPr>
              <a:t> check </a:t>
            </a:r>
            <a:r>
              <a:rPr lang="de-DE" dirty="0" err="1" smtClean="0">
                <a:solidFill>
                  <a:schemeClr val="tx1"/>
                </a:solidFill>
              </a:rPr>
              <a:t>results</a:t>
            </a:r>
            <a:r>
              <a:rPr lang="de-DE" dirty="0" smtClean="0">
                <a:solidFill>
                  <a:schemeClr val="tx1"/>
                </a:solidFill>
              </a:rPr>
              <a:t>, </a:t>
            </a:r>
            <a:r>
              <a:rPr lang="de-DE" dirty="0" err="1" smtClean="0">
                <a:solidFill>
                  <a:schemeClr val="tx1"/>
                </a:solidFill>
              </a:rPr>
              <a:t>trimming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details</a:t>
            </a:r>
            <a:r>
              <a:rPr lang="de-DE" dirty="0" smtClean="0">
                <a:solidFill>
                  <a:schemeClr val="tx1"/>
                </a:solidFill>
              </a:rPr>
              <a:t> etc.)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54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0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err="1" smtClean="0"/>
              <a:t>Step</a:t>
            </a:r>
            <a:r>
              <a:rPr lang="de-DE" sz="2400" b="1" dirty="0" smtClean="0"/>
              <a:t> 1: Data </a:t>
            </a:r>
            <a:r>
              <a:rPr lang="de-DE" sz="2400" b="1" dirty="0" err="1" smtClean="0"/>
              <a:t>import</a:t>
            </a:r>
            <a:endParaRPr lang="de-DE" sz="2400" b="1" dirty="0"/>
          </a:p>
        </p:txBody>
      </p:sp>
      <p:pic>
        <p:nvPicPr>
          <p:cNvPr id="3" name="Picture 2" descr="inputscreen2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461665"/>
            <a:ext cx="8677187" cy="630000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6600182" y="4090298"/>
            <a:ext cx="1970053" cy="930068"/>
          </a:xfrm>
          <a:prstGeom prst="wedgeRoundRectCallout">
            <a:avLst>
              <a:gd name="adj1" fmla="val 16730"/>
              <a:gd name="adj2" fmla="val 124685"/>
              <a:gd name="adj3" fmla="val 16667"/>
            </a:avLst>
          </a:prstGeom>
          <a:solidFill>
            <a:srgbClr val="FDFFC2">
              <a:alpha val="70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0000" dist="23000" dir="6660000" sx="101000" sy="10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Click “Add” to import raw FASTQ files</a:t>
            </a:r>
            <a:r>
              <a:rPr lang="en-US" dirty="0" smtClean="0">
                <a:solidFill>
                  <a:schemeClr val="tx1"/>
                </a:solidFill>
              </a:rPr>
              <a:t>….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2355881" y="2160157"/>
            <a:ext cx="3114269" cy="1390101"/>
          </a:xfrm>
          <a:prstGeom prst="wedgeRoundRectCallout">
            <a:avLst>
              <a:gd name="adj1" fmla="val -108385"/>
              <a:gd name="adj2" fmla="val 18744"/>
              <a:gd name="adj3" fmla="val 16667"/>
            </a:avLst>
          </a:prstGeom>
          <a:solidFill>
            <a:srgbClr val="FDFFC2">
              <a:alpha val="70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0000" dist="23000" dir="6660000" sx="101000" sy="10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After </a:t>
            </a:r>
            <a:r>
              <a:rPr lang="de-DE" dirty="0" err="1" smtClean="0">
                <a:solidFill>
                  <a:schemeClr val="tx1"/>
                </a:solidFill>
              </a:rPr>
              <a:t>selecting</a:t>
            </a:r>
            <a:r>
              <a:rPr lang="de-DE" dirty="0" smtClean="0">
                <a:solidFill>
                  <a:schemeClr val="tx1"/>
                </a:solidFill>
              </a:rPr>
              <a:t> „alternative </a:t>
            </a:r>
            <a:r>
              <a:rPr lang="de-DE" dirty="0" err="1" smtClean="0">
                <a:solidFill>
                  <a:schemeClr val="tx1"/>
                </a:solidFill>
              </a:rPr>
              <a:t>input</a:t>
            </a:r>
            <a:r>
              <a:rPr lang="de-DE" dirty="0" smtClean="0">
                <a:solidFill>
                  <a:schemeClr val="tx1"/>
                </a:solidFill>
              </a:rPr>
              <a:t>“ </a:t>
            </a:r>
            <a:r>
              <a:rPr lang="de-DE" dirty="0" err="1" smtClean="0">
                <a:solidFill>
                  <a:schemeClr val="tx1"/>
                </a:solidFill>
              </a:rPr>
              <a:t>you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can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load</a:t>
            </a:r>
            <a:r>
              <a:rPr lang="de-DE" dirty="0" smtClean="0">
                <a:solidFill>
                  <a:schemeClr val="tx1"/>
                </a:solidFill>
              </a:rPr>
              <a:t> SAM/BAM </a:t>
            </a:r>
            <a:r>
              <a:rPr lang="de-DE" dirty="0" err="1" smtClean="0">
                <a:solidFill>
                  <a:schemeClr val="tx1"/>
                </a:solidFill>
              </a:rPr>
              <a:t>alignments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or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precomputed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counts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tables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004551" y="4490326"/>
            <a:ext cx="1689769" cy="810060"/>
          </a:xfrm>
          <a:prstGeom prst="wedgeRoundRectCallout">
            <a:avLst>
              <a:gd name="adj1" fmla="val -117357"/>
              <a:gd name="adj2" fmla="val 43203"/>
              <a:gd name="adj3" fmla="val 16667"/>
            </a:avLst>
          </a:prstGeom>
          <a:solidFill>
            <a:srgbClr val="FF0000">
              <a:alpha val="23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0000" dist="23000" dir="6660000" sx="101000" sy="10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click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question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mark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for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details</a:t>
            </a:r>
            <a:r>
              <a:rPr lang="de-DE" sz="1200" dirty="0" smtClean="0">
                <a:solidFill>
                  <a:schemeClr val="tx1"/>
                </a:solidFill>
              </a:rPr>
              <a:t> on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required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counts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table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format</a:t>
            </a:r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500182" y="3944854"/>
            <a:ext cx="564578" cy="430887"/>
            <a:chOff x="1005466" y="4310313"/>
            <a:chExt cx="564578" cy="430887"/>
          </a:xfrm>
        </p:grpSpPr>
        <p:sp>
          <p:nvSpPr>
            <p:cNvPr id="9" name="Connector 8"/>
            <p:cNvSpPr/>
            <p:nvPr/>
          </p:nvSpPr>
          <p:spPr>
            <a:xfrm>
              <a:off x="1005466" y="4360318"/>
              <a:ext cx="364571" cy="360026"/>
            </a:xfrm>
            <a:prstGeom prst="flowChartConnector">
              <a:avLst/>
            </a:prstGeom>
            <a:gradFill>
              <a:gsLst>
                <a:gs pos="0">
                  <a:srgbClr val="008000"/>
                </a:gs>
                <a:gs pos="100000">
                  <a:srgbClr val="01DF02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10029" y="4310313"/>
              <a:ext cx="5600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lang="en-GB" sz="22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75578" y="2024721"/>
            <a:ext cx="574578" cy="430887"/>
            <a:chOff x="877858" y="4903601"/>
            <a:chExt cx="574578" cy="430887"/>
          </a:xfrm>
        </p:grpSpPr>
        <p:sp>
          <p:nvSpPr>
            <p:cNvPr id="12" name="Connector 11"/>
            <p:cNvSpPr/>
            <p:nvPr/>
          </p:nvSpPr>
          <p:spPr>
            <a:xfrm>
              <a:off x="877858" y="4943605"/>
              <a:ext cx="364571" cy="360026"/>
            </a:xfrm>
            <a:prstGeom prst="flowChartConnector">
              <a:avLst/>
            </a:prstGeom>
            <a:gradFill>
              <a:gsLst>
                <a:gs pos="0">
                  <a:srgbClr val="008000"/>
                </a:gs>
                <a:gs pos="100000">
                  <a:srgbClr val="01DF02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92421" y="4903601"/>
              <a:ext cx="5600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?</a:t>
              </a:r>
              <a:endParaRPr lang="en-GB" sz="22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54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0"/>
            <a:ext cx="3246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err="1" smtClean="0"/>
              <a:t>Step</a:t>
            </a:r>
            <a:r>
              <a:rPr lang="de-DE" sz="2400" b="1" dirty="0" smtClean="0"/>
              <a:t> 2: </a:t>
            </a:r>
            <a:r>
              <a:rPr lang="de-DE" sz="2400" b="1" dirty="0" err="1" smtClean="0"/>
              <a:t>Quality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checking</a:t>
            </a:r>
            <a:endParaRPr lang="de-DE" sz="2400" b="1" dirty="0"/>
          </a:p>
        </p:txBody>
      </p:sp>
      <p:pic>
        <p:nvPicPr>
          <p:cNvPr id="8" name="Picture 7" descr="qualscreen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94" y="461665"/>
            <a:ext cx="8677188" cy="6300000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3860105" y="1310096"/>
            <a:ext cx="2410065" cy="1390101"/>
          </a:xfrm>
          <a:prstGeom prst="wedgeRoundRectCallout">
            <a:avLst>
              <a:gd name="adj1" fmla="val 104833"/>
              <a:gd name="adj2" fmla="val 18025"/>
              <a:gd name="adj3" fmla="val 16667"/>
            </a:avLst>
          </a:prstGeom>
          <a:solidFill>
            <a:srgbClr val="FDFFC2">
              <a:alpha val="70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0000" dist="23000" dir="6660000" sx="101000" sy="10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Freely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combine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quality</a:t>
            </a:r>
            <a:r>
              <a:rPr lang="de-DE" dirty="0" smtClean="0">
                <a:solidFill>
                  <a:schemeClr val="tx1"/>
                </a:solidFill>
              </a:rPr>
              <a:t> check </a:t>
            </a:r>
            <a:r>
              <a:rPr lang="de-DE" dirty="0" err="1" smtClean="0">
                <a:solidFill>
                  <a:schemeClr val="tx1"/>
                </a:solidFill>
              </a:rPr>
              <a:t>modules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by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selecting</a:t>
            </a:r>
            <a:r>
              <a:rPr lang="de-DE" dirty="0" smtClean="0">
                <a:solidFill>
                  <a:schemeClr val="tx1"/>
                </a:solidFill>
              </a:rPr>
              <a:t> „</a:t>
            </a:r>
            <a:r>
              <a:rPr lang="de-DE" dirty="0" err="1" smtClean="0">
                <a:solidFill>
                  <a:schemeClr val="tx1"/>
                </a:solidFill>
              </a:rPr>
              <a:t>include</a:t>
            </a:r>
            <a:r>
              <a:rPr lang="de-DE" dirty="0" smtClean="0">
                <a:solidFill>
                  <a:schemeClr val="tx1"/>
                </a:solidFill>
              </a:rPr>
              <a:t>“ ...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253294" y="4420322"/>
            <a:ext cx="2410065" cy="2341343"/>
          </a:xfrm>
          <a:prstGeom prst="wedgeRoundRectCallout">
            <a:avLst>
              <a:gd name="adj1" fmla="val 69978"/>
              <a:gd name="adj2" fmla="val -53917"/>
              <a:gd name="adj3" fmla="val 16667"/>
            </a:avLst>
          </a:prstGeom>
          <a:solidFill>
            <a:srgbClr val="FDFFC2">
              <a:alpha val="70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0000" dist="23000" dir="6660000" sx="101000" sy="10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...and </a:t>
            </a:r>
            <a:r>
              <a:rPr lang="de-DE" dirty="0" err="1" smtClean="0">
                <a:solidFill>
                  <a:schemeClr val="tx1"/>
                </a:solidFill>
              </a:rPr>
              <a:t>optimize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settings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according</a:t>
            </a:r>
            <a:r>
              <a:rPr lang="de-DE" dirty="0" smtClean="0">
                <a:solidFill>
                  <a:schemeClr val="tx1"/>
                </a:solidFill>
              </a:rPr>
              <a:t> to </a:t>
            </a:r>
            <a:r>
              <a:rPr lang="de-DE" dirty="0" err="1" smtClean="0">
                <a:solidFill>
                  <a:schemeClr val="tx1"/>
                </a:solidFill>
              </a:rPr>
              <a:t>your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needs</a:t>
            </a:r>
            <a:r>
              <a:rPr lang="de-DE" dirty="0" smtClean="0">
                <a:solidFill>
                  <a:schemeClr val="tx1"/>
                </a:solidFill>
              </a:rPr>
              <a:t>. </a:t>
            </a:r>
            <a:r>
              <a:rPr lang="de-DE" dirty="0" err="1" smtClean="0">
                <a:solidFill>
                  <a:schemeClr val="tx1"/>
                </a:solidFill>
              </a:rPr>
              <a:t>Starting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more</a:t>
            </a:r>
            <a:r>
              <a:rPr lang="de-DE" dirty="0" smtClean="0">
                <a:solidFill>
                  <a:schemeClr val="tx1"/>
                </a:solidFill>
              </a:rPr>
              <a:t> parallel </a:t>
            </a:r>
            <a:r>
              <a:rPr lang="de-DE" dirty="0" err="1" smtClean="0">
                <a:solidFill>
                  <a:schemeClr val="tx1"/>
                </a:solidFill>
              </a:rPr>
              <a:t>processes</a:t>
            </a:r>
            <a:r>
              <a:rPr lang="de-DE" dirty="0" smtClean="0">
                <a:solidFill>
                  <a:schemeClr val="tx1"/>
                </a:solidFill>
              </a:rPr>
              <a:t> will </a:t>
            </a:r>
            <a:r>
              <a:rPr lang="de-DE" dirty="0" err="1" smtClean="0">
                <a:solidFill>
                  <a:schemeClr val="tx1"/>
                </a:solidFill>
              </a:rPr>
              <a:t>require</a:t>
            </a:r>
            <a:r>
              <a:rPr lang="de-DE" dirty="0" smtClean="0">
                <a:solidFill>
                  <a:schemeClr val="tx1"/>
                </a:solidFill>
              </a:rPr>
              <a:t> a </a:t>
            </a:r>
            <a:r>
              <a:rPr lang="de-DE" dirty="0" err="1" smtClean="0">
                <a:solidFill>
                  <a:schemeClr val="tx1"/>
                </a:solidFill>
              </a:rPr>
              <a:t>multi</a:t>
            </a:r>
            <a:r>
              <a:rPr lang="de-DE" dirty="0" smtClean="0">
                <a:solidFill>
                  <a:schemeClr val="tx1"/>
                </a:solidFill>
              </a:rPr>
              <a:t> CPU </a:t>
            </a:r>
            <a:r>
              <a:rPr lang="de-DE" dirty="0" err="1" smtClean="0">
                <a:solidFill>
                  <a:schemeClr val="tx1"/>
                </a:solidFill>
              </a:rPr>
              <a:t>machine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with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sufficient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memory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425285" y="5090369"/>
            <a:ext cx="1689769" cy="1671295"/>
          </a:xfrm>
          <a:prstGeom prst="wedgeRoundRectCallout">
            <a:avLst>
              <a:gd name="adj1" fmla="val -96643"/>
              <a:gd name="adj2" fmla="val -43626"/>
              <a:gd name="adj3" fmla="val 16667"/>
            </a:avLst>
          </a:prstGeom>
          <a:solidFill>
            <a:srgbClr val="FF0000">
              <a:alpha val="23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0000" dist="23000" dir="6660000" sx="101000" sy="10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Check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memory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information</a:t>
            </a:r>
            <a:r>
              <a:rPr lang="de-DE" sz="1200" dirty="0" smtClean="0">
                <a:solidFill>
                  <a:schemeClr val="tx1"/>
                </a:solidFill>
              </a:rPr>
              <a:t> to </a:t>
            </a:r>
            <a:r>
              <a:rPr lang="de-DE" sz="1200" dirty="0" err="1" smtClean="0">
                <a:solidFill>
                  <a:schemeClr val="tx1"/>
                </a:solidFill>
              </a:rPr>
              <a:t>make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sure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there‘s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enough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free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resources</a:t>
            </a:r>
            <a:r>
              <a:rPr lang="de-DE" sz="1200" dirty="0" smtClean="0">
                <a:solidFill>
                  <a:schemeClr val="tx1"/>
                </a:solidFill>
              </a:rPr>
              <a:t>. </a:t>
            </a:r>
            <a:r>
              <a:rPr lang="de-DE" sz="1200" dirty="0" err="1" smtClean="0">
                <a:solidFill>
                  <a:schemeClr val="tx1"/>
                </a:solidFill>
              </a:rPr>
              <a:t>Sticking</a:t>
            </a:r>
            <a:r>
              <a:rPr lang="de-DE" sz="1200" dirty="0" smtClean="0">
                <a:solidFill>
                  <a:schemeClr val="tx1"/>
                </a:solidFill>
              </a:rPr>
              <a:t> to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defaults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might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result</a:t>
            </a:r>
            <a:r>
              <a:rPr lang="de-DE" sz="1200" dirty="0" smtClean="0">
                <a:solidFill>
                  <a:schemeClr val="tx1"/>
                </a:solidFill>
              </a:rPr>
              <a:t> in </a:t>
            </a:r>
            <a:r>
              <a:rPr lang="de-DE" sz="1200" dirty="0" err="1" smtClean="0">
                <a:solidFill>
                  <a:schemeClr val="tx1"/>
                </a:solidFill>
              </a:rPr>
              <a:t>longer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runtime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but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is</a:t>
            </a:r>
            <a:r>
              <a:rPr lang="de-DE" sz="1200" dirty="0" smtClean="0">
                <a:solidFill>
                  <a:schemeClr val="tx1"/>
                </a:solidFill>
              </a:rPr>
              <a:t> also </a:t>
            </a:r>
            <a:r>
              <a:rPr lang="de-DE" sz="1200" dirty="0" err="1" smtClean="0">
                <a:solidFill>
                  <a:schemeClr val="tx1"/>
                </a:solidFill>
              </a:rPr>
              <a:t>more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stable</a:t>
            </a:r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957881" y="1164659"/>
            <a:ext cx="564578" cy="430887"/>
            <a:chOff x="1005466" y="4310313"/>
            <a:chExt cx="564578" cy="430887"/>
          </a:xfrm>
        </p:grpSpPr>
        <p:sp>
          <p:nvSpPr>
            <p:cNvPr id="14" name="Connector 13"/>
            <p:cNvSpPr/>
            <p:nvPr/>
          </p:nvSpPr>
          <p:spPr>
            <a:xfrm>
              <a:off x="1005466" y="4360318"/>
              <a:ext cx="364571" cy="360026"/>
            </a:xfrm>
            <a:prstGeom prst="flowChartConnector">
              <a:avLst/>
            </a:prstGeom>
            <a:gradFill>
              <a:gsLst>
                <a:gs pos="0">
                  <a:srgbClr val="008000"/>
                </a:gs>
                <a:gs pos="100000">
                  <a:srgbClr val="01DF02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10029" y="4310313"/>
              <a:ext cx="5600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lang="en-GB" sz="22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3294" y="4324890"/>
            <a:ext cx="574578" cy="430887"/>
            <a:chOff x="877858" y="4903601"/>
            <a:chExt cx="574578" cy="430887"/>
          </a:xfrm>
        </p:grpSpPr>
        <p:sp>
          <p:nvSpPr>
            <p:cNvPr id="17" name="Connector 16"/>
            <p:cNvSpPr/>
            <p:nvPr/>
          </p:nvSpPr>
          <p:spPr>
            <a:xfrm>
              <a:off x="877858" y="4943605"/>
              <a:ext cx="364571" cy="360026"/>
            </a:xfrm>
            <a:prstGeom prst="flowChartConnector">
              <a:avLst/>
            </a:prstGeom>
            <a:gradFill>
              <a:gsLst>
                <a:gs pos="0">
                  <a:srgbClr val="008000"/>
                </a:gs>
                <a:gs pos="100000">
                  <a:srgbClr val="01DF02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92421" y="4903601"/>
              <a:ext cx="5600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lang="en-GB" sz="22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54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0"/>
            <a:ext cx="7097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err="1" smtClean="0"/>
              <a:t>Step</a:t>
            </a:r>
            <a:r>
              <a:rPr lang="de-DE" sz="2400" b="1" dirty="0" smtClean="0"/>
              <a:t> 3: </a:t>
            </a:r>
            <a:r>
              <a:rPr lang="de-DE" sz="2400" b="1" dirty="0" err="1" smtClean="0"/>
              <a:t>Raw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read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trimming</a:t>
            </a:r>
            <a:r>
              <a:rPr lang="de-DE" sz="2400" b="1" dirty="0" smtClean="0"/>
              <a:t> to </a:t>
            </a:r>
            <a:r>
              <a:rPr lang="de-DE" sz="2400" b="1" dirty="0" err="1" smtClean="0"/>
              <a:t>remove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low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quality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data</a:t>
            </a:r>
            <a:endParaRPr lang="de-DE" sz="2400" b="1" dirty="0"/>
          </a:p>
        </p:txBody>
      </p:sp>
      <p:pic>
        <p:nvPicPr>
          <p:cNvPr id="7" name="Picture 6" descr="trimmo_choic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23" y="461665"/>
            <a:ext cx="8677189" cy="63000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570016" y="4180305"/>
            <a:ext cx="4020109" cy="220016"/>
          </a:xfrm>
          <a:prstGeom prst="straightConnector1">
            <a:avLst/>
          </a:prstGeom>
          <a:ln w="88900">
            <a:solidFill>
              <a:srgbClr val="FF0000">
                <a:alpha val="66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ular Callout 14"/>
          <p:cNvSpPr/>
          <p:nvPr/>
        </p:nvSpPr>
        <p:spPr>
          <a:xfrm>
            <a:off x="0" y="2110154"/>
            <a:ext cx="2410065" cy="2070151"/>
          </a:xfrm>
          <a:prstGeom prst="wedgeRoundRectCallout">
            <a:avLst>
              <a:gd name="adj1" fmla="val -25873"/>
              <a:gd name="adj2" fmla="val 55857"/>
              <a:gd name="adj3" fmla="val 16667"/>
            </a:avLst>
          </a:prstGeom>
          <a:solidFill>
            <a:srgbClr val="FDFFC2">
              <a:alpha val="70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0000" dist="23000" dir="6660000" sx="101000" sy="10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Drag &amp; drop </a:t>
            </a:r>
            <a:r>
              <a:rPr lang="de-DE" dirty="0" err="1" smtClean="0">
                <a:solidFill>
                  <a:schemeClr val="tx1"/>
                </a:solidFill>
              </a:rPr>
              <a:t>trimmer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modules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from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list to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open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space</a:t>
            </a:r>
            <a:r>
              <a:rPr lang="de-DE" dirty="0" smtClean="0">
                <a:solidFill>
                  <a:schemeClr val="tx1"/>
                </a:solidFill>
              </a:rPr>
              <a:t> on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right. Trimmers will </a:t>
            </a:r>
            <a:r>
              <a:rPr lang="de-DE" dirty="0" err="1" smtClean="0">
                <a:solidFill>
                  <a:schemeClr val="tx1"/>
                </a:solidFill>
              </a:rPr>
              <a:t>be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executed</a:t>
            </a:r>
            <a:r>
              <a:rPr lang="de-DE" dirty="0" smtClean="0">
                <a:solidFill>
                  <a:schemeClr val="tx1"/>
                </a:solidFill>
              </a:rPr>
              <a:t> in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order </a:t>
            </a:r>
            <a:r>
              <a:rPr lang="de-DE" dirty="0" err="1" smtClean="0">
                <a:solidFill>
                  <a:schemeClr val="tx1"/>
                </a:solidFill>
              </a:rPr>
              <a:t>you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choose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6200170" y="922456"/>
            <a:ext cx="2943830" cy="1017685"/>
          </a:xfrm>
          <a:prstGeom prst="wedgeRoundRectCallout">
            <a:avLst>
              <a:gd name="adj1" fmla="val -72073"/>
              <a:gd name="adj2" fmla="val 115801"/>
              <a:gd name="adj3" fmla="val 16667"/>
            </a:avLst>
          </a:prstGeom>
          <a:solidFill>
            <a:srgbClr val="FDFFC2">
              <a:alpha val="70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0000" dist="23000" dir="6660000" sx="101000" sy="10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Settings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for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each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individual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trimmer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module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can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be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adapted</a:t>
            </a:r>
            <a:r>
              <a:rPr lang="de-DE" dirty="0" smtClean="0">
                <a:solidFill>
                  <a:schemeClr val="tx1"/>
                </a:solidFill>
              </a:rPr>
              <a:t> to </a:t>
            </a:r>
            <a:r>
              <a:rPr lang="de-DE" dirty="0" err="1" smtClean="0">
                <a:solidFill>
                  <a:schemeClr val="tx1"/>
                </a:solidFill>
              </a:rPr>
              <a:t>your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needs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5425285" y="5960435"/>
            <a:ext cx="1689769" cy="801229"/>
          </a:xfrm>
          <a:prstGeom prst="wedgeRoundRectCallout">
            <a:avLst>
              <a:gd name="adj1" fmla="val 125287"/>
              <a:gd name="adj2" fmla="val -48520"/>
              <a:gd name="adj3" fmla="val 16667"/>
            </a:avLst>
          </a:prstGeom>
          <a:solidFill>
            <a:srgbClr val="FF0000">
              <a:alpha val="23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0000" dist="23000" dir="6660000" sx="101000" sy="10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Click</a:t>
            </a:r>
            <a:r>
              <a:rPr lang="de-DE" sz="1200" dirty="0" smtClean="0">
                <a:solidFill>
                  <a:schemeClr val="tx1"/>
                </a:solidFill>
              </a:rPr>
              <a:t> „</a:t>
            </a:r>
            <a:r>
              <a:rPr lang="de-DE" sz="1200" dirty="0" err="1" smtClean="0">
                <a:solidFill>
                  <a:schemeClr val="tx1"/>
                </a:solidFill>
              </a:rPr>
              <a:t>Clear</a:t>
            </a:r>
            <a:r>
              <a:rPr lang="de-DE" sz="1200" dirty="0" smtClean="0">
                <a:solidFill>
                  <a:schemeClr val="tx1"/>
                </a:solidFill>
              </a:rPr>
              <a:t>“ to start </a:t>
            </a:r>
            <a:r>
              <a:rPr lang="de-DE" sz="1200" dirty="0" err="1" smtClean="0">
                <a:solidFill>
                  <a:schemeClr val="tx1"/>
                </a:solidFill>
              </a:rPr>
              <a:t>again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when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not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satisfied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with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 </a:t>
            </a:r>
            <a:r>
              <a:rPr lang="de-DE" sz="1200" dirty="0" err="1" smtClean="0">
                <a:solidFill>
                  <a:schemeClr val="tx1"/>
                </a:solidFill>
              </a:rPr>
              <a:t>or</a:t>
            </a:r>
            <a:r>
              <a:rPr lang="de-DE" sz="1200" dirty="0" smtClean="0">
                <a:solidFill>
                  <a:schemeClr val="tx1"/>
                </a:solidFill>
              </a:rPr>
              <a:t> order of </a:t>
            </a:r>
            <a:r>
              <a:rPr lang="de-DE" sz="1200" dirty="0" err="1" smtClean="0">
                <a:solidFill>
                  <a:schemeClr val="tx1"/>
                </a:solidFill>
              </a:rPr>
              <a:t>modules</a:t>
            </a:r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5534" y="1964717"/>
            <a:ext cx="564578" cy="430887"/>
            <a:chOff x="1005466" y="4310313"/>
            <a:chExt cx="564578" cy="430887"/>
          </a:xfrm>
        </p:grpSpPr>
        <p:sp>
          <p:nvSpPr>
            <p:cNvPr id="19" name="Connector 18"/>
            <p:cNvSpPr/>
            <p:nvPr/>
          </p:nvSpPr>
          <p:spPr>
            <a:xfrm>
              <a:off x="1005466" y="4360318"/>
              <a:ext cx="364571" cy="360026"/>
            </a:xfrm>
            <a:prstGeom prst="flowChartConnector">
              <a:avLst/>
            </a:prstGeom>
            <a:gradFill>
              <a:gsLst>
                <a:gs pos="0">
                  <a:srgbClr val="008000"/>
                </a:gs>
                <a:gs pos="100000">
                  <a:srgbClr val="01DF02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0029" y="4310313"/>
              <a:ext cx="5600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lang="en-GB" sz="22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85603" y="737015"/>
            <a:ext cx="574578" cy="430887"/>
            <a:chOff x="877858" y="4903601"/>
            <a:chExt cx="574578" cy="430887"/>
          </a:xfrm>
        </p:grpSpPr>
        <p:sp>
          <p:nvSpPr>
            <p:cNvPr id="22" name="Connector 21"/>
            <p:cNvSpPr/>
            <p:nvPr/>
          </p:nvSpPr>
          <p:spPr>
            <a:xfrm>
              <a:off x="877858" y="4943605"/>
              <a:ext cx="364571" cy="360026"/>
            </a:xfrm>
            <a:prstGeom prst="flowChartConnector">
              <a:avLst/>
            </a:prstGeom>
            <a:gradFill>
              <a:gsLst>
                <a:gs pos="0">
                  <a:srgbClr val="008000"/>
                </a:gs>
                <a:gs pos="100000">
                  <a:srgbClr val="01DF02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92421" y="4903601"/>
              <a:ext cx="5600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lang="en-GB" sz="22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54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0"/>
            <a:ext cx="3475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err="1" smtClean="0"/>
              <a:t>Step</a:t>
            </a:r>
            <a:r>
              <a:rPr lang="de-DE" sz="2400" b="1" dirty="0" smtClean="0"/>
              <a:t> 4: Experiment layout</a:t>
            </a:r>
            <a:endParaRPr lang="de-DE" sz="2400" b="1" dirty="0"/>
          </a:p>
        </p:txBody>
      </p:sp>
      <p:pic>
        <p:nvPicPr>
          <p:cNvPr id="8" name="Picture 7" descr="libconf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57" y="507200"/>
            <a:ext cx="8677188" cy="6300000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1390037" y="5960434"/>
            <a:ext cx="4660128" cy="710051"/>
          </a:xfrm>
          <a:prstGeom prst="wedgeRoundRectCallout">
            <a:avLst>
              <a:gd name="adj1" fmla="val -63207"/>
              <a:gd name="adj2" fmla="val -60533"/>
              <a:gd name="adj3" fmla="val 16667"/>
            </a:avLst>
          </a:prstGeom>
          <a:solidFill>
            <a:srgbClr val="FDFFC2">
              <a:alpha val="70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0000" dist="23000" dir="6660000" sx="101000" sy="10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First </a:t>
            </a:r>
            <a:r>
              <a:rPr lang="de-DE" dirty="0" err="1" smtClean="0">
                <a:solidFill>
                  <a:schemeClr val="tx1"/>
                </a:solidFill>
              </a:rPr>
              <a:t>enter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each</a:t>
            </a:r>
            <a:r>
              <a:rPr lang="de-DE" dirty="0" smtClean="0">
                <a:solidFill>
                  <a:schemeClr val="tx1"/>
                </a:solidFill>
              </a:rPr>
              <a:t> experimental condition </a:t>
            </a:r>
            <a:r>
              <a:rPr lang="de-DE" dirty="0" err="1" smtClean="0">
                <a:solidFill>
                  <a:schemeClr val="tx1"/>
                </a:solidFill>
              </a:rPr>
              <a:t>used</a:t>
            </a:r>
            <a:r>
              <a:rPr lang="de-DE" dirty="0" smtClean="0">
                <a:solidFill>
                  <a:schemeClr val="tx1"/>
                </a:solidFill>
              </a:rPr>
              <a:t> in </a:t>
            </a:r>
            <a:r>
              <a:rPr lang="de-DE" dirty="0" err="1" smtClean="0">
                <a:solidFill>
                  <a:schemeClr val="tx1"/>
                </a:solidFill>
              </a:rPr>
              <a:t>your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experiment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e.g</a:t>
            </a:r>
            <a:r>
              <a:rPr lang="de-DE" dirty="0" smtClean="0">
                <a:solidFill>
                  <a:schemeClr val="tx1"/>
                </a:solidFill>
              </a:rPr>
              <a:t>. „</a:t>
            </a:r>
            <a:r>
              <a:rPr lang="de-DE" dirty="0" err="1" smtClean="0">
                <a:solidFill>
                  <a:schemeClr val="tx1"/>
                </a:solidFill>
              </a:rPr>
              <a:t>control</a:t>
            </a:r>
            <a:r>
              <a:rPr lang="de-DE" dirty="0" smtClean="0">
                <a:solidFill>
                  <a:schemeClr val="tx1"/>
                </a:solidFill>
              </a:rPr>
              <a:t>“, stress“ etc.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2722469" y="4460324"/>
            <a:ext cx="4660128" cy="910068"/>
          </a:xfrm>
          <a:prstGeom prst="wedgeRoundRectCallout">
            <a:avLst>
              <a:gd name="adj1" fmla="val 59325"/>
              <a:gd name="adj2" fmla="val -244096"/>
              <a:gd name="adj3" fmla="val 16667"/>
            </a:avLst>
          </a:prstGeom>
          <a:solidFill>
            <a:srgbClr val="FDFFC2">
              <a:alpha val="70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0000" dist="23000" dir="6660000" sx="101000" sy="10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Then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define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smtClean="0">
                <a:solidFill>
                  <a:schemeClr val="tx1"/>
                </a:solidFill>
              </a:rPr>
              <a:t> samples</a:t>
            </a:r>
            <a:r>
              <a:rPr lang="de-DE" dirty="0" smtClean="0">
                <a:solidFill>
                  <a:schemeClr val="tx1"/>
                </a:solidFill>
              </a:rPr>
              <a:t>: </a:t>
            </a:r>
            <a:r>
              <a:rPr lang="de-DE" dirty="0" err="1" smtClean="0">
                <a:solidFill>
                  <a:schemeClr val="tx1"/>
                </a:solidFill>
              </a:rPr>
              <a:t>E.g</a:t>
            </a:r>
            <a:r>
              <a:rPr lang="de-DE" dirty="0" smtClean="0">
                <a:solidFill>
                  <a:schemeClr val="tx1"/>
                </a:solidFill>
              </a:rPr>
              <a:t>. </a:t>
            </a:r>
            <a:r>
              <a:rPr lang="de-DE" dirty="0" err="1" smtClean="0">
                <a:solidFill>
                  <a:schemeClr val="tx1"/>
                </a:solidFill>
              </a:rPr>
              <a:t>file</a:t>
            </a:r>
            <a:r>
              <a:rPr lang="de-DE" dirty="0" smtClean="0">
                <a:solidFill>
                  <a:schemeClr val="tx1"/>
                </a:solidFill>
              </a:rPr>
              <a:t> SRR392118.fastq </a:t>
            </a:r>
            <a:r>
              <a:rPr lang="de-DE" dirty="0" err="1" smtClean="0">
                <a:solidFill>
                  <a:schemeClr val="tx1"/>
                </a:solidFill>
              </a:rPr>
              <a:t>contains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reads</a:t>
            </a:r>
            <a:r>
              <a:rPr lang="de-DE" dirty="0" smtClean="0">
                <a:solidFill>
                  <a:schemeClr val="tx1"/>
                </a:solidFill>
              </a:rPr>
              <a:t> of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first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replicate</a:t>
            </a:r>
            <a:r>
              <a:rPr lang="de-DE" dirty="0" smtClean="0">
                <a:solidFill>
                  <a:schemeClr val="tx1"/>
                </a:solidFill>
              </a:rPr>
              <a:t> of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control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sample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15149" y="2890211"/>
            <a:ext cx="1689769" cy="960070"/>
          </a:xfrm>
          <a:prstGeom prst="wedgeRoundRectCallout">
            <a:avLst>
              <a:gd name="adj1" fmla="val 107533"/>
              <a:gd name="adj2" fmla="val 36328"/>
              <a:gd name="adj3" fmla="val 16667"/>
            </a:avLst>
          </a:prstGeom>
          <a:solidFill>
            <a:srgbClr val="FF0000">
              <a:alpha val="80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0000" dist="23000" dir="6660000" sx="101000" sy="10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>
                <a:solidFill>
                  <a:schemeClr val="bg1"/>
                </a:solidFill>
              </a:rPr>
              <a:t>Select</a:t>
            </a:r>
            <a:r>
              <a:rPr lang="de-DE" sz="1200" b="1" dirty="0" smtClean="0">
                <a:solidFill>
                  <a:schemeClr val="bg1"/>
                </a:solidFill>
              </a:rPr>
              <a:t> </a:t>
            </a:r>
            <a:r>
              <a:rPr lang="de-DE" sz="1200" b="1" dirty="0" err="1" smtClean="0">
                <a:solidFill>
                  <a:schemeClr val="bg1"/>
                </a:solidFill>
              </a:rPr>
              <a:t>the</a:t>
            </a:r>
            <a:r>
              <a:rPr lang="de-DE" sz="1200" b="1" dirty="0" smtClean="0">
                <a:solidFill>
                  <a:schemeClr val="bg1"/>
                </a:solidFill>
              </a:rPr>
              <a:t> </a:t>
            </a:r>
            <a:r>
              <a:rPr lang="de-DE" sz="1200" b="1" dirty="0" err="1" smtClean="0">
                <a:solidFill>
                  <a:schemeClr val="bg1"/>
                </a:solidFill>
              </a:rPr>
              <a:t>sample</a:t>
            </a:r>
            <a:r>
              <a:rPr lang="de-DE" sz="1200" b="1" dirty="0" smtClean="0">
                <a:solidFill>
                  <a:schemeClr val="bg1"/>
                </a:solidFill>
              </a:rPr>
              <a:t> and </a:t>
            </a:r>
            <a:r>
              <a:rPr lang="de-DE" sz="1200" b="1" dirty="0" err="1" smtClean="0">
                <a:solidFill>
                  <a:schemeClr val="bg1"/>
                </a:solidFill>
              </a:rPr>
              <a:t>click</a:t>
            </a:r>
            <a:r>
              <a:rPr lang="de-DE" sz="1200" b="1" dirty="0" smtClean="0">
                <a:solidFill>
                  <a:schemeClr val="bg1"/>
                </a:solidFill>
              </a:rPr>
              <a:t> „</a:t>
            </a:r>
            <a:r>
              <a:rPr lang="de-DE" sz="1200" b="1" dirty="0" err="1" smtClean="0">
                <a:solidFill>
                  <a:schemeClr val="bg1"/>
                </a:solidFill>
              </a:rPr>
              <a:t>Remove</a:t>
            </a:r>
            <a:r>
              <a:rPr lang="de-DE" sz="1200" b="1" dirty="0" smtClean="0">
                <a:solidFill>
                  <a:schemeClr val="bg1"/>
                </a:solidFill>
              </a:rPr>
              <a:t>“ </a:t>
            </a:r>
            <a:r>
              <a:rPr lang="de-DE" sz="1200" b="1" dirty="0" err="1" smtClean="0">
                <a:solidFill>
                  <a:schemeClr val="bg1"/>
                </a:solidFill>
              </a:rPr>
              <a:t>if</a:t>
            </a:r>
            <a:r>
              <a:rPr lang="de-DE" sz="1200" b="1" dirty="0" smtClean="0">
                <a:solidFill>
                  <a:schemeClr val="bg1"/>
                </a:solidFill>
              </a:rPr>
              <a:t> </a:t>
            </a:r>
            <a:r>
              <a:rPr lang="de-DE" sz="1200" b="1" dirty="0" err="1" smtClean="0">
                <a:solidFill>
                  <a:schemeClr val="bg1"/>
                </a:solidFill>
              </a:rPr>
              <a:t>you</a:t>
            </a:r>
            <a:r>
              <a:rPr lang="de-DE" sz="1200" b="1" dirty="0" smtClean="0">
                <a:solidFill>
                  <a:schemeClr val="bg1"/>
                </a:solidFill>
              </a:rPr>
              <a:t> </a:t>
            </a:r>
            <a:r>
              <a:rPr lang="de-DE" sz="1200" b="1" dirty="0" err="1" smtClean="0">
                <a:solidFill>
                  <a:schemeClr val="bg1"/>
                </a:solidFill>
              </a:rPr>
              <a:t>made</a:t>
            </a:r>
            <a:r>
              <a:rPr lang="de-DE" sz="1200" b="1" dirty="0" smtClean="0">
                <a:solidFill>
                  <a:schemeClr val="bg1"/>
                </a:solidFill>
              </a:rPr>
              <a:t> a </a:t>
            </a:r>
            <a:r>
              <a:rPr lang="de-DE" sz="1200" b="1" dirty="0" err="1" smtClean="0">
                <a:solidFill>
                  <a:schemeClr val="bg1"/>
                </a:solidFill>
              </a:rPr>
              <a:t>mistake</a:t>
            </a:r>
            <a:r>
              <a:rPr lang="de-DE" sz="1200" b="1" dirty="0" smtClean="0">
                <a:solidFill>
                  <a:schemeClr val="bg1"/>
                </a:solidFill>
              </a:rPr>
              <a:t> and </a:t>
            </a:r>
            <a:r>
              <a:rPr lang="de-DE" sz="1200" b="1" dirty="0" err="1" smtClean="0">
                <a:solidFill>
                  <a:schemeClr val="bg1"/>
                </a:solidFill>
              </a:rPr>
              <a:t>want</a:t>
            </a:r>
            <a:r>
              <a:rPr lang="de-DE" sz="1200" b="1" dirty="0" smtClean="0">
                <a:solidFill>
                  <a:schemeClr val="bg1"/>
                </a:solidFill>
              </a:rPr>
              <a:t> to </a:t>
            </a:r>
            <a:r>
              <a:rPr lang="de-DE" sz="1200" b="1" dirty="0" err="1" smtClean="0">
                <a:solidFill>
                  <a:schemeClr val="bg1"/>
                </a:solidFill>
              </a:rPr>
              <a:t>add</a:t>
            </a:r>
            <a:r>
              <a:rPr lang="de-DE" sz="1200" b="1" dirty="0" smtClean="0">
                <a:solidFill>
                  <a:schemeClr val="bg1"/>
                </a:solidFill>
              </a:rPr>
              <a:t> </a:t>
            </a:r>
            <a:r>
              <a:rPr lang="de-DE" sz="1200" b="1" dirty="0" err="1" smtClean="0">
                <a:solidFill>
                  <a:schemeClr val="bg1"/>
                </a:solidFill>
              </a:rPr>
              <a:t>the</a:t>
            </a:r>
            <a:r>
              <a:rPr lang="de-DE" sz="1200" b="1" dirty="0" smtClean="0">
                <a:solidFill>
                  <a:schemeClr val="bg1"/>
                </a:solidFill>
              </a:rPr>
              <a:t> </a:t>
            </a:r>
            <a:r>
              <a:rPr lang="de-DE" sz="1200" b="1" dirty="0" err="1" smtClean="0">
                <a:solidFill>
                  <a:schemeClr val="bg1"/>
                </a:solidFill>
              </a:rPr>
              <a:t>file</a:t>
            </a:r>
            <a:r>
              <a:rPr lang="de-DE" sz="1200" b="1" dirty="0" smtClean="0">
                <a:solidFill>
                  <a:schemeClr val="bg1"/>
                </a:solidFill>
              </a:rPr>
              <a:t> to </a:t>
            </a:r>
            <a:r>
              <a:rPr lang="de-DE" sz="1200" b="1" dirty="0" err="1" smtClean="0">
                <a:solidFill>
                  <a:schemeClr val="bg1"/>
                </a:solidFill>
              </a:rPr>
              <a:t>another</a:t>
            </a:r>
            <a:r>
              <a:rPr lang="de-DE" sz="1200" b="1" dirty="0" smtClean="0">
                <a:solidFill>
                  <a:schemeClr val="bg1"/>
                </a:solidFill>
              </a:rPr>
              <a:t> </a:t>
            </a:r>
            <a:r>
              <a:rPr lang="de-DE" sz="1200" b="1" dirty="0" err="1" smtClean="0">
                <a:solidFill>
                  <a:schemeClr val="bg1"/>
                </a:solidFill>
              </a:rPr>
              <a:t>sample</a:t>
            </a:r>
            <a:endParaRPr lang="en-GB" sz="1200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330037" y="5654981"/>
            <a:ext cx="564578" cy="430887"/>
            <a:chOff x="1005466" y="4310313"/>
            <a:chExt cx="564578" cy="430887"/>
          </a:xfrm>
        </p:grpSpPr>
        <p:sp>
          <p:nvSpPr>
            <p:cNvPr id="14" name="Connector 13"/>
            <p:cNvSpPr/>
            <p:nvPr/>
          </p:nvSpPr>
          <p:spPr>
            <a:xfrm>
              <a:off x="1005466" y="4360318"/>
              <a:ext cx="364571" cy="360026"/>
            </a:xfrm>
            <a:prstGeom prst="flowChartConnector">
              <a:avLst/>
            </a:prstGeom>
            <a:gradFill>
              <a:gsLst>
                <a:gs pos="0">
                  <a:srgbClr val="008000"/>
                </a:gs>
                <a:gs pos="100000">
                  <a:srgbClr val="01DF02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10029" y="4310313"/>
              <a:ext cx="5600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lang="en-GB" sz="22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82469" y="4214877"/>
            <a:ext cx="574578" cy="430887"/>
            <a:chOff x="877858" y="4903601"/>
            <a:chExt cx="574578" cy="430887"/>
          </a:xfrm>
        </p:grpSpPr>
        <p:sp>
          <p:nvSpPr>
            <p:cNvPr id="20" name="Connector 19"/>
            <p:cNvSpPr/>
            <p:nvPr/>
          </p:nvSpPr>
          <p:spPr>
            <a:xfrm>
              <a:off x="877858" y="4943605"/>
              <a:ext cx="364571" cy="360026"/>
            </a:xfrm>
            <a:prstGeom prst="flowChartConnector">
              <a:avLst/>
            </a:prstGeom>
            <a:gradFill>
              <a:gsLst>
                <a:gs pos="0">
                  <a:srgbClr val="008000"/>
                </a:gs>
                <a:gs pos="100000">
                  <a:srgbClr val="01DF02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2421" y="4903601"/>
              <a:ext cx="5600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lang="en-GB" sz="22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7860" y="2714771"/>
            <a:ext cx="574578" cy="430887"/>
            <a:chOff x="877858" y="4903601"/>
            <a:chExt cx="574578" cy="430887"/>
          </a:xfrm>
        </p:grpSpPr>
        <p:sp>
          <p:nvSpPr>
            <p:cNvPr id="29" name="Connector 28"/>
            <p:cNvSpPr/>
            <p:nvPr/>
          </p:nvSpPr>
          <p:spPr>
            <a:xfrm>
              <a:off x="877858" y="4943605"/>
              <a:ext cx="364571" cy="360026"/>
            </a:xfrm>
            <a:prstGeom prst="flowChartConnector">
              <a:avLst/>
            </a:prstGeom>
            <a:gradFill>
              <a:gsLst>
                <a:gs pos="0">
                  <a:srgbClr val="008000"/>
                </a:gs>
                <a:gs pos="100000">
                  <a:srgbClr val="01DF02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92421" y="4903601"/>
              <a:ext cx="5600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?</a:t>
              </a:r>
              <a:endParaRPr lang="en-GB" sz="22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54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0"/>
            <a:ext cx="9012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err="1" smtClean="0"/>
              <a:t>Step</a:t>
            </a:r>
            <a:r>
              <a:rPr lang="de-DE" sz="2400" b="1" dirty="0" smtClean="0"/>
              <a:t> 5: </a:t>
            </a:r>
            <a:r>
              <a:rPr lang="de-DE" sz="2400" b="1" dirty="0" err="1" smtClean="0"/>
              <a:t>Mapping</a:t>
            </a:r>
            <a:r>
              <a:rPr lang="de-DE" sz="2400" b="1" dirty="0" smtClean="0"/>
              <a:t> of </a:t>
            </a:r>
            <a:r>
              <a:rPr lang="de-DE" sz="2400" b="1" dirty="0" err="1" smtClean="0"/>
              <a:t>the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reads</a:t>
            </a:r>
            <a:r>
              <a:rPr lang="de-DE" sz="2400" b="1" dirty="0" smtClean="0"/>
              <a:t> to a </a:t>
            </a:r>
            <a:r>
              <a:rPr lang="de-DE" sz="2400" b="1" dirty="0" err="1" smtClean="0"/>
              <a:t>reference</a:t>
            </a:r>
            <a:r>
              <a:rPr lang="de-DE" sz="2400" b="1" dirty="0" smtClean="0"/>
              <a:t> -&gt; </a:t>
            </a:r>
            <a:r>
              <a:rPr lang="de-DE" sz="2400" b="1" dirty="0" err="1" smtClean="0"/>
              <a:t>Generate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counts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table</a:t>
            </a:r>
            <a:endParaRPr lang="de-DE" sz="2400" b="1" dirty="0"/>
          </a:p>
        </p:txBody>
      </p:sp>
      <p:pic>
        <p:nvPicPr>
          <p:cNvPr id="7" name="Picture 6" descr="mapping_bowtieconf.tiff"/>
          <p:cNvPicPr>
            <a:picLocks noChangeAspect="1"/>
          </p:cNvPicPr>
          <p:nvPr/>
        </p:nvPicPr>
        <p:blipFill>
          <a:blip r:embed="rId2"/>
          <a:srcRect l="22949" t="18322" r="25853" b="20700"/>
          <a:stretch>
            <a:fillRect/>
          </a:stretch>
        </p:blipFill>
        <p:spPr>
          <a:xfrm>
            <a:off x="416560" y="461665"/>
            <a:ext cx="8463280" cy="6300000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0" y="4820351"/>
            <a:ext cx="2410065" cy="1330097"/>
          </a:xfrm>
          <a:prstGeom prst="wedgeRoundRectCallout">
            <a:avLst>
              <a:gd name="adj1" fmla="val -13009"/>
              <a:gd name="adj2" fmla="val -179858"/>
              <a:gd name="adj3" fmla="val 16667"/>
            </a:avLst>
          </a:prstGeom>
          <a:solidFill>
            <a:srgbClr val="FDFFC2">
              <a:alpha val="70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0000" dist="23000" dir="6660000" sx="101000" sy="10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Select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reference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type</a:t>
            </a:r>
            <a:r>
              <a:rPr lang="de-DE" dirty="0" smtClean="0">
                <a:solidFill>
                  <a:schemeClr val="tx1"/>
                </a:solidFill>
              </a:rPr>
              <a:t>. </a:t>
            </a:r>
            <a:r>
              <a:rPr lang="de-DE" dirty="0" err="1" smtClean="0">
                <a:solidFill>
                  <a:schemeClr val="tx1"/>
                </a:solidFill>
              </a:rPr>
              <a:t>Both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transcriptomes</a:t>
            </a:r>
            <a:r>
              <a:rPr lang="de-DE" dirty="0" smtClean="0">
                <a:solidFill>
                  <a:schemeClr val="tx1"/>
                </a:solidFill>
              </a:rPr>
              <a:t> and </a:t>
            </a:r>
            <a:r>
              <a:rPr lang="de-DE" dirty="0" err="1" smtClean="0">
                <a:solidFill>
                  <a:schemeClr val="tx1"/>
                </a:solidFill>
              </a:rPr>
              <a:t>genomes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are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possible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092562" y="1600117"/>
            <a:ext cx="2410065" cy="1480108"/>
          </a:xfrm>
          <a:prstGeom prst="wedgeRoundRectCallout">
            <a:avLst>
              <a:gd name="adj1" fmla="val -136661"/>
              <a:gd name="adj2" fmla="val -19708"/>
              <a:gd name="adj3" fmla="val 16667"/>
            </a:avLst>
          </a:prstGeom>
          <a:solidFill>
            <a:srgbClr val="FDFFC2">
              <a:alpha val="70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0000" dist="23000" dir="6660000" sx="101000" sy="10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Choose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settings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for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bowtie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and conform your choice by clicking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“Use these settings”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6092562" y="5870427"/>
            <a:ext cx="2410065" cy="750055"/>
          </a:xfrm>
          <a:prstGeom prst="wedgeRoundRectCallout">
            <a:avLst>
              <a:gd name="adj1" fmla="val -129192"/>
              <a:gd name="adj2" fmla="val -60824"/>
              <a:gd name="adj3" fmla="val 16667"/>
            </a:avLst>
          </a:prstGeom>
          <a:solidFill>
            <a:srgbClr val="FDFFC2">
              <a:alpha val="70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0000" dist="23000" dir="6660000" sx="101000" sy="10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Start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mapping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process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805296" y="4450324"/>
            <a:ext cx="1689769" cy="1081252"/>
          </a:xfrm>
          <a:prstGeom prst="wedgeRoundRectCallout">
            <a:avLst>
              <a:gd name="adj1" fmla="val -151090"/>
              <a:gd name="adj2" fmla="val -84487"/>
              <a:gd name="adj3" fmla="val 16667"/>
            </a:avLst>
          </a:prstGeom>
          <a:solidFill>
            <a:srgbClr val="FF0000">
              <a:alpha val="23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0000" dist="23000" dir="6660000" sx="101000" sy="10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Bowtie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indices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only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have</a:t>
            </a:r>
            <a:r>
              <a:rPr lang="de-DE" sz="1200" dirty="0" smtClean="0">
                <a:solidFill>
                  <a:schemeClr val="tx1"/>
                </a:solidFill>
              </a:rPr>
              <a:t> to </a:t>
            </a:r>
            <a:r>
              <a:rPr lang="de-DE" sz="1200" dirty="0" err="1" smtClean="0">
                <a:solidFill>
                  <a:schemeClr val="tx1"/>
                </a:solidFill>
              </a:rPr>
              <a:t>be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built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once</a:t>
            </a:r>
            <a:r>
              <a:rPr lang="de-DE" sz="1200" dirty="0" smtClean="0">
                <a:solidFill>
                  <a:schemeClr val="tx1"/>
                </a:solidFill>
              </a:rPr>
              <a:t>.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drop box </a:t>
            </a:r>
            <a:r>
              <a:rPr lang="de-DE" sz="1200" dirty="0" err="1" smtClean="0">
                <a:solidFill>
                  <a:schemeClr val="tx1"/>
                </a:solidFill>
              </a:rPr>
              <a:t>shows</a:t>
            </a:r>
            <a:r>
              <a:rPr lang="de-DE" sz="1200" dirty="0" smtClean="0">
                <a:solidFill>
                  <a:schemeClr val="tx1"/>
                </a:solidFill>
              </a:rPr>
              <a:t> a list of </a:t>
            </a:r>
            <a:r>
              <a:rPr lang="de-DE" sz="1200" dirty="0" err="1" smtClean="0">
                <a:solidFill>
                  <a:schemeClr val="tx1"/>
                </a:solidFill>
              </a:rPr>
              <a:t>already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available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indices</a:t>
            </a:r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4604907"/>
            <a:ext cx="564578" cy="430887"/>
            <a:chOff x="1005466" y="4310313"/>
            <a:chExt cx="564578" cy="430887"/>
          </a:xfrm>
        </p:grpSpPr>
        <p:sp>
          <p:nvSpPr>
            <p:cNvPr id="17" name="Connector 16"/>
            <p:cNvSpPr/>
            <p:nvPr/>
          </p:nvSpPr>
          <p:spPr>
            <a:xfrm>
              <a:off x="1005466" y="4360318"/>
              <a:ext cx="364571" cy="360026"/>
            </a:xfrm>
            <a:prstGeom prst="flowChartConnector">
              <a:avLst/>
            </a:prstGeom>
            <a:gradFill>
              <a:gsLst>
                <a:gs pos="0">
                  <a:srgbClr val="008000"/>
                </a:gs>
                <a:gs pos="100000">
                  <a:srgbClr val="01DF02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10029" y="4310313"/>
              <a:ext cx="5600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lang="en-GB" sz="22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85603" y="1404675"/>
            <a:ext cx="574578" cy="430887"/>
            <a:chOff x="877858" y="4903601"/>
            <a:chExt cx="574578" cy="430887"/>
          </a:xfrm>
        </p:grpSpPr>
        <p:sp>
          <p:nvSpPr>
            <p:cNvPr id="20" name="Connector 19"/>
            <p:cNvSpPr/>
            <p:nvPr/>
          </p:nvSpPr>
          <p:spPr>
            <a:xfrm>
              <a:off x="877858" y="4943605"/>
              <a:ext cx="364571" cy="360026"/>
            </a:xfrm>
            <a:prstGeom prst="flowChartConnector">
              <a:avLst/>
            </a:prstGeom>
            <a:gradFill>
              <a:gsLst>
                <a:gs pos="0">
                  <a:srgbClr val="008000"/>
                </a:gs>
                <a:gs pos="100000">
                  <a:srgbClr val="01DF02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2421" y="4903601"/>
              <a:ext cx="5600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lang="en-GB" sz="22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85603" y="5671474"/>
            <a:ext cx="574578" cy="430887"/>
            <a:chOff x="947858" y="5476887"/>
            <a:chExt cx="574578" cy="430887"/>
          </a:xfrm>
        </p:grpSpPr>
        <p:sp>
          <p:nvSpPr>
            <p:cNvPr id="23" name="Connector 22"/>
            <p:cNvSpPr/>
            <p:nvPr/>
          </p:nvSpPr>
          <p:spPr>
            <a:xfrm>
              <a:off x="947858" y="5526892"/>
              <a:ext cx="364571" cy="360026"/>
            </a:xfrm>
            <a:prstGeom prst="flowChartConnector">
              <a:avLst/>
            </a:prstGeom>
            <a:gradFill>
              <a:gsLst>
                <a:gs pos="0">
                  <a:srgbClr val="008000"/>
                </a:gs>
                <a:gs pos="100000">
                  <a:srgbClr val="01DF02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62421" y="5476887"/>
              <a:ext cx="5600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lang="en-GB" sz="22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54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0"/>
            <a:ext cx="9012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err="1" smtClean="0"/>
              <a:t>Step</a:t>
            </a:r>
            <a:r>
              <a:rPr lang="de-DE" sz="2400" b="1" dirty="0" smtClean="0"/>
              <a:t> 5: </a:t>
            </a:r>
            <a:r>
              <a:rPr lang="de-DE" sz="2400" b="1" dirty="0" err="1" smtClean="0"/>
              <a:t>Mapping</a:t>
            </a:r>
            <a:r>
              <a:rPr lang="de-DE" sz="2400" b="1" dirty="0" smtClean="0"/>
              <a:t> of </a:t>
            </a:r>
            <a:r>
              <a:rPr lang="de-DE" sz="2400" b="1" dirty="0" err="1" smtClean="0"/>
              <a:t>the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reads</a:t>
            </a:r>
            <a:r>
              <a:rPr lang="de-DE" sz="2400" b="1" dirty="0" smtClean="0"/>
              <a:t> to a </a:t>
            </a:r>
            <a:r>
              <a:rPr lang="de-DE" sz="2400" b="1" dirty="0" err="1" smtClean="0"/>
              <a:t>reference</a:t>
            </a:r>
            <a:r>
              <a:rPr lang="de-DE" sz="2400" b="1" dirty="0" smtClean="0"/>
              <a:t> -&gt; </a:t>
            </a:r>
            <a:r>
              <a:rPr lang="de-DE" sz="2400" b="1" dirty="0" err="1" smtClean="0"/>
              <a:t>Generate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counts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table</a:t>
            </a:r>
            <a:endParaRPr lang="de-DE" sz="2400" b="1" dirty="0"/>
          </a:p>
        </p:txBody>
      </p:sp>
      <p:pic>
        <p:nvPicPr>
          <p:cNvPr id="8" name="Picture 7" descr="mapping_don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97" y="629919"/>
            <a:ext cx="8790157" cy="6131745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590017" y="3580261"/>
            <a:ext cx="3550096" cy="1890138"/>
          </a:xfrm>
          <a:prstGeom prst="wedgeRoundRectCallout">
            <a:avLst>
              <a:gd name="adj1" fmla="val 113962"/>
              <a:gd name="adj2" fmla="val -21059"/>
              <a:gd name="adj3" fmla="val 16667"/>
            </a:avLst>
          </a:prstGeom>
          <a:solidFill>
            <a:srgbClr val="FDFFC2">
              <a:alpha val="70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0000" dist="23000" dir="6660000" sx="101000" sy="10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After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mapping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process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finished</a:t>
            </a:r>
            <a:r>
              <a:rPr lang="de-DE" dirty="0" smtClean="0">
                <a:solidFill>
                  <a:schemeClr val="tx1"/>
                </a:solidFill>
              </a:rPr>
              <a:t>, a </a:t>
            </a:r>
            <a:r>
              <a:rPr lang="de-DE" dirty="0" err="1" smtClean="0">
                <a:solidFill>
                  <a:schemeClr val="tx1"/>
                </a:solidFill>
              </a:rPr>
              <a:t>summary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graph</a:t>
            </a:r>
            <a:r>
              <a:rPr lang="de-DE" dirty="0" smtClean="0">
                <a:solidFill>
                  <a:schemeClr val="tx1"/>
                </a:solidFill>
              </a:rPr>
              <a:t> of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gene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count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distribution</a:t>
            </a:r>
            <a:r>
              <a:rPr lang="de-DE" dirty="0" smtClean="0">
                <a:solidFill>
                  <a:schemeClr val="tx1"/>
                </a:solidFill>
              </a:rPr>
              <a:t> and </a:t>
            </a:r>
            <a:r>
              <a:rPr lang="de-DE" dirty="0" err="1" smtClean="0">
                <a:solidFill>
                  <a:schemeClr val="tx1"/>
                </a:solidFill>
              </a:rPr>
              <a:t>mapping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details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are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shown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for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each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sample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that</a:t>
            </a:r>
            <a:r>
              <a:rPr lang="de-DE" dirty="0" smtClean="0">
                <a:solidFill>
                  <a:schemeClr val="tx1"/>
                </a:solidFill>
              </a:rPr>
              <a:t> was </a:t>
            </a:r>
            <a:r>
              <a:rPr lang="de-DE" dirty="0" err="1" smtClean="0">
                <a:solidFill>
                  <a:schemeClr val="tx1"/>
                </a:solidFill>
              </a:rPr>
              <a:t>defined</a:t>
            </a:r>
            <a:r>
              <a:rPr lang="de-DE" dirty="0" smtClean="0">
                <a:solidFill>
                  <a:schemeClr val="tx1"/>
                </a:solidFill>
              </a:rPr>
              <a:t> in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experiment</a:t>
            </a:r>
            <a:r>
              <a:rPr lang="de-DE" dirty="0" smtClean="0">
                <a:solidFill>
                  <a:schemeClr val="tx1"/>
                </a:solidFill>
              </a:rPr>
              <a:t> layout </a:t>
            </a:r>
            <a:r>
              <a:rPr lang="de-DE" dirty="0" err="1" smtClean="0">
                <a:solidFill>
                  <a:schemeClr val="tx1"/>
                </a:solidFill>
              </a:rPr>
              <a:t>step</a:t>
            </a:r>
            <a:r>
              <a:rPr lang="de-DE" dirty="0" smtClean="0">
                <a:solidFill>
                  <a:schemeClr val="tx1"/>
                </a:solidFill>
              </a:rPr>
              <a:t> (4)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40888" y="3444825"/>
            <a:ext cx="564578" cy="430887"/>
            <a:chOff x="1005466" y="4310313"/>
            <a:chExt cx="564578" cy="430887"/>
          </a:xfrm>
        </p:grpSpPr>
        <p:sp>
          <p:nvSpPr>
            <p:cNvPr id="11" name="Connector 10"/>
            <p:cNvSpPr/>
            <p:nvPr/>
          </p:nvSpPr>
          <p:spPr>
            <a:xfrm>
              <a:off x="1005466" y="4360318"/>
              <a:ext cx="364571" cy="360026"/>
            </a:xfrm>
            <a:prstGeom prst="flowChartConnector">
              <a:avLst/>
            </a:prstGeom>
            <a:gradFill>
              <a:gsLst>
                <a:gs pos="0">
                  <a:srgbClr val="008000"/>
                </a:gs>
                <a:gs pos="100000">
                  <a:srgbClr val="01DF02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10029" y="4310313"/>
              <a:ext cx="5600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lang="en-GB" sz="22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54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0"/>
            <a:ext cx="2959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err="1" smtClean="0"/>
              <a:t>Step</a:t>
            </a:r>
            <a:r>
              <a:rPr lang="de-DE" sz="2400" b="1" dirty="0" smtClean="0"/>
              <a:t> 6: Analysis </a:t>
            </a:r>
            <a:r>
              <a:rPr lang="de-DE" sz="2400" b="1" dirty="0" err="1" smtClean="0"/>
              <a:t>setup</a:t>
            </a:r>
            <a:endParaRPr lang="de-DE" sz="2400" b="1" dirty="0"/>
          </a:p>
        </p:txBody>
      </p:sp>
      <p:pic>
        <p:nvPicPr>
          <p:cNvPr id="5" name="Picture 4" descr="exp_designer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" y="467360"/>
            <a:ext cx="9031357" cy="63000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5355614" y="710051"/>
            <a:ext cx="3550096" cy="980072"/>
          </a:xfrm>
          <a:prstGeom prst="wedgeRoundRectCallout">
            <a:avLst>
              <a:gd name="adj1" fmla="val 16779"/>
              <a:gd name="adj2" fmla="val 57248"/>
              <a:gd name="adj3" fmla="val 16667"/>
            </a:avLst>
          </a:prstGeom>
          <a:solidFill>
            <a:srgbClr val="FDFFC2">
              <a:alpha val="70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0000" dist="23000" dir="6660000" sx="101000" sy="10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Each</a:t>
            </a:r>
            <a:r>
              <a:rPr lang="de-DE" dirty="0" smtClean="0">
                <a:solidFill>
                  <a:schemeClr val="tx1"/>
                </a:solidFill>
              </a:rPr>
              <a:t> box </a:t>
            </a:r>
            <a:r>
              <a:rPr lang="de-DE" dirty="0" err="1" smtClean="0">
                <a:solidFill>
                  <a:schemeClr val="tx1"/>
                </a:solidFill>
              </a:rPr>
              <a:t>represents</a:t>
            </a:r>
            <a:r>
              <a:rPr lang="de-DE" dirty="0" smtClean="0">
                <a:solidFill>
                  <a:schemeClr val="tx1"/>
                </a:solidFill>
              </a:rPr>
              <a:t> all </a:t>
            </a:r>
            <a:r>
              <a:rPr lang="de-DE" dirty="0" err="1" smtClean="0">
                <a:solidFill>
                  <a:schemeClr val="tx1"/>
                </a:solidFill>
              </a:rPr>
              <a:t>replicate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samples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taken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for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respectivy</a:t>
            </a:r>
            <a:r>
              <a:rPr lang="de-DE" dirty="0" smtClean="0">
                <a:solidFill>
                  <a:schemeClr val="tx1"/>
                </a:solidFill>
              </a:rPr>
              <a:t> condition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0" y="1352486"/>
            <a:ext cx="2680073" cy="2867821"/>
          </a:xfrm>
          <a:prstGeom prst="wedgeRoundRectCallout">
            <a:avLst>
              <a:gd name="adj1" fmla="val 91802"/>
              <a:gd name="adj2" fmla="val -14795"/>
              <a:gd name="adj3" fmla="val 16667"/>
            </a:avLst>
          </a:prstGeom>
          <a:solidFill>
            <a:srgbClr val="FDFFC2">
              <a:alpha val="70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0000" dist="23000" dir="6660000" sx="101000" sy="10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To </a:t>
            </a:r>
            <a:r>
              <a:rPr lang="de-DE" dirty="0" err="1" smtClean="0">
                <a:solidFill>
                  <a:schemeClr val="tx1"/>
                </a:solidFill>
              </a:rPr>
              <a:t>define</a:t>
            </a:r>
            <a:r>
              <a:rPr lang="de-DE" dirty="0" smtClean="0">
                <a:solidFill>
                  <a:schemeClr val="tx1"/>
                </a:solidFill>
              </a:rPr>
              <a:t> a </a:t>
            </a:r>
            <a:r>
              <a:rPr lang="de-DE" dirty="0" err="1" smtClean="0">
                <a:solidFill>
                  <a:schemeClr val="tx1"/>
                </a:solidFill>
              </a:rPr>
              <a:t>comparison</a:t>
            </a:r>
            <a:r>
              <a:rPr lang="de-DE" dirty="0" smtClean="0">
                <a:solidFill>
                  <a:schemeClr val="tx1"/>
                </a:solidFill>
              </a:rPr>
              <a:t> of </a:t>
            </a:r>
            <a:r>
              <a:rPr lang="de-DE" dirty="0" err="1" smtClean="0">
                <a:solidFill>
                  <a:schemeClr val="tx1"/>
                </a:solidFill>
              </a:rPr>
              <a:t>interest</a:t>
            </a:r>
            <a:r>
              <a:rPr lang="de-DE" dirty="0" smtClean="0">
                <a:solidFill>
                  <a:schemeClr val="tx1"/>
                </a:solidFill>
              </a:rPr>
              <a:t>, </a:t>
            </a:r>
            <a:r>
              <a:rPr lang="de-DE" dirty="0" err="1" smtClean="0">
                <a:solidFill>
                  <a:schemeClr val="tx1"/>
                </a:solidFill>
              </a:rPr>
              <a:t>simply</a:t>
            </a:r>
            <a:r>
              <a:rPr lang="de-DE" dirty="0" smtClean="0">
                <a:solidFill>
                  <a:schemeClr val="tx1"/>
                </a:solidFill>
              </a:rPr>
              <a:t> hold down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CTRL </a:t>
            </a:r>
            <a:r>
              <a:rPr lang="de-DE" dirty="0" err="1" smtClean="0">
                <a:solidFill>
                  <a:schemeClr val="tx1"/>
                </a:solidFill>
              </a:rPr>
              <a:t>key</a:t>
            </a:r>
            <a:r>
              <a:rPr lang="de-DE" dirty="0" smtClean="0">
                <a:solidFill>
                  <a:schemeClr val="tx1"/>
                </a:solidFill>
              </a:rPr>
              <a:t> and </a:t>
            </a:r>
            <a:r>
              <a:rPr lang="de-DE" dirty="0" err="1" smtClean="0">
                <a:solidFill>
                  <a:schemeClr val="tx1"/>
                </a:solidFill>
              </a:rPr>
              <a:t>click-drag</a:t>
            </a:r>
            <a:r>
              <a:rPr lang="de-DE" dirty="0" smtClean="0">
                <a:solidFill>
                  <a:schemeClr val="tx1"/>
                </a:solidFill>
              </a:rPr>
              <a:t> to </a:t>
            </a:r>
            <a:r>
              <a:rPr lang="de-DE" dirty="0" err="1" smtClean="0">
                <a:solidFill>
                  <a:schemeClr val="tx1"/>
                </a:solidFill>
              </a:rPr>
              <a:t>draw</a:t>
            </a:r>
            <a:r>
              <a:rPr lang="de-DE" dirty="0" smtClean="0">
                <a:solidFill>
                  <a:schemeClr val="tx1"/>
                </a:solidFill>
              </a:rPr>
              <a:t> an </a:t>
            </a:r>
            <a:r>
              <a:rPr lang="de-DE" dirty="0" err="1" smtClean="0">
                <a:solidFill>
                  <a:schemeClr val="tx1"/>
                </a:solidFill>
              </a:rPr>
              <a:t>arrow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between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two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boxes</a:t>
            </a:r>
            <a:r>
              <a:rPr lang="de-DE" dirty="0" smtClean="0">
                <a:solidFill>
                  <a:schemeClr val="tx1"/>
                </a:solidFill>
              </a:rPr>
              <a:t>.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arrow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shown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here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defines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comparison</a:t>
            </a:r>
            <a:r>
              <a:rPr lang="de-DE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„</a:t>
            </a:r>
            <a:r>
              <a:rPr lang="de-DE" dirty="0" err="1" smtClean="0">
                <a:solidFill>
                  <a:schemeClr val="tx1"/>
                </a:solidFill>
              </a:rPr>
              <a:t>control</a:t>
            </a:r>
            <a:r>
              <a:rPr lang="de-DE" dirty="0" smtClean="0">
                <a:solidFill>
                  <a:schemeClr val="tx1"/>
                </a:solidFill>
              </a:rPr>
              <a:t>“ minus „stress“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832556" y="3330243"/>
            <a:ext cx="2680073" cy="1572503"/>
          </a:xfrm>
          <a:prstGeom prst="wedgeRoundRectCallout">
            <a:avLst>
              <a:gd name="adj1" fmla="val -80213"/>
              <a:gd name="adj2" fmla="val 42443"/>
              <a:gd name="adj3" fmla="val 16667"/>
            </a:avLst>
          </a:prstGeom>
          <a:solidFill>
            <a:srgbClr val="FDFFC2">
              <a:alpha val="70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0000" dist="23000" dir="6660000" sx="101000" sy="10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Modify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statistics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method</a:t>
            </a:r>
            <a:r>
              <a:rPr lang="de-DE" dirty="0" smtClean="0">
                <a:solidFill>
                  <a:schemeClr val="tx1"/>
                </a:solidFill>
              </a:rPr>
              <a:t> and </a:t>
            </a:r>
            <a:r>
              <a:rPr lang="de-DE" dirty="0" err="1" smtClean="0">
                <a:solidFill>
                  <a:schemeClr val="tx1"/>
                </a:solidFill>
              </a:rPr>
              <a:t>settings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according</a:t>
            </a:r>
            <a:r>
              <a:rPr lang="de-DE" dirty="0" smtClean="0">
                <a:solidFill>
                  <a:schemeClr val="tx1"/>
                </a:solidFill>
              </a:rPr>
              <a:t> to </a:t>
            </a:r>
            <a:r>
              <a:rPr lang="de-DE" dirty="0" err="1" smtClean="0">
                <a:solidFill>
                  <a:schemeClr val="tx1"/>
                </a:solidFill>
              </a:rPr>
              <a:t>your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need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or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use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robust </a:t>
            </a:r>
            <a:r>
              <a:rPr lang="de-DE" dirty="0" err="1" smtClean="0">
                <a:solidFill>
                  <a:schemeClr val="tx1"/>
                </a:solidFill>
              </a:rPr>
              <a:t>defaults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142787" y="2370173"/>
            <a:ext cx="1212827" cy="1200087"/>
          </a:xfrm>
          <a:prstGeom prst="wedgeRoundRectCallout">
            <a:avLst>
              <a:gd name="adj1" fmla="val -68236"/>
              <a:gd name="adj2" fmla="val -29797"/>
              <a:gd name="adj3" fmla="val 16667"/>
            </a:avLst>
          </a:prstGeom>
          <a:solidFill>
            <a:srgbClr val="FF0000">
              <a:alpha val="23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0000" dist="23000" dir="6660000" sx="101000" sy="10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Right-click</a:t>
            </a:r>
            <a:r>
              <a:rPr lang="de-DE" sz="1200" dirty="0" smtClean="0">
                <a:solidFill>
                  <a:schemeClr val="tx1"/>
                </a:solidFill>
              </a:rPr>
              <a:t> and </a:t>
            </a:r>
            <a:r>
              <a:rPr lang="de-DE" sz="1200" dirty="0" err="1" smtClean="0">
                <a:solidFill>
                  <a:schemeClr val="tx1"/>
                </a:solidFill>
              </a:rPr>
              <a:t>choose</a:t>
            </a:r>
            <a:r>
              <a:rPr lang="de-DE" sz="1200" dirty="0" smtClean="0">
                <a:solidFill>
                  <a:schemeClr val="tx1"/>
                </a:solidFill>
              </a:rPr>
              <a:t> „</a:t>
            </a:r>
            <a:r>
              <a:rPr lang="de-DE" sz="1200" dirty="0" err="1" smtClean="0">
                <a:solidFill>
                  <a:schemeClr val="tx1"/>
                </a:solidFill>
              </a:rPr>
              <a:t>delete</a:t>
            </a:r>
            <a:r>
              <a:rPr lang="de-DE" sz="1200" dirty="0" smtClean="0">
                <a:solidFill>
                  <a:schemeClr val="tx1"/>
                </a:solidFill>
              </a:rPr>
              <a:t>“ to </a:t>
            </a:r>
            <a:r>
              <a:rPr lang="de-DE" sz="1200" dirty="0" err="1" smtClean="0">
                <a:solidFill>
                  <a:schemeClr val="tx1"/>
                </a:solidFill>
              </a:rPr>
              <a:t>remove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accidentally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drawn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arrows</a:t>
            </a:r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07978" y="609187"/>
            <a:ext cx="604578" cy="430887"/>
            <a:chOff x="1005466" y="4320314"/>
            <a:chExt cx="604578" cy="430887"/>
          </a:xfrm>
        </p:grpSpPr>
        <p:sp>
          <p:nvSpPr>
            <p:cNvPr id="13" name="Connector 12"/>
            <p:cNvSpPr/>
            <p:nvPr/>
          </p:nvSpPr>
          <p:spPr>
            <a:xfrm>
              <a:off x="1005466" y="4360318"/>
              <a:ext cx="364571" cy="360026"/>
            </a:xfrm>
            <a:prstGeom prst="flowChartConnector">
              <a:avLst/>
            </a:prstGeom>
            <a:gradFill>
              <a:gsLst>
                <a:gs pos="0">
                  <a:srgbClr val="008000"/>
                </a:gs>
                <a:gs pos="100000">
                  <a:srgbClr val="01DF02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50029" y="4320314"/>
              <a:ext cx="5600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!</a:t>
              </a:r>
              <a:endParaRPr lang="en-GB" sz="22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1120" y="1137042"/>
            <a:ext cx="574578" cy="430887"/>
            <a:chOff x="877858" y="4903601"/>
            <a:chExt cx="574578" cy="430887"/>
          </a:xfrm>
        </p:grpSpPr>
        <p:sp>
          <p:nvSpPr>
            <p:cNvPr id="16" name="Connector 15"/>
            <p:cNvSpPr/>
            <p:nvPr/>
          </p:nvSpPr>
          <p:spPr>
            <a:xfrm>
              <a:off x="877858" y="4943605"/>
              <a:ext cx="364571" cy="360026"/>
            </a:xfrm>
            <a:prstGeom prst="flowChartConnector">
              <a:avLst/>
            </a:prstGeom>
            <a:gradFill>
              <a:gsLst>
                <a:gs pos="0">
                  <a:srgbClr val="008000"/>
                </a:gs>
                <a:gs pos="100000">
                  <a:srgbClr val="01DF02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2421" y="4903601"/>
              <a:ext cx="5600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lang="en-GB" sz="22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215333" y="3164804"/>
            <a:ext cx="574578" cy="430887"/>
            <a:chOff x="947858" y="5476887"/>
            <a:chExt cx="574578" cy="430887"/>
          </a:xfrm>
        </p:grpSpPr>
        <p:sp>
          <p:nvSpPr>
            <p:cNvPr id="19" name="Connector 18"/>
            <p:cNvSpPr/>
            <p:nvPr/>
          </p:nvSpPr>
          <p:spPr>
            <a:xfrm>
              <a:off x="947858" y="5526892"/>
              <a:ext cx="364571" cy="360026"/>
            </a:xfrm>
            <a:prstGeom prst="flowChartConnector">
              <a:avLst/>
            </a:prstGeom>
            <a:gradFill>
              <a:gsLst>
                <a:gs pos="0">
                  <a:srgbClr val="008000"/>
                </a:gs>
                <a:gs pos="100000">
                  <a:srgbClr val="01DF02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62421" y="5476887"/>
              <a:ext cx="5600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lang="en-GB" sz="22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54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0"/>
            <a:ext cx="9108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/>
              <a:t>Optional </a:t>
            </a:r>
            <a:r>
              <a:rPr lang="de-DE" sz="2400" b="1" dirty="0" err="1" smtClean="0"/>
              <a:t>step</a:t>
            </a:r>
            <a:r>
              <a:rPr lang="de-DE" sz="2400" b="1" dirty="0" smtClean="0"/>
              <a:t> </a:t>
            </a:r>
            <a:r>
              <a:rPr lang="de-DE" sz="2400" b="1" dirty="0" smtClean="0"/>
              <a:t>6.2: </a:t>
            </a:r>
            <a:r>
              <a:rPr lang="de-DE" sz="2400" b="1" dirty="0" err="1" smtClean="0"/>
              <a:t>Annotate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the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results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with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functional</a:t>
            </a:r>
            <a:r>
              <a:rPr lang="de-DE" sz="2400" b="1" dirty="0" smtClean="0"/>
              <a:t> MapMan </a:t>
            </a:r>
            <a:r>
              <a:rPr lang="de-DE" sz="2400" b="1" dirty="0" err="1" smtClean="0"/>
              <a:t>Bins</a:t>
            </a:r>
            <a:endParaRPr lang="de-DE" sz="2400" b="1" dirty="0"/>
          </a:p>
        </p:txBody>
      </p:sp>
      <p:pic>
        <p:nvPicPr>
          <p:cNvPr id="8" name="Picture 7" descr="annostep.tiff"/>
          <p:cNvPicPr>
            <a:picLocks noChangeAspect="1"/>
          </p:cNvPicPr>
          <p:nvPr/>
        </p:nvPicPr>
        <p:blipFill>
          <a:blip r:embed="rId2"/>
          <a:srcRect l="20149" t="10642" r="19467" b="9736"/>
          <a:stretch>
            <a:fillRect/>
          </a:stretch>
        </p:blipFill>
        <p:spPr>
          <a:xfrm>
            <a:off x="208587" y="971702"/>
            <a:ext cx="5521569" cy="5078739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5860161" y="971702"/>
            <a:ext cx="3010176" cy="3098595"/>
          </a:xfrm>
          <a:prstGeom prst="wedgeRoundRectCallout">
            <a:avLst>
              <a:gd name="adj1" fmla="val -90987"/>
              <a:gd name="adj2" fmla="val -1642"/>
              <a:gd name="adj3" fmla="val 16667"/>
            </a:avLst>
          </a:prstGeom>
          <a:solidFill>
            <a:srgbClr val="FDFFC2">
              <a:alpha val="70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0000" dist="23000" dir="6660000" sx="101000" sy="10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In </a:t>
            </a:r>
            <a:r>
              <a:rPr lang="de-DE" dirty="0" err="1" smtClean="0">
                <a:solidFill>
                  <a:schemeClr val="tx1"/>
                </a:solidFill>
              </a:rPr>
              <a:t>case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you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are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working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with</a:t>
            </a:r>
            <a:r>
              <a:rPr lang="de-DE" dirty="0" smtClean="0">
                <a:solidFill>
                  <a:schemeClr val="tx1"/>
                </a:solidFill>
              </a:rPr>
              <a:t> an </a:t>
            </a:r>
            <a:r>
              <a:rPr lang="de-DE" dirty="0" err="1" smtClean="0">
                <a:solidFill>
                  <a:schemeClr val="tx1"/>
                </a:solidFill>
              </a:rPr>
              <a:t>organism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for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which</a:t>
            </a:r>
            <a:r>
              <a:rPr lang="de-DE" dirty="0" smtClean="0">
                <a:solidFill>
                  <a:schemeClr val="tx1"/>
                </a:solidFill>
              </a:rPr>
              <a:t> a MapMan </a:t>
            </a:r>
            <a:r>
              <a:rPr lang="de-DE" dirty="0" err="1" smtClean="0">
                <a:solidFill>
                  <a:schemeClr val="tx1"/>
                </a:solidFill>
              </a:rPr>
              <a:t>mapping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available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you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can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choose</a:t>
            </a:r>
            <a:r>
              <a:rPr lang="de-DE" dirty="0" smtClean="0">
                <a:solidFill>
                  <a:schemeClr val="tx1"/>
                </a:solidFill>
              </a:rPr>
              <a:t> to </a:t>
            </a:r>
            <a:r>
              <a:rPr lang="de-DE" dirty="0" err="1" smtClean="0">
                <a:solidFill>
                  <a:schemeClr val="tx1"/>
                </a:solidFill>
              </a:rPr>
              <a:t>create</a:t>
            </a:r>
            <a:r>
              <a:rPr lang="de-DE" dirty="0" smtClean="0">
                <a:solidFill>
                  <a:schemeClr val="tx1"/>
                </a:solidFill>
              </a:rPr>
              <a:t> an additional </a:t>
            </a:r>
            <a:r>
              <a:rPr lang="de-DE" dirty="0" err="1" smtClean="0">
                <a:solidFill>
                  <a:schemeClr val="tx1"/>
                </a:solidFill>
              </a:rPr>
              <a:t>result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table</a:t>
            </a:r>
            <a:r>
              <a:rPr lang="de-DE" dirty="0" smtClean="0">
                <a:solidFill>
                  <a:schemeClr val="tx1"/>
                </a:solidFill>
              </a:rPr>
              <a:t> in </a:t>
            </a:r>
            <a:r>
              <a:rPr lang="de-DE" dirty="0" err="1" smtClean="0">
                <a:solidFill>
                  <a:schemeClr val="tx1"/>
                </a:solidFill>
              </a:rPr>
              <a:t>which</a:t>
            </a:r>
            <a:r>
              <a:rPr lang="de-DE" dirty="0" smtClean="0">
                <a:solidFill>
                  <a:schemeClr val="tx1"/>
                </a:solidFill>
              </a:rPr>
              <a:t> all genes </a:t>
            </a:r>
            <a:r>
              <a:rPr lang="de-DE" dirty="0" err="1" smtClean="0">
                <a:solidFill>
                  <a:schemeClr val="tx1"/>
                </a:solidFill>
              </a:rPr>
              <a:t>are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annotated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with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functional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terms</a:t>
            </a:r>
            <a:r>
              <a:rPr lang="de-DE" dirty="0" smtClean="0">
                <a:solidFill>
                  <a:schemeClr val="tx1"/>
                </a:solidFill>
              </a:rPr>
              <a:t> (</a:t>
            </a:r>
            <a:r>
              <a:rPr lang="de-DE" dirty="0" err="1" smtClean="0">
                <a:solidFill>
                  <a:schemeClr val="tx1"/>
                </a:solidFill>
              </a:rPr>
              <a:t>named</a:t>
            </a:r>
            <a:r>
              <a:rPr lang="de-DE" dirty="0" smtClean="0">
                <a:solidFill>
                  <a:schemeClr val="tx1"/>
                </a:solidFill>
              </a:rPr>
              <a:t> „</a:t>
            </a:r>
            <a:r>
              <a:rPr lang="de-DE" dirty="0" err="1" smtClean="0">
                <a:solidFill>
                  <a:schemeClr val="tx1"/>
                </a:solidFill>
              </a:rPr>
              <a:t>Bins</a:t>
            </a:r>
            <a:r>
              <a:rPr lang="de-DE" dirty="0" smtClean="0">
                <a:solidFill>
                  <a:schemeClr val="tx1"/>
                </a:solidFill>
              </a:rPr>
              <a:t>“).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54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588</Words>
  <Application>Microsoft Macintosh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Office-Design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MPI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Lohse</dc:creator>
  <cp:lastModifiedBy>Marc Lohse</cp:lastModifiedBy>
  <cp:revision>14</cp:revision>
  <dcterms:created xsi:type="dcterms:W3CDTF">2012-05-03T08:53:48Z</dcterms:created>
  <dcterms:modified xsi:type="dcterms:W3CDTF">2012-05-03T10:05:22Z</dcterms:modified>
</cp:coreProperties>
</file>