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7"/>
  </p:handoutMasterIdLst>
  <p:sldIdLst>
    <p:sldId id="258" r:id="rId5"/>
    <p:sldId id="260" r:id="rId6"/>
    <p:sldId id="296" r:id="rId7"/>
    <p:sldId id="299" r:id="rId8"/>
    <p:sldId id="298" r:id="rId9"/>
    <p:sldId id="301" r:id="rId10"/>
    <p:sldId id="304" r:id="rId11"/>
    <p:sldId id="314" r:id="rId12"/>
    <p:sldId id="302" r:id="rId13"/>
    <p:sldId id="306" r:id="rId14"/>
    <p:sldId id="307" r:id="rId15"/>
    <p:sldId id="308" r:id="rId16"/>
    <p:sldId id="309" r:id="rId17"/>
    <p:sldId id="310" r:id="rId18"/>
    <p:sldId id="311" r:id="rId19"/>
    <p:sldId id="300" r:id="rId20"/>
    <p:sldId id="312" r:id="rId21"/>
    <p:sldId id="289" r:id="rId22"/>
    <p:sldId id="313" r:id="rId23"/>
    <p:sldId id="297" r:id="rId24"/>
    <p:sldId id="303" r:id="rId25"/>
    <p:sldId id="315" r:id="rId2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>
        <p:scale>
          <a:sx n="92" d="100"/>
          <a:sy n="92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owson, Colt D C2C USAF USAFA CW/CS02" userId="S::c23colt.crowson@afacademy.af.edu::60b05c81-e6f2-4248-b508-38b3142a8213" providerId="AD" clId="Web-{B94AA012-C7B3-492C-9831-6C598D91C076}"/>
  </pc:docChgLst>
  <pc:docChgLst>
    <pc:chgData name="Prater, Michael A C2C USAF USAFA CW/CS03" userId="S::c23michael.prater@afacademy.af.edu::2f8bac09-c462-48b8-bb6e-3a9007cc6e2c" providerId="AD" clId="Web-{F47ABA48-4D19-490B-A06E-D8C6EDF1137E}"/>
  </pc:docChgLst>
  <pc:docChgLst>
    <pc:chgData name="Jordan Firth" userId="9668160b-358f-46f6-8d41-76c7cc813d9a" providerId="ADAL" clId="{FFB70A74-5B6E-4E84-8CA8-40FAE4D841F7}"/>
    <pc:docChg chg="modSld">
      <pc:chgData name="Jordan Firth" userId="9668160b-358f-46f6-8d41-76c7cc813d9a" providerId="ADAL" clId="{FFB70A74-5B6E-4E84-8CA8-40FAE4D841F7}" dt="2023-03-01T06:03:54.576" v="1"/>
      <pc:docMkLst>
        <pc:docMk/>
      </pc:docMkLst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1321450072" sldId="258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3060354871" sldId="260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2401467720" sldId="289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3517798564" sldId="296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259635212" sldId="297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259089228" sldId="298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4270224405" sldId="299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3522971444" sldId="300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1725485393" sldId="301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4253782354" sldId="302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2189750928" sldId="303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790571024" sldId="304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1229931682" sldId="306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3446629211" sldId="307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1728128443" sldId="308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389732997" sldId="309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2898489330" sldId="310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906820720" sldId="311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3668565287" sldId="312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2985003491" sldId="313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872416412" sldId="314"/>
        </pc:sldMkLst>
      </pc:sldChg>
      <pc:sldChg chg="modTransition">
        <pc:chgData name="Jordan Firth" userId="9668160b-358f-46f6-8d41-76c7cc813d9a" providerId="ADAL" clId="{FFB70A74-5B6E-4E84-8CA8-40FAE4D841F7}" dt="2023-03-01T06:03:54.576" v="1"/>
        <pc:sldMkLst>
          <pc:docMk/>
          <pc:sldMk cId="372734946" sldId="315"/>
        </pc:sldMkLst>
      </pc:sldChg>
    </pc:docChg>
  </pc:docChgLst>
  <pc:docChgLst>
    <pc:chgData name="Forbes, Attie M C2C USAF USAFA CW/CS17" userId="S::c23attie.forbes@afacademy.af.edu::6cdbf625-78ac-43f3-ace8-30780aa8ab3d" providerId="AD" clId="Web-{0D71E665-422C-E3E4-C75E-E37CD9121B14}"/>
  </pc:docChgLst>
  <pc:docChgLst>
    <pc:chgData name="Patel, Ethan S C2C USAF USAFA CW/CS14" userId="S::c23ethan.patel@afacademy.af.edu::73a69d87-cee0-45a4-8629-ceff843f9a20" providerId="AD" clId="Web-{D905777A-6533-5036-D747-0D0EBF1858E4}"/>
  </pc:docChgLst>
  <pc:docChgLst>
    <pc:chgData name="Rude, Connor D C2C USAF USAFA CW/CS08" userId="S::c23connor.rude@afacademy.af.edu::411921a6-884d-490b-a5b4-612f6607b260" providerId="AD" clId="Web-{1DA6AF7F-780B-7AA7-4A5E-136E9DACB1BA}"/>
  </pc:docChgLst>
  <pc:docChgLst>
    <pc:chgData name="Quadrino, Meghan K Capt USAF USAFA DF/DFAS" userId="S::meghan.quadrino@afacademy.af.edu::2a5ddaa6-2cb9-4005-8cd3-253981a27296" providerId="AD" clId="Web-{D41FFCE7-4AC2-4FF8-A64D-2E0B816B2B25}"/>
  </pc:docChgLst>
  <pc:docChgLst>
    <pc:chgData name="Patel, Ethan S C2C USAF USAFA CW/CS14" userId="S::c23ethan.patel@afacademy.af.edu::73a69d87-cee0-45a4-8629-ceff843f9a20" providerId="AD" clId="Web-{3250DD47-B75D-8D8B-3EB9-0F7E474E6E95}"/>
  </pc:docChgLst>
  <pc:docChgLst>
    <pc:chgData name="Howell, Mikayla R C2C USAF USAFA CW/CS31" userId="S::c23mikayla.howell@afacademy.af.edu::3b691bd5-5eff-4de1-9b60-e47407c642cd" providerId="AD" clId="Web-{D3B934E1-E131-4C22-BB64-23CA96767423}"/>
  </pc:docChgLst>
  <pc:docChgLst>
    <pc:chgData name="Caldwell, Luke V C2C USAF USAFA CW/CS01" userId="S::c23luke.caldwell@afacademy.af.edu::f4142bba-3ea5-4ac6-a5bd-f5ab36f075f7" providerId="AD" clId="Web-{3150EA8D-570E-4D57-94B8-7DC2261D277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BA195-A930-461F-9F68-63674CBC1F57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5C700-0AF4-4EE1-AD5E-8E73BEF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2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F1D6-D3DC-40BB-BF42-45511740934C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teleport.org/news/442460/DoDs-Automated-Satellite-Roaming-How-the-technology-protects-against-denial-of-satellite-services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Astro 331 </a:t>
            </a:r>
            <a:r>
              <a:rPr lang="en-US"/>
              <a:t>Lesson 15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Communications Architecture</a:t>
            </a:r>
          </a:p>
          <a:p>
            <a:pPr marL="0" indent="0" algn="ctr">
              <a:buNone/>
            </a:pPr>
            <a:r>
              <a:rPr lang="en-US" sz="2400" dirty="0"/>
              <a:t>SMAD </a:t>
            </a:r>
            <a:r>
              <a:rPr lang="en-US" sz="2400" dirty="0" err="1"/>
              <a:t>Ch</a:t>
            </a:r>
            <a:r>
              <a:rPr lang="en-US" sz="2400" dirty="0"/>
              <a:t> 13.1, 13.3, 13.5.3, </a:t>
            </a:r>
            <a:r>
              <a:rPr lang="en-US" sz="2400" dirty="0" err="1"/>
              <a:t>Supp</a:t>
            </a:r>
            <a:r>
              <a:rPr lang="en-US" sz="2400" dirty="0"/>
              <a:t> </a:t>
            </a:r>
            <a:r>
              <a:rPr lang="en-US" sz="2400" dirty="0" err="1"/>
              <a:t>Crs</a:t>
            </a:r>
            <a:r>
              <a:rPr lang="en-US" sz="2400" dirty="0"/>
              <a:t> </a:t>
            </a:r>
            <a:r>
              <a:rPr lang="en-US" sz="2400" dirty="0" err="1"/>
              <a:t>Mtl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145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 </a:t>
            </a:r>
            <a:r>
              <a:rPr lang="en-US" dirty="0" err="1"/>
              <a:t>Beamwidth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4270075"/>
                <a:ext cx="8075403" cy="211922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parabolic antenna, an estimate of the half power </a:t>
                </a:r>
                <a:r>
                  <a:rPr lang="en-US" dirty="0" err="1"/>
                  <a:t>beamwidth</a:t>
                </a:r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𝐺𝐻𝑧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degrees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f</a:t>
                </a:r>
                <a:r>
                  <a:rPr lang="en-US" baseline="-25000" dirty="0" err="1"/>
                  <a:t>GHz</a:t>
                </a:r>
                <a:r>
                  <a:rPr lang="en-US" dirty="0"/>
                  <a:t> = frequency (GHz)</a:t>
                </a:r>
              </a:p>
              <a:p>
                <a:pPr marL="0" indent="0">
                  <a:buNone/>
                </a:pPr>
                <a:r>
                  <a:rPr lang="en-US" dirty="0"/>
                  <a:t>D = antenna diameter (m)</a:t>
                </a:r>
              </a:p>
              <a:p>
                <a:pPr marL="0" indent="0">
                  <a:buNone/>
                </a:pPr>
                <a:r>
                  <a:rPr lang="en-US" dirty="0"/>
                  <a:t>Note: as D↑:  G↑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/>
                  <a:t>3db</a:t>
                </a:r>
                <a:r>
                  <a:rPr lang="en-US" dirty="0"/>
                  <a:t>↓  (transmit power doesn’t change but is concentrated in smaller area)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4270075"/>
                <a:ext cx="8075403" cy="2119223"/>
              </a:xfrm>
              <a:blipFill>
                <a:blip r:embed="rId2"/>
                <a:stretch>
                  <a:fillRect l="-30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11547" y="1690689"/>
            <a:ext cx="5825705" cy="22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3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Effective Isotropic Radiated Power (EIRP)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𝐸𝐼𝑅𝑃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	(</a:t>
                </a:r>
                <a:r>
                  <a:rPr lang="en-US" dirty="0" err="1"/>
                  <a:t>unitless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0" fontAlgn="base"/>
                <a:r>
                  <a:rPr lang="en-US" sz="2000" dirty="0"/>
                  <a:t>EIRP = power isotropic antenna (G=1) would have to broadcast at to get the same signal strength that is present at the peak power point on the </a:t>
                </a:r>
                <a:r>
                  <a:rPr lang="en-US" sz="2000" dirty="0" err="1"/>
                  <a:t>beamwidth</a:t>
                </a:r>
                <a:r>
                  <a:rPr lang="en-US" sz="2000" dirty="0"/>
                  <a:t> of the antenna with gain</a:t>
                </a:r>
              </a:p>
              <a:p>
                <a:pPr lvl="1" fontAlgn="base"/>
                <a:r>
                  <a:rPr lang="en-US" sz="1600" dirty="0"/>
                  <a:t>Isotropic: having the same property in all directions (</a:t>
                </a:r>
                <a:r>
                  <a:rPr lang="en-US" sz="1600" dirty="0" err="1"/>
                  <a:t>ie</a:t>
                </a:r>
                <a:r>
                  <a:rPr lang="en-US" sz="1600" dirty="0"/>
                  <a:t>, transmitting in all directions with same power level)</a:t>
                </a:r>
              </a:p>
              <a:p>
                <a:pPr lvl="0" fontAlgn="base"/>
                <a:r>
                  <a:rPr lang="en-US" sz="2000" dirty="0"/>
                  <a:t>Can achieve same EIRP by decreasing power but increasing gain (smaller </a:t>
                </a:r>
                <a:r>
                  <a:rPr lang="en-US" sz="2000" dirty="0" err="1"/>
                  <a:t>beamwidth</a:t>
                </a:r>
                <a:r>
                  <a:rPr lang="en-US" sz="2000" dirty="0"/>
                  <a:t> also results)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38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2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42" y="123586"/>
            <a:ext cx="7886700" cy="1325563"/>
          </a:xfrm>
        </p:spPr>
        <p:txBody>
          <a:bodyPr/>
          <a:lstStyle/>
          <a:p>
            <a:r>
              <a:rPr lang="en-US" dirty="0"/>
              <a:t>Free Space Path Loss, L</a:t>
            </a:r>
            <a:r>
              <a:rPr lang="en-US" baseline="-25000" dirty="0"/>
              <a:t>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54348"/>
                <a:ext cx="7886700" cy="2941608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unitless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= signal wavelength (m)</a:t>
                </a:r>
              </a:p>
              <a:p>
                <a:pPr marL="0" indent="0">
                  <a:buNone/>
                </a:pPr>
                <a:r>
                  <a:rPr lang="en-US" sz="1800" dirty="0"/>
                  <a:t>S = signal path distance (range between transmitter and receiver)       (careful of units:  m vs km)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⨁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⨁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4348"/>
                <a:ext cx="7886700" cy="2941608"/>
              </a:xfrm>
              <a:blipFill>
                <a:blip r:embed="rId2"/>
                <a:stretch>
                  <a:fillRect l="-618" t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22" y="4405224"/>
            <a:ext cx="5118340" cy="2241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12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Losses, L</a:t>
            </a:r>
            <a:r>
              <a:rPr lang="en-US" baseline="-25000" dirty="0"/>
              <a:t>m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08501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𝑝𝑜𝑙𝑎𝑟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𝑎𝑡𝑚𝑜𝑠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𝑟𝑎𝑖𝑛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Pointing loss due to transmitter (dB)</a:t>
                </a:r>
              </a:p>
              <a:p>
                <a:r>
                  <a:rPr lang="en-US" sz="2400" dirty="0"/>
                  <a:t>Pointing loss due to receiver (dB)</a:t>
                </a:r>
              </a:p>
              <a:p>
                <a:r>
                  <a:rPr lang="en-US" sz="2400" dirty="0"/>
                  <a:t>Polarization losses (dB)</a:t>
                </a:r>
              </a:p>
              <a:p>
                <a:r>
                  <a:rPr lang="en-US" sz="2400" dirty="0"/>
                  <a:t>Atmospheric losses (dB)</a:t>
                </a:r>
              </a:p>
              <a:p>
                <a:r>
                  <a:rPr lang="en-US" sz="2400" dirty="0"/>
                  <a:t>Rain losses (dB)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[Details in supplemental reading]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08501"/>
                <a:ext cx="7886700" cy="4351338"/>
              </a:xfrm>
              <a:blipFill>
                <a:blip r:embed="rId2"/>
                <a:stretch>
                  <a:fillRect l="-1159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3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 Pointing Loss, </a:t>
            </a:r>
            <a:r>
              <a:rPr lang="en-US" dirty="0" err="1"/>
              <a:t>L</a:t>
            </a:r>
            <a:r>
              <a:rPr lang="en-US" baseline="-25000" dirty="0" err="1"/>
              <a:t>point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=−12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 = off-axis pointing error (angle in degrees)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48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Polarization Mismatch Loss, </a:t>
            </a:r>
            <a:r>
              <a:rPr lang="en-US" sz="4000" dirty="0" err="1"/>
              <a:t>L</a:t>
            </a:r>
            <a:r>
              <a:rPr lang="en-US" sz="4000" baseline="-25000" dirty="0" err="1"/>
              <a:t>polar</a:t>
            </a:r>
            <a:r>
              <a:rPr lang="en-US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𝑝𝑜𝑙𝑎𝑟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unitless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 err="1"/>
                  <a:t>L</a:t>
                </a:r>
                <a:r>
                  <a:rPr lang="en-US" sz="2000" baseline="-25000" dirty="0" err="1"/>
                  <a:t>polar</a:t>
                </a:r>
                <a:r>
                  <a:rPr lang="en-US" sz="2000" dirty="0"/>
                  <a:t> = linear polarization loss (for vertical or horizontal polarized signals but not left or right handed circular polarized)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= misalignment angle btw transmit and receive antennas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82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333375"/>
            <a:ext cx="76390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7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Atmospheric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152809" cy="4351338"/>
              </a:xfrm>
            </p:spPr>
            <p:txBody>
              <a:bodyPr/>
              <a:lstStyle/>
              <a:p>
                <a:r>
                  <a:rPr lang="en-US" sz="2000" dirty="0"/>
                  <a:t>water vapor (~22 GHz) and</a:t>
                </a:r>
              </a:p>
              <a:p>
                <a:r>
                  <a:rPr lang="en-US" sz="2000" dirty="0"/>
                  <a:t>oxygen (~60 and ~119 GHz)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𝑎𝑡𝑚𝑜𝑠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𝑧𝑒𝑛𝑖𝑡h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= elevation angle (</a:t>
                </a:r>
                <a:r>
                  <a:rPr lang="en-US" sz="2000" dirty="0" err="1"/>
                  <a:t>deg</a:t>
                </a:r>
                <a:r>
                  <a:rPr lang="en-US" sz="2000" dirty="0"/>
                  <a:t> or rad)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𝑧𝑒𝑛𝑖𝑡h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zenith attenuation is looked up on a chart (dB) </a:t>
                </a:r>
              </a:p>
              <a:p>
                <a:pPr marL="0" indent="0">
                  <a:buNone/>
                </a:pPr>
                <a:r>
                  <a:rPr lang="en-US" sz="2000" dirty="0"/>
                  <a:t>		[like Fig 13-10]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152809" cy="4351338"/>
              </a:xfrm>
              <a:blipFill>
                <a:blip r:embed="rId2"/>
                <a:stretch>
                  <a:fillRect l="-67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8650" y="5480648"/>
            <a:ext cx="815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*Note: Atmospheric loss must be used as a </a:t>
            </a:r>
            <a:r>
              <a:rPr lang="en-US" b="1" dirty="0"/>
              <a:t>NEGATIVE</a:t>
            </a:r>
            <a:r>
              <a:rPr lang="en-US" dirty="0"/>
              <a:t> dB because it’s a loss!</a:t>
            </a:r>
          </a:p>
        </p:txBody>
      </p:sp>
    </p:spTree>
    <p:extLst>
      <p:ext uri="{BB962C8B-B14F-4D97-AF65-F5344CB8AC3E}">
        <p14:creationId xmlns:p14="http://schemas.microsoft.com/office/powerpoint/2010/main" val="366856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1" y="937436"/>
            <a:ext cx="8619653" cy="575666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4363" y="-94949"/>
            <a:ext cx="7886700" cy="1325563"/>
          </a:xfrm>
        </p:spPr>
        <p:txBody>
          <a:bodyPr/>
          <a:lstStyle/>
          <a:p>
            <a:r>
              <a:rPr lang="en-US" sz="3600" dirty="0"/>
              <a:t>One-way Zenith Attenuation</a:t>
            </a:r>
          </a:p>
        </p:txBody>
      </p:sp>
    </p:spTree>
    <p:extLst>
      <p:ext uri="{BB962C8B-B14F-4D97-AF65-F5344CB8AC3E}">
        <p14:creationId xmlns:p14="http://schemas.microsoft.com/office/powerpoint/2010/main" val="240146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 Loss, </a:t>
            </a:r>
            <a:r>
              <a:rPr lang="en-US" dirty="0" err="1"/>
              <a:t>L</a:t>
            </a:r>
            <a:r>
              <a:rPr lang="en-US" baseline="-25000" dirty="0" err="1"/>
              <a:t>rain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500073"/>
              </p:ext>
            </p:extLst>
          </p:nvPr>
        </p:nvGraphicFramePr>
        <p:xfrm>
          <a:off x="958627" y="1610183"/>
          <a:ext cx="3573115" cy="141356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250781">
                  <a:extLst>
                    <a:ext uri="{9D8B030D-6E8A-4147-A177-3AD203B41FA5}">
                      <a16:colId xmlns:a16="http://schemas.microsoft.com/office/drawing/2014/main" val="2138577988"/>
                    </a:ext>
                  </a:extLst>
                </a:gridCol>
                <a:gridCol w="1322334">
                  <a:extLst>
                    <a:ext uri="{9D8B030D-6E8A-4147-A177-3AD203B41FA5}">
                      <a16:colId xmlns:a16="http://schemas.microsoft.com/office/drawing/2014/main" val="1138127678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Frequency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</a:t>
                      </a:r>
                      <a:r>
                        <a:rPr lang="en-US" sz="1600" baseline="-25000">
                          <a:effectLst/>
                        </a:rPr>
                        <a:t>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581961"/>
                  </a:ext>
                </a:extLst>
              </a:tr>
              <a:tr h="3438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 &lt;  6 GHz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dB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308534"/>
                  </a:ext>
                </a:extLst>
              </a:tr>
              <a:tr h="3821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 GHz &lt; f &lt; 18 GHz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-7 dB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987579"/>
                  </a:ext>
                </a:extLst>
              </a:tr>
              <a:tr h="3438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 &gt; 18 GHz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loss of link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20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00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83366"/>
          </a:xfrm>
        </p:spPr>
        <p:txBody>
          <a:bodyPr>
            <a:normAutofit fontScale="92500" lnSpcReduction="10000"/>
          </a:bodyPr>
          <a:lstStyle/>
          <a:p>
            <a:pPr lvl="0" fontAlgn="base"/>
            <a:r>
              <a:rPr lang="en-US" dirty="0"/>
              <a:t>Label the pieces in a satellite communications architecture (i.e. uplink, downlink, forward link, return link, crosslink, relay satellite)</a:t>
            </a:r>
          </a:p>
          <a:p>
            <a:pPr lvl="0" fontAlgn="base"/>
            <a:r>
              <a:rPr lang="en-US" dirty="0"/>
              <a:t>Describe the difference between point-to-point and broadcast communications architectures</a:t>
            </a:r>
          </a:p>
          <a:p>
            <a:pPr lvl="0" fontAlgn="base"/>
            <a:r>
              <a:rPr lang="en-US" dirty="0"/>
              <a:t>List and describe the criteria for selecting a communications architecture</a:t>
            </a:r>
          </a:p>
          <a:p>
            <a:pPr lvl="0" fontAlgn="base"/>
            <a:r>
              <a:rPr lang="en-US" dirty="0"/>
              <a:t>Perform link analysis calculations in real numbers and decibels</a:t>
            </a:r>
          </a:p>
          <a:p>
            <a:pPr lvl="0" fontAlgn="base"/>
            <a:r>
              <a:rPr lang="en-US" dirty="0"/>
              <a:t>Understand the sources of noise in a link budget</a:t>
            </a:r>
          </a:p>
          <a:p>
            <a:pPr lvl="0" fontAlgn="base"/>
            <a:r>
              <a:rPr lang="en-US" dirty="0"/>
              <a:t>Understand what jamming is and some techniques to reduce its effects</a:t>
            </a:r>
          </a:p>
        </p:txBody>
      </p:sp>
    </p:spTree>
    <p:extLst>
      <p:ext uri="{BB962C8B-B14F-4D97-AF65-F5344CB8AC3E}">
        <p14:creationId xmlns:p14="http://schemas.microsoft.com/office/powerpoint/2010/main" val="306035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2"/>
          <p:cNvSpPr>
            <a:spLocks/>
          </p:cNvSpPr>
          <p:nvPr/>
        </p:nvSpPr>
        <p:spPr bwMode="auto">
          <a:xfrm>
            <a:off x="1903351" y="6405749"/>
            <a:ext cx="530670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40" bIns="0"/>
          <a:lstStyle>
            <a:lvl1pPr marL="57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Similar to Fig 13-11 for Rain Attenuation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1835" y="-17341"/>
            <a:ext cx="7886700" cy="1325563"/>
          </a:xfrm>
        </p:spPr>
        <p:txBody>
          <a:bodyPr/>
          <a:lstStyle/>
          <a:p>
            <a:r>
              <a:rPr lang="en-US" sz="3600" dirty="0"/>
              <a:t>Rain Attenuation (Washington, DC)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93" y="1091636"/>
            <a:ext cx="7153841" cy="49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5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31865" y="203305"/>
            <a:ext cx="61638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following parameters, you may assume a circular orbit and parabolic dishes for both transmit and receive.</a:t>
            </a:r>
          </a:p>
        </p:txBody>
      </p:sp>
      <p:pic>
        <p:nvPicPr>
          <p:cNvPr id="5121" name="Picture 2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8" y="952124"/>
            <a:ext cx="6369143" cy="555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46358" y="1055831"/>
            <a:ext cx="1359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US" altLang="en-US" sz="18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/N</a:t>
            </a:r>
            <a:r>
              <a:rPr kumimoji="0" lang="en-US" alt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168" y="-136310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8975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9373" y="1259455"/>
            <a:ext cx="22946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Answer</a:t>
            </a:r>
          </a:p>
          <a:p>
            <a:r>
              <a:rPr lang="en-US" altLang="en-US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16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/N</a:t>
            </a:r>
            <a:r>
              <a:rPr lang="en-US" altLang="en-US" sz="16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= 2,258,882.795 (</a:t>
            </a:r>
            <a:r>
              <a:rPr lang="en-US" altLang="en-US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unitless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en-US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16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/N</a:t>
            </a:r>
            <a:r>
              <a:rPr lang="en-US" altLang="en-US" sz="16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(dB) = 63.539 dB</a:t>
            </a:r>
          </a:p>
          <a:p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This is very large. We typically would like to see </a:t>
            </a:r>
            <a:r>
              <a:rPr lang="en-US" altLang="en-US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16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/N</a:t>
            </a:r>
            <a:r>
              <a:rPr lang="en-US" altLang="en-US" sz="16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&gt; 9 dB, so this link has tons of margin. However, 4-meter and 6-meter dishes are much larger than what we typically have on spacecraft. The pointing error values here are also quite small (which means very precise pointing).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230" y="132585"/>
            <a:ext cx="7886700" cy="1325563"/>
          </a:xfrm>
        </p:spPr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0" y="1259455"/>
            <a:ext cx="6590066" cy="48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/>
          </p:cNvSpPr>
          <p:nvPr/>
        </p:nvSpPr>
        <p:spPr bwMode="auto">
          <a:xfrm>
            <a:off x="818148" y="117906"/>
            <a:ext cx="7705333" cy="60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40" bIns="0"/>
          <a:lstStyle>
            <a:lvl1pPr marL="57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Fig 13-1  The Communications Architecture Consists of Satellites and Ground Stations Interconnected with Communications Links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3" y="893963"/>
            <a:ext cx="8221028" cy="58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9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1" y="635267"/>
            <a:ext cx="5055971" cy="6222733"/>
          </a:xfrm>
          <a:prstGeom prst="rect">
            <a:avLst/>
          </a:prstGeom>
        </p:spPr>
      </p:pic>
      <p:sp>
        <p:nvSpPr>
          <p:cNvPr id="3" name="Rectangle 72"/>
          <p:cNvSpPr>
            <a:spLocks/>
          </p:cNvSpPr>
          <p:nvPr/>
        </p:nvSpPr>
        <p:spPr bwMode="auto">
          <a:xfrm>
            <a:off x="827773" y="90215"/>
            <a:ext cx="7705333" cy="54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40" bIns="0"/>
          <a:lstStyle>
            <a:lvl1pPr marL="57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Fig 13-2   Typical Communications Architectures Used to Satisfy Different Mission Requirements </a:t>
            </a:r>
          </a:p>
        </p:txBody>
      </p:sp>
    </p:spTree>
    <p:extLst>
      <p:ext uri="{BB962C8B-B14F-4D97-AF65-F5344CB8AC3E}">
        <p14:creationId xmlns:p14="http://schemas.microsoft.com/office/powerpoint/2010/main" val="427022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5" y="350222"/>
            <a:ext cx="5981700" cy="3095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4758"/>
          <a:stretch/>
        </p:blipFill>
        <p:spPr>
          <a:xfrm>
            <a:off x="116625" y="3516868"/>
            <a:ext cx="4610100" cy="1454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09" y="726814"/>
            <a:ext cx="4610100" cy="5762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52909" y="726814"/>
            <a:ext cx="4700155" cy="1431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1183907"/>
            <a:ext cx="8759490" cy="4191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1660" y="5986914"/>
            <a:ext cx="749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</a:t>
            </a:r>
            <a:r>
              <a:rPr lang="en-US" sz="1200" dirty="0">
                <a:hlinkClick r:id="rId3"/>
              </a:rPr>
              <a:t>https://www.worldteleport.org/news/442460/DoDs-Automated-Satellite-Roaming-How-the-technology-protects-against-denial-of-satellite-services.htm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548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Budgets &amp; Noise 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5502"/>
                <a:ext cx="7886700" cy="489405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5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45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5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45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45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ratio of received energy-per-bit to noise-density</a:t>
                </a:r>
              </a:p>
              <a:p>
                <a:r>
                  <a:rPr lang="en-US" dirty="0"/>
                  <a:t>P = transmitted power (W)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= transmitter to antenna line loss (</a:t>
                </a:r>
                <a:r>
                  <a:rPr lang="en-US" dirty="0" err="1"/>
                  <a:t>unitless</a:t>
                </a:r>
                <a:r>
                  <a:rPr lang="en-US" dirty="0"/>
                  <a:t> &lt; 1)</a:t>
                </a:r>
              </a:p>
              <a:p>
                <a:r>
                  <a:rPr lang="en-US" dirty="0"/>
                  <a:t>G</a:t>
                </a:r>
                <a:r>
                  <a:rPr lang="en-US" baseline="-25000" dirty="0"/>
                  <a:t>t</a:t>
                </a:r>
                <a:r>
                  <a:rPr lang="en-US" dirty="0"/>
                  <a:t> = transmitter antenna gain (</a:t>
                </a:r>
                <a:r>
                  <a:rPr lang="en-US" dirty="0" err="1"/>
                  <a:t>unitless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L</a:t>
                </a:r>
                <a:r>
                  <a:rPr lang="en-US" baseline="-25000" dirty="0"/>
                  <a:t>s</a:t>
                </a:r>
                <a:r>
                  <a:rPr lang="en-US" dirty="0"/>
                  <a:t> = free space path loss (</a:t>
                </a:r>
                <a:r>
                  <a:rPr lang="en-US" dirty="0" err="1"/>
                  <a:t>unitless</a:t>
                </a:r>
                <a:r>
                  <a:rPr lang="en-US" dirty="0"/>
                  <a:t> &lt; 1)</a:t>
                </a:r>
              </a:p>
              <a:p>
                <a:r>
                  <a:rPr lang="en-US" dirty="0"/>
                  <a:t>L</a:t>
                </a:r>
                <a:r>
                  <a:rPr lang="en-US" baseline="-25000" dirty="0"/>
                  <a:t>m</a:t>
                </a:r>
                <a:r>
                  <a:rPr lang="en-US" dirty="0"/>
                  <a:t> = miscellaneous loss [Note: SMAD uses L</a:t>
                </a:r>
                <a:r>
                  <a:rPr lang="en-US" baseline="-25000" dirty="0"/>
                  <a:t>a</a:t>
                </a:r>
                <a:r>
                  <a:rPr lang="en-US" dirty="0"/>
                  <a:t> for transmission path loss, but we will discuss more noise sources that make up this miscellaneous term – see </a:t>
                </a:r>
                <a:r>
                  <a:rPr lang="en-US" dirty="0" err="1"/>
                  <a:t>Supp</a:t>
                </a:r>
                <a:r>
                  <a:rPr lang="en-US" dirty="0"/>
                  <a:t> </a:t>
                </a:r>
                <a:r>
                  <a:rPr lang="en-US" dirty="0" err="1"/>
                  <a:t>Crs</a:t>
                </a:r>
                <a:r>
                  <a:rPr lang="en-US" dirty="0"/>
                  <a:t> </a:t>
                </a:r>
                <a:r>
                  <a:rPr lang="en-US" dirty="0" err="1"/>
                  <a:t>Mtl</a:t>
                </a:r>
                <a:r>
                  <a:rPr lang="en-US" dirty="0"/>
                  <a:t>] (</a:t>
                </a:r>
                <a:r>
                  <a:rPr lang="en-US" dirty="0" err="1"/>
                  <a:t>unitless</a:t>
                </a:r>
                <a:r>
                  <a:rPr lang="en-US" dirty="0"/>
                  <a:t> &lt; 1)</a:t>
                </a:r>
              </a:p>
              <a:p>
                <a:r>
                  <a:rPr lang="en-US" dirty="0"/>
                  <a:t>G</a:t>
                </a:r>
                <a:r>
                  <a:rPr lang="en-US" baseline="-25000" dirty="0"/>
                  <a:t>r</a:t>
                </a:r>
                <a:r>
                  <a:rPr lang="en-US" dirty="0"/>
                  <a:t> = receiver antenna gain (</a:t>
                </a:r>
                <a:r>
                  <a:rPr lang="en-US" dirty="0" err="1"/>
                  <a:t>unitless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k = Boltzmann’s constant (1.38 * 10</a:t>
                </a:r>
                <a:r>
                  <a:rPr lang="en-US" baseline="30000" dirty="0"/>
                  <a:t>-23</a:t>
                </a:r>
                <a:r>
                  <a:rPr lang="en-US" dirty="0"/>
                  <a:t> J/K) </a:t>
                </a:r>
              </a:p>
              <a:p>
                <a:r>
                  <a:rPr lang="en-US" dirty="0" err="1"/>
                  <a:t>T</a:t>
                </a:r>
                <a:r>
                  <a:rPr lang="en-US" baseline="-25000" dirty="0" err="1"/>
                  <a:t>s</a:t>
                </a:r>
                <a:r>
                  <a:rPr lang="en-US" dirty="0"/>
                  <a:t> = temperature of receiver system (K)</a:t>
                </a:r>
              </a:p>
              <a:p>
                <a:r>
                  <a:rPr lang="en-US" dirty="0"/>
                  <a:t>R = data rate (bits per second)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5502"/>
                <a:ext cx="7886700" cy="4894053"/>
              </a:xfrm>
              <a:blipFill>
                <a:blip r:embed="rId2"/>
                <a:stretch>
                  <a:fillRect l="-464" r="-155" b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57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Budget in Decibels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0226"/>
                <a:ext cx="7886700" cy="499310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600" b="1" dirty="0">
                    <a:solidFill>
                      <a:srgbClr val="0000FF"/>
                    </a:solidFill>
                  </a:rPr>
                  <a:t>In decibels: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𝒅𝒃</m:t>
                        </m:r>
                      </m:sub>
                    </m:sSub>
                    <m:r>
                      <a:rPr lang="en-US" sz="3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sSub>
                      <m:sSubPr>
                        <m:ctrlPr>
                          <a:rPr lang="en-US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3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600" b="1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300" i="1">
                          <a:latin typeface="Cambria Math" panose="02040503050406030204" pitchFamily="18" charset="0"/>
                        </a:rPr>
                        <m:t>+228.6−10</m:t>
                      </m:r>
                      <m:func>
                        <m:func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3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func>
                      <m:r>
                        <a:rPr lang="en-US" sz="3300" i="1">
                          <a:latin typeface="Cambria Math" panose="02040503050406030204" pitchFamily="18" charset="0"/>
                        </a:rPr>
                        <m:t>−10</m:t>
                      </m:r>
                      <m:func>
                        <m:func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3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  <m:r>
                        <a:rPr lang="en-US" sz="3300" i="1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ratio of received energy-per-bit to noise-density (</a:t>
                </a:r>
                <a:r>
                  <a:rPr lang="en-US" dirty="0" err="1"/>
                  <a:t>db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 = transmitted power (</a:t>
                </a:r>
                <a:r>
                  <a:rPr lang="en-US" dirty="0" err="1"/>
                  <a:t>dBW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= transmitter to antenna line loss (dB &lt; 0)</a:t>
                </a:r>
              </a:p>
              <a:p>
                <a:r>
                  <a:rPr lang="en-US" dirty="0"/>
                  <a:t>G</a:t>
                </a:r>
                <a:r>
                  <a:rPr lang="en-US" baseline="-25000" dirty="0"/>
                  <a:t>t</a:t>
                </a:r>
                <a:r>
                  <a:rPr lang="en-US" dirty="0"/>
                  <a:t> = transmitter antenna gain (dB)</a:t>
                </a:r>
              </a:p>
              <a:p>
                <a:r>
                  <a:rPr lang="en-US" dirty="0"/>
                  <a:t>L</a:t>
                </a:r>
                <a:r>
                  <a:rPr lang="en-US" baseline="-25000" dirty="0"/>
                  <a:t>s</a:t>
                </a:r>
                <a:r>
                  <a:rPr lang="en-US" dirty="0"/>
                  <a:t> = free space path loss (dB &lt; 0)</a:t>
                </a:r>
              </a:p>
              <a:p>
                <a:r>
                  <a:rPr lang="en-US" dirty="0"/>
                  <a:t>L</a:t>
                </a:r>
                <a:r>
                  <a:rPr lang="en-US" baseline="-25000" dirty="0"/>
                  <a:t>m</a:t>
                </a:r>
                <a:r>
                  <a:rPr lang="en-US" dirty="0"/>
                  <a:t> = miscellaneous loss [Note: SMAD uses L</a:t>
                </a:r>
                <a:r>
                  <a:rPr lang="en-US" baseline="-25000" dirty="0"/>
                  <a:t>a</a:t>
                </a:r>
                <a:r>
                  <a:rPr lang="en-US" dirty="0"/>
                  <a:t> for transmission path loss, but we will discuss more noise sources that make up this miscellaneous term – see </a:t>
                </a:r>
                <a:r>
                  <a:rPr lang="en-US" dirty="0" err="1"/>
                  <a:t>Supp</a:t>
                </a:r>
                <a:r>
                  <a:rPr lang="en-US" dirty="0"/>
                  <a:t> </a:t>
                </a:r>
                <a:r>
                  <a:rPr lang="en-US" dirty="0" err="1"/>
                  <a:t>Crs</a:t>
                </a:r>
                <a:r>
                  <a:rPr lang="en-US" dirty="0"/>
                  <a:t> </a:t>
                </a:r>
                <a:r>
                  <a:rPr lang="en-US" dirty="0" err="1"/>
                  <a:t>Mtl</a:t>
                </a:r>
                <a:r>
                  <a:rPr lang="en-US" dirty="0"/>
                  <a:t>] (dB &lt; 0)</a:t>
                </a:r>
              </a:p>
              <a:p>
                <a:r>
                  <a:rPr lang="en-US" dirty="0"/>
                  <a:t>G</a:t>
                </a:r>
                <a:r>
                  <a:rPr lang="en-US" baseline="-25000" dirty="0"/>
                  <a:t>r</a:t>
                </a:r>
                <a:r>
                  <a:rPr lang="en-US" dirty="0"/>
                  <a:t> = receiver antenna gain (dB)</a:t>
                </a:r>
              </a:p>
              <a:p>
                <a:r>
                  <a:rPr lang="en-US" dirty="0" err="1"/>
                  <a:t>T</a:t>
                </a:r>
                <a:r>
                  <a:rPr lang="en-US" baseline="-25000" dirty="0" err="1"/>
                  <a:t>s</a:t>
                </a:r>
                <a:r>
                  <a:rPr lang="en-US" dirty="0"/>
                  <a:t> = temperature of receiver system (K)</a:t>
                </a:r>
              </a:p>
              <a:p>
                <a:r>
                  <a:rPr lang="en-US" dirty="0"/>
                  <a:t>R = data rate (bits per second)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0226"/>
                <a:ext cx="7886700" cy="4993102"/>
              </a:xfrm>
              <a:blipFill>
                <a:blip r:embed="rId2"/>
                <a:stretch>
                  <a:fillRect l="-773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41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83" y="672860"/>
            <a:ext cx="5966417" cy="535810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6084" y="330621"/>
            <a:ext cx="6157463" cy="1325563"/>
          </a:xfrm>
        </p:spPr>
        <p:txBody>
          <a:bodyPr/>
          <a:lstStyle/>
          <a:p>
            <a:r>
              <a:rPr lang="en-US" dirty="0"/>
              <a:t>Antenna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49526" y="2438399"/>
                <a:ext cx="3404558" cy="41406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1800" dirty="0"/>
                  <a:t>G = antenna gain (</a:t>
                </a:r>
                <a:r>
                  <a:rPr lang="en-US" sz="1800" dirty="0" err="1"/>
                  <a:t>unitless</a:t>
                </a:r>
                <a:r>
                  <a:rPr lang="en-US" sz="1800" dirty="0"/>
                  <a:t>)</a:t>
                </a:r>
              </a:p>
              <a:p>
                <a:r>
                  <a:rPr lang="en-US" sz="1800" dirty="0" err="1"/>
                  <a:t>D</a:t>
                </a:r>
                <a:r>
                  <a:rPr lang="en-US" sz="1800" baseline="-25000" dirty="0" err="1"/>
                  <a:t>r</a:t>
                </a:r>
                <a:r>
                  <a:rPr lang="en-US" sz="1800" dirty="0"/>
                  <a:t> = receiver antenna diameter (m)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= signal wavelength (m)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/>
                  <a:t> = antenna efficiency (typically 0.55-0.7 for parabolic dishes)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526" y="2438399"/>
                <a:ext cx="3404558" cy="4140680"/>
              </a:xfrm>
              <a:blipFill>
                <a:blip r:embed="rId3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78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199585-876f-4f67-a080-37606926811f" xsi:nil="true"/>
    <lcf76f155ced4ddcb4097134ff3c332f xmlns="1995cf89-95cd-4008-a338-5014013afe4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1A0A6C72C21142812A8D7DA4D09A8D" ma:contentTypeVersion="10" ma:contentTypeDescription="Create a new document." ma:contentTypeScope="" ma:versionID="1abb1be58b38ed18053c109a2e204945">
  <xsd:schema xmlns:xsd="http://www.w3.org/2001/XMLSchema" xmlns:xs="http://www.w3.org/2001/XMLSchema" xmlns:p="http://schemas.microsoft.com/office/2006/metadata/properties" xmlns:ns2="1995cf89-95cd-4008-a338-5014013afe4c" xmlns:ns3="56199585-876f-4f67-a080-37606926811f" targetNamespace="http://schemas.microsoft.com/office/2006/metadata/properties" ma:root="true" ma:fieldsID="9b494bd8b8ac5bfa096cfcd3f82f7c6a" ns2:_="" ns3:_="">
    <xsd:import namespace="1995cf89-95cd-4008-a338-5014013afe4c"/>
    <xsd:import namespace="56199585-876f-4f67-a080-3760692681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5cf89-95cd-4008-a338-5014013af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16a427a-858a-487d-80a3-21f23792e0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99585-876f-4f67-a080-3760692681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8350403f-13ea-4a1d-81e1-fc23f970a55a}" ma:internalName="TaxCatchAll" ma:showField="CatchAllData" ma:web="56199585-876f-4f67-a080-3760692681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334222-C1B9-4448-A660-B75AADE9B6CD}">
  <ds:schemaRefs>
    <ds:schemaRef ds:uri="43c5c5c6-2005-43c0-9dfb-f590327e4472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6b599e9f-786e-4913-82a4-35bb55491707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5F66306-7823-4D91-B674-4BF963D399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A55952-CA50-4FEC-BDF0-309B01172CE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4164</TotalTime>
  <Words>991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PowerPoint Presentation</vt:lpstr>
      <vt:lpstr>Lesson Objectives</vt:lpstr>
      <vt:lpstr>PowerPoint Presentation</vt:lpstr>
      <vt:lpstr>PowerPoint Presentation</vt:lpstr>
      <vt:lpstr>PowerPoint Presentation</vt:lpstr>
      <vt:lpstr>PowerPoint Presentation</vt:lpstr>
      <vt:lpstr>Link Budgets &amp; Noise Sources</vt:lpstr>
      <vt:lpstr>Link Budget in Decibels</vt:lpstr>
      <vt:lpstr>Antenna Gain</vt:lpstr>
      <vt:lpstr>Antenna Beamwidth</vt:lpstr>
      <vt:lpstr>Effective Isotropic Radiated Power (EIRP)</vt:lpstr>
      <vt:lpstr>Free Space Path Loss, Ls </vt:lpstr>
      <vt:lpstr>Miscellaneous Losses, Lm </vt:lpstr>
      <vt:lpstr>Antenna Pointing Loss, Lpoint </vt:lpstr>
      <vt:lpstr>Polarization Mismatch Loss, Lpolar </vt:lpstr>
      <vt:lpstr>PowerPoint Presentation</vt:lpstr>
      <vt:lpstr>Atmospheric Loss</vt:lpstr>
      <vt:lpstr>One-way Zenith Attenuation</vt:lpstr>
      <vt:lpstr>Rain Loss, Lrain</vt:lpstr>
      <vt:lpstr>Rain Attenuation (Washington, DC)</vt:lpstr>
      <vt:lpstr>Example</vt:lpstr>
      <vt:lpstr>Answer</vt:lpstr>
    </vt:vector>
  </TitlesOfParts>
  <Company>USAF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Yale, Gary E. Civ USAF USAFA USAFA/DFAS</dc:creator>
  <cp:lastModifiedBy>Firth, Jordan A Lt Col USAF USAFA DF/DFAS</cp:lastModifiedBy>
  <cp:revision>137</cp:revision>
  <cp:lastPrinted>2019-06-26T14:29:45Z</cp:lastPrinted>
  <dcterms:created xsi:type="dcterms:W3CDTF">2019-06-13T20:36:51Z</dcterms:created>
  <dcterms:modified xsi:type="dcterms:W3CDTF">2023-03-01T06:03:58Z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0x010100591A0A6C72C21142812A8D7DA4D09A8D</vt:lpwstr>
  </property>
</Properties>
</file>