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32" r:id="rId4"/>
  </p:sldMasterIdLst>
  <p:sldIdLst>
    <p:sldId id="256" r:id="rId5"/>
    <p:sldId id="258" r:id="rId6"/>
    <p:sldId id="270" r:id="rId7"/>
    <p:sldId id="268" r:id="rId8"/>
    <p:sldId id="267" r:id="rId9"/>
    <p:sldId id="259" r:id="rId10"/>
    <p:sldId id="266" r:id="rId11"/>
    <p:sldId id="260" r:id="rId12"/>
    <p:sldId id="272" r:id="rId13"/>
    <p:sldId id="273" r:id="rId14"/>
    <p:sldId id="274" r:id="rId15"/>
    <p:sldId id="319" r:id="rId16"/>
    <p:sldId id="261" r:id="rId17"/>
    <p:sldId id="276" r:id="rId18"/>
    <p:sldId id="277" r:id="rId19"/>
    <p:sldId id="278" r:id="rId20"/>
    <p:sldId id="279" r:id="rId21"/>
    <p:sldId id="280" r:id="rId22"/>
    <p:sldId id="281" r:id="rId23"/>
    <p:sldId id="275" r:id="rId24"/>
    <p:sldId id="262" r:id="rId25"/>
    <p:sldId id="282" r:id="rId26"/>
    <p:sldId id="283" r:id="rId27"/>
    <p:sldId id="284" r:id="rId28"/>
    <p:sldId id="285" r:id="rId29"/>
    <p:sldId id="286" r:id="rId30"/>
    <p:sldId id="287" r:id="rId31"/>
    <p:sldId id="263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88" r:id="rId40"/>
    <p:sldId id="264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296" r:id="rId49"/>
    <p:sldId id="265" r:id="rId50"/>
    <p:sldId id="305" r:id="rId51"/>
    <p:sldId id="306" r:id="rId52"/>
    <p:sldId id="307" r:id="rId53"/>
    <p:sldId id="308" r:id="rId54"/>
    <p:sldId id="309" r:id="rId55"/>
    <p:sldId id="310" r:id="rId56"/>
    <p:sldId id="304" r:id="rId57"/>
    <p:sldId id="314" r:id="rId58"/>
    <p:sldId id="311" r:id="rId59"/>
    <p:sldId id="312" r:id="rId60"/>
    <p:sldId id="313" r:id="rId61"/>
    <p:sldId id="318" r:id="rId62"/>
    <p:sldId id="315" r:id="rId63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2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0" marR="0" indent="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None/>
              <a:tabLst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516731" marR="0" indent="-211931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 sz="16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770335" marR="0" indent="-167879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200150" marR="0" indent="-171450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 sz="14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14313" marR="0" lvl="0" indent="-214313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sz="20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rebuchet MS" panose="020B0603020202020204" pitchFamily="34" charset="0"/>
            </a:endParaRPr>
          </a:p>
          <a:p>
            <a:pPr marL="214313" marR="0" lvl="0" indent="-214313" algn="l" defTabSz="6858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endParaRPr kumimoji="0" lang="en-US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3200"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4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500CC127-4676-4036-974B-F67D3719F18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039490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>
                <a:latin typeface="Trebuchet MS" panose="020B0603020202020204" pitchFamily="34" charset="0"/>
              </a:defRPr>
            </a:lvl1pPr>
            <a:lvl2pPr>
              <a:defRPr sz="2000">
                <a:latin typeface="Trebuchet MS" panose="020B0603020202020204" pitchFamily="34" charset="0"/>
              </a:defRPr>
            </a:lvl2pPr>
            <a:lvl3pPr>
              <a:defRPr sz="1800">
                <a:latin typeface="Trebuchet MS" panose="020B0603020202020204" pitchFamily="34" charset="0"/>
              </a:defRPr>
            </a:lvl3pPr>
            <a:lvl4pPr>
              <a:defRPr sz="1800">
                <a:latin typeface="Trebuchet MS" panose="020B0603020202020204" pitchFamily="34" charset="0"/>
              </a:defRPr>
            </a:lvl4pPr>
            <a:lvl5pPr>
              <a:defRPr sz="20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253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5581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51334" y="6521450"/>
            <a:ext cx="592667" cy="33655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D3042923-790D-4BD5-B8B2-B06B7C5DA7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1362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8121348" name="Line 4"/>
          <p:cNvSpPr>
            <a:spLocks noChangeShapeType="1"/>
          </p:cNvSpPr>
          <p:nvPr/>
        </p:nvSpPr>
        <p:spPr bwMode="auto">
          <a:xfrm>
            <a:off x="382588" y="645160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050" dirty="0"/>
          </a:p>
        </p:txBody>
      </p:sp>
      <p:sp>
        <p:nvSpPr>
          <p:cNvPr id="8121349" name="Line 5"/>
          <p:cNvSpPr>
            <a:spLocks noChangeShapeType="1"/>
          </p:cNvSpPr>
          <p:nvPr/>
        </p:nvSpPr>
        <p:spPr bwMode="auto">
          <a:xfrm>
            <a:off x="384175" y="1416050"/>
            <a:ext cx="8382000" cy="0"/>
          </a:xfrm>
          <a:prstGeom prst="line">
            <a:avLst/>
          </a:prstGeom>
          <a:noFill/>
          <a:ln w="57150">
            <a:solidFill>
              <a:srgbClr val="0C2D83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en-US" sz="1050" dirty="0"/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6"/>
            <a:ext cx="6553200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1050" b="1" i="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Integrity</a:t>
            </a:r>
            <a:r>
              <a:rPr lang="en-US" sz="1050" b="1" i="0" baseline="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 First</a:t>
            </a:r>
            <a:r>
              <a:rPr lang="en-US" sz="1050" b="1" i="0" dirty="0" smtClean="0">
                <a:solidFill>
                  <a:schemeClr val="bg1">
                    <a:lumMod val="65000"/>
                  </a:schemeClr>
                </a:solidFill>
                <a:latin typeface="Trebuchet MS" panose="020B0603020202020204" pitchFamily="34" charset="0"/>
              </a:rPr>
              <a:t> – Service Before Self – Excellence In All We Do</a:t>
            </a:r>
            <a:endParaRPr lang="en-US" sz="1050" b="1" i="0" dirty="0">
              <a:solidFill>
                <a:schemeClr val="bg1">
                  <a:lumMod val="6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45789"/>
            <a:ext cx="1135402" cy="127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5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</p:sldLayoutIdLst>
  <p:transition spd="med"/>
  <p:timing>
    <p:tnLst>
      <p:par>
        <p:cTn id="1" dur="indefinite" restart="never" nodeType="tmRoot"/>
      </p:par>
    </p:tnLst>
  </p:timing>
  <p:txStyles>
    <p:titleStyle>
      <a:lvl1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C2D83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5pPr>
      <a:lvl6pPr marL="342900"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6pPr>
      <a:lvl7pPr marL="685800"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7pPr>
      <a:lvl8pPr marL="1028700"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8pPr>
      <a:lvl9pPr marL="1371600" algn="r" rtl="0" eaLnBrk="1" fontAlgn="base" hangingPunct="1">
        <a:spcBef>
          <a:spcPct val="0"/>
        </a:spcBef>
        <a:spcAft>
          <a:spcPct val="0"/>
        </a:spcAft>
        <a:defRPr sz="2700" b="1">
          <a:solidFill>
            <a:srgbClr val="0C2D83"/>
          </a:solidFill>
          <a:latin typeface="Arial" charset="0"/>
        </a:defRPr>
      </a:lvl9pPr>
    </p:titleStyle>
    <p:bodyStyle>
      <a:lvl1pPr marL="214313" indent="-214313" algn="l" rtl="0" eaLnBrk="1" fontAlgn="base" hangingPunct="1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32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516731" indent="-211931" algn="l" rtl="0" eaLnBrk="1" fontAlgn="base" hangingPunct="1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</a:defRPr>
      </a:lvl2pPr>
      <a:lvl3pPr marL="770335" indent="-167879" algn="l" rtl="0" eaLnBrk="1" fontAlgn="base" hangingPunct="1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3.jpe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8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0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1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6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10" Type="http://schemas.openxmlformats.org/officeDocument/2006/relationships/image" Target="../media/image13.pn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8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9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0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1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2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3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4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7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8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28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510.png"/><Relationship Id="rId5" Type="http://schemas.openxmlformats.org/officeDocument/2006/relationships/image" Target="../media/image500.png"/><Relationship Id="rId4" Type="http://schemas.openxmlformats.org/officeDocument/2006/relationships/image" Target="../media/image67.wmf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7.png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US" sz="3200" dirty="0" smtClean="0">
              <a:solidFill>
                <a:srgbClr val="002060"/>
              </a:solidFill>
            </a:endParaRPr>
          </a:p>
          <a:p>
            <a:pPr algn="ctr"/>
            <a:endParaRPr lang="en-US" sz="3200" dirty="0">
              <a:solidFill>
                <a:srgbClr val="002060"/>
              </a:solidFill>
            </a:endParaRPr>
          </a:p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Classic Orbital Elements (COE) Definitions</a:t>
            </a:r>
          </a:p>
          <a:p>
            <a:pPr algn="ctr"/>
            <a:endParaRPr lang="en-US" sz="3200" dirty="0">
              <a:solidFill>
                <a:srgbClr val="002060"/>
              </a:solidFill>
            </a:endParaRPr>
          </a:p>
          <a:p>
            <a:pPr algn="ctr"/>
            <a:r>
              <a:rPr lang="en-US" sz="3200" dirty="0" smtClean="0">
                <a:solidFill>
                  <a:srgbClr val="002060"/>
                </a:solidFill>
              </a:rPr>
              <a:t>May 2024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AstroEngr</a:t>
            </a:r>
            <a:r>
              <a:rPr lang="en-US" dirty="0" smtClean="0"/>
              <a:t> 331X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4990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"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8763000" y="33528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266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33528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31" name="Group 7"/>
          <p:cNvGrpSpPr>
            <a:grpSpLocks/>
          </p:cNvGrpSpPr>
          <p:nvPr/>
        </p:nvGrpSpPr>
        <p:grpSpPr bwMode="auto">
          <a:xfrm>
            <a:off x="7454900" y="3124200"/>
            <a:ext cx="469900" cy="608013"/>
            <a:chOff x="632" y="3640"/>
            <a:chExt cx="296" cy="383"/>
          </a:xfrm>
        </p:grpSpPr>
        <p:sp>
          <p:nvSpPr>
            <p:cNvPr id="26638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26639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26632" name="Group 10"/>
          <p:cNvGrpSpPr>
            <a:grpSpLocks/>
          </p:cNvGrpSpPr>
          <p:nvPr/>
        </p:nvGrpSpPr>
        <p:grpSpPr bwMode="auto">
          <a:xfrm>
            <a:off x="4343400" y="76200"/>
            <a:ext cx="469900" cy="608013"/>
            <a:chOff x="5464" y="2704"/>
            <a:chExt cx="296" cy="383"/>
          </a:xfrm>
        </p:grpSpPr>
        <p:sp>
          <p:nvSpPr>
            <p:cNvPr id="26636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26637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26633" name="Group 13"/>
          <p:cNvGrpSpPr>
            <a:grpSpLocks/>
          </p:cNvGrpSpPr>
          <p:nvPr/>
        </p:nvGrpSpPr>
        <p:grpSpPr bwMode="auto">
          <a:xfrm>
            <a:off x="4051300" y="3124200"/>
            <a:ext cx="520700" cy="608013"/>
            <a:chOff x="2880" y="104"/>
            <a:chExt cx="328" cy="383"/>
          </a:xfrm>
        </p:grpSpPr>
        <p:sp>
          <p:nvSpPr>
            <p:cNvPr id="26634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26635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525240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the Semi-major Axis (a)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i="1" dirty="0" smtClean="0">
                    <a:latin typeface="Cambria Math" panose="02040503050406030204" pitchFamily="18" charset="0"/>
                  </a:rPr>
                  <a:t>From Radius of perigee and Radius of Apogee</a:t>
                </a:r>
              </a:p>
              <a:p>
                <a:pPr marL="0" indent="0">
                  <a:buNone/>
                </a:pPr>
                <a:r>
                  <a:rPr lang="en-US" sz="2000" i="1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num>
                      <m:den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sz="2000" b="1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endParaRPr lang="en-US" sz="2000" b="1" dirty="0" smtClean="0"/>
              </a:p>
              <a:p>
                <a:pPr marL="0" indent="0">
                  <a:buNone/>
                </a:pPr>
                <a:r>
                  <a:rPr lang="en-US" sz="2000" i="1" dirty="0">
                    <a:latin typeface="Cambria Math" panose="02040503050406030204" pitchFamily="18" charset="0"/>
                  </a:rPr>
                  <a:t>From Specific Mechanical Energy:</a:t>
                </a:r>
              </a:p>
              <a:p>
                <a:pPr marL="0" indent="0">
                  <a:buNone/>
                </a:pPr>
                <a:r>
                  <a:rPr lang="en-US" sz="2000" dirty="0" smtClean="0"/>
                  <a:t>	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𝜺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𝝁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endParaRPr lang="en-US" sz="2000" dirty="0" smtClean="0"/>
              </a:p>
              <a:p>
                <a:pPr marL="0" indent="0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Cambria Math" panose="02040503050406030204" pitchFamily="18" charset="0"/>
                  </a:rPr>
                  <a:t>The sign of the semi major axis helps define the conic section of the orbit: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5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361713"/>
                  </p:ext>
                </p:extLst>
              </p:nvPr>
            </p:nvGraphicFramePr>
            <p:xfrm>
              <a:off x="1653309" y="4322618"/>
              <a:ext cx="6096000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159552526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902938329"/>
                        </a:ext>
                      </a:extLst>
                    </a:gridCol>
                  </a:tblGrid>
                  <a:tr h="18842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Orbit</a:t>
                          </a:r>
                          <a:r>
                            <a:rPr lang="en-US" sz="2000" baseline="0" dirty="0" smtClean="0"/>
                            <a:t> Conic Section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Semi-major Axis (a)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34207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Circle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 &gt; 0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6038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Ellips</a:t>
                          </a:r>
                          <a:r>
                            <a:rPr lang="en-US" sz="2000" baseline="0" dirty="0" smtClean="0"/>
                            <a:t>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</a:t>
                          </a:r>
                          <a:r>
                            <a:rPr lang="en-US" sz="2000" baseline="0" dirty="0" smtClean="0"/>
                            <a:t> &gt; 0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86740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Parabola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</a:t>
                          </a:r>
                          <a:r>
                            <a:rPr lang="en-US" sz="2000" baseline="0" dirty="0" smtClean="0"/>
                            <a:t> =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0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7515357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Hyperbola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 smtClean="0"/>
                            <a:t>a &lt; 0 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1487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2361713"/>
                  </p:ext>
                </p:extLst>
              </p:nvPr>
            </p:nvGraphicFramePr>
            <p:xfrm>
              <a:off x="1653309" y="4322618"/>
              <a:ext cx="6096000" cy="1981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48000">
                      <a:extLst>
                        <a:ext uri="{9D8B030D-6E8A-4147-A177-3AD203B41FA5}">
                          <a16:colId xmlns:a16="http://schemas.microsoft.com/office/drawing/2014/main" val="2159552526"/>
                        </a:ext>
                      </a:extLst>
                    </a:gridCol>
                    <a:gridCol w="3048000">
                      <a:extLst>
                        <a:ext uri="{9D8B030D-6E8A-4147-A177-3AD203B41FA5}">
                          <a16:colId xmlns:a16="http://schemas.microsoft.com/office/drawing/2014/main" val="190293832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Orbit</a:t>
                          </a:r>
                          <a:r>
                            <a:rPr lang="en-US" sz="2000" baseline="0" dirty="0" smtClean="0"/>
                            <a:t> Conic Section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Semi-major Axis (a)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0342073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Circle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 &gt; 0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360381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Ellips</a:t>
                          </a:r>
                          <a:r>
                            <a:rPr lang="en-US" sz="2000" baseline="0" dirty="0" smtClean="0"/>
                            <a:t>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a</a:t>
                          </a:r>
                          <a:r>
                            <a:rPr lang="en-US" sz="2000" baseline="0" dirty="0" smtClean="0"/>
                            <a:t> &gt; 0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1867406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Parabola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00" t="-307692" r="-800" b="-12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7515357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 smtClean="0"/>
                            <a:t>Hyperbola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aseline="0" dirty="0" smtClean="0"/>
                            <a:t>a &lt; 0 </a:t>
                          </a:r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3148748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278" y="1591478"/>
            <a:ext cx="2308957" cy="13134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6499894" y="2248186"/>
                <a:ext cx="44858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9894" y="2248186"/>
                <a:ext cx="448584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7940260" y="2199864"/>
                <a:ext cx="448584" cy="327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0260" y="2199864"/>
                <a:ext cx="448584" cy="3270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 bwMode="auto">
          <a:xfrm>
            <a:off x="7940260" y="2273590"/>
            <a:ext cx="404975" cy="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29" name="Straight Arrow Connector 28"/>
          <p:cNvCxnSpPr/>
          <p:nvPr/>
        </p:nvCxnSpPr>
        <p:spPr bwMode="auto">
          <a:xfrm>
            <a:off x="6036278" y="2273590"/>
            <a:ext cx="1915518" cy="1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rgbClr val="7030A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8315464" y="1984867"/>
            <a:ext cx="9255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00B050"/>
                </a:solidFill>
              </a:rPr>
              <a:t>Perigee: closest to Earth</a:t>
            </a:r>
            <a:endParaRPr lang="en-US" sz="1100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21214" y="1955799"/>
            <a:ext cx="92555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 smtClean="0">
                <a:solidFill>
                  <a:srgbClr val="7030A0"/>
                </a:solidFill>
              </a:rPr>
              <a:t>Apogee: farthest from Earth</a:t>
            </a:r>
            <a:endParaRPr lang="en-US" sz="11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22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7407-B967-68A5-B473-D8E375B0D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728" y="182880"/>
            <a:ext cx="7646952" cy="1097280"/>
          </a:xfrm>
        </p:spPr>
        <p:txBody>
          <a:bodyPr/>
          <a:lstStyle/>
          <a:p>
            <a:r>
              <a:rPr lang="en-US" dirty="0">
                <a:latin typeface="Trebuchet MS"/>
              </a:rPr>
              <a:t>Orbital Period </a:t>
            </a:r>
            <a:r>
              <a:rPr lang="en-US" dirty="0" smtClean="0">
                <a:latin typeface="Trebuchet MS"/>
              </a:rPr>
              <a:t>and Orbital Velocities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 bwMode="auto">
          <a:xfrm>
            <a:off x="556842" y="3457735"/>
            <a:ext cx="3399746" cy="1967888"/>
          </a:xfrm>
          <a:prstGeom prst="ellipse">
            <a:avLst/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Verdana" pitchFamily="34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6237683" y="3457735"/>
            <a:ext cx="1965960" cy="1967888"/>
          </a:xfrm>
          <a:prstGeom prst="ellipse">
            <a:avLst/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rgbClr val="3366FF"/>
              </a:solidFill>
              <a:effectLst/>
              <a:latin typeface="Verdana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2953" y="3123229"/>
            <a:ext cx="31275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/>
              <a:t>General – Valid for any orbit shape</a:t>
            </a:r>
            <a:endParaRPr lang="en-US" b="1" u="sng" dirty="0"/>
          </a:p>
        </p:txBody>
      </p:sp>
      <p:sp>
        <p:nvSpPr>
          <p:cNvPr id="11" name="Rectangle 10"/>
          <p:cNvSpPr/>
          <p:nvPr/>
        </p:nvSpPr>
        <p:spPr>
          <a:xfrm>
            <a:off x="6494886" y="3150479"/>
            <a:ext cx="1439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u="sng" dirty="0" smtClean="0"/>
              <a:t>Circular Orbits</a:t>
            </a:r>
            <a:endParaRPr lang="en-US" b="1" u="sng" dirty="0"/>
          </a:p>
        </p:txBody>
      </p:sp>
      <p:pic>
        <p:nvPicPr>
          <p:cNvPr id="1026" name="Picture 2" descr="300,200+ Planet Earth Stock Illustrations, Royalty-Fre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30" y="4258071"/>
            <a:ext cx="384231" cy="38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300,200+ Planet Earth Stock Illustrations, Royalty-Free ...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8547" y="4249563"/>
            <a:ext cx="384231" cy="384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943223" y="5866630"/>
                <a:ext cx="1763431" cy="593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</m:d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23" y="5866630"/>
                <a:ext cx="1763431" cy="5934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601265" y="5866630"/>
                <a:ext cx="1198149" cy="5934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𝑐𝑖𝑟𝑐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265" y="5866630"/>
                <a:ext cx="1198149" cy="593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82,100+ Satellite Stock Illustrations, Royalty-Free Vector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637" y="3642476"/>
            <a:ext cx="277893" cy="27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82,100+ Satellite Stock Illustrations, Royalty-Free Vector ..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026" y="3627699"/>
            <a:ext cx="277893" cy="27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/>
          <p:cNvCxnSpPr/>
          <p:nvPr/>
        </p:nvCxnSpPr>
        <p:spPr bwMode="auto">
          <a:xfrm>
            <a:off x="1068583" y="3780287"/>
            <a:ext cx="331062" cy="661391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>
            <a:stCxn id="9" idx="6"/>
          </p:cNvCxnSpPr>
          <p:nvPr/>
        </p:nvCxnSpPr>
        <p:spPr bwMode="auto">
          <a:xfrm flipH="1" flipV="1">
            <a:off x="7214795" y="4435198"/>
            <a:ext cx="988848" cy="6481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1237311" y="3857232"/>
                <a:ext cx="218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311" y="3857232"/>
                <a:ext cx="218330" cy="276999"/>
              </a:xfrm>
              <a:prstGeom prst="rect">
                <a:avLst/>
              </a:prstGeom>
              <a:blipFill>
                <a:blip r:embed="rId6"/>
                <a:stretch>
                  <a:fillRect l="-25000" r="-16667" b="-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664861" y="4114815"/>
                <a:ext cx="21833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861" y="4114815"/>
                <a:ext cx="218330" cy="276999"/>
              </a:xfrm>
              <a:prstGeom prst="rect">
                <a:avLst/>
              </a:prstGeom>
              <a:blipFill>
                <a:blip r:embed="rId7"/>
                <a:stretch>
                  <a:fillRect l="-22222" r="-19444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/>
          <p:cNvCxnSpPr/>
          <p:nvPr/>
        </p:nvCxnSpPr>
        <p:spPr bwMode="auto">
          <a:xfrm flipV="1">
            <a:off x="2256715" y="5654398"/>
            <a:ext cx="1678853" cy="21020"/>
          </a:xfrm>
          <a:prstGeom prst="straightConnector1">
            <a:avLst/>
          </a:prstGeom>
          <a:solidFill>
            <a:srgbClr val="0C2D83"/>
          </a:solidFill>
          <a:ln w="1270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913018" y="5363625"/>
                <a:ext cx="1980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018" y="5363625"/>
                <a:ext cx="198003" cy="276999"/>
              </a:xfrm>
              <a:prstGeom prst="rect">
                <a:avLst/>
              </a:prstGeom>
              <a:blipFill>
                <a:blip r:embed="rId8"/>
                <a:stretch>
                  <a:fillRect l="-15625" r="-12500" b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5906972" y="5558853"/>
            <a:ext cx="28392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For a circular orbit, R=a=constant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36572" y="2535989"/>
            <a:ext cx="84096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The semi-major axis of the orbit, </a:t>
            </a:r>
            <a:r>
              <a:rPr lang="en-US" sz="1800" i="1" dirty="0" smtClean="0"/>
              <a:t>and the satellite’s current location in the orbit</a:t>
            </a:r>
            <a:r>
              <a:rPr lang="en-US" sz="1800" dirty="0" smtClean="0"/>
              <a:t> can be used to calculate orbital velocity.</a:t>
            </a:r>
            <a:endParaRPr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336572" y="1422440"/>
            <a:ext cx="84096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The semi-major axis of the orbit can be used to calculate the Orbital Period – how long it takes the satellite to travel all the way around the orbit</a:t>
            </a:r>
          </a:p>
          <a:p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3915002" y="1877383"/>
                <a:ext cx="1252779" cy="8198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𝜋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002" y="1877383"/>
                <a:ext cx="1252779" cy="8198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115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Eccentricity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Eccentricity (e) tells us the </a:t>
            </a:r>
            <a:r>
              <a:rPr lang="en-US" dirty="0" smtClean="0">
                <a:solidFill>
                  <a:srgbClr val="00B0F0"/>
                </a:solidFill>
              </a:rPr>
              <a:t>SHAPE</a:t>
            </a:r>
            <a:r>
              <a:rPr lang="en-US" dirty="0" smtClean="0"/>
              <a:t> of the orbit.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810490" y="2334491"/>
            <a:ext cx="7271327" cy="3733800"/>
            <a:chOff x="228600" y="2667000"/>
            <a:chExt cx="3810000" cy="2133600"/>
          </a:xfrm>
        </p:grpSpPr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228600" y="2667000"/>
              <a:ext cx="3810000" cy="2133600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6" name="Oval 7"/>
            <p:cNvSpPr>
              <a:spLocks noChangeArrowheads="1"/>
            </p:cNvSpPr>
            <p:nvPr/>
          </p:nvSpPr>
          <p:spPr bwMode="auto">
            <a:xfrm>
              <a:off x="762000" y="2743200"/>
              <a:ext cx="3276600" cy="1981200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1371600" y="2895600"/>
              <a:ext cx="2667000" cy="1676400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1981200" y="3048000"/>
              <a:ext cx="2057400" cy="1371600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9" name="Oval 10"/>
            <p:cNvSpPr>
              <a:spLocks noChangeArrowheads="1"/>
            </p:cNvSpPr>
            <p:nvPr/>
          </p:nvSpPr>
          <p:spPr bwMode="auto">
            <a:xfrm>
              <a:off x="2590800" y="3200400"/>
              <a:ext cx="1447800" cy="1066800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pic>
          <p:nvPicPr>
            <p:cNvPr id="11" name="Picture 6" descr="bluemarble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7804" y="3592368"/>
              <a:ext cx="282864" cy="282864"/>
            </a:xfrm>
            <a:prstGeom prst="rect">
              <a:avLst/>
            </a:prstGeom>
            <a:noFill/>
            <a:ln>
              <a:noFill/>
            </a:ln>
            <a:extLst/>
          </p:spPr>
        </p:pic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3200400" y="3352800"/>
              <a:ext cx="838200" cy="762000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3581400" y="3505200"/>
              <a:ext cx="457200" cy="457200"/>
            </a:xfrm>
            <a:prstGeom prst="ellipse">
              <a:avLst/>
            </a:prstGeom>
            <a:noFill/>
            <a:ln w="12700">
              <a:solidFill>
                <a:srgbClr val="00B0F0"/>
              </a:solidFill>
              <a:round/>
              <a:headEnd/>
              <a:tailEnd/>
            </a:ln>
            <a:ex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13746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"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8763000" y="33528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297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33528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03" name="Group 7"/>
          <p:cNvGrpSpPr>
            <a:grpSpLocks/>
          </p:cNvGrpSpPr>
          <p:nvPr/>
        </p:nvGrpSpPr>
        <p:grpSpPr bwMode="auto">
          <a:xfrm>
            <a:off x="7454900" y="3124200"/>
            <a:ext cx="469900" cy="608013"/>
            <a:chOff x="632" y="3640"/>
            <a:chExt cx="296" cy="383"/>
          </a:xfrm>
        </p:grpSpPr>
        <p:sp>
          <p:nvSpPr>
            <p:cNvPr id="29710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29711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29704" name="Group 10"/>
          <p:cNvGrpSpPr>
            <a:grpSpLocks/>
          </p:cNvGrpSpPr>
          <p:nvPr/>
        </p:nvGrpSpPr>
        <p:grpSpPr bwMode="auto">
          <a:xfrm>
            <a:off x="4343400" y="76200"/>
            <a:ext cx="469900" cy="608013"/>
            <a:chOff x="5464" y="2704"/>
            <a:chExt cx="296" cy="383"/>
          </a:xfrm>
        </p:grpSpPr>
        <p:sp>
          <p:nvSpPr>
            <p:cNvPr id="29708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29709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29705" name="Group 13"/>
          <p:cNvGrpSpPr>
            <a:grpSpLocks/>
          </p:cNvGrpSpPr>
          <p:nvPr/>
        </p:nvGrpSpPr>
        <p:grpSpPr bwMode="auto">
          <a:xfrm>
            <a:off x="4051300" y="3124200"/>
            <a:ext cx="520700" cy="608013"/>
            <a:chOff x="2880" y="104"/>
            <a:chExt cx="328" cy="383"/>
          </a:xfrm>
        </p:grpSpPr>
        <p:sp>
          <p:nvSpPr>
            <p:cNvPr id="29706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29707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63303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072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"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8763000" y="33528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3072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33528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27" name="Group 7"/>
          <p:cNvGrpSpPr>
            <a:grpSpLocks/>
          </p:cNvGrpSpPr>
          <p:nvPr/>
        </p:nvGrpSpPr>
        <p:grpSpPr bwMode="auto">
          <a:xfrm>
            <a:off x="7454900" y="3124200"/>
            <a:ext cx="469900" cy="608013"/>
            <a:chOff x="632" y="3640"/>
            <a:chExt cx="296" cy="383"/>
          </a:xfrm>
        </p:grpSpPr>
        <p:sp>
          <p:nvSpPr>
            <p:cNvPr id="30734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30735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30728" name="Group 10"/>
          <p:cNvGrpSpPr>
            <a:grpSpLocks/>
          </p:cNvGrpSpPr>
          <p:nvPr/>
        </p:nvGrpSpPr>
        <p:grpSpPr bwMode="auto">
          <a:xfrm>
            <a:off x="4343400" y="76200"/>
            <a:ext cx="469900" cy="608013"/>
            <a:chOff x="5464" y="2704"/>
            <a:chExt cx="296" cy="383"/>
          </a:xfrm>
        </p:grpSpPr>
        <p:sp>
          <p:nvSpPr>
            <p:cNvPr id="30732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30733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30729" name="Group 13"/>
          <p:cNvGrpSpPr>
            <a:grpSpLocks/>
          </p:cNvGrpSpPr>
          <p:nvPr/>
        </p:nvGrpSpPr>
        <p:grpSpPr bwMode="auto">
          <a:xfrm>
            <a:off x="4051300" y="3124200"/>
            <a:ext cx="520700" cy="608013"/>
            <a:chOff x="2880" y="104"/>
            <a:chExt cx="328" cy="383"/>
          </a:xfrm>
        </p:grpSpPr>
        <p:sp>
          <p:nvSpPr>
            <p:cNvPr id="30730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30731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113809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"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8763000" y="33528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317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33528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51" name="Group 7"/>
          <p:cNvGrpSpPr>
            <a:grpSpLocks/>
          </p:cNvGrpSpPr>
          <p:nvPr/>
        </p:nvGrpSpPr>
        <p:grpSpPr bwMode="auto">
          <a:xfrm>
            <a:off x="7454900" y="3124200"/>
            <a:ext cx="469900" cy="608013"/>
            <a:chOff x="632" y="3640"/>
            <a:chExt cx="296" cy="383"/>
          </a:xfrm>
        </p:grpSpPr>
        <p:sp>
          <p:nvSpPr>
            <p:cNvPr id="31758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31759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31752" name="Group 10"/>
          <p:cNvGrpSpPr>
            <a:grpSpLocks/>
          </p:cNvGrpSpPr>
          <p:nvPr/>
        </p:nvGrpSpPr>
        <p:grpSpPr bwMode="auto">
          <a:xfrm>
            <a:off x="4343400" y="76200"/>
            <a:ext cx="469900" cy="608013"/>
            <a:chOff x="5464" y="2704"/>
            <a:chExt cx="296" cy="383"/>
          </a:xfrm>
        </p:grpSpPr>
        <p:sp>
          <p:nvSpPr>
            <p:cNvPr id="31756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31757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31753" name="Group 13"/>
          <p:cNvGrpSpPr>
            <a:grpSpLocks/>
          </p:cNvGrpSpPr>
          <p:nvPr/>
        </p:nvGrpSpPr>
        <p:grpSpPr bwMode="auto">
          <a:xfrm>
            <a:off x="4051300" y="3124200"/>
            <a:ext cx="520700" cy="608013"/>
            <a:chOff x="2880" y="104"/>
            <a:chExt cx="328" cy="383"/>
          </a:xfrm>
        </p:grpSpPr>
        <p:sp>
          <p:nvSpPr>
            <p:cNvPr id="31754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31755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42812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"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2774" name="Object 6"/>
          <p:cNvGraphicFramePr>
            <a:graphicFrameLocks noChangeAspect="1"/>
          </p:cNvGraphicFramePr>
          <p:nvPr/>
        </p:nvGraphicFramePr>
        <p:xfrm>
          <a:off x="8763000" y="33528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327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33528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775" name="Group 7"/>
          <p:cNvGrpSpPr>
            <a:grpSpLocks/>
          </p:cNvGrpSpPr>
          <p:nvPr/>
        </p:nvGrpSpPr>
        <p:grpSpPr bwMode="auto">
          <a:xfrm>
            <a:off x="7454900" y="3124200"/>
            <a:ext cx="469900" cy="608013"/>
            <a:chOff x="632" y="3640"/>
            <a:chExt cx="296" cy="383"/>
          </a:xfrm>
        </p:grpSpPr>
        <p:sp>
          <p:nvSpPr>
            <p:cNvPr id="32782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32783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32776" name="Group 10"/>
          <p:cNvGrpSpPr>
            <a:grpSpLocks/>
          </p:cNvGrpSpPr>
          <p:nvPr/>
        </p:nvGrpSpPr>
        <p:grpSpPr bwMode="auto">
          <a:xfrm>
            <a:off x="4343400" y="76200"/>
            <a:ext cx="469900" cy="608013"/>
            <a:chOff x="5464" y="2704"/>
            <a:chExt cx="296" cy="383"/>
          </a:xfrm>
        </p:grpSpPr>
        <p:sp>
          <p:nvSpPr>
            <p:cNvPr id="32780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32781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32777" name="Group 13"/>
          <p:cNvGrpSpPr>
            <a:grpSpLocks/>
          </p:cNvGrpSpPr>
          <p:nvPr/>
        </p:nvGrpSpPr>
        <p:grpSpPr bwMode="auto">
          <a:xfrm>
            <a:off x="4051300" y="3124200"/>
            <a:ext cx="520700" cy="608013"/>
            <a:chOff x="2880" y="104"/>
            <a:chExt cx="328" cy="383"/>
          </a:xfrm>
        </p:grpSpPr>
        <p:sp>
          <p:nvSpPr>
            <p:cNvPr id="32778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32779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3325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379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"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8" name="Object 6"/>
          <p:cNvGraphicFramePr>
            <a:graphicFrameLocks noChangeAspect="1"/>
          </p:cNvGraphicFramePr>
          <p:nvPr/>
        </p:nvGraphicFramePr>
        <p:xfrm>
          <a:off x="8763000" y="33528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337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33528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799" name="Group 7"/>
          <p:cNvGrpSpPr>
            <a:grpSpLocks/>
          </p:cNvGrpSpPr>
          <p:nvPr/>
        </p:nvGrpSpPr>
        <p:grpSpPr bwMode="auto">
          <a:xfrm>
            <a:off x="7454900" y="3124200"/>
            <a:ext cx="469900" cy="608013"/>
            <a:chOff x="632" y="3640"/>
            <a:chExt cx="296" cy="383"/>
          </a:xfrm>
        </p:grpSpPr>
        <p:sp>
          <p:nvSpPr>
            <p:cNvPr id="33806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33807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33800" name="Group 10"/>
          <p:cNvGrpSpPr>
            <a:grpSpLocks/>
          </p:cNvGrpSpPr>
          <p:nvPr/>
        </p:nvGrpSpPr>
        <p:grpSpPr bwMode="auto">
          <a:xfrm>
            <a:off x="4343400" y="76200"/>
            <a:ext cx="469900" cy="608013"/>
            <a:chOff x="5464" y="2704"/>
            <a:chExt cx="296" cy="383"/>
          </a:xfrm>
        </p:grpSpPr>
        <p:sp>
          <p:nvSpPr>
            <p:cNvPr id="33804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33805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33801" name="Group 13"/>
          <p:cNvGrpSpPr>
            <a:grpSpLocks/>
          </p:cNvGrpSpPr>
          <p:nvPr/>
        </p:nvGrpSpPr>
        <p:grpSpPr bwMode="auto">
          <a:xfrm>
            <a:off x="4051300" y="3124200"/>
            <a:ext cx="520700" cy="608013"/>
            <a:chOff x="2880" y="104"/>
            <a:chExt cx="328" cy="383"/>
          </a:xfrm>
        </p:grpSpPr>
        <p:sp>
          <p:nvSpPr>
            <p:cNvPr id="33802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33803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739176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"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8763000" y="33528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33528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23" name="Group 7"/>
          <p:cNvGrpSpPr>
            <a:grpSpLocks/>
          </p:cNvGrpSpPr>
          <p:nvPr/>
        </p:nvGrpSpPr>
        <p:grpSpPr bwMode="auto">
          <a:xfrm>
            <a:off x="7454900" y="3124200"/>
            <a:ext cx="469900" cy="608013"/>
            <a:chOff x="632" y="3640"/>
            <a:chExt cx="296" cy="383"/>
          </a:xfrm>
        </p:grpSpPr>
        <p:sp>
          <p:nvSpPr>
            <p:cNvPr id="34830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34831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34824" name="Group 10"/>
          <p:cNvGrpSpPr>
            <a:grpSpLocks/>
          </p:cNvGrpSpPr>
          <p:nvPr/>
        </p:nvGrpSpPr>
        <p:grpSpPr bwMode="auto">
          <a:xfrm>
            <a:off x="4343400" y="76200"/>
            <a:ext cx="469900" cy="608013"/>
            <a:chOff x="5464" y="2704"/>
            <a:chExt cx="296" cy="383"/>
          </a:xfrm>
        </p:grpSpPr>
        <p:sp>
          <p:nvSpPr>
            <p:cNvPr id="34828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34829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34825" name="Group 13"/>
          <p:cNvGrpSpPr>
            <a:grpSpLocks/>
          </p:cNvGrpSpPr>
          <p:nvPr/>
        </p:nvGrpSpPr>
        <p:grpSpPr bwMode="auto">
          <a:xfrm>
            <a:off x="4051300" y="3124200"/>
            <a:ext cx="520700" cy="608013"/>
            <a:chOff x="2880" y="104"/>
            <a:chExt cx="328" cy="383"/>
          </a:xfrm>
        </p:grpSpPr>
        <p:sp>
          <p:nvSpPr>
            <p:cNvPr id="34826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34827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8106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47273" y="100050"/>
                <a:ext cx="7040880" cy="10972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acc>
                  </m:oMath>
                </a14:m>
                <a:r>
                  <a:rPr lang="en-US" dirty="0" smtClean="0"/>
                  <a:t> Vectors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47273" y="100050"/>
                <a:ext cx="7040880" cy="1097280"/>
              </a:xfrm>
              <a:blipFill>
                <a:blip r:embed="rId2"/>
                <a:stretch>
                  <a:fillRect r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3"/>
          <p:cNvGrpSpPr>
            <a:grpSpLocks noChangeAspect="1"/>
          </p:cNvGrpSpPr>
          <p:nvPr/>
        </p:nvGrpSpPr>
        <p:grpSpPr bwMode="auto">
          <a:xfrm>
            <a:off x="6575419" y="3613795"/>
            <a:ext cx="601151" cy="601151"/>
            <a:chOff x="2514600" y="1676400"/>
            <a:chExt cx="3924300" cy="3924300"/>
          </a:xfrm>
        </p:grpSpPr>
        <p:pic>
          <p:nvPicPr>
            <p:cNvPr id="5" name="Picture 14" descr="http://www.countingthoughts.com/ct/images/earthAboveNorthPo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676400"/>
              <a:ext cx="3924300" cy="392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Oval 5"/>
            <p:cNvSpPr/>
            <p:nvPr/>
          </p:nvSpPr>
          <p:spPr bwMode="auto">
            <a:xfrm>
              <a:off x="2514600" y="1676400"/>
              <a:ext cx="3924300" cy="3924300"/>
            </a:xfrm>
            <a:prstGeom prst="ellipse">
              <a:avLst/>
            </a:prstGeom>
            <a:noFill/>
            <a:ln w="317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sp>
        <p:nvSpPr>
          <p:cNvPr id="8" name="Oval 1"/>
          <p:cNvSpPr>
            <a:spLocks noChangeArrowheads="1"/>
          </p:cNvSpPr>
          <p:nvPr/>
        </p:nvSpPr>
        <p:spPr bwMode="auto">
          <a:xfrm>
            <a:off x="1449388" y="1616361"/>
            <a:ext cx="6595485" cy="4602018"/>
          </a:xfrm>
          <a:prstGeom prst="ellipse">
            <a:avLst/>
          </a:prstGeom>
          <a:noFill/>
          <a:ln w="25400" algn="ctr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cxnSp>
        <p:nvCxnSpPr>
          <p:cNvPr id="14" name="Straight Arrow Connector 16"/>
          <p:cNvCxnSpPr>
            <a:cxnSpLocks noChangeShapeType="1"/>
          </p:cNvCxnSpPr>
          <p:nvPr/>
        </p:nvCxnSpPr>
        <p:spPr bwMode="auto">
          <a:xfrm flipH="1">
            <a:off x="1535338" y="1929648"/>
            <a:ext cx="1514475" cy="488950"/>
          </a:xfrm>
          <a:prstGeom prst="straightConnector1">
            <a:avLst/>
          </a:prstGeom>
          <a:noFill/>
          <a:ln w="25400" algn="ctr">
            <a:solidFill>
              <a:srgbClr val="00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8" idx="2"/>
            <a:endCxn id="8" idx="6"/>
          </p:cNvCxnSpPr>
          <p:nvPr/>
        </p:nvCxnSpPr>
        <p:spPr bwMode="auto">
          <a:xfrm>
            <a:off x="1449388" y="3917370"/>
            <a:ext cx="659548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535338" y="1754909"/>
                <a:ext cx="838407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solidFill>
                                <a:srgbClr val="66FF3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66FF33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66FF33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338" y="1754909"/>
                <a:ext cx="838407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049774" y="2547019"/>
                <a:ext cx="838407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9774" y="2547019"/>
                <a:ext cx="838407" cy="506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33" b="98438" l="1875" r="969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463" y="1434348"/>
            <a:ext cx="990600" cy="990600"/>
          </a:xfrm>
          <a:prstGeom prst="rect">
            <a:avLst/>
          </a:prstGeom>
        </p:spPr>
      </p:pic>
      <p:cxnSp>
        <p:nvCxnSpPr>
          <p:cNvPr id="9" name="Straight Arrow Connector 3"/>
          <p:cNvCxnSpPr>
            <a:cxnSpLocks noChangeShapeType="1"/>
          </p:cNvCxnSpPr>
          <p:nvPr/>
        </p:nvCxnSpPr>
        <p:spPr bwMode="auto">
          <a:xfrm flipH="1" flipV="1">
            <a:off x="3049813" y="1918807"/>
            <a:ext cx="3826181" cy="1995563"/>
          </a:xfrm>
          <a:prstGeom prst="straightConnector1">
            <a:avLst/>
          </a:prstGeom>
          <a:noFill/>
          <a:ln w="25400" algn="ctr">
            <a:solidFill>
              <a:srgbClr val="7030A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8385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Eccentricity (e)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i="1" dirty="0" smtClean="0">
                    <a:latin typeface="Cambria Math" panose="02040503050406030204" pitchFamily="18" charset="0"/>
                  </a:rPr>
                  <a:t>From Position and Velocity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8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</m:acc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den>
                              </m:f>
                            </m:e>
                          </m:d>
                          <m:acc>
                            <m:accPr>
                              <m:chr m:val="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acc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</m:e>
                          </m:d>
                          <m:acc>
                            <m:accPr>
                              <m:chr m:val="⃑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</m:acc>
                        </m:e>
                      </m:d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2000" dirty="0" smtClean="0"/>
              </a:p>
              <a:p>
                <a:pPr marL="0" indent="0">
                  <a:buNone/>
                </a:pPr>
                <a:r>
                  <a:rPr lang="en-US" sz="2000" i="1" dirty="0">
                    <a:latin typeface="Cambria Math" panose="02040503050406030204" pitchFamily="18" charset="0"/>
                  </a:rPr>
                  <a:t>From Radius of Perigee or Apogee: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</m:oMath>
                </a14:m>
                <a:endParaRPr lang="en-US" sz="1800" dirty="0" smtClean="0"/>
              </a:p>
              <a:p>
                <a:pPr marL="0" indent="0">
                  <a:buNone/>
                </a:pPr>
                <a:endParaRPr lang="en-US" sz="20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000" i="1" dirty="0" smtClean="0">
                    <a:latin typeface="Cambria Math" panose="02040503050406030204" pitchFamily="18" charset="0"/>
                  </a:rPr>
                  <a:t>The 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value of </a:t>
                </a:r>
                <a:r>
                  <a:rPr lang="en-US" sz="2000" i="1" dirty="0" smtClean="0">
                    <a:latin typeface="Cambria Math" panose="02040503050406030204" pitchFamily="18" charset="0"/>
                  </a:rPr>
                  <a:t>eccentricity defines the </a:t>
                </a:r>
                <a:r>
                  <a:rPr lang="en-US" sz="2000" i="1" dirty="0">
                    <a:latin typeface="Cambria Math" panose="02040503050406030204" pitchFamily="18" charset="0"/>
                  </a:rPr>
                  <a:t>conic section of the orbit: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25" t="-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559008"/>
              </p:ext>
            </p:extLst>
          </p:nvPr>
        </p:nvGraphicFramePr>
        <p:xfrm>
          <a:off x="1653309" y="4322618"/>
          <a:ext cx="6096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15955252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902938329"/>
                    </a:ext>
                  </a:extLst>
                </a:gridCol>
              </a:tblGrid>
              <a:tr h="1884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Orbit</a:t>
                      </a:r>
                      <a:r>
                        <a:rPr lang="en-US" sz="2000" baseline="0" dirty="0" smtClean="0"/>
                        <a:t> Conic Section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Eccentricity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2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Circle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r>
                        <a:rPr lang="en-US" sz="2000" baseline="0" dirty="0" smtClean="0"/>
                        <a:t> = 0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Ellips</a:t>
                      </a:r>
                      <a:r>
                        <a:rPr lang="en-US" sz="2000" baseline="0" dirty="0" smtClean="0"/>
                        <a:t>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 &lt; e &lt; 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7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Parabola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r>
                        <a:rPr lang="en-US" sz="2000" baseline="0" dirty="0" smtClean="0"/>
                        <a:t> = 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5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Hyperbola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</a:t>
                      </a:r>
                      <a:r>
                        <a:rPr lang="en-US" sz="2000" baseline="0" dirty="0" smtClean="0"/>
                        <a:t> &gt; 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487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4968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Inclination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Inclination tells us the </a:t>
            </a:r>
            <a:r>
              <a:rPr lang="en-US" dirty="0" smtClean="0">
                <a:solidFill>
                  <a:srgbClr val="00B0F0"/>
                </a:solidFill>
              </a:rPr>
              <a:t>TILT</a:t>
            </a:r>
            <a:r>
              <a:rPr lang="en-US" dirty="0" smtClean="0"/>
              <a:t> of the orbit with respect to our fundamental plane.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759" y="2539737"/>
            <a:ext cx="4472132" cy="37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850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"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0966" name="Group 7"/>
          <p:cNvGrpSpPr>
            <a:grpSpLocks/>
          </p:cNvGrpSpPr>
          <p:nvPr/>
        </p:nvGrpSpPr>
        <p:grpSpPr bwMode="auto">
          <a:xfrm>
            <a:off x="4102100" y="2971800"/>
            <a:ext cx="469900" cy="608013"/>
            <a:chOff x="632" y="3640"/>
            <a:chExt cx="296" cy="383"/>
          </a:xfrm>
        </p:grpSpPr>
        <p:sp>
          <p:nvSpPr>
            <p:cNvPr id="40973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40974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40967" name="Group 10"/>
          <p:cNvGrpSpPr>
            <a:grpSpLocks/>
          </p:cNvGrpSpPr>
          <p:nvPr/>
        </p:nvGrpSpPr>
        <p:grpSpPr bwMode="auto">
          <a:xfrm>
            <a:off x="7302500" y="3124200"/>
            <a:ext cx="469900" cy="608013"/>
            <a:chOff x="5464" y="2704"/>
            <a:chExt cx="296" cy="383"/>
          </a:xfrm>
        </p:grpSpPr>
        <p:sp>
          <p:nvSpPr>
            <p:cNvPr id="40971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40972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40968" name="Group 13"/>
          <p:cNvGrpSpPr>
            <a:grpSpLocks/>
          </p:cNvGrpSpPr>
          <p:nvPr/>
        </p:nvGrpSpPr>
        <p:grpSpPr bwMode="auto">
          <a:xfrm>
            <a:off x="4279900" y="152400"/>
            <a:ext cx="520700" cy="608013"/>
            <a:chOff x="2880" y="104"/>
            <a:chExt cx="328" cy="383"/>
          </a:xfrm>
        </p:grpSpPr>
        <p:sp>
          <p:nvSpPr>
            <p:cNvPr id="40969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40970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378057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9"/>
          <a:stretch>
            <a:fillRect/>
          </a:stretch>
        </p:blipFill>
        <p:spPr bwMode="auto">
          <a:xfrm>
            <a:off x="0" y="457200"/>
            <a:ext cx="9144000" cy="640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990" name="Group 6"/>
          <p:cNvGrpSpPr>
            <a:grpSpLocks/>
          </p:cNvGrpSpPr>
          <p:nvPr/>
        </p:nvGrpSpPr>
        <p:grpSpPr bwMode="auto">
          <a:xfrm>
            <a:off x="4102100" y="2971800"/>
            <a:ext cx="469900" cy="608013"/>
            <a:chOff x="632" y="3640"/>
            <a:chExt cx="296" cy="383"/>
          </a:xfrm>
        </p:grpSpPr>
        <p:sp>
          <p:nvSpPr>
            <p:cNvPr id="41997" name="Text Box 7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41998" name="Text Box 8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41991" name="Group 9"/>
          <p:cNvGrpSpPr>
            <a:grpSpLocks/>
          </p:cNvGrpSpPr>
          <p:nvPr/>
        </p:nvGrpSpPr>
        <p:grpSpPr bwMode="auto">
          <a:xfrm>
            <a:off x="7302500" y="3124200"/>
            <a:ext cx="469900" cy="608013"/>
            <a:chOff x="5464" y="2704"/>
            <a:chExt cx="296" cy="383"/>
          </a:xfrm>
        </p:grpSpPr>
        <p:sp>
          <p:nvSpPr>
            <p:cNvPr id="41995" name="Text Box 10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41996" name="Text Box 11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41992" name="Group 12"/>
          <p:cNvGrpSpPr>
            <a:grpSpLocks/>
          </p:cNvGrpSpPr>
          <p:nvPr/>
        </p:nvGrpSpPr>
        <p:grpSpPr bwMode="auto">
          <a:xfrm>
            <a:off x="4279900" y="152400"/>
            <a:ext cx="520700" cy="608013"/>
            <a:chOff x="2880" y="104"/>
            <a:chExt cx="328" cy="383"/>
          </a:xfrm>
        </p:grpSpPr>
        <p:sp>
          <p:nvSpPr>
            <p:cNvPr id="41993" name="Text Box 13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41994" name="Text Box 14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32604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"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14" name="Group 6"/>
          <p:cNvGrpSpPr>
            <a:grpSpLocks/>
          </p:cNvGrpSpPr>
          <p:nvPr/>
        </p:nvGrpSpPr>
        <p:grpSpPr bwMode="auto">
          <a:xfrm>
            <a:off x="4102100" y="2971800"/>
            <a:ext cx="469900" cy="608013"/>
            <a:chOff x="632" y="3640"/>
            <a:chExt cx="296" cy="383"/>
          </a:xfrm>
        </p:grpSpPr>
        <p:sp>
          <p:nvSpPr>
            <p:cNvPr id="43021" name="Text Box 7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43022" name="Text Box 8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43015" name="Group 9"/>
          <p:cNvGrpSpPr>
            <a:grpSpLocks/>
          </p:cNvGrpSpPr>
          <p:nvPr/>
        </p:nvGrpSpPr>
        <p:grpSpPr bwMode="auto">
          <a:xfrm>
            <a:off x="7302500" y="3124200"/>
            <a:ext cx="469900" cy="608013"/>
            <a:chOff x="5464" y="2704"/>
            <a:chExt cx="296" cy="383"/>
          </a:xfrm>
        </p:grpSpPr>
        <p:sp>
          <p:nvSpPr>
            <p:cNvPr id="43019" name="Text Box 10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43020" name="Text Box 11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43016" name="Group 12"/>
          <p:cNvGrpSpPr>
            <a:grpSpLocks/>
          </p:cNvGrpSpPr>
          <p:nvPr/>
        </p:nvGrpSpPr>
        <p:grpSpPr bwMode="auto">
          <a:xfrm>
            <a:off x="4279900" y="152400"/>
            <a:ext cx="520700" cy="608013"/>
            <a:chOff x="2880" y="104"/>
            <a:chExt cx="328" cy="383"/>
          </a:xfrm>
        </p:grpSpPr>
        <p:sp>
          <p:nvSpPr>
            <p:cNvPr id="43017" name="Text Box 13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43018" name="Text Box 14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12365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"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038" name="Group 6"/>
          <p:cNvGrpSpPr>
            <a:grpSpLocks/>
          </p:cNvGrpSpPr>
          <p:nvPr/>
        </p:nvGrpSpPr>
        <p:grpSpPr bwMode="auto">
          <a:xfrm>
            <a:off x="4102100" y="2971800"/>
            <a:ext cx="469900" cy="608013"/>
            <a:chOff x="632" y="3640"/>
            <a:chExt cx="296" cy="383"/>
          </a:xfrm>
        </p:grpSpPr>
        <p:sp>
          <p:nvSpPr>
            <p:cNvPr id="44045" name="Text Box 7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44046" name="Text Box 8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44039" name="Group 9"/>
          <p:cNvGrpSpPr>
            <a:grpSpLocks/>
          </p:cNvGrpSpPr>
          <p:nvPr/>
        </p:nvGrpSpPr>
        <p:grpSpPr bwMode="auto">
          <a:xfrm>
            <a:off x="7302500" y="3124200"/>
            <a:ext cx="469900" cy="608013"/>
            <a:chOff x="5464" y="2704"/>
            <a:chExt cx="296" cy="383"/>
          </a:xfrm>
        </p:grpSpPr>
        <p:sp>
          <p:nvSpPr>
            <p:cNvPr id="44043" name="Text Box 10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44044" name="Text Box 11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44040" name="Group 12"/>
          <p:cNvGrpSpPr>
            <a:grpSpLocks/>
          </p:cNvGrpSpPr>
          <p:nvPr/>
        </p:nvGrpSpPr>
        <p:grpSpPr bwMode="auto">
          <a:xfrm>
            <a:off x="4279900" y="152400"/>
            <a:ext cx="520700" cy="608013"/>
            <a:chOff x="2880" y="104"/>
            <a:chExt cx="328" cy="383"/>
          </a:xfrm>
        </p:grpSpPr>
        <p:sp>
          <p:nvSpPr>
            <p:cNvPr id="44041" name="Text Box 13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44042" name="Text Box 14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295996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"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5062" name="Group 6"/>
          <p:cNvGrpSpPr>
            <a:grpSpLocks/>
          </p:cNvGrpSpPr>
          <p:nvPr/>
        </p:nvGrpSpPr>
        <p:grpSpPr bwMode="auto">
          <a:xfrm>
            <a:off x="4102100" y="2971800"/>
            <a:ext cx="469900" cy="608013"/>
            <a:chOff x="632" y="3640"/>
            <a:chExt cx="296" cy="383"/>
          </a:xfrm>
        </p:grpSpPr>
        <p:sp>
          <p:nvSpPr>
            <p:cNvPr id="45074" name="Text Box 7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45075" name="Text Box 8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45063" name="Group 9"/>
          <p:cNvGrpSpPr>
            <a:grpSpLocks/>
          </p:cNvGrpSpPr>
          <p:nvPr/>
        </p:nvGrpSpPr>
        <p:grpSpPr bwMode="auto">
          <a:xfrm>
            <a:off x="7302500" y="3124200"/>
            <a:ext cx="469900" cy="608013"/>
            <a:chOff x="5464" y="2704"/>
            <a:chExt cx="296" cy="383"/>
          </a:xfrm>
        </p:grpSpPr>
        <p:sp>
          <p:nvSpPr>
            <p:cNvPr id="45072" name="Text Box 10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45073" name="Text Box 11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45064" name="Group 12"/>
          <p:cNvGrpSpPr>
            <a:grpSpLocks/>
          </p:cNvGrpSpPr>
          <p:nvPr/>
        </p:nvGrpSpPr>
        <p:grpSpPr bwMode="auto">
          <a:xfrm>
            <a:off x="4279900" y="152400"/>
            <a:ext cx="520700" cy="608013"/>
            <a:chOff x="2880" y="104"/>
            <a:chExt cx="328" cy="383"/>
          </a:xfrm>
        </p:grpSpPr>
        <p:sp>
          <p:nvSpPr>
            <p:cNvPr id="45070" name="Text Box 13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45071" name="Text Box 14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45065" name="Group 19"/>
          <p:cNvGrpSpPr>
            <a:grpSpLocks/>
          </p:cNvGrpSpPr>
          <p:nvPr/>
        </p:nvGrpSpPr>
        <p:grpSpPr bwMode="auto">
          <a:xfrm>
            <a:off x="2209800" y="1143000"/>
            <a:ext cx="520700" cy="608013"/>
            <a:chOff x="1392" y="720"/>
            <a:chExt cx="328" cy="383"/>
          </a:xfrm>
        </p:grpSpPr>
        <p:grpSp>
          <p:nvGrpSpPr>
            <p:cNvPr id="45066" name="Group 15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45068" name="Text Box 16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45069" name="Text Box 17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45067" name="Line 18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353963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Inclination (i)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 txBox="1">
                <a:spLocks/>
              </p:cNvSpPr>
              <p:nvPr/>
            </p:nvSpPr>
            <p:spPr bwMode="auto">
              <a:xfrm>
                <a:off x="605504" y="1560021"/>
                <a:ext cx="8412480" cy="49377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143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800" b="1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516731" indent="-21193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20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770335" indent="-16787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18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8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>
                  <a:buFont typeface="Wingdings" pitchFamily="2" charset="2"/>
                  <a:buNone/>
                </a:pPr>
                <a:r>
                  <a:rPr lang="en-US" sz="2400" kern="0" dirty="0" smtClean="0"/>
                  <a:t>Measured as the angle between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kern="0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acc>
                  </m:oMath>
                </a14:m>
                <a:r>
                  <a:rPr lang="en-US" sz="2400" kern="0" dirty="0" smtClean="0"/>
                  <a:t> axis and the specific angular momentum vector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400" i="1" kern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 kern="0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acc>
                  </m:oMath>
                </a14:m>
                <a:r>
                  <a:rPr lang="en-US" sz="2400" kern="0" dirty="0" smtClean="0"/>
                  <a:t>)</a:t>
                </a:r>
                <a:endParaRPr lang="en-US" sz="2400" kern="0" dirty="0"/>
              </a:p>
            </p:txBody>
          </p:sp>
        </mc:Choice>
        <mc:Fallback xmlns="">
          <p:sp>
            <p:nvSpPr>
              <p:cNvPr id="4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5504" y="1560021"/>
                <a:ext cx="8412480" cy="4937760"/>
              </a:xfrm>
              <a:prstGeom prst="rect">
                <a:avLst/>
              </a:prstGeom>
              <a:blipFill>
                <a:blip r:embed="rId2"/>
                <a:stretch>
                  <a:fillRect l="-1087" t="-6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527671"/>
              </p:ext>
            </p:extLst>
          </p:nvPr>
        </p:nvGraphicFramePr>
        <p:xfrm>
          <a:off x="256478" y="3240970"/>
          <a:ext cx="8290930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1229">
                  <a:extLst>
                    <a:ext uri="{9D8B030D-6E8A-4147-A177-3AD203B41FA5}">
                      <a16:colId xmlns:a16="http://schemas.microsoft.com/office/drawing/2014/main" val="2159552526"/>
                    </a:ext>
                  </a:extLst>
                </a:gridCol>
                <a:gridCol w="2079701">
                  <a:extLst>
                    <a:ext uri="{9D8B030D-6E8A-4147-A177-3AD203B41FA5}">
                      <a16:colId xmlns:a16="http://schemas.microsoft.com/office/drawing/2014/main" val="1902938329"/>
                    </a:ext>
                  </a:extLst>
                </a:gridCol>
              </a:tblGrid>
              <a:tr h="18842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Orbit Terminology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Inclination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420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Equatorial</a:t>
                      </a:r>
                    </a:p>
                    <a:p>
                      <a:pPr algn="ctr"/>
                      <a:r>
                        <a:rPr lang="en-US" sz="1600" dirty="0" smtClean="0"/>
                        <a:t>(orbit lies in the equatorial</a:t>
                      </a:r>
                      <a:r>
                        <a:rPr lang="en-US" sz="1600" baseline="0" dirty="0" smtClean="0"/>
                        <a:t> plane)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 i</a:t>
                      </a:r>
                      <a:r>
                        <a:rPr lang="en-US" sz="2000" baseline="0" dirty="0" smtClean="0"/>
                        <a:t> = 0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° or i = 180°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0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Prograde</a:t>
                      </a:r>
                    </a:p>
                    <a:p>
                      <a:pPr algn="ctr"/>
                      <a:r>
                        <a:rPr lang="en-US" sz="1600" dirty="0" smtClean="0"/>
                        <a:t>(satellite travels</a:t>
                      </a:r>
                      <a:r>
                        <a:rPr lang="en-US" sz="1600" baseline="0" dirty="0" smtClean="0"/>
                        <a:t> generally in the same direction as Earth’s rotation)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°</a:t>
                      </a:r>
                      <a:r>
                        <a:rPr lang="en-US" sz="2000" dirty="0" smtClean="0"/>
                        <a:t> 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≤</a:t>
                      </a:r>
                      <a:r>
                        <a:rPr lang="en-US" sz="2000" dirty="0" smtClean="0"/>
                        <a:t> i &lt; 90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°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67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Retrograde</a:t>
                      </a:r>
                    </a:p>
                    <a:p>
                      <a:pPr algn="ctr"/>
                      <a:r>
                        <a:rPr lang="en-US" sz="1600" dirty="0" smtClean="0"/>
                        <a:t>(satellite</a:t>
                      </a:r>
                      <a:r>
                        <a:rPr lang="en-US" sz="1600" baseline="0" dirty="0" smtClean="0"/>
                        <a:t> travels generally in opposite direction of Earth’s rotation)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90</a:t>
                      </a:r>
                      <a:r>
                        <a:rPr lang="en-US" sz="200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°</a:t>
                      </a:r>
                      <a:r>
                        <a:rPr lang="en-US" sz="2000" dirty="0" smtClean="0"/>
                        <a:t> &lt; i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≤ </a:t>
                      </a:r>
                      <a:r>
                        <a:rPr lang="en-US" sz="2000" baseline="0" dirty="0" smtClean="0"/>
                        <a:t>180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°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153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Polar</a:t>
                      </a:r>
                    </a:p>
                    <a:p>
                      <a:pPr algn="ctr"/>
                      <a:r>
                        <a:rPr lang="en-US" sz="1600" dirty="0" smtClean="0"/>
                        <a:t>(satellite</a:t>
                      </a:r>
                      <a:r>
                        <a:rPr lang="en-US" sz="1600" baseline="0" dirty="0" smtClean="0"/>
                        <a:t> passes directly over north and south poles)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i</a:t>
                      </a:r>
                      <a:r>
                        <a:rPr lang="en-US" sz="2000" baseline="0" dirty="0" smtClean="0"/>
                        <a:t> = 90</a:t>
                      </a:r>
                      <a:r>
                        <a:rPr lang="en-US" sz="2000" baseline="0" dirty="0" smtClean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°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314874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992706" y="2464378"/>
                <a:ext cx="1638076" cy="756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𝒄𝒐𝒔</m:t>
                          </m:r>
                        </m:fName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func>
                      <m:r>
                        <a:rPr 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̂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acc>
                          <m:r>
                            <a:rPr lang="en-US" sz="2000" b="1" i="0">
                              <a:latin typeface="Cambria Math" panose="02040503050406030204" pitchFamily="18" charset="0"/>
                            </a:rPr>
                            <m:t>⋅</m:t>
                          </m:r>
                          <m:acc>
                            <m:accPr>
                              <m:chr m:val="⃑"/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</m:e>
                          </m:acc>
                        </m:num>
                        <m:den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𝒌𝒉</m:t>
                          </m:r>
                        </m:den>
                      </m:f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2706" y="2464378"/>
                <a:ext cx="1638076" cy="756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6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Ascension of the Ascending Node (RAAN)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RAAN tells us the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SWIVEL</a:t>
                </a:r>
                <a:r>
                  <a:rPr lang="en-US" dirty="0" smtClean="0"/>
                  <a:t> of the orbit with respect to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dirty="0" smtClean="0"/>
                  <a:t> axis.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616" y="2384160"/>
            <a:ext cx="6714548" cy="376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13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49156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"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9158" name="Object 6"/>
          <p:cNvGraphicFramePr>
            <a:graphicFrameLocks noChangeAspect="1"/>
          </p:cNvGraphicFramePr>
          <p:nvPr/>
        </p:nvGraphicFramePr>
        <p:xfrm>
          <a:off x="1447800" y="51054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491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054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9159" name="Group 7"/>
          <p:cNvGrpSpPr>
            <a:grpSpLocks/>
          </p:cNvGrpSpPr>
          <p:nvPr/>
        </p:nvGrpSpPr>
        <p:grpSpPr bwMode="auto">
          <a:xfrm>
            <a:off x="1905000" y="4649788"/>
            <a:ext cx="469900" cy="608012"/>
            <a:chOff x="632" y="3640"/>
            <a:chExt cx="296" cy="383"/>
          </a:xfrm>
        </p:grpSpPr>
        <p:sp>
          <p:nvSpPr>
            <p:cNvPr id="49171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49172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49160" name="Group 10"/>
          <p:cNvGrpSpPr>
            <a:grpSpLocks/>
          </p:cNvGrpSpPr>
          <p:nvPr/>
        </p:nvGrpSpPr>
        <p:grpSpPr bwMode="auto">
          <a:xfrm>
            <a:off x="6769100" y="4572000"/>
            <a:ext cx="469900" cy="608013"/>
            <a:chOff x="5464" y="2704"/>
            <a:chExt cx="296" cy="383"/>
          </a:xfrm>
        </p:grpSpPr>
        <p:sp>
          <p:nvSpPr>
            <p:cNvPr id="49169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49170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49161" name="Group 13"/>
          <p:cNvGrpSpPr>
            <a:grpSpLocks/>
          </p:cNvGrpSpPr>
          <p:nvPr/>
        </p:nvGrpSpPr>
        <p:grpSpPr bwMode="auto">
          <a:xfrm>
            <a:off x="4343400" y="381000"/>
            <a:ext cx="520700" cy="608013"/>
            <a:chOff x="2880" y="104"/>
            <a:chExt cx="328" cy="383"/>
          </a:xfrm>
        </p:grpSpPr>
        <p:sp>
          <p:nvSpPr>
            <p:cNvPr id="49167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49168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49162" name="Group 16"/>
          <p:cNvGrpSpPr>
            <a:grpSpLocks/>
          </p:cNvGrpSpPr>
          <p:nvPr/>
        </p:nvGrpSpPr>
        <p:grpSpPr bwMode="auto">
          <a:xfrm>
            <a:off x="2895600" y="685800"/>
            <a:ext cx="520700" cy="608013"/>
            <a:chOff x="1392" y="720"/>
            <a:chExt cx="328" cy="383"/>
          </a:xfrm>
        </p:grpSpPr>
        <p:grpSp>
          <p:nvGrpSpPr>
            <p:cNvPr id="49163" name="Group 17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49165" name="Text Box 1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49166" name="Text Box 1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49164" name="Line 20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526792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47273" y="100050"/>
                <a:ext cx="7040880" cy="10972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acc>
                  </m:oMath>
                </a14:m>
                <a:r>
                  <a:rPr lang="en-US" dirty="0" smtClean="0"/>
                  <a:t> Vectors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47273" y="100050"/>
                <a:ext cx="7040880" cy="1097280"/>
              </a:xfrm>
              <a:blipFill>
                <a:blip r:embed="rId2"/>
                <a:stretch>
                  <a:fillRect r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3"/>
          <p:cNvGrpSpPr>
            <a:grpSpLocks noChangeAspect="1"/>
          </p:cNvGrpSpPr>
          <p:nvPr/>
        </p:nvGrpSpPr>
        <p:grpSpPr bwMode="auto">
          <a:xfrm>
            <a:off x="6575419" y="3613795"/>
            <a:ext cx="601151" cy="601151"/>
            <a:chOff x="2514600" y="1676400"/>
            <a:chExt cx="3924300" cy="3924300"/>
          </a:xfrm>
        </p:grpSpPr>
        <p:pic>
          <p:nvPicPr>
            <p:cNvPr id="5" name="Picture 14" descr="http://www.countingthoughts.com/ct/images/earthAboveNorthPo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676400"/>
              <a:ext cx="3924300" cy="392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Oval 5"/>
            <p:cNvSpPr/>
            <p:nvPr/>
          </p:nvSpPr>
          <p:spPr bwMode="auto">
            <a:xfrm>
              <a:off x="2514600" y="1676400"/>
              <a:ext cx="3924300" cy="3924300"/>
            </a:xfrm>
            <a:prstGeom prst="ellipse">
              <a:avLst/>
            </a:prstGeom>
            <a:noFill/>
            <a:ln w="317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sp>
        <p:nvSpPr>
          <p:cNvPr id="8" name="Oval 1"/>
          <p:cNvSpPr>
            <a:spLocks noChangeArrowheads="1"/>
          </p:cNvSpPr>
          <p:nvPr/>
        </p:nvSpPr>
        <p:spPr bwMode="auto">
          <a:xfrm>
            <a:off x="1449388" y="1616361"/>
            <a:ext cx="6595485" cy="4602018"/>
          </a:xfrm>
          <a:prstGeom prst="ellipse">
            <a:avLst/>
          </a:prstGeom>
          <a:noFill/>
          <a:ln w="25400" algn="ctr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cxnSp>
        <p:nvCxnSpPr>
          <p:cNvPr id="14" name="Straight Arrow Connector 16"/>
          <p:cNvCxnSpPr>
            <a:cxnSpLocks noChangeShapeType="1"/>
          </p:cNvCxnSpPr>
          <p:nvPr/>
        </p:nvCxnSpPr>
        <p:spPr bwMode="auto">
          <a:xfrm flipH="1">
            <a:off x="1449386" y="3967296"/>
            <a:ext cx="1" cy="1351403"/>
          </a:xfrm>
          <a:prstGeom prst="straightConnector1">
            <a:avLst/>
          </a:prstGeom>
          <a:noFill/>
          <a:ln w="25400" algn="ctr">
            <a:solidFill>
              <a:srgbClr val="00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8" idx="2"/>
            <a:endCxn id="8" idx="6"/>
          </p:cNvCxnSpPr>
          <p:nvPr/>
        </p:nvCxnSpPr>
        <p:spPr bwMode="auto">
          <a:xfrm>
            <a:off x="1449388" y="3917370"/>
            <a:ext cx="659548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22647" y="4615649"/>
                <a:ext cx="838407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solidFill>
                                <a:srgbClr val="66FF3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66FF33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66FF33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647" y="4615649"/>
                <a:ext cx="838407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3599665" y="3259161"/>
                <a:ext cx="838407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665" y="3259161"/>
                <a:ext cx="838407" cy="506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33" b="98438" l="1875" r="969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54" y="3428420"/>
            <a:ext cx="990600" cy="990600"/>
          </a:xfrm>
          <a:prstGeom prst="rect">
            <a:avLst/>
          </a:prstGeom>
        </p:spPr>
      </p:pic>
      <p:cxnSp>
        <p:nvCxnSpPr>
          <p:cNvPr id="9" name="Straight Arrow Connector 3"/>
          <p:cNvCxnSpPr>
            <a:cxnSpLocks noChangeShapeType="1"/>
          </p:cNvCxnSpPr>
          <p:nvPr/>
        </p:nvCxnSpPr>
        <p:spPr bwMode="auto">
          <a:xfrm flipH="1">
            <a:off x="1449389" y="3923720"/>
            <a:ext cx="5426605" cy="1"/>
          </a:xfrm>
          <a:prstGeom prst="straightConnector1">
            <a:avLst/>
          </a:prstGeom>
          <a:noFill/>
          <a:ln w="25400" algn="ctr">
            <a:solidFill>
              <a:srgbClr val="7030A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7312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018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"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0182" name="Object 7"/>
          <p:cNvGraphicFramePr>
            <a:graphicFrameLocks noChangeAspect="1"/>
          </p:cNvGraphicFramePr>
          <p:nvPr/>
        </p:nvGraphicFramePr>
        <p:xfrm>
          <a:off x="1447800" y="51054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5018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054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83" name="Group 8"/>
          <p:cNvGrpSpPr>
            <a:grpSpLocks/>
          </p:cNvGrpSpPr>
          <p:nvPr/>
        </p:nvGrpSpPr>
        <p:grpSpPr bwMode="auto">
          <a:xfrm>
            <a:off x="1905000" y="4649788"/>
            <a:ext cx="469900" cy="608012"/>
            <a:chOff x="632" y="3640"/>
            <a:chExt cx="296" cy="383"/>
          </a:xfrm>
        </p:grpSpPr>
        <p:sp>
          <p:nvSpPr>
            <p:cNvPr id="50195" name="Text Box 9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50196" name="Text Box 10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0184" name="Group 11"/>
          <p:cNvGrpSpPr>
            <a:grpSpLocks/>
          </p:cNvGrpSpPr>
          <p:nvPr/>
        </p:nvGrpSpPr>
        <p:grpSpPr bwMode="auto">
          <a:xfrm>
            <a:off x="6769100" y="4572000"/>
            <a:ext cx="469900" cy="608013"/>
            <a:chOff x="5464" y="2704"/>
            <a:chExt cx="296" cy="383"/>
          </a:xfrm>
        </p:grpSpPr>
        <p:sp>
          <p:nvSpPr>
            <p:cNvPr id="50193" name="Text Box 12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50194" name="Text Box 13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0185" name="Group 14"/>
          <p:cNvGrpSpPr>
            <a:grpSpLocks/>
          </p:cNvGrpSpPr>
          <p:nvPr/>
        </p:nvGrpSpPr>
        <p:grpSpPr bwMode="auto">
          <a:xfrm>
            <a:off x="4343400" y="381000"/>
            <a:ext cx="520700" cy="608013"/>
            <a:chOff x="2880" y="104"/>
            <a:chExt cx="328" cy="383"/>
          </a:xfrm>
        </p:grpSpPr>
        <p:sp>
          <p:nvSpPr>
            <p:cNvPr id="50191" name="Text Box 15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50192" name="Text Box 16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0186" name="Group 17"/>
          <p:cNvGrpSpPr>
            <a:grpSpLocks/>
          </p:cNvGrpSpPr>
          <p:nvPr/>
        </p:nvGrpSpPr>
        <p:grpSpPr bwMode="auto">
          <a:xfrm>
            <a:off x="2133600" y="1296988"/>
            <a:ext cx="520700" cy="608012"/>
            <a:chOff x="1392" y="720"/>
            <a:chExt cx="328" cy="383"/>
          </a:xfrm>
        </p:grpSpPr>
        <p:grpSp>
          <p:nvGrpSpPr>
            <p:cNvPr id="50187" name="Group 18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50189" name="Text Box 19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50190" name="Text Box 20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50188" name="Line 21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737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512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"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06" name="Object 6"/>
          <p:cNvGraphicFramePr>
            <a:graphicFrameLocks noChangeAspect="1"/>
          </p:cNvGraphicFramePr>
          <p:nvPr/>
        </p:nvGraphicFramePr>
        <p:xfrm>
          <a:off x="1447800" y="51054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512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054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207" name="Group 7"/>
          <p:cNvGrpSpPr>
            <a:grpSpLocks/>
          </p:cNvGrpSpPr>
          <p:nvPr/>
        </p:nvGrpSpPr>
        <p:grpSpPr bwMode="auto">
          <a:xfrm>
            <a:off x="1905000" y="4649788"/>
            <a:ext cx="469900" cy="608012"/>
            <a:chOff x="632" y="3640"/>
            <a:chExt cx="296" cy="383"/>
          </a:xfrm>
        </p:grpSpPr>
        <p:sp>
          <p:nvSpPr>
            <p:cNvPr id="51219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51220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1208" name="Group 10"/>
          <p:cNvGrpSpPr>
            <a:grpSpLocks/>
          </p:cNvGrpSpPr>
          <p:nvPr/>
        </p:nvGrpSpPr>
        <p:grpSpPr bwMode="auto">
          <a:xfrm>
            <a:off x="6769100" y="4572000"/>
            <a:ext cx="469900" cy="608013"/>
            <a:chOff x="5464" y="2704"/>
            <a:chExt cx="296" cy="383"/>
          </a:xfrm>
        </p:grpSpPr>
        <p:sp>
          <p:nvSpPr>
            <p:cNvPr id="51217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51218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1209" name="Group 13"/>
          <p:cNvGrpSpPr>
            <a:grpSpLocks/>
          </p:cNvGrpSpPr>
          <p:nvPr/>
        </p:nvGrpSpPr>
        <p:grpSpPr bwMode="auto">
          <a:xfrm>
            <a:off x="4343400" y="381000"/>
            <a:ext cx="520700" cy="608013"/>
            <a:chOff x="2880" y="104"/>
            <a:chExt cx="328" cy="383"/>
          </a:xfrm>
        </p:grpSpPr>
        <p:sp>
          <p:nvSpPr>
            <p:cNvPr id="51215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51216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1210" name="Group 16"/>
          <p:cNvGrpSpPr>
            <a:grpSpLocks/>
          </p:cNvGrpSpPr>
          <p:nvPr/>
        </p:nvGrpSpPr>
        <p:grpSpPr bwMode="auto">
          <a:xfrm>
            <a:off x="2438400" y="1906588"/>
            <a:ext cx="520700" cy="608012"/>
            <a:chOff x="1392" y="720"/>
            <a:chExt cx="328" cy="383"/>
          </a:xfrm>
        </p:grpSpPr>
        <p:grpSp>
          <p:nvGrpSpPr>
            <p:cNvPr id="51211" name="Group 17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51213" name="Text Box 1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51214" name="Text Box 1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51212" name="Line 20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1119768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222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"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2230" name="Object 7"/>
          <p:cNvGraphicFramePr>
            <a:graphicFrameLocks noChangeAspect="1"/>
          </p:cNvGraphicFramePr>
          <p:nvPr/>
        </p:nvGraphicFramePr>
        <p:xfrm>
          <a:off x="1447800" y="51054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5223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054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231" name="Group 8"/>
          <p:cNvGrpSpPr>
            <a:grpSpLocks/>
          </p:cNvGrpSpPr>
          <p:nvPr/>
        </p:nvGrpSpPr>
        <p:grpSpPr bwMode="auto">
          <a:xfrm>
            <a:off x="1905000" y="4649788"/>
            <a:ext cx="469900" cy="608012"/>
            <a:chOff x="632" y="3640"/>
            <a:chExt cx="296" cy="383"/>
          </a:xfrm>
        </p:grpSpPr>
        <p:sp>
          <p:nvSpPr>
            <p:cNvPr id="52243" name="Text Box 9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52244" name="Text Box 10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2232" name="Group 11"/>
          <p:cNvGrpSpPr>
            <a:grpSpLocks/>
          </p:cNvGrpSpPr>
          <p:nvPr/>
        </p:nvGrpSpPr>
        <p:grpSpPr bwMode="auto">
          <a:xfrm>
            <a:off x="6769100" y="4572000"/>
            <a:ext cx="469900" cy="608013"/>
            <a:chOff x="5464" y="2704"/>
            <a:chExt cx="296" cy="383"/>
          </a:xfrm>
        </p:grpSpPr>
        <p:sp>
          <p:nvSpPr>
            <p:cNvPr id="52241" name="Text Box 12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52242" name="Text Box 13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2233" name="Group 14"/>
          <p:cNvGrpSpPr>
            <a:grpSpLocks/>
          </p:cNvGrpSpPr>
          <p:nvPr/>
        </p:nvGrpSpPr>
        <p:grpSpPr bwMode="auto">
          <a:xfrm>
            <a:off x="4343400" y="381000"/>
            <a:ext cx="520700" cy="608013"/>
            <a:chOff x="2880" y="104"/>
            <a:chExt cx="328" cy="383"/>
          </a:xfrm>
        </p:grpSpPr>
        <p:sp>
          <p:nvSpPr>
            <p:cNvPr id="52239" name="Text Box 15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52240" name="Text Box 16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2234" name="Group 17"/>
          <p:cNvGrpSpPr>
            <a:grpSpLocks/>
          </p:cNvGrpSpPr>
          <p:nvPr/>
        </p:nvGrpSpPr>
        <p:grpSpPr bwMode="auto">
          <a:xfrm>
            <a:off x="4343400" y="2058988"/>
            <a:ext cx="520700" cy="608012"/>
            <a:chOff x="1392" y="720"/>
            <a:chExt cx="328" cy="383"/>
          </a:xfrm>
        </p:grpSpPr>
        <p:grpSp>
          <p:nvGrpSpPr>
            <p:cNvPr id="52235" name="Group 18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52237" name="Text Box 19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52238" name="Text Box 20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52236" name="Line 21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767071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532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"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3254" name="Object 6"/>
          <p:cNvGraphicFramePr>
            <a:graphicFrameLocks noChangeAspect="1"/>
          </p:cNvGraphicFramePr>
          <p:nvPr/>
        </p:nvGraphicFramePr>
        <p:xfrm>
          <a:off x="1447800" y="51054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53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054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255" name="Group 7"/>
          <p:cNvGrpSpPr>
            <a:grpSpLocks/>
          </p:cNvGrpSpPr>
          <p:nvPr/>
        </p:nvGrpSpPr>
        <p:grpSpPr bwMode="auto">
          <a:xfrm>
            <a:off x="1905000" y="4649788"/>
            <a:ext cx="469900" cy="608012"/>
            <a:chOff x="632" y="3640"/>
            <a:chExt cx="296" cy="383"/>
          </a:xfrm>
        </p:grpSpPr>
        <p:sp>
          <p:nvSpPr>
            <p:cNvPr id="53267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53268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3256" name="Group 10"/>
          <p:cNvGrpSpPr>
            <a:grpSpLocks/>
          </p:cNvGrpSpPr>
          <p:nvPr/>
        </p:nvGrpSpPr>
        <p:grpSpPr bwMode="auto">
          <a:xfrm>
            <a:off x="6769100" y="4572000"/>
            <a:ext cx="469900" cy="608013"/>
            <a:chOff x="5464" y="2704"/>
            <a:chExt cx="296" cy="383"/>
          </a:xfrm>
        </p:grpSpPr>
        <p:sp>
          <p:nvSpPr>
            <p:cNvPr id="53265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53266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3257" name="Group 13"/>
          <p:cNvGrpSpPr>
            <a:grpSpLocks/>
          </p:cNvGrpSpPr>
          <p:nvPr/>
        </p:nvGrpSpPr>
        <p:grpSpPr bwMode="auto">
          <a:xfrm>
            <a:off x="4343400" y="381000"/>
            <a:ext cx="520700" cy="608013"/>
            <a:chOff x="2880" y="104"/>
            <a:chExt cx="328" cy="383"/>
          </a:xfrm>
        </p:grpSpPr>
        <p:sp>
          <p:nvSpPr>
            <p:cNvPr id="53263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53264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3258" name="Group 16"/>
          <p:cNvGrpSpPr>
            <a:grpSpLocks/>
          </p:cNvGrpSpPr>
          <p:nvPr/>
        </p:nvGrpSpPr>
        <p:grpSpPr bwMode="auto">
          <a:xfrm>
            <a:off x="6032500" y="1905000"/>
            <a:ext cx="520700" cy="608013"/>
            <a:chOff x="1392" y="720"/>
            <a:chExt cx="328" cy="383"/>
          </a:xfrm>
        </p:grpSpPr>
        <p:grpSp>
          <p:nvGrpSpPr>
            <p:cNvPr id="53259" name="Group 17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53261" name="Text Box 1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53262" name="Text Box 1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53260" name="Line 20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27313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542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"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4278" name="Object 8"/>
          <p:cNvGraphicFramePr>
            <a:graphicFrameLocks noChangeAspect="1"/>
          </p:cNvGraphicFramePr>
          <p:nvPr/>
        </p:nvGraphicFramePr>
        <p:xfrm>
          <a:off x="1447800" y="51054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5427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054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4279" name="Group 9"/>
          <p:cNvGrpSpPr>
            <a:grpSpLocks/>
          </p:cNvGrpSpPr>
          <p:nvPr/>
        </p:nvGrpSpPr>
        <p:grpSpPr bwMode="auto">
          <a:xfrm>
            <a:off x="1905000" y="4649788"/>
            <a:ext cx="469900" cy="608012"/>
            <a:chOff x="632" y="3640"/>
            <a:chExt cx="296" cy="383"/>
          </a:xfrm>
        </p:grpSpPr>
        <p:sp>
          <p:nvSpPr>
            <p:cNvPr id="54296" name="Text Box 10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54297" name="Text Box 11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4280" name="Group 12"/>
          <p:cNvGrpSpPr>
            <a:grpSpLocks/>
          </p:cNvGrpSpPr>
          <p:nvPr/>
        </p:nvGrpSpPr>
        <p:grpSpPr bwMode="auto">
          <a:xfrm>
            <a:off x="6769100" y="4572000"/>
            <a:ext cx="469900" cy="608013"/>
            <a:chOff x="5464" y="2704"/>
            <a:chExt cx="296" cy="383"/>
          </a:xfrm>
        </p:grpSpPr>
        <p:sp>
          <p:nvSpPr>
            <p:cNvPr id="54294" name="Text Box 13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54295" name="Text Box 14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4281" name="Group 15"/>
          <p:cNvGrpSpPr>
            <a:grpSpLocks/>
          </p:cNvGrpSpPr>
          <p:nvPr/>
        </p:nvGrpSpPr>
        <p:grpSpPr bwMode="auto">
          <a:xfrm>
            <a:off x="4343400" y="381000"/>
            <a:ext cx="520700" cy="608013"/>
            <a:chOff x="2880" y="104"/>
            <a:chExt cx="328" cy="383"/>
          </a:xfrm>
        </p:grpSpPr>
        <p:sp>
          <p:nvSpPr>
            <p:cNvPr id="54292" name="Text Box 16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54293" name="Text Box 17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4282" name="Group 23"/>
          <p:cNvGrpSpPr>
            <a:grpSpLocks/>
          </p:cNvGrpSpPr>
          <p:nvPr/>
        </p:nvGrpSpPr>
        <p:grpSpPr bwMode="auto">
          <a:xfrm>
            <a:off x="6032500" y="1905000"/>
            <a:ext cx="520700" cy="608013"/>
            <a:chOff x="1392" y="720"/>
            <a:chExt cx="328" cy="383"/>
          </a:xfrm>
        </p:grpSpPr>
        <p:grpSp>
          <p:nvGrpSpPr>
            <p:cNvPr id="54288" name="Group 24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54290" name="Text Box 25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54291" name="Text Box 26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54289" name="Line 27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283" name="Group 33"/>
          <p:cNvGrpSpPr>
            <a:grpSpLocks/>
          </p:cNvGrpSpPr>
          <p:nvPr/>
        </p:nvGrpSpPr>
        <p:grpSpPr bwMode="auto">
          <a:xfrm>
            <a:off x="6172200" y="2439988"/>
            <a:ext cx="520700" cy="608012"/>
            <a:chOff x="3888" y="1585"/>
            <a:chExt cx="328" cy="383"/>
          </a:xfrm>
        </p:grpSpPr>
        <p:grpSp>
          <p:nvGrpSpPr>
            <p:cNvPr id="54284" name="Group 29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54286" name="Text Box 30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54287" name="Text Box 31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54285" name="Line 32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2182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5530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83"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1447800" y="51054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553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1054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303" name="Group 7"/>
          <p:cNvGrpSpPr>
            <a:grpSpLocks/>
          </p:cNvGrpSpPr>
          <p:nvPr/>
        </p:nvGrpSpPr>
        <p:grpSpPr bwMode="auto">
          <a:xfrm>
            <a:off x="1905000" y="4649788"/>
            <a:ext cx="469900" cy="608012"/>
            <a:chOff x="632" y="3640"/>
            <a:chExt cx="296" cy="383"/>
          </a:xfrm>
        </p:grpSpPr>
        <p:sp>
          <p:nvSpPr>
            <p:cNvPr id="55320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55321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5304" name="Group 10"/>
          <p:cNvGrpSpPr>
            <a:grpSpLocks/>
          </p:cNvGrpSpPr>
          <p:nvPr/>
        </p:nvGrpSpPr>
        <p:grpSpPr bwMode="auto">
          <a:xfrm>
            <a:off x="6769100" y="4572000"/>
            <a:ext cx="469900" cy="608013"/>
            <a:chOff x="5464" y="2704"/>
            <a:chExt cx="296" cy="383"/>
          </a:xfrm>
        </p:grpSpPr>
        <p:sp>
          <p:nvSpPr>
            <p:cNvPr id="55318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55319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5305" name="Group 13"/>
          <p:cNvGrpSpPr>
            <a:grpSpLocks/>
          </p:cNvGrpSpPr>
          <p:nvPr/>
        </p:nvGrpSpPr>
        <p:grpSpPr bwMode="auto">
          <a:xfrm>
            <a:off x="4343400" y="381000"/>
            <a:ext cx="520700" cy="608013"/>
            <a:chOff x="2880" y="104"/>
            <a:chExt cx="328" cy="383"/>
          </a:xfrm>
        </p:grpSpPr>
        <p:sp>
          <p:nvSpPr>
            <p:cNvPr id="55316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55317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55306" name="Group 16"/>
          <p:cNvGrpSpPr>
            <a:grpSpLocks/>
          </p:cNvGrpSpPr>
          <p:nvPr/>
        </p:nvGrpSpPr>
        <p:grpSpPr bwMode="auto">
          <a:xfrm>
            <a:off x="4508500" y="2514600"/>
            <a:ext cx="520700" cy="608013"/>
            <a:chOff x="1392" y="720"/>
            <a:chExt cx="328" cy="383"/>
          </a:xfrm>
        </p:grpSpPr>
        <p:grpSp>
          <p:nvGrpSpPr>
            <p:cNvPr id="55312" name="Group 17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55314" name="Text Box 1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55315" name="Text Box 1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55313" name="Line 20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5307" name="Group 21"/>
          <p:cNvGrpSpPr>
            <a:grpSpLocks/>
          </p:cNvGrpSpPr>
          <p:nvPr/>
        </p:nvGrpSpPr>
        <p:grpSpPr bwMode="auto">
          <a:xfrm>
            <a:off x="7086600" y="3200400"/>
            <a:ext cx="520700" cy="608013"/>
            <a:chOff x="3888" y="1585"/>
            <a:chExt cx="328" cy="383"/>
          </a:xfrm>
        </p:grpSpPr>
        <p:grpSp>
          <p:nvGrpSpPr>
            <p:cNvPr id="55308" name="Group 22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55310" name="Text Box 23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55311" name="Text Box 24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55309" name="Line 25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723119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RAAN (</a:t>
            </a:r>
            <a:r>
              <a:rPr lang="el-GR" dirty="0" smtClean="0"/>
              <a:t>Ω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RAAN is measured as the angle between the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acc>
                  </m:oMath>
                </a14:m>
                <a:r>
                  <a:rPr lang="en-US" dirty="0" smtClean="0"/>
                  <a:t> axis and the node vector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0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° ≤ </a:t>
                </a:r>
                <a:r>
                  <a:rPr lang="el-G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Ω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l-GR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≤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 360°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2543365"/>
                  </p:ext>
                </p:extLst>
              </p:nvPr>
            </p:nvGraphicFramePr>
            <p:xfrm>
              <a:off x="132080" y="2769388"/>
              <a:ext cx="8737600" cy="108146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261774">
                      <a:extLst>
                        <a:ext uri="{9D8B030D-6E8A-4147-A177-3AD203B41FA5}">
                          <a16:colId xmlns:a16="http://schemas.microsoft.com/office/drawing/2014/main" val="3180573616"/>
                        </a:ext>
                      </a:extLst>
                    </a:gridCol>
                    <a:gridCol w="5475826">
                      <a:extLst>
                        <a:ext uri="{9D8B030D-6E8A-4147-A177-3AD203B41FA5}">
                          <a16:colId xmlns:a16="http://schemas.microsoft.com/office/drawing/2014/main" val="2305510166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Ω</m:t>
                                    </m:r>
                                  </m:e>
                                </m:func>
                                <m:r>
                                  <a:rPr lang="en-US" sz="2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̂"/>
                                        <m:ctrlPr>
                                          <a:rPr lang="en-US" sz="3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⃑"/>
                                        <m:ctrlPr>
                                          <a:rPr lang="en-US" sz="3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oMath>
                          </a14:m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effectLst/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180°&lt;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&lt;360°</m:t>
                              </m:r>
                            </m:oMath>
                          </a14:m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lang="en-US" sz="3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376323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2543365"/>
                  </p:ext>
                </p:extLst>
              </p:nvPr>
            </p:nvGraphicFramePr>
            <p:xfrm>
              <a:off x="132080" y="2769388"/>
              <a:ext cx="8737600" cy="108146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261774">
                      <a:extLst>
                        <a:ext uri="{9D8B030D-6E8A-4147-A177-3AD203B41FA5}">
                          <a16:colId xmlns:a16="http://schemas.microsoft.com/office/drawing/2014/main" val="3180573616"/>
                        </a:ext>
                      </a:extLst>
                    </a:gridCol>
                    <a:gridCol w="5475826">
                      <a:extLst>
                        <a:ext uri="{9D8B030D-6E8A-4147-A177-3AD203B41FA5}">
                          <a16:colId xmlns:a16="http://schemas.microsoft.com/office/drawing/2014/main" val="2305510166"/>
                        </a:ext>
                      </a:extLst>
                    </a:gridCol>
                  </a:tblGrid>
                  <a:tr h="10814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187" t="-562" r="-168972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9622" t="-562" r="-556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76323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12485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of Perigee (</a:t>
            </a:r>
            <a:r>
              <a:rPr lang="el-GR" dirty="0" smtClean="0"/>
              <a:t>ω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Argument of Perigee tells us the </a:t>
            </a:r>
            <a:r>
              <a:rPr lang="en-US" dirty="0" smtClean="0">
                <a:solidFill>
                  <a:srgbClr val="00B0F0"/>
                </a:solidFill>
              </a:rPr>
              <a:t>location of Perigee</a:t>
            </a:r>
            <a:r>
              <a:rPr lang="en-US" dirty="0" smtClean="0"/>
              <a:t> with respect to the Ascending Node.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56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63493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7"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3494" name="Object 7"/>
          <p:cNvGraphicFramePr>
            <a:graphicFrameLocks noChangeAspect="1"/>
          </p:cNvGraphicFramePr>
          <p:nvPr/>
        </p:nvGraphicFramePr>
        <p:xfrm>
          <a:off x="7010400" y="51816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6349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816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495" name="Group 8"/>
          <p:cNvGrpSpPr>
            <a:grpSpLocks/>
          </p:cNvGrpSpPr>
          <p:nvPr/>
        </p:nvGrpSpPr>
        <p:grpSpPr bwMode="auto">
          <a:xfrm>
            <a:off x="6553200" y="4725988"/>
            <a:ext cx="469900" cy="608012"/>
            <a:chOff x="632" y="3640"/>
            <a:chExt cx="296" cy="383"/>
          </a:xfrm>
        </p:grpSpPr>
        <p:sp>
          <p:nvSpPr>
            <p:cNvPr id="63512" name="Text Box 9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63513" name="Text Box 10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3496" name="Group 11"/>
          <p:cNvGrpSpPr>
            <a:grpSpLocks/>
          </p:cNvGrpSpPr>
          <p:nvPr/>
        </p:nvGrpSpPr>
        <p:grpSpPr bwMode="auto">
          <a:xfrm>
            <a:off x="6248400" y="1828800"/>
            <a:ext cx="469900" cy="608013"/>
            <a:chOff x="5464" y="2704"/>
            <a:chExt cx="296" cy="383"/>
          </a:xfrm>
        </p:grpSpPr>
        <p:sp>
          <p:nvSpPr>
            <p:cNvPr id="63510" name="Text Box 12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63511" name="Text Box 13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3497" name="Group 14"/>
          <p:cNvGrpSpPr>
            <a:grpSpLocks/>
          </p:cNvGrpSpPr>
          <p:nvPr/>
        </p:nvGrpSpPr>
        <p:grpSpPr bwMode="auto">
          <a:xfrm>
            <a:off x="4279900" y="611188"/>
            <a:ext cx="520700" cy="608012"/>
            <a:chOff x="2880" y="104"/>
            <a:chExt cx="328" cy="383"/>
          </a:xfrm>
        </p:grpSpPr>
        <p:sp>
          <p:nvSpPr>
            <p:cNvPr id="63508" name="Text Box 15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63509" name="Text Box 16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3498" name="Group 17"/>
          <p:cNvGrpSpPr>
            <a:grpSpLocks/>
          </p:cNvGrpSpPr>
          <p:nvPr/>
        </p:nvGrpSpPr>
        <p:grpSpPr bwMode="auto">
          <a:xfrm>
            <a:off x="4038600" y="3201988"/>
            <a:ext cx="520700" cy="608012"/>
            <a:chOff x="1392" y="720"/>
            <a:chExt cx="328" cy="383"/>
          </a:xfrm>
        </p:grpSpPr>
        <p:grpSp>
          <p:nvGrpSpPr>
            <p:cNvPr id="63504" name="Group 18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63506" name="Text Box 19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63507" name="Text Box 20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3505" name="Line 21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499" name="Group 22"/>
          <p:cNvGrpSpPr>
            <a:grpSpLocks/>
          </p:cNvGrpSpPr>
          <p:nvPr/>
        </p:nvGrpSpPr>
        <p:grpSpPr bwMode="auto">
          <a:xfrm>
            <a:off x="7099300" y="3201988"/>
            <a:ext cx="520700" cy="608012"/>
            <a:chOff x="3888" y="1585"/>
            <a:chExt cx="328" cy="383"/>
          </a:xfrm>
        </p:grpSpPr>
        <p:grpSp>
          <p:nvGrpSpPr>
            <p:cNvPr id="63500" name="Group 23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63502" name="Text Box 24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63503" name="Text Box 25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3501" name="Line 26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292322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6451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7"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7010400" y="51816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645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816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19" name="Group 7"/>
          <p:cNvGrpSpPr>
            <a:grpSpLocks/>
          </p:cNvGrpSpPr>
          <p:nvPr/>
        </p:nvGrpSpPr>
        <p:grpSpPr bwMode="auto">
          <a:xfrm>
            <a:off x="6553200" y="4725988"/>
            <a:ext cx="469900" cy="608012"/>
            <a:chOff x="632" y="3640"/>
            <a:chExt cx="296" cy="383"/>
          </a:xfrm>
        </p:grpSpPr>
        <p:sp>
          <p:nvSpPr>
            <p:cNvPr id="64536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64537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4520" name="Group 10"/>
          <p:cNvGrpSpPr>
            <a:grpSpLocks/>
          </p:cNvGrpSpPr>
          <p:nvPr/>
        </p:nvGrpSpPr>
        <p:grpSpPr bwMode="auto">
          <a:xfrm>
            <a:off x="6248400" y="1828800"/>
            <a:ext cx="469900" cy="608013"/>
            <a:chOff x="5464" y="2704"/>
            <a:chExt cx="296" cy="383"/>
          </a:xfrm>
        </p:grpSpPr>
        <p:sp>
          <p:nvSpPr>
            <p:cNvPr id="64534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64535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4521" name="Group 13"/>
          <p:cNvGrpSpPr>
            <a:grpSpLocks/>
          </p:cNvGrpSpPr>
          <p:nvPr/>
        </p:nvGrpSpPr>
        <p:grpSpPr bwMode="auto">
          <a:xfrm>
            <a:off x="4279900" y="611188"/>
            <a:ext cx="520700" cy="608012"/>
            <a:chOff x="2880" y="104"/>
            <a:chExt cx="328" cy="383"/>
          </a:xfrm>
        </p:grpSpPr>
        <p:sp>
          <p:nvSpPr>
            <p:cNvPr id="64532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64533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4522" name="Group 16"/>
          <p:cNvGrpSpPr>
            <a:grpSpLocks/>
          </p:cNvGrpSpPr>
          <p:nvPr/>
        </p:nvGrpSpPr>
        <p:grpSpPr bwMode="auto">
          <a:xfrm>
            <a:off x="4038600" y="3201988"/>
            <a:ext cx="520700" cy="608012"/>
            <a:chOff x="1392" y="720"/>
            <a:chExt cx="328" cy="383"/>
          </a:xfrm>
        </p:grpSpPr>
        <p:grpSp>
          <p:nvGrpSpPr>
            <p:cNvPr id="64528" name="Group 17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64530" name="Text Box 1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64531" name="Text Box 1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4529" name="Line 20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4523" name="Group 21"/>
          <p:cNvGrpSpPr>
            <a:grpSpLocks/>
          </p:cNvGrpSpPr>
          <p:nvPr/>
        </p:nvGrpSpPr>
        <p:grpSpPr bwMode="auto">
          <a:xfrm>
            <a:off x="7099300" y="3201988"/>
            <a:ext cx="520700" cy="608012"/>
            <a:chOff x="3888" y="1585"/>
            <a:chExt cx="328" cy="383"/>
          </a:xfrm>
        </p:grpSpPr>
        <p:grpSp>
          <p:nvGrpSpPr>
            <p:cNvPr id="64524" name="Group 22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64526" name="Text Box 23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64527" name="Text Box 24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4525" name="Line 25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85557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1847273" y="100050"/>
                <a:ext cx="7040880" cy="109728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acc>
                  </m:oMath>
                </a14:m>
                <a:r>
                  <a:rPr lang="en-US" dirty="0" smtClean="0"/>
                  <a:t> Vectors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47273" y="100050"/>
                <a:ext cx="7040880" cy="1097280"/>
              </a:xfrm>
              <a:blipFill>
                <a:blip r:embed="rId2"/>
                <a:stretch>
                  <a:fillRect r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3"/>
          <p:cNvGrpSpPr>
            <a:grpSpLocks noChangeAspect="1"/>
          </p:cNvGrpSpPr>
          <p:nvPr/>
        </p:nvGrpSpPr>
        <p:grpSpPr bwMode="auto">
          <a:xfrm>
            <a:off x="6575419" y="3613795"/>
            <a:ext cx="601151" cy="601151"/>
            <a:chOff x="2514600" y="1676400"/>
            <a:chExt cx="3924300" cy="3924300"/>
          </a:xfrm>
        </p:grpSpPr>
        <p:pic>
          <p:nvPicPr>
            <p:cNvPr id="5" name="Picture 14" descr="http://www.countingthoughts.com/ct/images/earthAboveNorthPole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676400"/>
              <a:ext cx="3924300" cy="3924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Oval 5"/>
            <p:cNvSpPr/>
            <p:nvPr/>
          </p:nvSpPr>
          <p:spPr bwMode="auto">
            <a:xfrm>
              <a:off x="2514600" y="1676400"/>
              <a:ext cx="3924300" cy="3924300"/>
            </a:xfrm>
            <a:prstGeom prst="ellipse">
              <a:avLst/>
            </a:prstGeom>
            <a:noFill/>
            <a:ln w="317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algn="ctr" eaLnBrk="0" hangingPunct="0">
                <a:defRPr/>
              </a:pPr>
              <a:endParaRPr lang="en-US">
                <a:solidFill>
                  <a:srgbClr val="FFFFFF"/>
                </a:solidFill>
                <a:latin typeface="Verdana" pitchFamily="34" charset="0"/>
              </a:endParaRPr>
            </a:p>
          </p:txBody>
        </p:sp>
      </p:grpSp>
      <p:sp>
        <p:nvSpPr>
          <p:cNvPr id="8" name="Oval 1"/>
          <p:cNvSpPr>
            <a:spLocks noChangeArrowheads="1"/>
          </p:cNvSpPr>
          <p:nvPr/>
        </p:nvSpPr>
        <p:spPr bwMode="auto">
          <a:xfrm>
            <a:off x="1449388" y="1616361"/>
            <a:ext cx="6595485" cy="4602018"/>
          </a:xfrm>
          <a:prstGeom prst="ellipse">
            <a:avLst/>
          </a:prstGeom>
          <a:noFill/>
          <a:ln w="25400" algn="ctr">
            <a:solidFill>
              <a:srgbClr val="00B0F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FFFFFF"/>
              </a:solidFill>
            </a:endParaRPr>
          </a:p>
        </p:txBody>
      </p:sp>
      <p:cxnSp>
        <p:nvCxnSpPr>
          <p:cNvPr id="14" name="Straight Arrow Connector 16"/>
          <p:cNvCxnSpPr>
            <a:cxnSpLocks noChangeShapeType="1"/>
          </p:cNvCxnSpPr>
          <p:nvPr/>
        </p:nvCxnSpPr>
        <p:spPr bwMode="auto">
          <a:xfrm flipV="1">
            <a:off x="5367714" y="6022109"/>
            <a:ext cx="1508280" cy="196270"/>
          </a:xfrm>
          <a:prstGeom prst="straightConnector1">
            <a:avLst/>
          </a:prstGeom>
          <a:noFill/>
          <a:ln w="25400" algn="ctr">
            <a:solidFill>
              <a:srgbClr val="00FF0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>
            <a:stCxn id="8" idx="2"/>
            <a:endCxn id="8" idx="6"/>
          </p:cNvCxnSpPr>
          <p:nvPr/>
        </p:nvCxnSpPr>
        <p:spPr bwMode="auto">
          <a:xfrm>
            <a:off x="1449388" y="3917370"/>
            <a:ext cx="6595485" cy="0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rgbClr val="00B0F0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156215" y="5968167"/>
                <a:ext cx="838407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solidFill>
                                <a:srgbClr val="66FF33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66FF33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66FF33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215" y="5968167"/>
                <a:ext cx="838407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200073" y="4814664"/>
                <a:ext cx="838407" cy="5064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24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073" y="4814664"/>
                <a:ext cx="838407" cy="5064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/>
          <p:cNvPicPr>
            <a:picLocks noChangeAspect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333" b="98438" l="1875" r="969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773" y="5723079"/>
            <a:ext cx="990600" cy="990600"/>
          </a:xfrm>
          <a:prstGeom prst="rect">
            <a:avLst/>
          </a:prstGeom>
        </p:spPr>
      </p:pic>
      <p:cxnSp>
        <p:nvCxnSpPr>
          <p:cNvPr id="9" name="Straight Arrow Connector 3"/>
          <p:cNvCxnSpPr>
            <a:cxnSpLocks noChangeShapeType="1"/>
          </p:cNvCxnSpPr>
          <p:nvPr/>
        </p:nvCxnSpPr>
        <p:spPr bwMode="auto">
          <a:xfrm flipH="1">
            <a:off x="5200073" y="3914371"/>
            <a:ext cx="1675922" cy="2304008"/>
          </a:xfrm>
          <a:prstGeom prst="straightConnector1">
            <a:avLst/>
          </a:prstGeom>
          <a:noFill/>
          <a:ln w="25400" algn="ctr">
            <a:solidFill>
              <a:srgbClr val="7030A0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" name="Group 9"/>
          <p:cNvGrpSpPr/>
          <p:nvPr/>
        </p:nvGrpSpPr>
        <p:grpSpPr>
          <a:xfrm>
            <a:off x="1449388" y="1597888"/>
            <a:ext cx="6595485" cy="5097318"/>
            <a:chOff x="1449388" y="1597888"/>
            <a:chExt cx="6595485" cy="5097318"/>
          </a:xfrm>
        </p:grpSpPr>
        <p:grpSp>
          <p:nvGrpSpPr>
            <p:cNvPr id="16" name="Group 13"/>
            <p:cNvGrpSpPr>
              <a:grpSpLocks noChangeAspect="1"/>
            </p:cNvGrpSpPr>
            <p:nvPr/>
          </p:nvGrpSpPr>
          <p:grpSpPr bwMode="auto">
            <a:xfrm>
              <a:off x="6575419" y="3595322"/>
              <a:ext cx="601151" cy="601151"/>
              <a:chOff x="2514600" y="1676400"/>
              <a:chExt cx="3924300" cy="3924300"/>
            </a:xfrm>
          </p:grpSpPr>
          <p:pic>
            <p:nvPicPr>
              <p:cNvPr id="17" name="Picture 14" descr="http://www.countingthoughts.com/ct/images/earthAboveNorthPole.pn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4600" y="1676400"/>
                <a:ext cx="3924300" cy="3924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8" name="Oval 17"/>
              <p:cNvSpPr/>
              <p:nvPr/>
            </p:nvSpPr>
            <p:spPr bwMode="auto">
              <a:xfrm>
                <a:off x="2514600" y="1676400"/>
                <a:ext cx="3924300" cy="3924300"/>
              </a:xfrm>
              <a:prstGeom prst="ellipse">
                <a:avLst/>
              </a:prstGeom>
              <a:noFill/>
              <a:ln w="317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9" name="Oval 1"/>
            <p:cNvSpPr>
              <a:spLocks noChangeArrowheads="1"/>
            </p:cNvSpPr>
            <p:nvPr/>
          </p:nvSpPr>
          <p:spPr bwMode="auto">
            <a:xfrm>
              <a:off x="1449388" y="1597888"/>
              <a:ext cx="6595485" cy="4602018"/>
            </a:xfrm>
            <a:prstGeom prst="ellipse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20" name="Straight Arrow Connector 16"/>
            <p:cNvCxnSpPr>
              <a:cxnSpLocks noChangeShapeType="1"/>
            </p:cNvCxnSpPr>
            <p:nvPr/>
          </p:nvCxnSpPr>
          <p:spPr bwMode="auto">
            <a:xfrm flipV="1">
              <a:off x="5367714" y="6003636"/>
              <a:ext cx="1508280" cy="196270"/>
            </a:xfrm>
            <a:prstGeom prst="straightConnector1">
              <a:avLst/>
            </a:prstGeom>
            <a:noFill/>
            <a:ln w="25400" algn="ctr">
              <a:solidFill>
                <a:srgbClr val="00FF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6156215" y="5949694"/>
                  <a:ext cx="838407" cy="5064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2400" i="1" smtClean="0">
                                <a:solidFill>
                                  <a:srgbClr val="66FF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66FF33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66FF33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6215" y="5949694"/>
                  <a:ext cx="838407" cy="5064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200073" y="4796191"/>
                  <a:ext cx="838407" cy="5064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oMath>
                    </m:oMathPara>
                  </a14:m>
                  <a:endParaRPr lang="en-US" sz="2400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0073" y="4796191"/>
                  <a:ext cx="838407" cy="5064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3333" b="98438" l="1875" r="969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4773" y="5704606"/>
              <a:ext cx="990600" cy="990600"/>
            </a:xfrm>
            <a:prstGeom prst="rect">
              <a:avLst/>
            </a:prstGeom>
          </p:spPr>
        </p:pic>
        <p:cxnSp>
          <p:nvCxnSpPr>
            <p:cNvPr id="29" name="Straight Arrow Connector 3"/>
            <p:cNvCxnSpPr>
              <a:cxnSpLocks noChangeShapeType="1"/>
            </p:cNvCxnSpPr>
            <p:nvPr/>
          </p:nvCxnSpPr>
          <p:spPr bwMode="auto">
            <a:xfrm flipH="1">
              <a:off x="5200073" y="3895898"/>
              <a:ext cx="1675922" cy="2304008"/>
            </a:xfrm>
            <a:prstGeom prst="straightConnector1">
              <a:avLst/>
            </a:prstGeom>
            <a:noFill/>
            <a:ln w="25400" algn="ctr">
              <a:solidFill>
                <a:srgbClr val="7030A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4502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554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6554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"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7010400" y="51816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655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816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3" name="Group 7"/>
          <p:cNvGrpSpPr>
            <a:grpSpLocks/>
          </p:cNvGrpSpPr>
          <p:nvPr/>
        </p:nvGrpSpPr>
        <p:grpSpPr bwMode="auto">
          <a:xfrm>
            <a:off x="6553200" y="4725988"/>
            <a:ext cx="469900" cy="608012"/>
            <a:chOff x="632" y="3640"/>
            <a:chExt cx="296" cy="383"/>
          </a:xfrm>
        </p:grpSpPr>
        <p:sp>
          <p:nvSpPr>
            <p:cNvPr id="65560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65561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5544" name="Group 10"/>
          <p:cNvGrpSpPr>
            <a:grpSpLocks/>
          </p:cNvGrpSpPr>
          <p:nvPr/>
        </p:nvGrpSpPr>
        <p:grpSpPr bwMode="auto">
          <a:xfrm>
            <a:off x="6248400" y="1828800"/>
            <a:ext cx="469900" cy="608013"/>
            <a:chOff x="5464" y="2704"/>
            <a:chExt cx="296" cy="383"/>
          </a:xfrm>
        </p:grpSpPr>
        <p:sp>
          <p:nvSpPr>
            <p:cNvPr id="65558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65559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5545" name="Group 13"/>
          <p:cNvGrpSpPr>
            <a:grpSpLocks/>
          </p:cNvGrpSpPr>
          <p:nvPr/>
        </p:nvGrpSpPr>
        <p:grpSpPr bwMode="auto">
          <a:xfrm>
            <a:off x="4279900" y="611188"/>
            <a:ext cx="520700" cy="608012"/>
            <a:chOff x="2880" y="104"/>
            <a:chExt cx="328" cy="383"/>
          </a:xfrm>
        </p:grpSpPr>
        <p:sp>
          <p:nvSpPr>
            <p:cNvPr id="65556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65557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5546" name="Group 16"/>
          <p:cNvGrpSpPr>
            <a:grpSpLocks/>
          </p:cNvGrpSpPr>
          <p:nvPr/>
        </p:nvGrpSpPr>
        <p:grpSpPr bwMode="auto">
          <a:xfrm>
            <a:off x="4038600" y="3201988"/>
            <a:ext cx="520700" cy="608012"/>
            <a:chOff x="1392" y="720"/>
            <a:chExt cx="328" cy="383"/>
          </a:xfrm>
        </p:grpSpPr>
        <p:grpSp>
          <p:nvGrpSpPr>
            <p:cNvPr id="65552" name="Group 17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65554" name="Text Box 1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65555" name="Text Box 1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5553" name="Line 20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547" name="Group 21"/>
          <p:cNvGrpSpPr>
            <a:grpSpLocks/>
          </p:cNvGrpSpPr>
          <p:nvPr/>
        </p:nvGrpSpPr>
        <p:grpSpPr bwMode="auto">
          <a:xfrm>
            <a:off x="7099300" y="3201988"/>
            <a:ext cx="520700" cy="608012"/>
            <a:chOff x="3888" y="1585"/>
            <a:chExt cx="328" cy="383"/>
          </a:xfrm>
        </p:grpSpPr>
        <p:grpSp>
          <p:nvGrpSpPr>
            <p:cNvPr id="65548" name="Group 22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65550" name="Text Box 23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65551" name="Text Box 24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5549" name="Line 25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8664095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656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66565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61"/>
          <a:stretch>
            <a:fillRect/>
          </a:stretch>
        </p:blipFill>
        <p:spPr bwMode="auto">
          <a:xfrm>
            <a:off x="0" y="685800"/>
            <a:ext cx="9144000" cy="617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566" name="Object 7"/>
          <p:cNvGraphicFramePr>
            <a:graphicFrameLocks noChangeAspect="1"/>
          </p:cNvGraphicFramePr>
          <p:nvPr/>
        </p:nvGraphicFramePr>
        <p:xfrm>
          <a:off x="7010400" y="51816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6656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816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567" name="Group 8"/>
          <p:cNvGrpSpPr>
            <a:grpSpLocks/>
          </p:cNvGrpSpPr>
          <p:nvPr/>
        </p:nvGrpSpPr>
        <p:grpSpPr bwMode="auto">
          <a:xfrm>
            <a:off x="6553200" y="4725988"/>
            <a:ext cx="469900" cy="608012"/>
            <a:chOff x="632" y="3640"/>
            <a:chExt cx="296" cy="383"/>
          </a:xfrm>
        </p:grpSpPr>
        <p:sp>
          <p:nvSpPr>
            <p:cNvPr id="66589" name="Text Box 9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66590" name="Text Box 10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6568" name="Group 11"/>
          <p:cNvGrpSpPr>
            <a:grpSpLocks/>
          </p:cNvGrpSpPr>
          <p:nvPr/>
        </p:nvGrpSpPr>
        <p:grpSpPr bwMode="auto">
          <a:xfrm>
            <a:off x="6248400" y="1828800"/>
            <a:ext cx="469900" cy="608013"/>
            <a:chOff x="5464" y="2704"/>
            <a:chExt cx="296" cy="383"/>
          </a:xfrm>
        </p:grpSpPr>
        <p:sp>
          <p:nvSpPr>
            <p:cNvPr id="66587" name="Text Box 12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66588" name="Text Box 13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6569" name="Group 14"/>
          <p:cNvGrpSpPr>
            <a:grpSpLocks/>
          </p:cNvGrpSpPr>
          <p:nvPr/>
        </p:nvGrpSpPr>
        <p:grpSpPr bwMode="auto">
          <a:xfrm>
            <a:off x="4279900" y="611188"/>
            <a:ext cx="520700" cy="608012"/>
            <a:chOff x="2880" y="104"/>
            <a:chExt cx="328" cy="383"/>
          </a:xfrm>
        </p:grpSpPr>
        <p:sp>
          <p:nvSpPr>
            <p:cNvPr id="66585" name="Text Box 15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66586" name="Text Box 16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6570" name="Group 17"/>
          <p:cNvGrpSpPr>
            <a:grpSpLocks/>
          </p:cNvGrpSpPr>
          <p:nvPr/>
        </p:nvGrpSpPr>
        <p:grpSpPr bwMode="auto">
          <a:xfrm>
            <a:off x="4038600" y="3201988"/>
            <a:ext cx="520700" cy="608012"/>
            <a:chOff x="1392" y="720"/>
            <a:chExt cx="328" cy="383"/>
          </a:xfrm>
        </p:grpSpPr>
        <p:grpSp>
          <p:nvGrpSpPr>
            <p:cNvPr id="66581" name="Group 18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66583" name="Text Box 19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66584" name="Text Box 20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6582" name="Line 21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571" name="Group 22"/>
          <p:cNvGrpSpPr>
            <a:grpSpLocks/>
          </p:cNvGrpSpPr>
          <p:nvPr/>
        </p:nvGrpSpPr>
        <p:grpSpPr bwMode="auto">
          <a:xfrm>
            <a:off x="7099300" y="3201988"/>
            <a:ext cx="520700" cy="608012"/>
            <a:chOff x="3888" y="1585"/>
            <a:chExt cx="328" cy="383"/>
          </a:xfrm>
        </p:grpSpPr>
        <p:grpSp>
          <p:nvGrpSpPr>
            <p:cNvPr id="66577" name="Group 23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66579" name="Text Box 24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66580" name="Text Box 25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6578" name="Line 26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572" name="Group 32"/>
          <p:cNvGrpSpPr>
            <a:grpSpLocks/>
          </p:cNvGrpSpPr>
          <p:nvPr/>
        </p:nvGrpSpPr>
        <p:grpSpPr bwMode="auto">
          <a:xfrm>
            <a:off x="1460500" y="3201988"/>
            <a:ext cx="520700" cy="608012"/>
            <a:chOff x="3888" y="1585"/>
            <a:chExt cx="328" cy="383"/>
          </a:xfrm>
        </p:grpSpPr>
        <p:grpSp>
          <p:nvGrpSpPr>
            <p:cNvPr id="66573" name="Group 33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66575" name="Text Box 34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66576" name="Text Box 35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6574" name="Line 36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230936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6758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"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7010400" y="51816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67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816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591" name="Group 7"/>
          <p:cNvGrpSpPr>
            <a:grpSpLocks/>
          </p:cNvGrpSpPr>
          <p:nvPr/>
        </p:nvGrpSpPr>
        <p:grpSpPr bwMode="auto">
          <a:xfrm>
            <a:off x="6553200" y="4725988"/>
            <a:ext cx="469900" cy="608012"/>
            <a:chOff x="632" y="3640"/>
            <a:chExt cx="296" cy="383"/>
          </a:xfrm>
        </p:grpSpPr>
        <p:sp>
          <p:nvSpPr>
            <p:cNvPr id="67613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67614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7592" name="Group 10"/>
          <p:cNvGrpSpPr>
            <a:grpSpLocks/>
          </p:cNvGrpSpPr>
          <p:nvPr/>
        </p:nvGrpSpPr>
        <p:grpSpPr bwMode="auto">
          <a:xfrm>
            <a:off x="6248400" y="1828800"/>
            <a:ext cx="469900" cy="608013"/>
            <a:chOff x="5464" y="2704"/>
            <a:chExt cx="296" cy="383"/>
          </a:xfrm>
        </p:grpSpPr>
        <p:sp>
          <p:nvSpPr>
            <p:cNvPr id="67611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67612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7593" name="Group 13"/>
          <p:cNvGrpSpPr>
            <a:grpSpLocks/>
          </p:cNvGrpSpPr>
          <p:nvPr/>
        </p:nvGrpSpPr>
        <p:grpSpPr bwMode="auto">
          <a:xfrm>
            <a:off x="4279900" y="611188"/>
            <a:ext cx="520700" cy="608012"/>
            <a:chOff x="2880" y="104"/>
            <a:chExt cx="328" cy="383"/>
          </a:xfrm>
        </p:grpSpPr>
        <p:sp>
          <p:nvSpPr>
            <p:cNvPr id="67609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67610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7594" name="Group 16"/>
          <p:cNvGrpSpPr>
            <a:grpSpLocks/>
          </p:cNvGrpSpPr>
          <p:nvPr/>
        </p:nvGrpSpPr>
        <p:grpSpPr bwMode="auto">
          <a:xfrm>
            <a:off x="4038600" y="3201988"/>
            <a:ext cx="520700" cy="608012"/>
            <a:chOff x="1392" y="720"/>
            <a:chExt cx="328" cy="383"/>
          </a:xfrm>
        </p:grpSpPr>
        <p:grpSp>
          <p:nvGrpSpPr>
            <p:cNvPr id="67605" name="Group 17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67607" name="Text Box 1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67608" name="Text Box 1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7606" name="Line 20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595" name="Group 21"/>
          <p:cNvGrpSpPr>
            <a:grpSpLocks/>
          </p:cNvGrpSpPr>
          <p:nvPr/>
        </p:nvGrpSpPr>
        <p:grpSpPr bwMode="auto">
          <a:xfrm>
            <a:off x="7099300" y="3201988"/>
            <a:ext cx="520700" cy="608012"/>
            <a:chOff x="3888" y="1585"/>
            <a:chExt cx="328" cy="383"/>
          </a:xfrm>
        </p:grpSpPr>
        <p:grpSp>
          <p:nvGrpSpPr>
            <p:cNvPr id="67601" name="Group 22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67603" name="Text Box 23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67604" name="Text Box 24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7602" name="Line 25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7596" name="Group 26"/>
          <p:cNvGrpSpPr>
            <a:grpSpLocks/>
          </p:cNvGrpSpPr>
          <p:nvPr/>
        </p:nvGrpSpPr>
        <p:grpSpPr bwMode="auto">
          <a:xfrm>
            <a:off x="2209800" y="1144588"/>
            <a:ext cx="520700" cy="608012"/>
            <a:chOff x="3888" y="1585"/>
            <a:chExt cx="328" cy="383"/>
          </a:xfrm>
        </p:grpSpPr>
        <p:grpSp>
          <p:nvGrpSpPr>
            <p:cNvPr id="67597" name="Group 27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67599" name="Text Box 2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67600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7598" name="Line 30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301651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686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"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7010400" y="51816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686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816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5" name="Group 7"/>
          <p:cNvGrpSpPr>
            <a:grpSpLocks/>
          </p:cNvGrpSpPr>
          <p:nvPr/>
        </p:nvGrpSpPr>
        <p:grpSpPr bwMode="auto">
          <a:xfrm>
            <a:off x="6553200" y="4725988"/>
            <a:ext cx="469900" cy="608012"/>
            <a:chOff x="632" y="3640"/>
            <a:chExt cx="296" cy="383"/>
          </a:xfrm>
        </p:grpSpPr>
        <p:sp>
          <p:nvSpPr>
            <p:cNvPr id="68637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68638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8616" name="Group 10"/>
          <p:cNvGrpSpPr>
            <a:grpSpLocks/>
          </p:cNvGrpSpPr>
          <p:nvPr/>
        </p:nvGrpSpPr>
        <p:grpSpPr bwMode="auto">
          <a:xfrm>
            <a:off x="6248400" y="1828800"/>
            <a:ext cx="469900" cy="608013"/>
            <a:chOff x="5464" y="2704"/>
            <a:chExt cx="296" cy="383"/>
          </a:xfrm>
        </p:grpSpPr>
        <p:sp>
          <p:nvSpPr>
            <p:cNvPr id="68635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68636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8617" name="Group 13"/>
          <p:cNvGrpSpPr>
            <a:grpSpLocks/>
          </p:cNvGrpSpPr>
          <p:nvPr/>
        </p:nvGrpSpPr>
        <p:grpSpPr bwMode="auto">
          <a:xfrm>
            <a:off x="4279900" y="611188"/>
            <a:ext cx="520700" cy="608012"/>
            <a:chOff x="2880" y="104"/>
            <a:chExt cx="328" cy="383"/>
          </a:xfrm>
        </p:grpSpPr>
        <p:sp>
          <p:nvSpPr>
            <p:cNvPr id="68633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68634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8618" name="Group 16"/>
          <p:cNvGrpSpPr>
            <a:grpSpLocks/>
          </p:cNvGrpSpPr>
          <p:nvPr/>
        </p:nvGrpSpPr>
        <p:grpSpPr bwMode="auto">
          <a:xfrm>
            <a:off x="4038600" y="3201988"/>
            <a:ext cx="520700" cy="608012"/>
            <a:chOff x="1392" y="720"/>
            <a:chExt cx="328" cy="383"/>
          </a:xfrm>
        </p:grpSpPr>
        <p:grpSp>
          <p:nvGrpSpPr>
            <p:cNvPr id="68629" name="Group 17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68631" name="Text Box 1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68632" name="Text Box 1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8630" name="Line 20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619" name="Group 21"/>
          <p:cNvGrpSpPr>
            <a:grpSpLocks/>
          </p:cNvGrpSpPr>
          <p:nvPr/>
        </p:nvGrpSpPr>
        <p:grpSpPr bwMode="auto">
          <a:xfrm>
            <a:off x="7099300" y="3201988"/>
            <a:ext cx="520700" cy="608012"/>
            <a:chOff x="3888" y="1585"/>
            <a:chExt cx="328" cy="383"/>
          </a:xfrm>
        </p:grpSpPr>
        <p:grpSp>
          <p:nvGrpSpPr>
            <p:cNvPr id="68625" name="Group 22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68627" name="Text Box 23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68628" name="Text Box 24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8626" name="Line 25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8620" name="Group 26"/>
          <p:cNvGrpSpPr>
            <a:grpSpLocks/>
          </p:cNvGrpSpPr>
          <p:nvPr/>
        </p:nvGrpSpPr>
        <p:grpSpPr bwMode="auto">
          <a:xfrm>
            <a:off x="4267200" y="76200"/>
            <a:ext cx="520700" cy="608013"/>
            <a:chOff x="3888" y="1585"/>
            <a:chExt cx="328" cy="383"/>
          </a:xfrm>
        </p:grpSpPr>
        <p:grpSp>
          <p:nvGrpSpPr>
            <p:cNvPr id="68621" name="Group 27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68623" name="Text Box 2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68624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8622" name="Line 30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513769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696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"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7010400" y="51816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696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816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639" name="Group 7"/>
          <p:cNvGrpSpPr>
            <a:grpSpLocks/>
          </p:cNvGrpSpPr>
          <p:nvPr/>
        </p:nvGrpSpPr>
        <p:grpSpPr bwMode="auto">
          <a:xfrm>
            <a:off x="6553200" y="4725988"/>
            <a:ext cx="469900" cy="608012"/>
            <a:chOff x="632" y="3640"/>
            <a:chExt cx="296" cy="383"/>
          </a:xfrm>
        </p:grpSpPr>
        <p:sp>
          <p:nvSpPr>
            <p:cNvPr id="69661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69662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9640" name="Group 10"/>
          <p:cNvGrpSpPr>
            <a:grpSpLocks/>
          </p:cNvGrpSpPr>
          <p:nvPr/>
        </p:nvGrpSpPr>
        <p:grpSpPr bwMode="auto">
          <a:xfrm>
            <a:off x="6248400" y="1828800"/>
            <a:ext cx="469900" cy="608013"/>
            <a:chOff x="5464" y="2704"/>
            <a:chExt cx="296" cy="383"/>
          </a:xfrm>
        </p:grpSpPr>
        <p:sp>
          <p:nvSpPr>
            <p:cNvPr id="69659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69660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9641" name="Group 13"/>
          <p:cNvGrpSpPr>
            <a:grpSpLocks/>
          </p:cNvGrpSpPr>
          <p:nvPr/>
        </p:nvGrpSpPr>
        <p:grpSpPr bwMode="auto">
          <a:xfrm>
            <a:off x="4279900" y="611188"/>
            <a:ext cx="520700" cy="608012"/>
            <a:chOff x="2880" y="104"/>
            <a:chExt cx="328" cy="383"/>
          </a:xfrm>
        </p:grpSpPr>
        <p:sp>
          <p:nvSpPr>
            <p:cNvPr id="69657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69658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69642" name="Group 16"/>
          <p:cNvGrpSpPr>
            <a:grpSpLocks/>
          </p:cNvGrpSpPr>
          <p:nvPr/>
        </p:nvGrpSpPr>
        <p:grpSpPr bwMode="auto">
          <a:xfrm>
            <a:off x="4038600" y="3201988"/>
            <a:ext cx="520700" cy="608012"/>
            <a:chOff x="1392" y="720"/>
            <a:chExt cx="328" cy="383"/>
          </a:xfrm>
        </p:grpSpPr>
        <p:grpSp>
          <p:nvGrpSpPr>
            <p:cNvPr id="69653" name="Group 17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69655" name="Text Box 1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69656" name="Text Box 1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9654" name="Line 20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43" name="Group 21"/>
          <p:cNvGrpSpPr>
            <a:grpSpLocks/>
          </p:cNvGrpSpPr>
          <p:nvPr/>
        </p:nvGrpSpPr>
        <p:grpSpPr bwMode="auto">
          <a:xfrm>
            <a:off x="7099300" y="3201988"/>
            <a:ext cx="520700" cy="608012"/>
            <a:chOff x="3888" y="1585"/>
            <a:chExt cx="328" cy="383"/>
          </a:xfrm>
        </p:grpSpPr>
        <p:grpSp>
          <p:nvGrpSpPr>
            <p:cNvPr id="69649" name="Group 22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69651" name="Text Box 23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69652" name="Text Box 24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9650" name="Line 25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9644" name="Group 26"/>
          <p:cNvGrpSpPr>
            <a:grpSpLocks/>
          </p:cNvGrpSpPr>
          <p:nvPr/>
        </p:nvGrpSpPr>
        <p:grpSpPr bwMode="auto">
          <a:xfrm>
            <a:off x="6324600" y="1143000"/>
            <a:ext cx="520700" cy="608013"/>
            <a:chOff x="3888" y="1585"/>
            <a:chExt cx="328" cy="383"/>
          </a:xfrm>
        </p:grpSpPr>
        <p:grpSp>
          <p:nvGrpSpPr>
            <p:cNvPr id="69645" name="Group 27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69647" name="Text Box 2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69648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9646" name="Line 30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4611170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Argument of Perigee (</a:t>
            </a:r>
            <a:r>
              <a:rPr lang="el-GR" dirty="0" smtClean="0"/>
              <a:t>ω</a:t>
            </a:r>
            <a:r>
              <a:rPr lang="en-US" dirty="0" smtClean="0"/>
              <a:t>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Measured as the angle between the node vector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dirty="0"/>
                  <a:t>) and the eccentricity vector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49" t="-1111" r="-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0749319"/>
                  </p:ext>
                </p:extLst>
              </p:nvPr>
            </p:nvGraphicFramePr>
            <p:xfrm>
              <a:off x="203200" y="2944879"/>
              <a:ext cx="8940800" cy="108140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38764">
                      <a:extLst>
                        <a:ext uri="{9D8B030D-6E8A-4147-A177-3AD203B41FA5}">
                          <a16:colId xmlns:a16="http://schemas.microsoft.com/office/drawing/2014/main" val="815643677"/>
                        </a:ext>
                      </a:extLst>
                    </a:gridCol>
                    <a:gridCol w="5902036">
                      <a:extLst>
                        <a:ext uri="{9D8B030D-6E8A-4147-A177-3AD203B41FA5}">
                          <a16:colId xmlns:a16="http://schemas.microsoft.com/office/drawing/2014/main" val="206009697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36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</m:func>
                                <m:r>
                                  <a:rPr lang="en-US" sz="2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6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3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⃑"/>
                                        <m:ctrlPr>
                                          <a:rPr lang="en-US" sz="36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6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8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6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oMath>
                          </a14:m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effectLst/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180°&lt;</m:t>
                              </m:r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8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&lt;360°</m:t>
                              </m:r>
                            </m:oMath>
                          </a14:m>
                          <a:r>
                            <a:rPr lang="en-US" sz="280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lang="en-US" sz="36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758675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90749319"/>
                  </p:ext>
                </p:extLst>
              </p:nvPr>
            </p:nvGraphicFramePr>
            <p:xfrm>
              <a:off x="203200" y="2944879"/>
              <a:ext cx="8940800" cy="1081405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3038764">
                      <a:extLst>
                        <a:ext uri="{9D8B030D-6E8A-4147-A177-3AD203B41FA5}">
                          <a16:colId xmlns:a16="http://schemas.microsoft.com/office/drawing/2014/main" val="815643677"/>
                        </a:ext>
                      </a:extLst>
                    </a:gridCol>
                    <a:gridCol w="5902036">
                      <a:extLst>
                        <a:ext uri="{9D8B030D-6E8A-4147-A177-3AD203B41FA5}">
                          <a16:colId xmlns:a16="http://schemas.microsoft.com/office/drawing/2014/main" val="2060096972"/>
                        </a:ext>
                      </a:extLst>
                    </a:gridCol>
                  </a:tblGrid>
                  <a:tr h="10814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00" t="-562" r="-194990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51653" t="-562" r="-517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586752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3240926" y="4751876"/>
            <a:ext cx="2255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>
              <a:buNone/>
            </a:pPr>
            <a:r>
              <a:rPr lang="en-US" sz="2800" dirty="0">
                <a:latin typeface="Trebuchet MS" panose="020B0603020202020204" pitchFamily="34" charset="0"/>
              </a:rPr>
              <a:t>0</a:t>
            </a:r>
            <a:r>
              <a:rPr lang="en-US" sz="2800" dirty="0">
                <a:latin typeface="Trebuchet MS" panose="020B0603020202020204" pitchFamily="34" charset="0"/>
                <a:cs typeface="Calibri" panose="020F0502020204030204" pitchFamily="34" charset="0"/>
              </a:rPr>
              <a:t>° ≤ </a:t>
            </a:r>
            <a:r>
              <a:rPr lang="el-GR" sz="2800" dirty="0" smtClean="0">
                <a:latin typeface="Trebuchet MS" panose="020B0603020202020204" pitchFamily="34" charset="0"/>
                <a:cs typeface="Calibri" panose="020F0502020204030204" pitchFamily="34" charset="0"/>
              </a:rPr>
              <a:t>ω</a:t>
            </a:r>
            <a:r>
              <a:rPr lang="en-US" sz="2800" dirty="0" smtClean="0">
                <a:latin typeface="Trebuchet MS" panose="020B0603020202020204" pitchFamily="34" charset="0"/>
                <a:cs typeface="Calibri" panose="020F0502020204030204" pitchFamily="34" charset="0"/>
              </a:rPr>
              <a:t> </a:t>
            </a:r>
            <a:r>
              <a:rPr lang="el-GR" sz="2800" dirty="0">
                <a:latin typeface="Trebuchet MS" panose="020B0603020202020204" pitchFamily="34" charset="0"/>
                <a:cs typeface="Calibri" panose="020F0502020204030204" pitchFamily="34" charset="0"/>
              </a:rPr>
              <a:t>≤</a:t>
            </a:r>
            <a:r>
              <a:rPr lang="en-US" sz="2800" dirty="0">
                <a:latin typeface="Trebuchet MS" panose="020B0603020202020204" pitchFamily="34" charset="0"/>
                <a:cs typeface="Calibri" panose="020F0502020204030204" pitchFamily="34" charset="0"/>
              </a:rPr>
              <a:t> 360°</a:t>
            </a:r>
            <a:endParaRPr lang="en-US" sz="2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19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True Anomaly (</a:t>
            </a:r>
            <a:r>
              <a:rPr lang="el-GR" i="1" dirty="0" smtClean="0"/>
              <a:t>ν</a:t>
            </a:r>
            <a:r>
              <a:rPr lang="en-US" dirty="0"/>
              <a:t>)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True Anomaly gives us the </a:t>
            </a:r>
            <a:r>
              <a:rPr lang="en-US" dirty="0" smtClean="0">
                <a:solidFill>
                  <a:srgbClr val="00B0F0"/>
                </a:solidFill>
              </a:rPr>
              <a:t>spacecraft location </a:t>
            </a:r>
            <a:r>
              <a:rPr lang="en-US" dirty="0" smtClean="0"/>
              <a:t>with respect to Perigee.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793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8"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7010400" y="51816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73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816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5" name="Group 7"/>
          <p:cNvGrpSpPr>
            <a:grpSpLocks/>
          </p:cNvGrpSpPr>
          <p:nvPr/>
        </p:nvGrpSpPr>
        <p:grpSpPr bwMode="auto">
          <a:xfrm>
            <a:off x="6553200" y="4725988"/>
            <a:ext cx="469900" cy="608012"/>
            <a:chOff x="632" y="3640"/>
            <a:chExt cx="296" cy="383"/>
          </a:xfrm>
        </p:grpSpPr>
        <p:sp>
          <p:nvSpPr>
            <p:cNvPr id="73757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73758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3736" name="Group 10"/>
          <p:cNvGrpSpPr>
            <a:grpSpLocks/>
          </p:cNvGrpSpPr>
          <p:nvPr/>
        </p:nvGrpSpPr>
        <p:grpSpPr bwMode="auto">
          <a:xfrm>
            <a:off x="6248400" y="1828800"/>
            <a:ext cx="469900" cy="608013"/>
            <a:chOff x="5464" y="2704"/>
            <a:chExt cx="296" cy="383"/>
          </a:xfrm>
        </p:grpSpPr>
        <p:sp>
          <p:nvSpPr>
            <p:cNvPr id="73755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73756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3737" name="Group 13"/>
          <p:cNvGrpSpPr>
            <a:grpSpLocks/>
          </p:cNvGrpSpPr>
          <p:nvPr/>
        </p:nvGrpSpPr>
        <p:grpSpPr bwMode="auto">
          <a:xfrm>
            <a:off x="4279900" y="611188"/>
            <a:ext cx="520700" cy="608012"/>
            <a:chOff x="2880" y="104"/>
            <a:chExt cx="328" cy="383"/>
          </a:xfrm>
        </p:grpSpPr>
        <p:sp>
          <p:nvSpPr>
            <p:cNvPr id="73753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73754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3738" name="Group 16"/>
          <p:cNvGrpSpPr>
            <a:grpSpLocks/>
          </p:cNvGrpSpPr>
          <p:nvPr/>
        </p:nvGrpSpPr>
        <p:grpSpPr bwMode="auto">
          <a:xfrm>
            <a:off x="4038600" y="3201988"/>
            <a:ext cx="520700" cy="608012"/>
            <a:chOff x="1392" y="720"/>
            <a:chExt cx="328" cy="383"/>
          </a:xfrm>
        </p:grpSpPr>
        <p:grpSp>
          <p:nvGrpSpPr>
            <p:cNvPr id="73749" name="Group 17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73751" name="Text Box 1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73752" name="Text Box 1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3750" name="Line 20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39" name="Group 21"/>
          <p:cNvGrpSpPr>
            <a:grpSpLocks/>
          </p:cNvGrpSpPr>
          <p:nvPr/>
        </p:nvGrpSpPr>
        <p:grpSpPr bwMode="auto">
          <a:xfrm>
            <a:off x="7099300" y="3201988"/>
            <a:ext cx="520700" cy="608012"/>
            <a:chOff x="3888" y="1585"/>
            <a:chExt cx="328" cy="383"/>
          </a:xfrm>
        </p:grpSpPr>
        <p:grpSp>
          <p:nvGrpSpPr>
            <p:cNvPr id="73745" name="Group 22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73747" name="Text Box 23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73748" name="Text Box 24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3746" name="Line 25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3740" name="Group 26"/>
          <p:cNvGrpSpPr>
            <a:grpSpLocks/>
          </p:cNvGrpSpPr>
          <p:nvPr/>
        </p:nvGrpSpPr>
        <p:grpSpPr bwMode="auto">
          <a:xfrm>
            <a:off x="6324600" y="1143000"/>
            <a:ext cx="520700" cy="608013"/>
            <a:chOff x="3888" y="1585"/>
            <a:chExt cx="328" cy="383"/>
          </a:xfrm>
        </p:grpSpPr>
        <p:grpSp>
          <p:nvGrpSpPr>
            <p:cNvPr id="73741" name="Group 27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73743" name="Text Box 2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73744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3742" name="Line 30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0956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"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7010400" y="51816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7475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816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759" name="Group 7"/>
          <p:cNvGrpSpPr>
            <a:grpSpLocks/>
          </p:cNvGrpSpPr>
          <p:nvPr/>
        </p:nvGrpSpPr>
        <p:grpSpPr bwMode="auto">
          <a:xfrm>
            <a:off x="6553200" y="4725988"/>
            <a:ext cx="469900" cy="608012"/>
            <a:chOff x="632" y="3640"/>
            <a:chExt cx="296" cy="383"/>
          </a:xfrm>
        </p:grpSpPr>
        <p:sp>
          <p:nvSpPr>
            <p:cNvPr id="74781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74782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4760" name="Group 10"/>
          <p:cNvGrpSpPr>
            <a:grpSpLocks/>
          </p:cNvGrpSpPr>
          <p:nvPr/>
        </p:nvGrpSpPr>
        <p:grpSpPr bwMode="auto">
          <a:xfrm>
            <a:off x="6248400" y="1828800"/>
            <a:ext cx="469900" cy="608013"/>
            <a:chOff x="5464" y="2704"/>
            <a:chExt cx="296" cy="383"/>
          </a:xfrm>
        </p:grpSpPr>
        <p:sp>
          <p:nvSpPr>
            <p:cNvPr id="74779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74780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4761" name="Group 13"/>
          <p:cNvGrpSpPr>
            <a:grpSpLocks/>
          </p:cNvGrpSpPr>
          <p:nvPr/>
        </p:nvGrpSpPr>
        <p:grpSpPr bwMode="auto">
          <a:xfrm>
            <a:off x="4279900" y="611188"/>
            <a:ext cx="520700" cy="608012"/>
            <a:chOff x="2880" y="104"/>
            <a:chExt cx="328" cy="383"/>
          </a:xfrm>
        </p:grpSpPr>
        <p:sp>
          <p:nvSpPr>
            <p:cNvPr id="74777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74778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4762" name="Group 16"/>
          <p:cNvGrpSpPr>
            <a:grpSpLocks/>
          </p:cNvGrpSpPr>
          <p:nvPr/>
        </p:nvGrpSpPr>
        <p:grpSpPr bwMode="auto">
          <a:xfrm>
            <a:off x="4038600" y="3201988"/>
            <a:ext cx="520700" cy="608012"/>
            <a:chOff x="1392" y="720"/>
            <a:chExt cx="328" cy="383"/>
          </a:xfrm>
        </p:grpSpPr>
        <p:grpSp>
          <p:nvGrpSpPr>
            <p:cNvPr id="74773" name="Group 17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74775" name="Text Box 1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74776" name="Text Box 1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4774" name="Line 20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63" name="Group 21"/>
          <p:cNvGrpSpPr>
            <a:grpSpLocks/>
          </p:cNvGrpSpPr>
          <p:nvPr/>
        </p:nvGrpSpPr>
        <p:grpSpPr bwMode="auto">
          <a:xfrm>
            <a:off x="7099300" y="3201988"/>
            <a:ext cx="520700" cy="608012"/>
            <a:chOff x="3888" y="1585"/>
            <a:chExt cx="328" cy="383"/>
          </a:xfrm>
        </p:grpSpPr>
        <p:grpSp>
          <p:nvGrpSpPr>
            <p:cNvPr id="74769" name="Group 22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74771" name="Text Box 23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74772" name="Text Box 24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4770" name="Line 25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4764" name="Group 26"/>
          <p:cNvGrpSpPr>
            <a:grpSpLocks/>
          </p:cNvGrpSpPr>
          <p:nvPr/>
        </p:nvGrpSpPr>
        <p:grpSpPr bwMode="auto">
          <a:xfrm>
            <a:off x="6324600" y="1143000"/>
            <a:ext cx="520700" cy="608013"/>
            <a:chOff x="3888" y="1585"/>
            <a:chExt cx="328" cy="383"/>
          </a:xfrm>
        </p:grpSpPr>
        <p:grpSp>
          <p:nvGrpSpPr>
            <p:cNvPr id="74765" name="Group 27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74767" name="Text Box 2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74768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4766" name="Line 30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09590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7"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5782" name="Object 7"/>
          <p:cNvGraphicFramePr>
            <a:graphicFrameLocks noChangeAspect="1"/>
          </p:cNvGraphicFramePr>
          <p:nvPr/>
        </p:nvGraphicFramePr>
        <p:xfrm>
          <a:off x="7010400" y="51816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7578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816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3" name="Group 8"/>
          <p:cNvGrpSpPr>
            <a:grpSpLocks/>
          </p:cNvGrpSpPr>
          <p:nvPr/>
        </p:nvGrpSpPr>
        <p:grpSpPr bwMode="auto">
          <a:xfrm>
            <a:off x="6553200" y="4725988"/>
            <a:ext cx="469900" cy="608012"/>
            <a:chOff x="632" y="3640"/>
            <a:chExt cx="296" cy="383"/>
          </a:xfrm>
        </p:grpSpPr>
        <p:sp>
          <p:nvSpPr>
            <p:cNvPr id="75805" name="Text Box 9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75806" name="Text Box 10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5784" name="Group 11"/>
          <p:cNvGrpSpPr>
            <a:grpSpLocks/>
          </p:cNvGrpSpPr>
          <p:nvPr/>
        </p:nvGrpSpPr>
        <p:grpSpPr bwMode="auto">
          <a:xfrm>
            <a:off x="6248400" y="1828800"/>
            <a:ext cx="469900" cy="608013"/>
            <a:chOff x="5464" y="2704"/>
            <a:chExt cx="296" cy="383"/>
          </a:xfrm>
        </p:grpSpPr>
        <p:sp>
          <p:nvSpPr>
            <p:cNvPr id="75803" name="Text Box 12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75804" name="Text Box 13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5785" name="Group 14"/>
          <p:cNvGrpSpPr>
            <a:grpSpLocks/>
          </p:cNvGrpSpPr>
          <p:nvPr/>
        </p:nvGrpSpPr>
        <p:grpSpPr bwMode="auto">
          <a:xfrm>
            <a:off x="4279900" y="611188"/>
            <a:ext cx="520700" cy="608012"/>
            <a:chOff x="2880" y="104"/>
            <a:chExt cx="328" cy="383"/>
          </a:xfrm>
        </p:grpSpPr>
        <p:sp>
          <p:nvSpPr>
            <p:cNvPr id="75801" name="Text Box 15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75802" name="Text Box 16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5786" name="Group 17"/>
          <p:cNvGrpSpPr>
            <a:grpSpLocks/>
          </p:cNvGrpSpPr>
          <p:nvPr/>
        </p:nvGrpSpPr>
        <p:grpSpPr bwMode="auto">
          <a:xfrm>
            <a:off x="4038600" y="3201988"/>
            <a:ext cx="520700" cy="608012"/>
            <a:chOff x="1392" y="720"/>
            <a:chExt cx="328" cy="383"/>
          </a:xfrm>
        </p:grpSpPr>
        <p:grpSp>
          <p:nvGrpSpPr>
            <p:cNvPr id="75797" name="Group 18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75799" name="Text Box 19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75800" name="Text Box 20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5798" name="Line 21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787" name="Group 22"/>
          <p:cNvGrpSpPr>
            <a:grpSpLocks/>
          </p:cNvGrpSpPr>
          <p:nvPr/>
        </p:nvGrpSpPr>
        <p:grpSpPr bwMode="auto">
          <a:xfrm>
            <a:off x="7099300" y="3201988"/>
            <a:ext cx="520700" cy="608012"/>
            <a:chOff x="3888" y="1585"/>
            <a:chExt cx="328" cy="383"/>
          </a:xfrm>
        </p:grpSpPr>
        <p:grpSp>
          <p:nvGrpSpPr>
            <p:cNvPr id="75793" name="Group 23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75795" name="Text Box 24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75796" name="Text Box 25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5794" name="Line 26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5788" name="Group 27"/>
          <p:cNvGrpSpPr>
            <a:grpSpLocks/>
          </p:cNvGrpSpPr>
          <p:nvPr/>
        </p:nvGrpSpPr>
        <p:grpSpPr bwMode="auto">
          <a:xfrm>
            <a:off x="6324600" y="1143000"/>
            <a:ext cx="520700" cy="608013"/>
            <a:chOff x="3888" y="1585"/>
            <a:chExt cx="328" cy="383"/>
          </a:xfrm>
        </p:grpSpPr>
        <p:grpSp>
          <p:nvGrpSpPr>
            <p:cNvPr id="75789" name="Group 28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75791" name="Text Box 29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75792" name="Text Box 30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5790" name="Line 31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2299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acc>
                  </m:oMath>
                </a14:m>
                <a:r>
                  <a:rPr lang="en-US" dirty="0" smtClean="0"/>
                  <a:t> are ALWAYS changing</a:t>
                </a:r>
              </a:p>
              <a:p>
                <a:r>
                  <a:rPr lang="en-US" dirty="0" smtClean="0"/>
                  <a:t>COEs are constant (except True Anomaly)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7" t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acc>
                  </m:oMath>
                </a14:m>
                <a:r>
                  <a:rPr lang="en-US" dirty="0" smtClean="0"/>
                  <a:t> vs. COEs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r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566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768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77"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7010400" y="51816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768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816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807" name="Group 7"/>
          <p:cNvGrpSpPr>
            <a:grpSpLocks/>
          </p:cNvGrpSpPr>
          <p:nvPr/>
        </p:nvGrpSpPr>
        <p:grpSpPr bwMode="auto">
          <a:xfrm>
            <a:off x="6553200" y="4725988"/>
            <a:ext cx="469900" cy="608012"/>
            <a:chOff x="632" y="3640"/>
            <a:chExt cx="296" cy="383"/>
          </a:xfrm>
        </p:grpSpPr>
        <p:sp>
          <p:nvSpPr>
            <p:cNvPr id="76829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76830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6808" name="Group 10"/>
          <p:cNvGrpSpPr>
            <a:grpSpLocks/>
          </p:cNvGrpSpPr>
          <p:nvPr/>
        </p:nvGrpSpPr>
        <p:grpSpPr bwMode="auto">
          <a:xfrm>
            <a:off x="6248400" y="1828800"/>
            <a:ext cx="469900" cy="608013"/>
            <a:chOff x="5464" y="2704"/>
            <a:chExt cx="296" cy="383"/>
          </a:xfrm>
        </p:grpSpPr>
        <p:sp>
          <p:nvSpPr>
            <p:cNvPr id="76827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76828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6809" name="Group 13"/>
          <p:cNvGrpSpPr>
            <a:grpSpLocks/>
          </p:cNvGrpSpPr>
          <p:nvPr/>
        </p:nvGrpSpPr>
        <p:grpSpPr bwMode="auto">
          <a:xfrm>
            <a:off x="4279900" y="611188"/>
            <a:ext cx="520700" cy="608012"/>
            <a:chOff x="2880" y="104"/>
            <a:chExt cx="328" cy="383"/>
          </a:xfrm>
        </p:grpSpPr>
        <p:sp>
          <p:nvSpPr>
            <p:cNvPr id="76825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76826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6810" name="Group 16"/>
          <p:cNvGrpSpPr>
            <a:grpSpLocks/>
          </p:cNvGrpSpPr>
          <p:nvPr/>
        </p:nvGrpSpPr>
        <p:grpSpPr bwMode="auto">
          <a:xfrm>
            <a:off x="4038600" y="3201988"/>
            <a:ext cx="520700" cy="608012"/>
            <a:chOff x="1392" y="720"/>
            <a:chExt cx="328" cy="383"/>
          </a:xfrm>
        </p:grpSpPr>
        <p:grpSp>
          <p:nvGrpSpPr>
            <p:cNvPr id="76821" name="Group 17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76823" name="Text Box 1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76824" name="Text Box 1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6822" name="Line 20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1" name="Group 21"/>
          <p:cNvGrpSpPr>
            <a:grpSpLocks/>
          </p:cNvGrpSpPr>
          <p:nvPr/>
        </p:nvGrpSpPr>
        <p:grpSpPr bwMode="auto">
          <a:xfrm>
            <a:off x="7099300" y="3201988"/>
            <a:ext cx="520700" cy="608012"/>
            <a:chOff x="3888" y="1585"/>
            <a:chExt cx="328" cy="383"/>
          </a:xfrm>
        </p:grpSpPr>
        <p:grpSp>
          <p:nvGrpSpPr>
            <p:cNvPr id="76817" name="Group 22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76819" name="Text Box 23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76820" name="Text Box 24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6818" name="Line 25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6812" name="Group 26"/>
          <p:cNvGrpSpPr>
            <a:grpSpLocks/>
          </p:cNvGrpSpPr>
          <p:nvPr/>
        </p:nvGrpSpPr>
        <p:grpSpPr bwMode="auto">
          <a:xfrm>
            <a:off x="6324600" y="1143000"/>
            <a:ext cx="520700" cy="608013"/>
            <a:chOff x="3888" y="1585"/>
            <a:chExt cx="328" cy="383"/>
          </a:xfrm>
        </p:grpSpPr>
        <p:grpSp>
          <p:nvGrpSpPr>
            <p:cNvPr id="76813" name="Group 27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76815" name="Text Box 2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76816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6814" name="Line 30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1887869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778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31"/>
          <a:stretch>
            <a:fillRect/>
          </a:stretch>
        </p:blipFill>
        <p:spPr bwMode="auto">
          <a:xfrm>
            <a:off x="0" y="609600"/>
            <a:ext cx="9144000" cy="624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7830" name="Object 6"/>
          <p:cNvGraphicFramePr>
            <a:graphicFrameLocks noChangeAspect="1"/>
          </p:cNvGraphicFramePr>
          <p:nvPr/>
        </p:nvGraphicFramePr>
        <p:xfrm>
          <a:off x="7010400" y="51816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7783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816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7831" name="Group 7"/>
          <p:cNvGrpSpPr>
            <a:grpSpLocks/>
          </p:cNvGrpSpPr>
          <p:nvPr/>
        </p:nvGrpSpPr>
        <p:grpSpPr bwMode="auto">
          <a:xfrm>
            <a:off x="6553200" y="4725988"/>
            <a:ext cx="469900" cy="608012"/>
            <a:chOff x="632" y="3640"/>
            <a:chExt cx="296" cy="383"/>
          </a:xfrm>
        </p:grpSpPr>
        <p:sp>
          <p:nvSpPr>
            <p:cNvPr id="77853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77854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7832" name="Group 10"/>
          <p:cNvGrpSpPr>
            <a:grpSpLocks/>
          </p:cNvGrpSpPr>
          <p:nvPr/>
        </p:nvGrpSpPr>
        <p:grpSpPr bwMode="auto">
          <a:xfrm>
            <a:off x="6248400" y="1828800"/>
            <a:ext cx="469900" cy="608013"/>
            <a:chOff x="5464" y="2704"/>
            <a:chExt cx="296" cy="383"/>
          </a:xfrm>
        </p:grpSpPr>
        <p:sp>
          <p:nvSpPr>
            <p:cNvPr id="77851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77852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7833" name="Group 13"/>
          <p:cNvGrpSpPr>
            <a:grpSpLocks/>
          </p:cNvGrpSpPr>
          <p:nvPr/>
        </p:nvGrpSpPr>
        <p:grpSpPr bwMode="auto">
          <a:xfrm>
            <a:off x="4279900" y="611188"/>
            <a:ext cx="520700" cy="608012"/>
            <a:chOff x="2880" y="104"/>
            <a:chExt cx="328" cy="383"/>
          </a:xfrm>
        </p:grpSpPr>
        <p:sp>
          <p:nvSpPr>
            <p:cNvPr id="77849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77850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7834" name="Group 16"/>
          <p:cNvGrpSpPr>
            <a:grpSpLocks/>
          </p:cNvGrpSpPr>
          <p:nvPr/>
        </p:nvGrpSpPr>
        <p:grpSpPr bwMode="auto">
          <a:xfrm>
            <a:off x="4038600" y="3201988"/>
            <a:ext cx="520700" cy="608012"/>
            <a:chOff x="1392" y="720"/>
            <a:chExt cx="328" cy="383"/>
          </a:xfrm>
        </p:grpSpPr>
        <p:grpSp>
          <p:nvGrpSpPr>
            <p:cNvPr id="77845" name="Group 17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77847" name="Text Box 1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77848" name="Text Box 1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7846" name="Line 20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35" name="Group 21"/>
          <p:cNvGrpSpPr>
            <a:grpSpLocks/>
          </p:cNvGrpSpPr>
          <p:nvPr/>
        </p:nvGrpSpPr>
        <p:grpSpPr bwMode="auto">
          <a:xfrm>
            <a:off x="7099300" y="3201988"/>
            <a:ext cx="520700" cy="608012"/>
            <a:chOff x="3888" y="1585"/>
            <a:chExt cx="328" cy="383"/>
          </a:xfrm>
        </p:grpSpPr>
        <p:grpSp>
          <p:nvGrpSpPr>
            <p:cNvPr id="77841" name="Group 22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77843" name="Text Box 23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77844" name="Text Box 24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7842" name="Line 25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7836" name="Group 26"/>
          <p:cNvGrpSpPr>
            <a:grpSpLocks/>
          </p:cNvGrpSpPr>
          <p:nvPr/>
        </p:nvGrpSpPr>
        <p:grpSpPr bwMode="auto">
          <a:xfrm>
            <a:off x="6324600" y="1143000"/>
            <a:ext cx="520700" cy="608013"/>
            <a:chOff x="3888" y="1585"/>
            <a:chExt cx="328" cy="383"/>
          </a:xfrm>
        </p:grpSpPr>
        <p:grpSp>
          <p:nvGrpSpPr>
            <p:cNvPr id="77837" name="Group 27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77839" name="Text Box 2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77840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7838" name="Line 30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026566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788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54"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8854" name="Object 6"/>
          <p:cNvGraphicFramePr>
            <a:graphicFrameLocks noChangeAspect="1"/>
          </p:cNvGraphicFramePr>
          <p:nvPr/>
        </p:nvGraphicFramePr>
        <p:xfrm>
          <a:off x="7010400" y="51816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788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51816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855" name="Group 7"/>
          <p:cNvGrpSpPr>
            <a:grpSpLocks/>
          </p:cNvGrpSpPr>
          <p:nvPr/>
        </p:nvGrpSpPr>
        <p:grpSpPr bwMode="auto">
          <a:xfrm>
            <a:off x="6553200" y="4725988"/>
            <a:ext cx="469900" cy="608012"/>
            <a:chOff x="632" y="3640"/>
            <a:chExt cx="296" cy="383"/>
          </a:xfrm>
        </p:grpSpPr>
        <p:sp>
          <p:nvSpPr>
            <p:cNvPr id="78877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78878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8856" name="Group 10"/>
          <p:cNvGrpSpPr>
            <a:grpSpLocks/>
          </p:cNvGrpSpPr>
          <p:nvPr/>
        </p:nvGrpSpPr>
        <p:grpSpPr bwMode="auto">
          <a:xfrm>
            <a:off x="6248400" y="1828800"/>
            <a:ext cx="469900" cy="608013"/>
            <a:chOff x="5464" y="2704"/>
            <a:chExt cx="296" cy="383"/>
          </a:xfrm>
        </p:grpSpPr>
        <p:sp>
          <p:nvSpPr>
            <p:cNvPr id="78875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78876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8857" name="Group 13"/>
          <p:cNvGrpSpPr>
            <a:grpSpLocks/>
          </p:cNvGrpSpPr>
          <p:nvPr/>
        </p:nvGrpSpPr>
        <p:grpSpPr bwMode="auto">
          <a:xfrm>
            <a:off x="4279900" y="611188"/>
            <a:ext cx="520700" cy="608012"/>
            <a:chOff x="2880" y="104"/>
            <a:chExt cx="328" cy="383"/>
          </a:xfrm>
        </p:grpSpPr>
        <p:sp>
          <p:nvSpPr>
            <p:cNvPr id="78873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78874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78858" name="Group 16"/>
          <p:cNvGrpSpPr>
            <a:grpSpLocks/>
          </p:cNvGrpSpPr>
          <p:nvPr/>
        </p:nvGrpSpPr>
        <p:grpSpPr bwMode="auto">
          <a:xfrm>
            <a:off x="4038600" y="3201988"/>
            <a:ext cx="520700" cy="608012"/>
            <a:chOff x="1392" y="720"/>
            <a:chExt cx="328" cy="383"/>
          </a:xfrm>
        </p:grpSpPr>
        <p:grpSp>
          <p:nvGrpSpPr>
            <p:cNvPr id="78869" name="Group 17"/>
            <p:cNvGrpSpPr>
              <a:grpSpLocks/>
            </p:cNvGrpSpPr>
            <p:nvPr/>
          </p:nvGrpSpPr>
          <p:grpSpPr bwMode="auto">
            <a:xfrm>
              <a:off x="1392" y="720"/>
              <a:ext cx="328" cy="383"/>
              <a:chOff x="2880" y="104"/>
              <a:chExt cx="328" cy="383"/>
            </a:xfrm>
          </p:grpSpPr>
          <p:sp>
            <p:nvSpPr>
              <p:cNvPr id="78871" name="Text Box 1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h</a:t>
                </a:r>
              </a:p>
            </p:txBody>
          </p:sp>
          <p:sp>
            <p:nvSpPr>
              <p:cNvPr id="78872" name="Text Box 1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8870" name="Line 20"/>
            <p:cNvSpPr>
              <a:spLocks noChangeShapeType="1"/>
            </p:cNvSpPr>
            <p:nvPr/>
          </p:nvSpPr>
          <p:spPr bwMode="auto">
            <a:xfrm>
              <a:off x="1488" y="76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859" name="Group 21"/>
          <p:cNvGrpSpPr>
            <a:grpSpLocks/>
          </p:cNvGrpSpPr>
          <p:nvPr/>
        </p:nvGrpSpPr>
        <p:grpSpPr bwMode="auto">
          <a:xfrm>
            <a:off x="7099300" y="3201988"/>
            <a:ext cx="520700" cy="608012"/>
            <a:chOff x="3888" y="1585"/>
            <a:chExt cx="328" cy="383"/>
          </a:xfrm>
        </p:grpSpPr>
        <p:grpSp>
          <p:nvGrpSpPr>
            <p:cNvPr id="78865" name="Group 22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78867" name="Text Box 23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n</a:t>
                </a:r>
              </a:p>
            </p:txBody>
          </p:sp>
          <p:sp>
            <p:nvSpPr>
              <p:cNvPr id="78868" name="Text Box 24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8866" name="Line 25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8860" name="Group 26"/>
          <p:cNvGrpSpPr>
            <a:grpSpLocks/>
          </p:cNvGrpSpPr>
          <p:nvPr/>
        </p:nvGrpSpPr>
        <p:grpSpPr bwMode="auto">
          <a:xfrm>
            <a:off x="6324600" y="1143000"/>
            <a:ext cx="520700" cy="608013"/>
            <a:chOff x="3888" y="1585"/>
            <a:chExt cx="328" cy="383"/>
          </a:xfrm>
        </p:grpSpPr>
        <p:grpSp>
          <p:nvGrpSpPr>
            <p:cNvPr id="78861" name="Group 27"/>
            <p:cNvGrpSpPr>
              <a:grpSpLocks/>
            </p:cNvGrpSpPr>
            <p:nvPr/>
          </p:nvGrpSpPr>
          <p:grpSpPr bwMode="auto">
            <a:xfrm>
              <a:off x="3888" y="1585"/>
              <a:ext cx="328" cy="383"/>
              <a:chOff x="2880" y="104"/>
              <a:chExt cx="328" cy="383"/>
            </a:xfrm>
          </p:grpSpPr>
          <p:sp>
            <p:nvSpPr>
              <p:cNvPr id="78863" name="Text Box 28"/>
              <p:cNvSpPr txBox="1">
                <a:spLocks noChangeArrowheads="1"/>
              </p:cNvSpPr>
              <p:nvPr/>
            </p:nvSpPr>
            <p:spPr bwMode="auto">
              <a:xfrm>
                <a:off x="2912" y="160"/>
                <a:ext cx="296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r>
                  <a:rPr lang="en-US" altLang="en-US" sz="2800">
                    <a:solidFill>
                      <a:schemeClr val="bg1"/>
                    </a:solidFill>
                    <a:latin typeface="Verdana" pitchFamily="34" charset="0"/>
                  </a:rPr>
                  <a:t>e</a:t>
                </a:r>
              </a:p>
            </p:txBody>
          </p:sp>
          <p:sp>
            <p:nvSpPr>
              <p:cNvPr id="78864" name="Text Box 29"/>
              <p:cNvSpPr txBox="1">
                <a:spLocks noChangeArrowheads="1"/>
              </p:cNvSpPr>
              <p:nvPr/>
            </p:nvSpPr>
            <p:spPr bwMode="auto">
              <a:xfrm>
                <a:off x="2880" y="104"/>
                <a:ext cx="29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>
                  <a:spcBef>
                    <a:spcPct val="50000"/>
                  </a:spcBef>
                  <a:buFontTx/>
                  <a:buNone/>
                </a:pPr>
                <a:endParaRPr lang="en-US" altLang="en-US" sz="2000">
                  <a:solidFill>
                    <a:schemeClr val="bg1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78862" name="Line 30"/>
            <p:cNvSpPr>
              <a:spLocks noChangeShapeType="1"/>
            </p:cNvSpPr>
            <p:nvPr/>
          </p:nvSpPr>
          <p:spPr bwMode="auto">
            <a:xfrm>
              <a:off x="3984" y="1728"/>
              <a:ext cx="144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6500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Finding True Anomaly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en-US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r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Measured as the angle between the eccentricity vector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</m:oMath>
                </a14:m>
                <a:r>
                  <a:rPr lang="en-US" dirty="0"/>
                  <a:t>) and the position vector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:r>
                  <a:rPr lang="en-US" dirty="0" smtClean="0"/>
                  <a:t>At Perigee,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en-US" dirty="0" smtClean="0"/>
                  <a:t> = 0</a:t>
                </a: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°</a:t>
                </a:r>
              </a:p>
              <a:p>
                <a:pPr marL="0" indent="0" algn="ctr">
                  <a:buNone/>
                </a:pPr>
                <a:r>
                  <a:rPr lang="en-US" dirty="0" smtClean="0">
                    <a:latin typeface="Calibri" panose="020F0502020204030204" pitchFamily="34" charset="0"/>
                    <a:cs typeface="Calibri" panose="020F0502020204030204" pitchFamily="34" charset="0"/>
                  </a:rPr>
                  <a:t>At Apogee,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en-US" dirty="0"/>
                  <a:t> = </a:t>
                </a:r>
                <a:r>
                  <a:rPr lang="en-US" dirty="0" smtClean="0"/>
                  <a:t>180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°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49" t="-1111" r="-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0901673"/>
                  </p:ext>
                </p:extLst>
              </p:nvPr>
            </p:nvGraphicFramePr>
            <p:xfrm>
              <a:off x="873760" y="2961132"/>
              <a:ext cx="8503919" cy="9707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93021">
                      <a:extLst>
                        <a:ext uri="{9D8B030D-6E8A-4147-A177-3AD203B41FA5}">
                          <a16:colId xmlns:a16="http://schemas.microsoft.com/office/drawing/2014/main" val="18930895"/>
                        </a:ext>
                      </a:extLst>
                    </a:gridCol>
                    <a:gridCol w="6110898">
                      <a:extLst>
                        <a:ext uri="{9D8B030D-6E8A-4147-A177-3AD203B41FA5}">
                          <a16:colId xmlns:a16="http://schemas.microsoft.com/office/drawing/2014/main" val="380542892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𝜈</m:t>
                                    </m:r>
                                  </m:e>
                                </m:func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⃑"/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𝑒𝑅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20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(if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⃑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</m:acc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acc>
                                <m:accPr>
                                  <m:chr m:val="⃑"/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</m:acc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180°&lt;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&lt;360°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512673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00901673"/>
                  </p:ext>
                </p:extLst>
              </p:nvPr>
            </p:nvGraphicFramePr>
            <p:xfrm>
              <a:off x="873760" y="2961132"/>
              <a:ext cx="8503919" cy="9707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393021">
                      <a:extLst>
                        <a:ext uri="{9D8B030D-6E8A-4147-A177-3AD203B41FA5}">
                          <a16:colId xmlns:a16="http://schemas.microsoft.com/office/drawing/2014/main" val="18930895"/>
                        </a:ext>
                      </a:extLst>
                    </a:gridCol>
                    <a:gridCol w="6110898">
                      <a:extLst>
                        <a:ext uri="{9D8B030D-6E8A-4147-A177-3AD203B41FA5}">
                          <a16:colId xmlns:a16="http://schemas.microsoft.com/office/drawing/2014/main" val="3805428928"/>
                        </a:ext>
                      </a:extLst>
                    </a:gridCol>
                  </a:tblGrid>
                  <a:tr h="9707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254" t="-625" r="-256234" b="-31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4"/>
                          <a:stretch>
                            <a:fillRect l="-39282" t="-625" r="-399" b="-312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12673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78505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acc>
                  </m:oMath>
                </a14:m>
                <a:r>
                  <a:rPr lang="en-US" dirty="0" smtClean="0"/>
                  <a:t> are ALWAYS changing</a:t>
                </a:r>
              </a:p>
              <a:p>
                <a:r>
                  <a:rPr lang="en-US" dirty="0" smtClean="0"/>
                  <a:t>COEs are constant (except True Anomaly)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7" t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</m:acc>
                  </m:oMath>
                </a14:m>
                <a:r>
                  <a:rPr lang="en-US" dirty="0" smtClean="0"/>
                  <a:t> vs. COEs</a:t>
                </a:r>
                <a:endParaRPr lang="en-US" dirty="0"/>
              </a:p>
            </p:txBody>
          </p:sp>
        </mc:Choice>
        <mc:Fallback xmlns="">
          <p:sp>
            <p:nvSpPr>
              <p:cNvPr id="4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r="-21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79120" y="2651760"/>
            <a:ext cx="8412480" cy="3642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2" anchor="t" anchorCtr="0" compatLnSpc="1">
            <a:prstTxWarp prst="textNoShape">
              <a:avLst/>
            </a:prstTxWarp>
          </a:bodyPr>
          <a:lstStyle>
            <a:lvl1pPr marL="214313" indent="-2143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516731" indent="-21193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770335" indent="-16787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2001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800" b="1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5430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18859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6pPr>
            <a:lvl7pPr marL="22288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7pPr>
            <a:lvl8pPr marL="25717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8pPr>
            <a:lvl9pPr marL="2914650" indent="-1714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kern="0" dirty="0" smtClean="0"/>
              <a:t>a – </a:t>
            </a:r>
            <a:r>
              <a:rPr lang="en-US" sz="2000" kern="0" dirty="0" smtClean="0">
                <a:solidFill>
                  <a:srgbClr val="00B0F0"/>
                </a:solidFill>
              </a:rPr>
              <a:t>size</a:t>
            </a:r>
            <a:r>
              <a:rPr lang="en-US" sz="2000" kern="0" dirty="0" smtClean="0"/>
              <a:t> of orbit</a:t>
            </a:r>
          </a:p>
          <a:p>
            <a:pPr marL="0" indent="0">
              <a:buFont typeface="Wingdings" pitchFamily="2" charset="2"/>
              <a:buNone/>
            </a:pPr>
            <a:endParaRPr lang="en-US" sz="2000" kern="0" dirty="0" smtClean="0"/>
          </a:p>
          <a:p>
            <a:pPr marL="0" indent="0">
              <a:buFont typeface="Wingdings" pitchFamily="2" charset="2"/>
              <a:buNone/>
            </a:pPr>
            <a:endParaRPr lang="en-US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sz="2000" kern="0" dirty="0" smtClean="0"/>
              <a:t>e – </a:t>
            </a:r>
            <a:r>
              <a:rPr lang="en-US" sz="2000" kern="0" dirty="0" smtClean="0">
                <a:solidFill>
                  <a:srgbClr val="00B0F0"/>
                </a:solidFill>
              </a:rPr>
              <a:t>shape</a:t>
            </a:r>
            <a:r>
              <a:rPr lang="en-US" sz="2000" kern="0" dirty="0" smtClean="0"/>
              <a:t> of orbit</a:t>
            </a:r>
          </a:p>
          <a:p>
            <a:pPr marL="0" indent="0">
              <a:buFont typeface="Wingdings" pitchFamily="2" charset="2"/>
              <a:buNone/>
            </a:pPr>
            <a:endParaRPr lang="en-US" sz="2000" kern="0" dirty="0" smtClean="0"/>
          </a:p>
          <a:p>
            <a:pPr marL="0" indent="0">
              <a:buFont typeface="Wingdings" pitchFamily="2" charset="2"/>
              <a:buNone/>
            </a:pPr>
            <a:endParaRPr lang="en-US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sz="2000" kern="0" dirty="0" smtClean="0"/>
              <a:t>i – </a:t>
            </a:r>
            <a:r>
              <a:rPr lang="en-US" sz="2000" kern="0" dirty="0" smtClean="0">
                <a:solidFill>
                  <a:srgbClr val="00B0F0"/>
                </a:solidFill>
              </a:rPr>
              <a:t>tilt of orbital plane </a:t>
            </a:r>
            <a:r>
              <a:rPr lang="en-US" sz="2000" kern="0" dirty="0" err="1" smtClean="0"/>
              <a:t>wrt</a:t>
            </a:r>
            <a:r>
              <a:rPr lang="en-US" sz="2000" kern="0" dirty="0" smtClean="0"/>
              <a:t> the equator</a:t>
            </a:r>
          </a:p>
          <a:p>
            <a:pPr marL="0" indent="0">
              <a:buFont typeface="Wingdings" pitchFamily="2" charset="2"/>
              <a:buNone/>
            </a:pPr>
            <a:endParaRPr lang="en-US" sz="2000" kern="0" dirty="0" smtClean="0"/>
          </a:p>
          <a:p>
            <a:pPr marL="0" indent="0">
              <a:buFont typeface="Wingdings" pitchFamily="2" charset="2"/>
              <a:buNone/>
            </a:pPr>
            <a:endParaRPr lang="en-US" sz="2000" kern="0" dirty="0"/>
          </a:p>
          <a:p>
            <a:pPr marL="0" indent="0">
              <a:buFont typeface="Wingdings" pitchFamily="2" charset="2"/>
              <a:buNone/>
            </a:pPr>
            <a:r>
              <a:rPr lang="en-US" sz="2000" kern="0" dirty="0" smtClean="0"/>
              <a:t>Ω – </a:t>
            </a:r>
            <a:r>
              <a:rPr lang="en-US" sz="2000" kern="0" dirty="0" smtClean="0">
                <a:solidFill>
                  <a:srgbClr val="00B0F0"/>
                </a:solidFill>
              </a:rPr>
              <a:t>location of ascending node</a:t>
            </a:r>
            <a:r>
              <a:rPr lang="en-US" sz="2000" kern="0" dirty="0" smtClean="0"/>
              <a:t> </a:t>
            </a:r>
            <a:r>
              <a:rPr lang="en-US" sz="2000" kern="0" dirty="0" err="1" smtClean="0"/>
              <a:t>wrt</a:t>
            </a:r>
            <a:r>
              <a:rPr lang="en-US" sz="2000" kern="0" dirty="0" smtClean="0"/>
              <a:t> the vernal equinox direction</a:t>
            </a:r>
          </a:p>
          <a:p>
            <a:pPr marL="0" indent="0">
              <a:buFont typeface="Wingdings" pitchFamily="2" charset="2"/>
              <a:buNone/>
            </a:pPr>
            <a:endParaRPr lang="en-US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el-GR" sz="2000" kern="0" dirty="0" smtClean="0"/>
              <a:t>ω</a:t>
            </a:r>
            <a:r>
              <a:rPr lang="en-US" sz="2000" kern="0" dirty="0" smtClean="0"/>
              <a:t> – </a:t>
            </a:r>
            <a:r>
              <a:rPr lang="en-US" sz="2000" kern="0" dirty="0" smtClean="0">
                <a:solidFill>
                  <a:srgbClr val="00B0F0"/>
                </a:solidFill>
              </a:rPr>
              <a:t>location of perigee </a:t>
            </a:r>
            <a:r>
              <a:rPr lang="en-US" sz="2000" kern="0" dirty="0" err="1" smtClean="0"/>
              <a:t>wrt</a:t>
            </a:r>
            <a:r>
              <a:rPr lang="en-US" sz="2000" kern="0" dirty="0" smtClean="0"/>
              <a:t> ascending node</a:t>
            </a:r>
          </a:p>
          <a:p>
            <a:pPr marL="0" indent="0">
              <a:buFont typeface="Wingdings" pitchFamily="2" charset="2"/>
              <a:buNone/>
            </a:pPr>
            <a:endParaRPr lang="en-US" sz="2000" kern="0" dirty="0" smtClean="0"/>
          </a:p>
          <a:p>
            <a:pPr marL="0" indent="0">
              <a:buFont typeface="Wingdings" pitchFamily="2" charset="2"/>
              <a:buNone/>
            </a:pPr>
            <a:r>
              <a:rPr lang="en-US" sz="2000" i="1" kern="0" dirty="0" smtClean="0"/>
              <a:t>ν</a:t>
            </a:r>
            <a:r>
              <a:rPr lang="en-US" sz="2000" kern="0" dirty="0" smtClean="0"/>
              <a:t> </a:t>
            </a:r>
            <a:r>
              <a:rPr lang="en-US" sz="2000" kern="0" dirty="0" smtClean="0">
                <a:solidFill>
                  <a:srgbClr val="00B0F0"/>
                </a:solidFill>
              </a:rPr>
              <a:t>– location of satellite </a:t>
            </a:r>
            <a:r>
              <a:rPr lang="en-US" sz="2000" kern="0" dirty="0" err="1" smtClean="0"/>
              <a:t>wrt</a:t>
            </a:r>
            <a:r>
              <a:rPr lang="en-US" sz="2000" kern="0" dirty="0" smtClean="0"/>
              <a:t> perigee</a:t>
            </a:r>
            <a:endParaRPr lang="en-US" sz="2000" kern="0" dirty="0" smtClean="0"/>
          </a:p>
        </p:txBody>
      </p:sp>
      <p:sp>
        <p:nvSpPr>
          <p:cNvPr id="2" name="Rectangle 1"/>
          <p:cNvSpPr/>
          <p:nvPr/>
        </p:nvSpPr>
        <p:spPr>
          <a:xfrm>
            <a:off x="6448123" y="6039683"/>
            <a:ext cx="23326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kern="0" dirty="0" smtClean="0"/>
              <a:t>*</a:t>
            </a:r>
            <a:r>
              <a:rPr lang="en-US" sz="1800" kern="0" dirty="0" err="1" smtClean="0"/>
              <a:t>wrt</a:t>
            </a:r>
            <a:r>
              <a:rPr lang="en-US" sz="1800" kern="0" dirty="0" smtClean="0"/>
              <a:t> = with respect to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6527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 #1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Circular Orbit</a:t>
                </a:r>
              </a:p>
              <a:p>
                <a:pPr lvl="1"/>
                <a:r>
                  <a:rPr lang="en-US" dirty="0" smtClean="0"/>
                  <a:t>e = 0</a:t>
                </a:r>
                <a:r>
                  <a:rPr lang="en-US" dirty="0"/>
                  <a:t> </a:t>
                </a:r>
                <a:r>
                  <a:rPr lang="en-US" dirty="0" smtClean="0"/>
                  <a:t> and there is no PERIGEE; therefore we cannot calculate anything with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lvl="1"/>
                <a:r>
                  <a:rPr lang="en-US" dirty="0" smtClean="0"/>
                  <a:t>Argument of Perigee and True Anomaly are UNDEFINED</a:t>
                </a:r>
              </a:p>
              <a:p>
                <a:pPr lvl="1"/>
                <a:r>
                  <a:rPr lang="en-US" dirty="0" smtClean="0"/>
                  <a:t>Spacecraft location is given by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Argument of Latitude (u)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159349"/>
                  </p:ext>
                </p:extLst>
              </p:nvPr>
            </p:nvGraphicFramePr>
            <p:xfrm>
              <a:off x="882996" y="3748630"/>
              <a:ext cx="8159403" cy="9707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96073">
                      <a:extLst>
                        <a:ext uri="{9D8B030D-6E8A-4147-A177-3AD203B41FA5}">
                          <a16:colId xmlns:a16="http://schemas.microsoft.com/office/drawing/2014/main" val="3029986761"/>
                        </a:ext>
                      </a:extLst>
                    </a:gridCol>
                    <a:gridCol w="5863330">
                      <a:extLst>
                        <a:ext uri="{9D8B030D-6E8A-4147-A177-3AD203B41FA5}">
                          <a16:colId xmlns:a16="http://schemas.microsoft.com/office/drawing/2014/main" val="380567592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func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⃑"/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acc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⃑"/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𝑛𝑅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180°&lt;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&lt;360°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3666479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159349"/>
                  </p:ext>
                </p:extLst>
              </p:nvPr>
            </p:nvGraphicFramePr>
            <p:xfrm>
              <a:off x="882996" y="3748630"/>
              <a:ext cx="8159403" cy="9707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296073">
                      <a:extLst>
                        <a:ext uri="{9D8B030D-6E8A-4147-A177-3AD203B41FA5}">
                          <a16:colId xmlns:a16="http://schemas.microsoft.com/office/drawing/2014/main" val="3029986761"/>
                        </a:ext>
                      </a:extLst>
                    </a:gridCol>
                    <a:gridCol w="5863330">
                      <a:extLst>
                        <a:ext uri="{9D8B030D-6E8A-4147-A177-3AD203B41FA5}">
                          <a16:colId xmlns:a16="http://schemas.microsoft.com/office/drawing/2014/main" val="3805675924"/>
                        </a:ext>
                      </a:extLst>
                    </a:gridCol>
                  </a:tblGrid>
                  <a:tr h="9707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65" t="-621" r="-256499" b="-2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39252" t="-621" r="-415" b="-24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666479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408168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 #2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Equatorial Orbit</a:t>
                </a:r>
              </a:p>
              <a:p>
                <a:pPr lvl="1"/>
                <a:r>
                  <a:rPr lang="en-US" dirty="0"/>
                  <a:t>No ascending node; therefore no node vector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RAAN and Argument of Perigee are UNDEFINED</a:t>
                </a:r>
              </a:p>
              <a:p>
                <a:pPr lvl="1"/>
                <a:r>
                  <a:rPr lang="en-US" dirty="0"/>
                  <a:t>Perigee location is given by </a:t>
                </a:r>
                <a:r>
                  <a:rPr lang="en-US" dirty="0">
                    <a:solidFill>
                      <a:srgbClr val="00B0F0"/>
                    </a:solidFill>
                  </a:rPr>
                  <a:t>Longitude of Perigee (</a:t>
                </a:r>
                <a:r>
                  <a:rPr lang="el-GR" dirty="0">
                    <a:solidFill>
                      <a:srgbClr val="00B0F0"/>
                    </a:solidFill>
                  </a:rPr>
                  <a:t>Π</a:t>
                </a:r>
                <a:r>
                  <a:rPr lang="en-US" dirty="0">
                    <a:solidFill>
                      <a:srgbClr val="00B0F0"/>
                    </a:solidFill>
                  </a:rPr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5177672"/>
                  </p:ext>
                </p:extLst>
              </p:nvPr>
            </p:nvGraphicFramePr>
            <p:xfrm>
              <a:off x="966124" y="3511423"/>
              <a:ext cx="8503920" cy="961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35712">
                      <a:extLst>
                        <a:ext uri="{9D8B030D-6E8A-4147-A177-3AD203B41FA5}">
                          <a16:colId xmlns:a16="http://schemas.microsoft.com/office/drawing/2014/main" val="759673146"/>
                        </a:ext>
                      </a:extLst>
                    </a:gridCol>
                    <a:gridCol w="6068208">
                      <a:extLst>
                        <a:ext uri="{9D8B030D-6E8A-4147-A177-3AD203B41FA5}">
                          <a16:colId xmlns:a16="http://schemas.microsoft.com/office/drawing/2014/main" val="29080560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Π</m:t>
                                    </m:r>
                                  </m:e>
                                </m:func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̂"/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⃑"/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𝑖𝑒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180°&lt;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Π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&lt;360°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92372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45177672"/>
                  </p:ext>
                </p:extLst>
              </p:nvPr>
            </p:nvGraphicFramePr>
            <p:xfrm>
              <a:off x="966124" y="3511423"/>
              <a:ext cx="8503920" cy="96132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35712">
                      <a:extLst>
                        <a:ext uri="{9D8B030D-6E8A-4147-A177-3AD203B41FA5}">
                          <a16:colId xmlns:a16="http://schemas.microsoft.com/office/drawing/2014/main" val="759673146"/>
                        </a:ext>
                      </a:extLst>
                    </a:gridCol>
                    <a:gridCol w="6068208">
                      <a:extLst>
                        <a:ext uri="{9D8B030D-6E8A-4147-A177-3AD203B41FA5}">
                          <a16:colId xmlns:a16="http://schemas.microsoft.com/office/drawing/2014/main" val="290805601"/>
                        </a:ext>
                      </a:extLst>
                    </a:gridCol>
                  </a:tblGrid>
                  <a:tr h="9613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250" t="-1266" r="-250000" b="-2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3"/>
                          <a:stretch>
                            <a:fillRect l="-40261" t="-1266" r="-402" b="-25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923725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41526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Cases #3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Circular, Equatorial Orbit</a:t>
                </a:r>
              </a:p>
              <a:p>
                <a:pPr lvl="1"/>
                <a:r>
                  <a:rPr lang="en-US" dirty="0"/>
                  <a:t>e = 0  and there is no PERIGEE; therefore we cannot calculate anything with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 smtClean="0"/>
                  <a:t>No </a:t>
                </a:r>
                <a:r>
                  <a:rPr lang="en-US" dirty="0"/>
                  <a:t>ascending node; therefore no node vector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en-US" dirty="0" smtClean="0"/>
                  <a:t>RAAN, Argument </a:t>
                </a:r>
                <a:r>
                  <a:rPr lang="en-US" dirty="0"/>
                  <a:t>of </a:t>
                </a:r>
                <a:r>
                  <a:rPr lang="en-US" dirty="0" smtClean="0"/>
                  <a:t>Perigee, and True Anomaly </a:t>
                </a:r>
                <a:r>
                  <a:rPr lang="en-US" dirty="0"/>
                  <a:t>are UNDEFINED</a:t>
                </a:r>
              </a:p>
              <a:p>
                <a:pPr lvl="1"/>
                <a:r>
                  <a:rPr lang="en-US" dirty="0" smtClean="0"/>
                  <a:t>Spacecraft location is given by </a:t>
                </a:r>
                <a:r>
                  <a:rPr lang="en-US" dirty="0" smtClean="0">
                    <a:solidFill>
                      <a:srgbClr val="00B0F0"/>
                    </a:solidFill>
                  </a:rPr>
                  <a:t>True Longitude (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 smtClean="0">
                    <a:solidFill>
                      <a:srgbClr val="00B0F0"/>
                    </a:solidFill>
                  </a:rPr>
                  <a:t>)</a:t>
                </a:r>
                <a:endParaRPr lang="en-US" dirty="0"/>
              </a:p>
              <a:p>
                <a:pPr marL="304800" lvl="1" indent="0">
                  <a:buNone/>
                </a:pPr>
                <a:endParaRPr lang="en-US" dirty="0" smtClean="0"/>
              </a:p>
              <a:p>
                <a:pPr marL="3048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902164"/>
                  </p:ext>
                </p:extLst>
              </p:nvPr>
            </p:nvGraphicFramePr>
            <p:xfrm>
              <a:off x="1089893" y="3931920"/>
              <a:ext cx="8684952" cy="9707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87563">
                      <a:extLst>
                        <a:ext uri="{9D8B030D-6E8A-4147-A177-3AD203B41FA5}">
                          <a16:colId xmlns:a16="http://schemas.microsoft.com/office/drawing/2014/main" val="2325674497"/>
                        </a:ext>
                      </a:extLst>
                    </a:gridCol>
                    <a:gridCol w="6197389">
                      <a:extLst>
                        <a:ext uri="{9D8B030D-6E8A-4147-A177-3AD203B41FA5}">
                          <a16:colId xmlns:a16="http://schemas.microsoft.com/office/drawing/2014/main" val="3778637632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US" sz="32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𝓁</m:t>
                                    </m:r>
                                  </m:e>
                                </m:func>
                                <m:r>
                                  <a:rPr lang="en-US" sz="24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acc>
                                      <m:accPr>
                                        <m:chr m:val="̂"/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acc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⋅</m:t>
                                    </m:r>
                                    <m:acc>
                                      <m:accPr>
                                        <m:chr m:val="⃑"/>
                                        <m:ctrlPr>
                                          <a:rPr lang="en-US" sz="32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en-US" sz="24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𝑖𝑅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sz="32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2400" dirty="0" smtClean="0">
                              <a:solidFill>
                                <a:schemeClr val="tx1"/>
                              </a:solidFill>
                              <a:effectLst/>
                            </a:rPr>
                            <a:t>(if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40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, then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180°&lt;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  <m:r>
                                <a:rPr lang="en-US" sz="24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&lt;360°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  <a:effectLst/>
                            </a:rPr>
                            <a:t>)</a:t>
                          </a:r>
                          <a:endParaRPr lang="en-US" sz="32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001530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902164"/>
                  </p:ext>
                </p:extLst>
              </p:nvPr>
            </p:nvGraphicFramePr>
            <p:xfrm>
              <a:off x="1089893" y="3931920"/>
              <a:ext cx="8684952" cy="970788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2487563">
                      <a:extLst>
                        <a:ext uri="{9D8B030D-6E8A-4147-A177-3AD203B41FA5}">
                          <a16:colId xmlns:a16="http://schemas.microsoft.com/office/drawing/2014/main" val="2325674497"/>
                        </a:ext>
                      </a:extLst>
                    </a:gridCol>
                    <a:gridCol w="6197389">
                      <a:extLst>
                        <a:ext uri="{9D8B030D-6E8A-4147-A177-3AD203B41FA5}">
                          <a16:colId xmlns:a16="http://schemas.microsoft.com/office/drawing/2014/main" val="3778637632"/>
                        </a:ext>
                      </a:extLst>
                    </a:gridCol>
                  </a:tblGrid>
                  <a:tr h="97078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2495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0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01530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865826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Constants of Orbital Motion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2514600" y="3894138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94138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858965" y="1825625"/>
                <a:ext cx="3886200" cy="4351338"/>
              </a:xfrm>
              <a:ln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400" u="sng" dirty="0" smtClean="0"/>
                  <a:t>Specific Angular Momentum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2400" i="1" u="sng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1" i="1" u="sng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acc>
                  </m:oMath>
                </a14:m>
                <a:r>
                  <a:rPr lang="en-US" sz="2400" u="sng" dirty="0" smtClean="0"/>
                  <a:t>)</a:t>
                </a:r>
              </a:p>
              <a:p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a:rPr lang="en-US" sz="3200" i="1">
                          <a:latin typeface="Cambria Math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en-US" sz="3200" b="0" i="1">
                          <a:latin typeface="Cambria Math"/>
                        </a:rPr>
                        <m:t> </m:t>
                      </m:r>
                      <m:r>
                        <a:rPr lang="en-US" sz="3200" b="0" i="1">
                          <a:latin typeface="Cambria Math"/>
                        </a:rPr>
                        <m:t>𝑥</m:t>
                      </m:r>
                      <m:r>
                        <a:rPr lang="en-US" sz="3200" b="0" i="1">
                          <a:latin typeface="Cambria Math"/>
                        </a:rPr>
                        <m:t> </m:t>
                      </m:r>
                      <m:r>
                        <a:rPr lang="en-US" sz="3200" b="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⃑"/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dirty="0" smtClean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sz="3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h</m:t>
                          </m:r>
                        </m:e>
                      </m:acc>
                      <m:r>
                        <a:rPr lang="en-US" sz="3200" i="1">
                          <a:solidFill>
                            <a:srgbClr val="00B050"/>
                          </a:solidFill>
                          <a:latin typeface="Cambria Math"/>
                        </a:rPr>
                        <m:t>=</m:t>
                      </m:r>
                      <m:acc>
                        <m:accPr>
                          <m:chr m:val="⃑"/>
                          <m:ctrlPr>
                            <a:rPr lang="en-US" sz="32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𝑅</m:t>
                          </m:r>
                        </m:e>
                      </m:acc>
                      <m:r>
                        <a:rPr lang="en-US" sz="3200" b="0" i="1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3200" b="0" i="1">
                          <a:solidFill>
                            <a:srgbClr val="00B05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3200" b="0" i="1">
                          <a:solidFill>
                            <a:srgbClr val="00B050"/>
                          </a:solidFill>
                          <a:latin typeface="Cambria Math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sz="3200" b="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>
                              <a:solidFill>
                                <a:srgbClr val="00B050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858965" y="1825625"/>
                <a:ext cx="3886200" cy="4351338"/>
              </a:xfrm>
              <a:blipFill>
                <a:blip r:embed="rId5"/>
                <a:stretch>
                  <a:fillRect t="-978"/>
                </a:stretch>
              </a:blipFill>
              <a:ln>
                <a:solidFill>
                  <a:schemeClr val="tx1"/>
                </a:solidFill>
                <a:prstDash val="lg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7"/>
              <p:cNvSpPr txBox="1">
                <a:spLocks/>
              </p:cNvSpPr>
              <p:nvPr/>
            </p:nvSpPr>
            <p:spPr bwMode="auto">
              <a:xfrm>
                <a:off x="305892" y="1825625"/>
                <a:ext cx="3886200" cy="43513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214313" indent="-2143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1800" b="1">
                    <a:solidFill>
                      <a:schemeClr val="tx1"/>
                    </a:solidFill>
                    <a:latin typeface="Trebuchet MS" panose="020B0603020202020204" pitchFamily="34" charset="0"/>
                    <a:ea typeface="+mn-ea"/>
                    <a:cs typeface="+mn-cs"/>
                  </a:defRPr>
                </a:lvl1pPr>
                <a:lvl2pPr marL="516731" indent="-211931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15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2pPr>
                <a:lvl3pPr marL="770335" indent="-167879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C2D83"/>
                  </a:buClr>
                  <a:buSzPct val="80000"/>
                  <a:buFont typeface="Wingdings" pitchFamily="2" charset="2"/>
                  <a:buChar char="n"/>
                  <a:defRPr sz="135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3pPr>
                <a:lvl4pPr marL="12001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200" b="1">
                    <a:solidFill>
                      <a:schemeClr val="tx1"/>
                    </a:solidFill>
                    <a:latin typeface="Trebuchet MS" panose="020B0603020202020204" pitchFamily="34" charset="0"/>
                  </a:defRPr>
                </a:lvl4pPr>
                <a:lvl5pPr marL="15430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500">
                    <a:solidFill>
                      <a:schemeClr val="tx1"/>
                    </a:solidFill>
                    <a:latin typeface="+mn-lt"/>
                  </a:defRPr>
                </a:lvl5pPr>
                <a:lvl6pPr marL="18859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500">
                    <a:solidFill>
                      <a:schemeClr val="tx1"/>
                    </a:solidFill>
                    <a:latin typeface="+mn-lt"/>
                  </a:defRPr>
                </a:lvl6pPr>
                <a:lvl7pPr marL="22288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500">
                    <a:solidFill>
                      <a:schemeClr val="tx1"/>
                    </a:solidFill>
                    <a:latin typeface="+mn-lt"/>
                  </a:defRPr>
                </a:lvl7pPr>
                <a:lvl8pPr marL="25717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500">
                    <a:solidFill>
                      <a:schemeClr val="tx1"/>
                    </a:solidFill>
                    <a:latin typeface="+mn-lt"/>
                  </a:defRPr>
                </a:lvl8pPr>
                <a:lvl9pPr marL="2914650" indent="-1714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rgbClr val="003399"/>
                  </a:buClr>
                  <a:buSzPct val="80000"/>
                  <a:buFont typeface="Wingdings" pitchFamily="2" charset="2"/>
                  <a:buChar char="n"/>
                  <a:defRPr sz="15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algn="ctr">
                  <a:buFont typeface="Wingdings" pitchFamily="2" charset="2"/>
                  <a:buNone/>
                </a:pPr>
                <a:r>
                  <a:rPr lang="en-US" sz="2400" u="sng" kern="0" dirty="0" smtClean="0"/>
                  <a:t>Specific Mechanical Energy(</a:t>
                </a:r>
                <a:r>
                  <a:rPr lang="el-GR" sz="2400" u="sng" kern="0" dirty="0" smtClean="0"/>
                  <a:t>ε</a:t>
                </a:r>
                <a:r>
                  <a:rPr lang="en-US" sz="2400" u="sng" kern="0" dirty="0" smtClean="0"/>
                  <a:t>)</a:t>
                </a:r>
              </a:p>
              <a:p>
                <a:endParaRPr lang="en-US" sz="2400" kern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>
                          <a:latin typeface="Cambria Math"/>
                        </a:rPr>
                        <m:t>𝐸</m:t>
                      </m:r>
                      <m:r>
                        <a:rPr lang="en-US" sz="32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3200" b="0" i="1">
                          <a:latin typeface="Cambria Math"/>
                        </a:rPr>
                        <m:t>𝑚</m:t>
                      </m:r>
                      <m:sSup>
                        <m:sSup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3200" b="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3200" b="0" i="1">
                          <a:latin typeface="Cambria Math"/>
                        </a:rPr>
                        <m:t> − </m:t>
                      </m:r>
                      <m:f>
                        <m:fPr>
                          <m:ctrlPr>
                            <a:rPr lang="en-US" sz="3200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>
                              <a:latin typeface="Cambria Math"/>
                              <a:ea typeface="Cambria Math"/>
                            </a:rPr>
                            <m:t>𝜇</m:t>
                          </m:r>
                          <m:r>
                            <a:rPr lang="en-US" sz="3200" b="0" i="1">
                              <a:latin typeface="Cambria Math"/>
                              <a:ea typeface="Cambria Math"/>
                            </a:rPr>
                            <m:t>𝑚</m:t>
                          </m:r>
                        </m:num>
                        <m:den>
                          <m:r>
                            <a:rPr lang="en-US" sz="3200" b="0" i="1">
                              <a:latin typeface="Cambria Math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000" kern="0" dirty="0"/>
              </a:p>
              <a:p>
                <a:pPr marL="0" indent="0" algn="ctr">
                  <a:buFont typeface="Wingdings" pitchFamily="2" charset="2"/>
                  <a:buNone/>
                </a:pPr>
                <a:endParaRPr lang="en-US" sz="2400" kern="0" dirty="0" smtClean="0"/>
              </a:p>
              <a:p>
                <a:pPr marL="0" indent="0" algn="ctr">
                  <a:buFont typeface="Wingdings" pitchFamily="2" charset="2"/>
                  <a:buNone/>
                </a:pPr>
                <a:endParaRPr lang="en-US" sz="2400" kern="0" dirty="0"/>
              </a:p>
              <a:p>
                <a:pPr marL="0" indent="0" algn="ctr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kern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sz="2800" b="0" i="1" kern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800" b="0" i="1" kern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kern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sz="2800" b="0" i="1" kern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kern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0" kern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sz="2800" b="0" i="1" kern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kern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800" b="0" i="1" kern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sz="2400" b="0" kern="0" dirty="0"/>
              </a:p>
              <a:p>
                <a:pPr marL="0" indent="0" algn="ctr">
                  <a:buFont typeface="Wingdings" pitchFamily="2" charset="2"/>
                  <a:buNone/>
                </a:pPr>
                <a:endParaRPr lang="en-US" sz="2400" kern="0" dirty="0"/>
              </a:p>
            </p:txBody>
          </p:sp>
        </mc:Choice>
        <mc:Fallback xmlns="">
          <p:sp>
            <p:nvSpPr>
              <p:cNvPr id="16" name="Content Placeholder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892" y="1825625"/>
                <a:ext cx="3886200" cy="4351338"/>
              </a:xfrm>
              <a:prstGeom prst="rect">
                <a:avLst/>
              </a:prstGeom>
              <a:blipFill>
                <a:blip r:embed="rId6"/>
                <a:stretch>
                  <a:fillRect t="-978"/>
                </a:stretch>
              </a:blipFill>
              <a:ln w="9525">
                <a:solidFill>
                  <a:schemeClr val="tx1"/>
                </a:solidFill>
                <a:prstDash val="lgDash"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38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Defined the six COEs and their associated vectors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We prefer COEs over R and V because…</a:t>
                </a:r>
              </a:p>
              <a:p>
                <a:pPr lvl="1"/>
                <a:r>
                  <a:rPr lang="en-US" dirty="0" smtClean="0"/>
                  <a:t>R and V are always changing</a:t>
                </a:r>
              </a:p>
              <a:p>
                <a:pPr lvl="1"/>
                <a:r>
                  <a:rPr lang="en-US" dirty="0" smtClean="0"/>
                  <a:t>COEs are constant (except True Anomaly)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 </a:t>
                </a:r>
                <a:r>
                  <a:rPr lang="en-US" dirty="0" smtClean="0"/>
                  <a:t>Constants of orbital motion are based on R &amp; V</a:t>
                </a:r>
              </a:p>
              <a:p>
                <a:pPr lvl="1"/>
                <a:r>
                  <a:rPr lang="en-US" dirty="0" smtClean="0"/>
                  <a:t>But…even though R &amp; V are always changing…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𝜺</m:t>
                    </m:r>
                  </m:oMath>
                </a14:m>
                <a:r>
                  <a:rPr lang="en-US" dirty="0" smtClean="0"/>
                  <a:t> &amp; 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</m:acc>
                  </m:oMath>
                </a14:m>
                <a:r>
                  <a:rPr lang="en-US" dirty="0" smtClean="0"/>
                  <a:t> are CONSTANT!!!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97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372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Classic Orbital Elements (COEs)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dirty="0" smtClean="0"/>
              <a:t>a –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e –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Ω – 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l-GR" dirty="0" smtClean="0"/>
              <a:t>ω</a:t>
            </a:r>
            <a:r>
              <a:rPr lang="en-US" dirty="0" smtClean="0"/>
              <a:t> –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 smtClean="0"/>
              <a:t>ν</a:t>
            </a:r>
            <a:r>
              <a:rPr lang="en-US" dirty="0" smtClean="0"/>
              <a:t> –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25236" y="1463040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rebuchet MS" panose="020B0603020202020204" pitchFamily="34" charset="0"/>
              </a:rPr>
              <a:t>Semi-major Axis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25236" y="2474422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rebuchet MS" panose="020B0603020202020204" pitchFamily="34" charset="0"/>
              </a:rPr>
              <a:t>Eccentricity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5236" y="3502871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rebuchet MS" panose="020B0603020202020204" pitchFamily="34" charset="0"/>
              </a:rPr>
              <a:t>Inclination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5235" y="4531320"/>
            <a:ext cx="40917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rebuchet MS" panose="020B0603020202020204" pitchFamily="34" charset="0"/>
              </a:rPr>
              <a:t>Right Ascension of the Ascending Node (RAAN)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95453" y="1986260"/>
            <a:ext cx="37545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rebuchet MS" panose="020B0603020202020204" pitchFamily="34" charset="0"/>
              </a:rPr>
              <a:t>Argument of Perigee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95454" y="3032700"/>
            <a:ext cx="294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Trebuchet MS" panose="020B0603020202020204" pitchFamily="34" charset="0"/>
              </a:rPr>
              <a:t>True Anomaly</a:t>
            </a:r>
            <a:endParaRPr lang="en-US" sz="2800" b="1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49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Points, Vectors, &amp; Angles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 Point is a specific location within an orbit</a:t>
                </a:r>
              </a:p>
              <a:p>
                <a:pPr lvl="1"/>
                <a:r>
                  <a:rPr lang="en-US" sz="1800" dirty="0" smtClean="0"/>
                  <a:t>Apogee</a:t>
                </a:r>
              </a:p>
              <a:p>
                <a:pPr lvl="1"/>
                <a:r>
                  <a:rPr lang="en-US" sz="1800" dirty="0" smtClean="0"/>
                  <a:t>Perigee</a:t>
                </a:r>
              </a:p>
              <a:p>
                <a:pPr lvl="1"/>
                <a:r>
                  <a:rPr lang="en-US" sz="1800" dirty="0" smtClean="0"/>
                  <a:t>Ascending Node</a:t>
                </a:r>
              </a:p>
              <a:p>
                <a:pPr lvl="1"/>
                <a:r>
                  <a:rPr lang="en-US" sz="1800" dirty="0" smtClean="0"/>
                  <a:t>Descending Node</a:t>
                </a:r>
              </a:p>
              <a:p>
                <a:r>
                  <a:rPr lang="en-US" sz="2400" dirty="0" smtClean="0"/>
                  <a:t>Vectors point to a specific point</a:t>
                </a:r>
              </a:p>
              <a:p>
                <a:pPr lvl="1"/>
                <a:r>
                  <a:rPr lang="en-US" sz="1800" dirty="0" smtClean="0"/>
                  <a:t>Node vector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acc>
                  </m:oMath>
                </a14:m>
                <a:r>
                  <a:rPr lang="en-US" sz="1800" dirty="0" smtClean="0"/>
                  <a:t>) points to the Ascending Node</a:t>
                </a:r>
              </a:p>
              <a:p>
                <a:pPr lvl="1"/>
                <a:r>
                  <a:rPr lang="en-US" sz="1800" dirty="0" smtClean="0"/>
                  <a:t>Eccentricity vector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acc>
                  </m:oMath>
                </a14:m>
                <a:r>
                  <a:rPr lang="en-US" sz="1800" dirty="0" smtClean="0"/>
                  <a:t>) points to Perigee</a:t>
                </a:r>
              </a:p>
              <a:p>
                <a:pPr lvl="1"/>
                <a:r>
                  <a:rPr lang="en-US" sz="1800" dirty="0" smtClean="0"/>
                  <a:t>Position vector (</a:t>
                </a:r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acc>
                  </m:oMath>
                </a14:m>
                <a:r>
                  <a:rPr lang="en-US" sz="1800" dirty="0" smtClean="0"/>
                  <a:t>) points to the spacecraft</a:t>
                </a:r>
              </a:p>
              <a:p>
                <a:r>
                  <a:rPr lang="en-US" sz="2400" dirty="0" smtClean="0"/>
                  <a:t>Angles are measured between two vectors</a:t>
                </a:r>
              </a:p>
              <a:p>
                <a:pPr lvl="1"/>
                <a:r>
                  <a:rPr lang="en-US" sz="1800" dirty="0" smtClean="0"/>
                  <a:t>Inclination</a:t>
                </a:r>
              </a:p>
              <a:p>
                <a:pPr lvl="1"/>
                <a:r>
                  <a:rPr lang="en-US" sz="1800" dirty="0" smtClean="0"/>
                  <a:t>RAAN</a:t>
                </a:r>
              </a:p>
              <a:p>
                <a:pPr lvl="1"/>
                <a:r>
                  <a:rPr lang="en-US" sz="1800" dirty="0" smtClean="0"/>
                  <a:t>Argument of Perigee</a:t>
                </a:r>
              </a:p>
              <a:p>
                <a:pPr lvl="1"/>
                <a:r>
                  <a:rPr lang="en-US" sz="1800" dirty="0" smtClean="0"/>
                  <a:t>True Anomaly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07" t="-988" b="-3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792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Semi-major Axis (a)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semi-major axis (a) tells us the </a:t>
            </a:r>
            <a:r>
              <a:rPr lang="en-US" dirty="0" smtClean="0">
                <a:solidFill>
                  <a:srgbClr val="00B0F0"/>
                </a:solidFill>
              </a:rPr>
              <a:t>SIZE</a:t>
            </a:r>
            <a:r>
              <a:rPr lang="en-US" dirty="0" smtClean="0"/>
              <a:t> of the orbit.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17886" y="2935608"/>
            <a:ext cx="4008581" cy="2268175"/>
            <a:chOff x="1449388" y="1597888"/>
            <a:chExt cx="6595485" cy="4602018"/>
          </a:xfrm>
        </p:grpSpPr>
        <p:grpSp>
          <p:nvGrpSpPr>
            <p:cNvPr id="5" name="Group 13"/>
            <p:cNvGrpSpPr>
              <a:grpSpLocks noChangeAspect="1"/>
            </p:cNvGrpSpPr>
            <p:nvPr/>
          </p:nvGrpSpPr>
          <p:grpSpPr bwMode="auto">
            <a:xfrm>
              <a:off x="6575419" y="3595322"/>
              <a:ext cx="601151" cy="601151"/>
              <a:chOff x="2514600" y="1676400"/>
              <a:chExt cx="3924300" cy="3924300"/>
            </a:xfrm>
          </p:grpSpPr>
          <p:pic>
            <p:nvPicPr>
              <p:cNvPr id="13" name="Picture 14" descr="http://www.countingthoughts.com/ct/images/earthAboveNorthPole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4600" y="1676400"/>
                <a:ext cx="3924300" cy="3924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Oval 13"/>
              <p:cNvSpPr/>
              <p:nvPr/>
            </p:nvSpPr>
            <p:spPr bwMode="auto">
              <a:xfrm>
                <a:off x="2514600" y="1676400"/>
                <a:ext cx="3924300" cy="3924300"/>
              </a:xfrm>
              <a:prstGeom prst="ellipse">
                <a:avLst/>
              </a:prstGeom>
              <a:noFill/>
              <a:ln w="31750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pPr algn="ctr" eaLnBrk="0" hangingPunct="0">
                  <a:defRPr/>
                </a:pPr>
                <a:endParaRPr lang="en-US">
                  <a:solidFill>
                    <a:srgbClr val="FFFFFF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6" name="Oval 1"/>
            <p:cNvSpPr>
              <a:spLocks noChangeArrowheads="1"/>
            </p:cNvSpPr>
            <p:nvPr/>
          </p:nvSpPr>
          <p:spPr bwMode="auto">
            <a:xfrm>
              <a:off x="1449388" y="1597888"/>
              <a:ext cx="6595485" cy="4602018"/>
            </a:xfrm>
            <a:prstGeom prst="ellipse">
              <a:avLst/>
            </a:prstGeom>
            <a:noFill/>
            <a:ln w="25400" algn="ctr">
              <a:solidFill>
                <a:srgbClr val="00B0F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hlink"/>
                </a:buClr>
                <a:buSzPct val="60000"/>
                <a:buFont typeface="Wingdings" pitchFamily="2" charset="2"/>
                <a:buChar char="n"/>
                <a:defRPr sz="3200">
                  <a:solidFill>
                    <a:schemeClr val="tx1"/>
                  </a:solidFill>
                  <a:latin typeface="Verdan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tx1"/>
                </a:buClr>
                <a:buChar char="•"/>
                <a:defRPr sz="2800">
                  <a:solidFill>
                    <a:schemeClr val="tx1"/>
                  </a:solidFill>
                  <a:latin typeface="Verdan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Verdan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tx2"/>
                </a:buClr>
                <a:buChar char="•"/>
                <a:defRPr sz="2000">
                  <a:solidFill>
                    <a:schemeClr val="tx1"/>
                  </a:solidFill>
                  <a:latin typeface="Verdan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Verdan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cxnSp>
          <p:nvCxnSpPr>
            <p:cNvPr id="8" name="Straight Connector 7"/>
            <p:cNvCxnSpPr>
              <a:stCxn id="6" idx="2"/>
              <a:endCxn id="6" idx="6"/>
            </p:cNvCxnSpPr>
            <p:nvPr/>
          </p:nvCxnSpPr>
          <p:spPr bwMode="auto">
            <a:xfrm>
              <a:off x="1449388" y="3898897"/>
              <a:ext cx="6595485" cy="0"/>
            </a:xfrm>
            <a:prstGeom prst="line">
              <a:avLst/>
            </a:prstGeom>
            <a:solidFill>
              <a:srgbClr val="0C2D83"/>
            </a:solidFill>
            <a:ln w="12700" cap="flat" cmpd="sng" algn="ctr">
              <a:solidFill>
                <a:srgbClr val="00B0F0"/>
              </a:solidFill>
              <a:prstDash val="lgDash"/>
              <a:round/>
              <a:headEnd type="none" w="med" len="med"/>
              <a:tailEnd type="none" w="med" len="med"/>
            </a:ln>
            <a:effectLst/>
          </p:spPr>
        </p:cxn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3333" b="98438" l="1875" r="96979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5993" y="2101305"/>
              <a:ext cx="990599" cy="990599"/>
            </a:xfrm>
            <a:prstGeom prst="rect">
              <a:avLst/>
            </a:prstGeom>
          </p:spPr>
        </p:pic>
      </p:grpSp>
      <p:cxnSp>
        <p:nvCxnSpPr>
          <p:cNvPr id="16" name="Straight Connector 15"/>
          <p:cNvCxnSpPr>
            <a:stCxn id="6" idx="0"/>
            <a:endCxn id="6" idx="4"/>
          </p:cNvCxnSpPr>
          <p:nvPr/>
        </p:nvCxnSpPr>
        <p:spPr bwMode="auto">
          <a:xfrm>
            <a:off x="4422177" y="2935608"/>
            <a:ext cx="0" cy="2268175"/>
          </a:xfrm>
          <a:prstGeom prst="line">
            <a:avLst/>
          </a:prstGeom>
          <a:solidFill>
            <a:srgbClr val="0C2D83"/>
          </a:solidFill>
          <a:ln w="127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Box 18"/>
          <p:cNvSpPr txBox="1"/>
          <p:nvPr/>
        </p:nvSpPr>
        <p:spPr>
          <a:xfrm>
            <a:off x="3310988" y="3760440"/>
            <a:ext cx="554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147231" y="3769144"/>
            <a:ext cx="554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a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19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560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2"/>
          <a:stretch>
            <a:fillRect/>
          </a:stretch>
        </p:blipFill>
        <p:spPr bwMode="auto">
          <a:xfrm>
            <a:off x="0" y="533400"/>
            <a:ext cx="9144000" cy="632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8763000" y="3352800"/>
          <a:ext cx="3810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Bitmap Image" r:id="rId4" imgW="752381" imgH="571731" progId="Paint.Picture">
                  <p:embed/>
                </p:oleObj>
              </mc:Choice>
              <mc:Fallback>
                <p:oleObj name="Bitmap Image" r:id="rId4" imgW="752381" imgH="571731" progId="Paint.Picture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3352800"/>
                        <a:ext cx="3810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gradFill rotWithShape="1">
                              <a:gsLst>
                                <a:gs pos="0">
                                  <a:srgbClr val="FFFF00"/>
                                </a:gs>
                                <a:gs pos="100000">
                                  <a:srgbClr val="767600"/>
                                </a:gs>
                              </a:gsLst>
                              <a:path path="shape">
                                <a:fillToRect l="50000" t="50000" r="50000" b="50000"/>
                              </a:path>
                            </a:gradFill>
                          </a14:hiddenFill>
                        </a:ext>
                        <a:ext uri="{91240B29-F687-4F45-9708-019B960494DF}">
                          <a14:hiddenLine xmlns:a14="http://schemas.microsoft.com/office/drawing/2010/main" w="25400" algn="ctr">
                            <a:solidFill>
                              <a:srgbClr val="FFFF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07" name="Group 7"/>
          <p:cNvGrpSpPr>
            <a:grpSpLocks/>
          </p:cNvGrpSpPr>
          <p:nvPr/>
        </p:nvGrpSpPr>
        <p:grpSpPr bwMode="auto">
          <a:xfrm>
            <a:off x="7454900" y="3124200"/>
            <a:ext cx="469900" cy="608013"/>
            <a:chOff x="632" y="3640"/>
            <a:chExt cx="296" cy="383"/>
          </a:xfrm>
        </p:grpSpPr>
        <p:sp>
          <p:nvSpPr>
            <p:cNvPr id="25614" name="Text Box 8"/>
            <p:cNvSpPr txBox="1">
              <a:spLocks noChangeArrowheads="1"/>
            </p:cNvSpPr>
            <p:nvPr/>
          </p:nvSpPr>
          <p:spPr bwMode="auto">
            <a:xfrm>
              <a:off x="632" y="3696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i</a:t>
              </a:r>
            </a:p>
          </p:txBody>
        </p:sp>
        <p:sp>
          <p:nvSpPr>
            <p:cNvPr id="25615" name="Text Box 9"/>
            <p:cNvSpPr txBox="1">
              <a:spLocks noChangeArrowheads="1"/>
            </p:cNvSpPr>
            <p:nvPr/>
          </p:nvSpPr>
          <p:spPr bwMode="auto">
            <a:xfrm>
              <a:off x="632" y="3640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25608" name="Group 10"/>
          <p:cNvGrpSpPr>
            <a:grpSpLocks/>
          </p:cNvGrpSpPr>
          <p:nvPr/>
        </p:nvGrpSpPr>
        <p:grpSpPr bwMode="auto">
          <a:xfrm>
            <a:off x="4343400" y="76200"/>
            <a:ext cx="469900" cy="608013"/>
            <a:chOff x="5464" y="2704"/>
            <a:chExt cx="296" cy="383"/>
          </a:xfrm>
        </p:grpSpPr>
        <p:sp>
          <p:nvSpPr>
            <p:cNvPr id="25612" name="Text Box 11"/>
            <p:cNvSpPr txBox="1">
              <a:spLocks noChangeArrowheads="1"/>
            </p:cNvSpPr>
            <p:nvPr/>
          </p:nvSpPr>
          <p:spPr bwMode="auto">
            <a:xfrm>
              <a:off x="5464" y="27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j</a:t>
              </a:r>
            </a:p>
          </p:txBody>
        </p:sp>
        <p:sp>
          <p:nvSpPr>
            <p:cNvPr id="25613" name="Text Box 12"/>
            <p:cNvSpPr txBox="1">
              <a:spLocks noChangeArrowheads="1"/>
            </p:cNvSpPr>
            <p:nvPr/>
          </p:nvSpPr>
          <p:spPr bwMode="auto">
            <a:xfrm>
              <a:off x="5464" y="27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  <p:grpSp>
        <p:nvGrpSpPr>
          <p:cNvPr id="25609" name="Group 13"/>
          <p:cNvGrpSpPr>
            <a:grpSpLocks/>
          </p:cNvGrpSpPr>
          <p:nvPr/>
        </p:nvGrpSpPr>
        <p:grpSpPr bwMode="auto">
          <a:xfrm>
            <a:off x="4051300" y="3124200"/>
            <a:ext cx="520700" cy="608013"/>
            <a:chOff x="2880" y="104"/>
            <a:chExt cx="328" cy="383"/>
          </a:xfrm>
        </p:grpSpPr>
        <p:sp>
          <p:nvSpPr>
            <p:cNvPr id="25610" name="Text Box 14"/>
            <p:cNvSpPr txBox="1">
              <a:spLocks noChangeArrowheads="1"/>
            </p:cNvSpPr>
            <p:nvPr/>
          </p:nvSpPr>
          <p:spPr bwMode="auto">
            <a:xfrm>
              <a:off x="2912" y="160"/>
              <a:ext cx="29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800">
                  <a:solidFill>
                    <a:schemeClr val="bg1"/>
                  </a:solidFill>
                  <a:latin typeface="Verdana" pitchFamily="34" charset="0"/>
                </a:rPr>
                <a:t>k</a:t>
              </a:r>
            </a:p>
          </p:txBody>
        </p:sp>
        <p:sp>
          <p:nvSpPr>
            <p:cNvPr id="25611" name="Text Box 15"/>
            <p:cNvSpPr txBox="1">
              <a:spLocks noChangeArrowheads="1"/>
            </p:cNvSpPr>
            <p:nvPr/>
          </p:nvSpPr>
          <p:spPr bwMode="auto">
            <a:xfrm>
              <a:off x="2880" y="104"/>
              <a:ext cx="2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solidFill>
                    <a:schemeClr val="bg1"/>
                  </a:solidFill>
                  <a:latin typeface="Verdana" pitchFamily="34" charset="0"/>
                </a:rPr>
                <a:t>^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92384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stro 310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Astro 310 Theme" id="{244C6FAF-B7F0-4A86-916F-26D2E6EE7DDC}" vid="{20D8168A-5EAA-471C-9E49-240D9D10755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3A8654EBD2EE47AC5DEF88A4E4BD8F" ma:contentTypeVersion="7" ma:contentTypeDescription="Create a new document." ma:contentTypeScope="" ma:versionID="e505c6e82816ebd94c77217d4d2de4dd">
  <xsd:schema xmlns:xsd="http://www.w3.org/2001/XMLSchema" xmlns:xs="http://www.w3.org/2001/XMLSchema" xmlns:p="http://schemas.microsoft.com/office/2006/metadata/properties" xmlns:ns2="0f9e4220-d6a4-4be3-a2a3-abfcd1f1a662" targetNamespace="http://schemas.microsoft.com/office/2006/metadata/properties" ma:root="true" ma:fieldsID="71e642395813eefe4a8fb5172b6d26ee" ns2:_="">
    <xsd:import namespace="0f9e4220-d6a4-4be3-a2a3-abfcd1f1a6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9e4220-d6a4-4be3-a2a3-abfcd1f1a6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1150D0E-30C2-4FE8-8065-3DFE38E08160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b61c2465-24c3-4ed3-b6f4-ec97b93c796d"/>
    <ds:schemaRef ds:uri="http://schemas.microsoft.com/office/2006/metadata/properties"/>
    <ds:schemaRef ds:uri="http://purl.org/dc/terms/"/>
    <ds:schemaRef ds:uri="http://schemas.microsoft.com/sharepoint/v3"/>
    <ds:schemaRef ds:uri="http://schemas.microsoft.com/office/infopath/2007/PartnerControls"/>
    <ds:schemaRef ds:uri="65c9b154-240a-4583-bab7-9ef827678c17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B667834-D72F-469E-9113-4859393C0F98}"/>
</file>

<file path=customXml/itemProps3.xml><?xml version="1.0" encoding="utf-8"?>
<ds:datastoreItem xmlns:ds="http://schemas.openxmlformats.org/officeDocument/2006/customXml" ds:itemID="{5CE7AD6A-59F2-4E2C-8BF0-DC0578F32CD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Astro 310 Theme</Template>
  <TotalTime>588</TotalTime>
  <Words>1751</Words>
  <Application>Microsoft Office PowerPoint</Application>
  <PresentationFormat>On-screen Show (4:3)</PresentationFormat>
  <Paragraphs>469</Paragraphs>
  <Slides>59</Slides>
  <Notes>0</Notes>
  <HiddenSlides>6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59</vt:i4>
      </vt:variant>
    </vt:vector>
  </HeadingPairs>
  <TitlesOfParts>
    <vt:vector size="69" baseType="lpstr">
      <vt:lpstr>Arial</vt:lpstr>
      <vt:lpstr>Calibri</vt:lpstr>
      <vt:lpstr>Cambria Math</vt:lpstr>
      <vt:lpstr>Times New Roman</vt:lpstr>
      <vt:lpstr>Trebuchet MS</vt:lpstr>
      <vt:lpstr>Verdana</vt:lpstr>
      <vt:lpstr>Wingdings</vt:lpstr>
      <vt:lpstr>Astro 310 Theme</vt:lpstr>
      <vt:lpstr>Bitmap Image</vt:lpstr>
      <vt:lpstr>Equation</vt:lpstr>
      <vt:lpstr>AstroEngr 331X</vt:lpstr>
      <vt:lpstr>R ⃑ and V ⃑ Vectors</vt:lpstr>
      <vt:lpstr>R ⃑ and V ⃑ Vectors</vt:lpstr>
      <vt:lpstr>R ⃑ and V ⃑ Vectors</vt:lpstr>
      <vt:lpstr>R ⃑ and V ⃑ vs. COEs</vt:lpstr>
      <vt:lpstr>Classic Orbital Elements (COEs)</vt:lpstr>
      <vt:lpstr>Points, Vectors, &amp; Angles</vt:lpstr>
      <vt:lpstr>Semi-major Axis (a)</vt:lpstr>
      <vt:lpstr>PowerPoint Presentation</vt:lpstr>
      <vt:lpstr>PowerPoint Presentation</vt:lpstr>
      <vt:lpstr>Finding the Semi-major Axis (a)</vt:lpstr>
      <vt:lpstr>Orbital Period and Orbital Velocities</vt:lpstr>
      <vt:lpstr>Eccentricity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Eccentricity (e)</vt:lpstr>
      <vt:lpstr>Inclination (i)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Inclination (i)</vt:lpstr>
      <vt:lpstr>Right Ascension of the Ascending Node (RAAN)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RAAN (Ω)</vt:lpstr>
      <vt:lpstr>Argument of Perigee (ω)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Argument of Perigee (ω)</vt:lpstr>
      <vt:lpstr>True Anomaly (ν)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Finding True Anomaly (ν)</vt:lpstr>
      <vt:lpstr>R ⃑ and V ⃑ vs. COEs</vt:lpstr>
      <vt:lpstr>Special Cases #1</vt:lpstr>
      <vt:lpstr>Special Cases #2</vt:lpstr>
      <vt:lpstr>Special Cases #3</vt:lpstr>
      <vt:lpstr>Constants of Orbital Motion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Wilson, Sandra J Civ USAF USAFA DF/DFAN</dc:creator>
  <cp:lastModifiedBy>Gregory Frey</cp:lastModifiedBy>
  <cp:revision>37</cp:revision>
  <dcterms:created xsi:type="dcterms:W3CDTF">2021-08-25T00:35:29Z</dcterms:created>
  <dcterms:modified xsi:type="dcterms:W3CDTF">2024-05-06T16:30:24Z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0x010100F53A8654EBD2EE47AC5DEF88A4E4BD8F</vt:lpwstr>
  </property>
</Properties>
</file>