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2" r:id="rId4"/>
    <p:sldMasterId id="2147483737" r:id="rId5"/>
  </p:sldMasterIdLst>
  <p:notesMasterIdLst>
    <p:notesMasterId r:id="rId12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7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BE618-FADF-422E-964E-DCBF5F3E5F20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509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73575"/>
            <a:ext cx="55054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33AD9-A9CC-4EF8-8EEE-CBF8257C7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96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55BFA3-374D-4C03-9E1A-C4B28B29BBA3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5533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55BFA3-374D-4C03-9E1A-C4B28B29BBA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0054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55BFA3-374D-4C03-9E1A-C4B28B29BBA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837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0" marR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None/>
              <a:tabLst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516731" marR="0" indent="-211931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770335" marR="0" indent="-167879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 sz="1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200150" marR="0" indent="-17145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 sz="14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14313" marR="0" lvl="0" indent="-214313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</a:endParaRPr>
          </a:p>
          <a:p>
            <a:pPr marL="214313" marR="0" lvl="0" indent="-214313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4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500CC127-4676-4036-974B-F67D3719F18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03949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B967-4AF8-4D9D-BC89-9273E19FF2E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7116-AE57-49D9-A202-8CFEE6B05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49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B967-4AF8-4D9D-BC89-9273E19FF2E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7116-AE57-49D9-A202-8CFEE6B05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35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B967-4AF8-4D9D-BC89-9273E19FF2E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7116-AE57-49D9-A202-8CFEE6B05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80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B967-4AF8-4D9D-BC89-9273E19FF2E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7116-AE57-49D9-A202-8CFEE6B05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94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B967-4AF8-4D9D-BC89-9273E19FF2E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7116-AE57-49D9-A202-8CFEE6B05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4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58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A2216-B061-4323-9CBD-EE5025EA54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222980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B967-4AF8-4D9D-BC89-9273E19FF2E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7116-AE57-49D9-A202-8CFEE6B05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09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B967-4AF8-4D9D-BC89-9273E19FF2E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7116-AE57-49D9-A202-8CFEE6B05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9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B967-4AF8-4D9D-BC89-9273E19FF2E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7116-AE57-49D9-A202-8CFEE6B05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3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B967-4AF8-4D9D-BC89-9273E19FF2E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7116-AE57-49D9-A202-8CFEE6B05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9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B967-4AF8-4D9D-BC89-9273E19FF2E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7116-AE57-49D9-A202-8CFEE6B05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B967-4AF8-4D9D-BC89-9273E19FF2EA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57116-AE57-49D9-A202-8CFEE6B05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9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050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050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6"/>
            <a:ext cx="65532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050" b="1" i="0" dirty="0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Integrity</a:t>
            </a:r>
            <a:r>
              <a:rPr lang="en-US" sz="1050" b="1" i="0" baseline="0" dirty="0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 First</a:t>
            </a:r>
            <a:r>
              <a:rPr lang="en-US" sz="1050" b="1" i="0" dirty="0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 – Service Before Self – Excellence In All We Do</a:t>
            </a:r>
            <a:endParaRPr lang="en-US" sz="1050" b="1" i="0" dirty="0">
              <a:solidFill>
                <a:schemeClr val="bg1">
                  <a:lumMod val="65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45789"/>
            <a:ext cx="1135402" cy="127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5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5" r:id="rId2"/>
    <p:sldLayoutId id="2147483736" r:id="rId3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0C2D83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0C2D83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0C2D83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0C2D83"/>
          </a:solidFill>
          <a:latin typeface="Arial" charset="0"/>
        </a:defRPr>
      </a:lvl5pPr>
      <a:lvl6pPr marL="342900" algn="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0C2D83"/>
          </a:solidFill>
          <a:latin typeface="Arial" charset="0"/>
        </a:defRPr>
      </a:lvl6pPr>
      <a:lvl7pPr marL="685800" algn="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0C2D83"/>
          </a:solidFill>
          <a:latin typeface="Arial" charset="0"/>
        </a:defRPr>
      </a:lvl7pPr>
      <a:lvl8pPr marL="1028700" algn="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0C2D83"/>
          </a:solidFill>
          <a:latin typeface="Arial" charset="0"/>
        </a:defRPr>
      </a:lvl8pPr>
      <a:lvl9pPr marL="1371600" algn="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0C2D83"/>
          </a:solidFill>
          <a:latin typeface="Arial" charset="0"/>
        </a:defRPr>
      </a:lvl9pPr>
    </p:titleStyle>
    <p:bodyStyle>
      <a:lvl1pPr marL="214313" indent="-214313" algn="l" rtl="0" eaLnBrk="1" fontAlgn="base" hangingPunct="1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32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516731" indent="-211931" algn="l" rtl="0" eaLnBrk="1" fontAlgn="base" hangingPunct="1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</a:defRPr>
      </a:lvl2pPr>
      <a:lvl3pPr marL="770335" indent="-167879" algn="l" rtl="0" eaLnBrk="1" fontAlgn="base" hangingPunct="1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335DB967-4AF8-4D9D-BC89-9273E19FF2EA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32B57116-AE57-49D9-A202-8CFEE6B057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sz="3200" dirty="0" smtClean="0">
              <a:solidFill>
                <a:srgbClr val="002060"/>
              </a:solidFill>
            </a:endParaRPr>
          </a:p>
          <a:p>
            <a:pPr algn="ctr"/>
            <a:endParaRPr lang="en-US" sz="3200" dirty="0">
              <a:solidFill>
                <a:srgbClr val="002060"/>
              </a:solidFill>
            </a:endParaRPr>
          </a:p>
          <a:p>
            <a:pPr algn="ctr"/>
            <a:r>
              <a:rPr lang="en-US" sz="3200" dirty="0" smtClean="0">
                <a:solidFill>
                  <a:srgbClr val="002060"/>
                </a:solidFill>
              </a:rPr>
              <a:t>Eclipse &amp; Impact on a Satellite’s Electrical Subsystem</a:t>
            </a:r>
          </a:p>
          <a:p>
            <a:pPr algn="ctr"/>
            <a:endParaRPr lang="en-US" sz="3200" dirty="0">
              <a:solidFill>
                <a:srgbClr val="002060"/>
              </a:solidFill>
            </a:endParaRPr>
          </a:p>
          <a:p>
            <a:pPr algn="ctr"/>
            <a:r>
              <a:rPr lang="en-US" sz="3200" dirty="0" smtClean="0">
                <a:solidFill>
                  <a:srgbClr val="002060"/>
                </a:solidFill>
              </a:rPr>
              <a:t>May 2024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AstroEngr</a:t>
            </a:r>
            <a:r>
              <a:rPr lang="en-US" dirty="0" smtClean="0"/>
              <a:t> 331X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499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5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8" t="31276" r="11205" b="29169"/>
          <a:stretch>
            <a:fillRect/>
          </a:stretch>
        </p:blipFill>
        <p:spPr bwMode="auto">
          <a:xfrm>
            <a:off x="0" y="1541463"/>
            <a:ext cx="9144000" cy="364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1828800" y="182880"/>
            <a:ext cx="7040880" cy="1097280"/>
          </a:xfrm>
        </p:spPr>
        <p:txBody>
          <a:bodyPr/>
          <a:lstStyle/>
          <a:p>
            <a:r>
              <a:rPr lang="en-US" dirty="0" smtClean="0"/>
              <a:t>The Electrical Power Subsystem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8500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5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 b="22000"/>
          <a:stretch>
            <a:fillRect/>
          </a:stretch>
        </p:blipFill>
        <p:spPr bwMode="auto">
          <a:xfrm>
            <a:off x="0" y="1833113"/>
            <a:ext cx="9144000" cy="374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2945921" y="2218427"/>
            <a:ext cx="199701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61963" indent="-2301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31775" indent="0">
              <a:spcAft>
                <a:spcPct val="100000"/>
              </a:spcAft>
            </a:pPr>
            <a:r>
              <a:rPr lang="en-US" altLang="en-US" dirty="0" smtClean="0">
                <a:solidFill>
                  <a:schemeClr val="bg1"/>
                </a:solidFill>
              </a:rPr>
              <a:t>Sun in view: solar arrays can generate Power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146985" y="3233468"/>
            <a:ext cx="199701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61963" indent="-2301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31775" indent="0">
              <a:spcAft>
                <a:spcPct val="100000"/>
              </a:spcAft>
            </a:pPr>
            <a:r>
              <a:rPr lang="en-US" altLang="en-US" dirty="0" smtClean="0">
                <a:solidFill>
                  <a:schemeClr val="bg1"/>
                </a:solidFill>
              </a:rPr>
              <a:t>Eclipse Region: solar arrays </a:t>
            </a:r>
            <a:r>
              <a:rPr lang="en-US" altLang="en-US" dirty="0" smtClean="0">
                <a:solidFill>
                  <a:srgbClr val="FF0000"/>
                </a:solidFill>
              </a:rPr>
              <a:t>cannot </a:t>
            </a:r>
            <a:r>
              <a:rPr lang="en-US" altLang="en-US" dirty="0" smtClean="0">
                <a:solidFill>
                  <a:schemeClr val="bg1"/>
                </a:solidFill>
              </a:rPr>
              <a:t>generate Power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1828800" y="182880"/>
            <a:ext cx="7040880" cy="1097280"/>
          </a:xfrm>
        </p:spPr>
        <p:txBody>
          <a:bodyPr/>
          <a:lstStyle/>
          <a:p>
            <a:r>
              <a:rPr lang="en-US" dirty="0" smtClean="0"/>
              <a:t>Eclipse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73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54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59" b="24241"/>
          <a:stretch/>
        </p:blipFill>
        <p:spPr bwMode="auto">
          <a:xfrm>
            <a:off x="0" y="1476125"/>
            <a:ext cx="9144000" cy="3467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 bwMode="auto">
          <a:xfrm>
            <a:off x="6115050" y="3162828"/>
            <a:ext cx="1146175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flipV="1">
            <a:off x="6115050" y="2502428"/>
            <a:ext cx="908050" cy="66040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 flipV="1">
            <a:off x="7023100" y="2502428"/>
            <a:ext cx="0" cy="6381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ight Brace 11"/>
          <p:cNvSpPr/>
          <p:nvPr/>
        </p:nvSpPr>
        <p:spPr bwMode="auto">
          <a:xfrm>
            <a:off x="7307262" y="2513541"/>
            <a:ext cx="146050" cy="649287"/>
          </a:xfrm>
          <a:prstGeom prst="rightBrace">
            <a:avLst>
              <a:gd name="adj1" fmla="val 8333"/>
              <a:gd name="adj2" fmla="val 48558"/>
            </a:avLst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413737" y="2662913"/>
                <a:ext cx="482376" cy="317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⊕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737" y="2662913"/>
                <a:ext cx="482376" cy="31720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 14"/>
          <p:cNvSpPr/>
          <p:nvPr/>
        </p:nvSpPr>
        <p:spPr bwMode="auto">
          <a:xfrm>
            <a:off x="6283325" y="3035828"/>
            <a:ext cx="61268" cy="130192"/>
          </a:xfrm>
          <a:custGeom>
            <a:avLst/>
            <a:gdLst>
              <a:gd name="connsiteX0" fmla="*/ 0 w 61268"/>
              <a:gd name="connsiteY0" fmla="*/ 0 h 130192"/>
              <a:gd name="connsiteX1" fmla="*/ 57150 w 61268"/>
              <a:gd name="connsiteY1" fmla="*/ 47625 h 130192"/>
              <a:gd name="connsiteX2" fmla="*/ 57150 w 61268"/>
              <a:gd name="connsiteY2" fmla="*/ 123825 h 130192"/>
              <a:gd name="connsiteX3" fmla="*/ 60325 w 61268"/>
              <a:gd name="connsiteY3" fmla="*/ 120650 h 13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268" h="130192">
                <a:moveTo>
                  <a:pt x="0" y="0"/>
                </a:moveTo>
                <a:cubicBezTo>
                  <a:pt x="23812" y="13494"/>
                  <a:pt x="47625" y="26988"/>
                  <a:pt x="57150" y="47625"/>
                </a:cubicBezTo>
                <a:cubicBezTo>
                  <a:pt x="66675" y="68262"/>
                  <a:pt x="56621" y="111654"/>
                  <a:pt x="57150" y="123825"/>
                </a:cubicBezTo>
                <a:cubicBezTo>
                  <a:pt x="57679" y="135996"/>
                  <a:pt x="59002" y="128323"/>
                  <a:pt x="60325" y="120650"/>
                </a:cubicBezTo>
              </a:path>
            </a:pathLst>
          </a:cu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344104" y="2851860"/>
                <a:ext cx="337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104" y="2851860"/>
                <a:ext cx="337528" cy="307777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itle 3"/>
          <p:cNvSpPr>
            <a:spLocks noGrp="1"/>
          </p:cNvSpPr>
          <p:nvPr>
            <p:ph type="title"/>
          </p:nvPr>
        </p:nvSpPr>
        <p:spPr>
          <a:xfrm>
            <a:off x="1828800" y="182880"/>
            <a:ext cx="7040880" cy="1097280"/>
          </a:xfrm>
        </p:spPr>
        <p:txBody>
          <a:bodyPr/>
          <a:lstStyle/>
          <a:p>
            <a:r>
              <a:rPr lang="en-US" dirty="0" smtClean="0"/>
              <a:t>Eclipse Geometry</a:t>
            </a:r>
            <a:br>
              <a:rPr lang="en-US" dirty="0" smtClean="0"/>
            </a:br>
            <a:r>
              <a:rPr lang="en-US" dirty="0" smtClean="0"/>
              <a:t>(Circular Orbit)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897985" y="5392825"/>
                <a:ext cx="896143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360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985" y="5392825"/>
                <a:ext cx="896143" cy="404726"/>
              </a:xfrm>
              <a:prstGeom prst="rect">
                <a:avLst/>
              </a:prstGeom>
              <a:blipFill>
                <a:blip r:embed="rId6"/>
                <a:stretch>
                  <a:fillRect l="-3401" t="-151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664898" y="5333874"/>
                <a:ext cx="1593065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⊕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⊕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898" y="5333874"/>
                <a:ext cx="1593065" cy="484043"/>
              </a:xfrm>
              <a:prstGeom prst="rect">
                <a:avLst/>
              </a:prstGeom>
              <a:blipFill>
                <a:blip r:embed="rId7"/>
                <a:stretch>
                  <a:fillRect l="-1916" b="-10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826923" y="5039410"/>
            <a:ext cx="2003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Earth’s Angular Radius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574545" y="5907879"/>
            <a:ext cx="19848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h: circular orbit altitude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019346" y="5039410"/>
            <a:ext cx="30938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Time in Eclipse (TE) and in Sun (TS)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307262" y="5487466"/>
                <a:ext cx="104560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262" y="5487466"/>
                <a:ext cx="1045607" cy="215444"/>
              </a:xfrm>
              <a:prstGeom prst="rect">
                <a:avLst/>
              </a:prstGeom>
              <a:blipFill>
                <a:blip r:embed="rId8"/>
                <a:stretch>
                  <a:fillRect l="-2924" r="-2339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855299" y="5883810"/>
                <a:ext cx="2176878" cy="5307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Orbital Period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den>
                        </m:f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299" y="5883810"/>
                <a:ext cx="2176878" cy="530723"/>
              </a:xfrm>
              <a:prstGeom prst="rect">
                <a:avLst/>
              </a:prstGeom>
              <a:blipFill>
                <a:blip r:embed="rId9"/>
                <a:stretch>
                  <a:fillRect l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72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holtz.org/Library/Images/Natural%20Science/Astronomy/Earth/Living%20Earth%20N%20po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533" y="2261533"/>
            <a:ext cx="2334934" cy="233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5983797" y="3006580"/>
            <a:ext cx="827909" cy="82790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2000" y="2261533"/>
            <a:ext cx="4572000" cy="233493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6693905" y="5441506"/>
            <a:ext cx="767848" cy="325631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1" name="Right Arrow 20"/>
          <p:cNvSpPr/>
          <p:nvPr/>
        </p:nvSpPr>
        <p:spPr>
          <a:xfrm rot="16200000">
            <a:off x="7790279" y="4210699"/>
            <a:ext cx="866953" cy="325631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12581" y="3200401"/>
            <a:ext cx="1822953" cy="632925"/>
          </a:xfrm>
          <a:prstGeom prst="rect">
            <a:avLst/>
          </a:prstGeom>
          <a:gradFill>
            <a:gsLst>
              <a:gs pos="0">
                <a:schemeClr val="bg1">
                  <a:lumMod val="2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39000"/>
                </a:schemeClr>
              </a:gs>
            </a:gsLst>
            <a:lin ang="1890000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gradFill>
                  <a:gsLst>
                    <a:gs pos="0">
                      <a:prstClr val="white">
                        <a:lumMod val="69000"/>
                      </a:prstClr>
                    </a:gs>
                    <a:gs pos="50000">
                      <a:prstClr val="white">
                        <a:lumMod val="84000"/>
                        <a:lumOff val="16000"/>
                      </a:prstClr>
                    </a:gs>
                    <a:gs pos="100000">
                      <a:prstClr val="white">
                        <a:lumMod val="42000"/>
                      </a:prstClr>
                    </a:gs>
                  </a:gsLst>
                  <a:lin ang="18900000" scaled="1"/>
                </a:gradFill>
                <a:latin typeface="Century Gothic" pitchFamily="34" charset="0"/>
              </a:rPr>
              <a:t>subsystems + payload</a:t>
            </a:r>
          </a:p>
        </p:txBody>
      </p:sp>
      <p:sp>
        <p:nvSpPr>
          <p:cNvPr id="23" name="Right Arrow 22"/>
          <p:cNvSpPr/>
          <p:nvPr/>
        </p:nvSpPr>
        <p:spPr>
          <a:xfrm rot="16200000">
            <a:off x="7790278" y="4210699"/>
            <a:ext cx="866953" cy="325631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" name="Right Arrow 25"/>
          <p:cNvSpPr/>
          <p:nvPr/>
        </p:nvSpPr>
        <p:spPr>
          <a:xfrm rot="18694751">
            <a:off x="5787276" y="4476073"/>
            <a:ext cx="1845387" cy="325631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47155" y="3716196"/>
            <a:ext cx="914599" cy="2050940"/>
            <a:chOff x="6547154" y="2858946"/>
            <a:chExt cx="914599" cy="2050940"/>
          </a:xfrm>
        </p:grpSpPr>
        <p:sp>
          <p:nvSpPr>
            <p:cNvPr id="22" name="Right Arrow 21"/>
            <p:cNvSpPr/>
            <p:nvPr/>
          </p:nvSpPr>
          <p:spPr>
            <a:xfrm>
              <a:off x="6674935" y="4584255"/>
              <a:ext cx="786818" cy="325631"/>
            </a:xfrm>
            <a:prstGeom prst="right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7" name="Right Arrow 26"/>
            <p:cNvSpPr/>
            <p:nvPr/>
          </p:nvSpPr>
          <p:spPr>
            <a:xfrm rot="18694751">
              <a:off x="5787276" y="3618824"/>
              <a:ext cx="1845388" cy="325631"/>
            </a:xfrm>
            <a:prstGeom prst="rightArrow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>
            <a:grpSpLocks noChangeAspect="1"/>
          </p:cNvGrpSpPr>
          <p:nvPr/>
        </p:nvGrpSpPr>
        <p:grpSpPr>
          <a:xfrm flipV="1">
            <a:off x="3962401" y="5262882"/>
            <a:ext cx="2731505" cy="682876"/>
            <a:chOff x="914400" y="1657350"/>
            <a:chExt cx="7315200" cy="1828800"/>
          </a:xfrm>
        </p:grpSpPr>
        <p:sp>
          <p:nvSpPr>
            <p:cNvPr id="12" name="Rectangle 11"/>
            <p:cNvSpPr/>
            <p:nvPr/>
          </p:nvSpPr>
          <p:spPr>
            <a:xfrm>
              <a:off x="914400" y="1657350"/>
              <a:ext cx="7315200" cy="18288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65201" y="1723388"/>
              <a:ext cx="1737360" cy="822960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65201" y="2595457"/>
              <a:ext cx="1737360" cy="822960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788923" y="1723388"/>
              <a:ext cx="1737360" cy="822960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88923" y="2595457"/>
              <a:ext cx="1737360" cy="822960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17716" y="1723388"/>
              <a:ext cx="1737360" cy="822960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17716" y="2595457"/>
              <a:ext cx="1737360" cy="822960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41438" y="1723388"/>
              <a:ext cx="1737360" cy="822960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41438" y="2595457"/>
              <a:ext cx="1737360" cy="822960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7842753" y="4806991"/>
            <a:ext cx="762000" cy="1143000"/>
          </a:xfrm>
          <a:prstGeom prst="rect">
            <a:avLst/>
          </a:prstGeom>
          <a:gradFill rotWithShape="1">
            <a:gsLst>
              <a:gs pos="0">
                <a:srgbClr val="FF0000">
                  <a:gamma/>
                  <a:shade val="46275"/>
                  <a:invGamma/>
                  <a:lumMod val="0"/>
                </a:srgbClr>
              </a:gs>
              <a:gs pos="50000">
                <a:srgbClr val="FF0000">
                  <a:alpha val="50000"/>
                </a:srgbClr>
              </a:gs>
              <a:gs pos="100000">
                <a:srgbClr val="FF0000">
                  <a:gamma/>
                  <a:shade val="46275"/>
                  <a:invGamma/>
                  <a:lumMod val="0"/>
                </a:srgbClr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8147856" y="4730791"/>
            <a:ext cx="152400" cy="76200"/>
          </a:xfrm>
          <a:prstGeom prst="rect">
            <a:avLst/>
          </a:prstGeom>
          <a:gradFill rotWithShape="1">
            <a:gsLst>
              <a:gs pos="0">
                <a:srgbClr val="FFFFFF">
                  <a:gamma/>
                  <a:shade val="34902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34902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7842753" y="4806991"/>
            <a:ext cx="762000" cy="1143000"/>
          </a:xfrm>
          <a:prstGeom prst="rect">
            <a:avLst/>
          </a:prstGeom>
          <a:gradFill rotWithShape="1">
            <a:gsLst>
              <a:gs pos="0">
                <a:srgbClr val="00FF00">
                  <a:gamma/>
                  <a:shade val="46275"/>
                  <a:invGamma/>
                  <a:lumMod val="0"/>
                </a:srgbClr>
              </a:gs>
              <a:gs pos="50000">
                <a:srgbClr val="00FF00">
                  <a:alpha val="89999"/>
                </a:srgbClr>
              </a:gs>
              <a:gs pos="100000">
                <a:srgbClr val="00FF00">
                  <a:gamma/>
                  <a:shade val="46275"/>
                  <a:invGamma/>
                  <a:lumMod val="0"/>
                </a:srgbClr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7842753" y="5689927"/>
            <a:ext cx="762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auto">
              <a:spcBef>
                <a:spcPct val="50000"/>
              </a:spcBef>
              <a:spcAft>
                <a:spcPts val="0"/>
              </a:spcAft>
            </a:pPr>
            <a:r>
              <a:rPr lang="en-US" sz="1200" dirty="0">
                <a:gradFill>
                  <a:gsLst>
                    <a:gs pos="49600">
                      <a:srgbClr val="92D050">
                        <a:lumMod val="68000"/>
                      </a:srgbClr>
                    </a:gs>
                    <a:gs pos="0">
                      <a:srgbClr val="00FF00">
                        <a:lumMod val="41000"/>
                      </a:srgbClr>
                    </a:gs>
                    <a:gs pos="100000">
                      <a:srgbClr val="00FF00">
                        <a:alpha val="20000"/>
                        <a:lumMod val="0"/>
                      </a:srgbClr>
                    </a:gs>
                  </a:gsLst>
                  <a:lin ang="0" scaled="1"/>
                </a:gradFill>
                <a:latin typeface="Century Gothic" pitchFamily="34" charset="0"/>
              </a:rPr>
              <a:t>battery</a:t>
            </a:r>
          </a:p>
        </p:txBody>
      </p:sp>
    </p:spTree>
    <p:extLst>
      <p:ext uri="{BB962C8B-B14F-4D97-AF65-F5344CB8AC3E}">
        <p14:creationId xmlns:p14="http://schemas.microsoft.com/office/powerpoint/2010/main" val="375804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0"/>
    </mc:Choice>
    <mc:Fallback xmlns="">
      <p:transition advClick="0" advTm="4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6" dur="40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" presetClass="pat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7.5239E-7 C 4.44444E-6 0.19612 -0.08993 0.35584 -0.19983 0.35584 C -0.31042 0.35584 -0.39966 0.19612 -0.39966 -7.5239E-7 C -0.39966 -0.19581 -0.31042 -0.35492 -0.19983 -0.35492 C -0.08993 -0.35492 4.44444E-6 -0.19581 4.44444E-6 -7.5239E-7 Z " pathEditMode="relative" rAng="5400000" ptsTypes="fffff">
                                      <p:cBhvr>
                                        <p:cTn id="8" dur="100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83" y="3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fill="hold" grpId="1" nodeType="withEffect">
                                  <p:stCondLst>
                                    <p:cond delay="8500"/>
                                  </p:stCondLst>
                                  <p:childTnLst>
                                    <p:animMotion origin="layout" path="M 3.33333E-6 -5.34351E-7 L 3.33333E-6 0.04997 " pathEditMode="relative" rAng="0" ptsTypes="AA">
                                      <p:cBhvr>
                                        <p:cTn id="42" dur="2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98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8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4" presetClass="path" presetSubtype="0" fill="hold" grpId="2" nodeType="withEffect">
                                  <p:stCondLst>
                                    <p:cond delay="11000"/>
                                  </p:stCondLst>
                                  <p:childTnLst>
                                    <p:animMotion origin="layout" path="M 3.33333E-6 0.05 L 3.33333E-6 3.33333E-6 " pathEditMode="relative" rAng="0" ptsTypes="AA">
                                      <p:cBhvr>
                                        <p:cTn id="50" dur="7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1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path" presetSubtype="0" fill="hold" grpId="3" nodeType="withEffect">
                                  <p:stCondLst>
                                    <p:cond delay="18500"/>
                                  </p:stCondLst>
                                  <p:childTnLst>
                                    <p:animMotion origin="layout" path="M 3.33333E-6 3.33333E-6 L 3.33333E-6 0.05 " pathEditMode="relative" rAng="0" ptsTypes="AA">
                                      <p:cBhvr>
                                        <p:cTn id="58" dur="2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0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18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2" nodeType="withEffect">
                                  <p:stCondLst>
                                    <p:cond delay="18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4" presetClass="path" presetSubtype="0" fill="hold" grpId="4" nodeType="withEffect">
                                  <p:stCondLst>
                                    <p:cond delay="21000"/>
                                  </p:stCondLst>
                                  <p:childTnLst>
                                    <p:animMotion origin="layout" path="M 3.33333E-6 0.05 L 3.33333E-6 3.33333E-6 " pathEditMode="relative" rAng="0" ptsTypes="AA">
                                      <p:cBhvr>
                                        <p:cTn id="66" dur="7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0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2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3" nodeType="withEffect">
                                  <p:stCondLst>
                                    <p:cond delay="2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2" presetClass="path" presetSubtype="0" fill="hold" grpId="5" nodeType="withEffect">
                                  <p:stCondLst>
                                    <p:cond delay="28500"/>
                                  </p:stCondLst>
                                  <p:childTnLst>
                                    <p:animMotion origin="layout" path="M 3.33333E-6 -5.34351E-7 L 3.33333E-6 0.04997 " pathEditMode="relative" rAng="0" ptsTypes="AA">
                                      <p:cBhvr>
                                        <p:cTn id="74" dur="2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98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8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4" nodeType="withEffect">
                                  <p:stCondLst>
                                    <p:cond delay="28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4" presetClass="path" presetSubtype="0" fill="hold" grpId="6" nodeType="withEffect">
                                  <p:stCondLst>
                                    <p:cond delay="31000"/>
                                  </p:stCondLst>
                                  <p:childTnLst>
                                    <p:animMotion origin="layout" path="M 3.33333E-6 0.05 L 3.33333E-6 -0.00047 " pathEditMode="relative" rAng="0" ptsTypes="AA">
                                      <p:cBhvr>
                                        <p:cTn id="82" dur="7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23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3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5" nodeType="withEffect">
                                  <p:stCondLst>
                                    <p:cond delay="3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38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38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7" nodeType="withEffect">
                                  <p:stCondLst>
                                    <p:cond delay="38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38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38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38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38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38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38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38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6" nodeType="withEffect">
                                  <p:stCondLst>
                                    <p:cond delay="38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21" grpId="0" animBg="1"/>
      <p:bldP spid="21" grpId="1" animBg="1"/>
      <p:bldP spid="5" grpId="0" animBg="1"/>
      <p:bldP spid="5" grpId="1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3" grpId="6" animBg="1"/>
      <p:bldP spid="26" grpId="0" animBg="1"/>
      <p:bldP spid="2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9" grpId="6" animBg="1"/>
      <p:bldP spid="9" grpId="7" animBg="1"/>
      <p:bldP spid="10" grpId="0"/>
      <p:bldP spid="1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Calculations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889358" y="1881874"/>
                <a:ext cx="1041054" cy="4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360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358" y="1881874"/>
                <a:ext cx="1041054" cy="404726"/>
              </a:xfrm>
              <a:prstGeom prst="rect">
                <a:avLst/>
              </a:prstGeom>
              <a:blipFill>
                <a:blip r:embed="rId2"/>
                <a:stretch>
                  <a:fillRect l="-2924" t="-3030" r="-2339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656271" y="1822923"/>
                <a:ext cx="1593065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⊕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⊕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271" y="1822923"/>
                <a:ext cx="1593065" cy="484043"/>
              </a:xfrm>
              <a:prstGeom prst="rect">
                <a:avLst/>
              </a:prstGeom>
              <a:blipFill>
                <a:blip r:embed="rId3"/>
                <a:stretch>
                  <a:fillRect l="-2299" b="-1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18296" y="1528459"/>
            <a:ext cx="2151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Earth’s Angular Radius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610602" y="2298649"/>
            <a:ext cx="19848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h: circular orbit altitude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010719" y="1528459"/>
            <a:ext cx="32431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Time in Eclipse (TE) and in Sun (TS)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298635" y="1976515"/>
                <a:ext cx="104560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635" y="1976515"/>
                <a:ext cx="1045607" cy="215444"/>
              </a:xfrm>
              <a:prstGeom prst="rect">
                <a:avLst/>
              </a:prstGeom>
              <a:blipFill>
                <a:blip r:embed="rId4"/>
                <a:stretch>
                  <a:fillRect l="-2907" r="-1744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5841973" y="2201891"/>
                <a:ext cx="2176878" cy="7461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Orbital Period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den>
                        </m:f>
                      </m:e>
                    </m:rad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973" y="2201891"/>
                <a:ext cx="2176878" cy="746166"/>
              </a:xfrm>
              <a:prstGeom prst="rect">
                <a:avLst/>
              </a:prstGeom>
              <a:blipFill>
                <a:blip r:embed="rId5"/>
                <a:stretch>
                  <a:fillRect l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34843" y="2981231"/>
            <a:ext cx="1778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C2D83"/>
                </a:solidFill>
                <a:latin typeface="Trebuchet MS" panose="020B0603020202020204" pitchFamily="34" charset="0"/>
                <a:ea typeface="+mj-ea"/>
                <a:cs typeface="+mj-cs"/>
              </a:rPr>
              <a:t>Group 1</a:t>
            </a:r>
            <a:endParaRPr lang="en-US" sz="2000" b="1" u="sng" dirty="0">
              <a:solidFill>
                <a:srgbClr val="0C2D83"/>
              </a:solidFill>
              <a:latin typeface="Trebuchet MS" panose="020B0603020202020204" pitchFamily="34" charset="0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22828" y="2981231"/>
            <a:ext cx="1778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0B050"/>
                </a:solidFill>
                <a:latin typeface="Trebuchet MS" panose="020B0603020202020204" pitchFamily="34" charset="0"/>
                <a:ea typeface="+mj-ea"/>
                <a:cs typeface="+mj-cs"/>
              </a:rPr>
              <a:t>Group </a:t>
            </a:r>
            <a:r>
              <a:rPr lang="en-US" sz="2000" b="1" u="sng" dirty="0" smtClean="0">
                <a:solidFill>
                  <a:srgbClr val="00B050"/>
                </a:solidFill>
                <a:latin typeface="Trebuchet MS" panose="020B0603020202020204" pitchFamily="34" charset="0"/>
                <a:ea typeface="+mj-ea"/>
                <a:cs typeface="+mj-cs"/>
              </a:rPr>
              <a:t>A</a:t>
            </a:r>
            <a:endParaRPr lang="en-US" sz="2000" b="1" u="sng" dirty="0">
              <a:solidFill>
                <a:srgbClr val="00B050"/>
              </a:solidFill>
              <a:latin typeface="Trebuchet MS" panose="020B0603020202020204" pitchFamily="34" charset="0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3304" y="3381341"/>
            <a:ext cx="3347049" cy="96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Calculate time in sun and time in eclipse for a satellite in </a:t>
            </a:r>
            <a:r>
              <a:rPr lang="en-US" i="1" dirty="0" smtClean="0"/>
              <a:t>Geosynchronous </a:t>
            </a:r>
            <a:r>
              <a:rPr lang="en-US" dirty="0" smtClean="0"/>
              <a:t>Orbit</a:t>
            </a:r>
          </a:p>
          <a:p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=35786 km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98787" y="3437693"/>
            <a:ext cx="3347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Calculate time in sun and time in eclipse for a satellite in </a:t>
            </a:r>
            <a:r>
              <a:rPr lang="en-US" i="1" dirty="0" smtClean="0"/>
              <a:t>Low-Earth </a:t>
            </a:r>
            <a:r>
              <a:rPr lang="en-US" dirty="0" smtClean="0"/>
              <a:t>Orbit</a:t>
            </a:r>
          </a:p>
          <a:p>
            <a:endParaRPr lang="en-US" dirty="0" smtClean="0"/>
          </a:p>
          <a:p>
            <a:r>
              <a:rPr lang="en-US" dirty="0" smtClean="0"/>
              <a:t>h=500 km,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73763" y="4364754"/>
                <a:ext cx="3909981" cy="414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⊕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⊕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d>
                          <m:r>
                            <a:rPr lang="en-US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1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2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6378.137</m:t>
                                      </m:r>
                                    </m:num>
                                    <m:den>
                                      <m:r>
                                        <a:rPr lang="en-US" sz="12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6378.137</m:t>
                                      </m:r>
                                      <m:r>
                                        <a:rPr lang="en-US" sz="12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35786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</m:e>
                          </m:func>
                        </m:e>
                      </m:func>
                      <m:sSup>
                        <m:sSupPr>
                          <m:ctrlPr>
                            <a:rPr lang="en-US" sz="1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8.7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2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</m:sup>
                      </m:sSup>
                    </m:oMath>
                  </m:oMathPara>
                </a14:m>
                <a:endParaRPr lang="en-US" sz="12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63" y="4364754"/>
                <a:ext cx="3909981" cy="414985"/>
              </a:xfrm>
              <a:prstGeom prst="rect">
                <a:avLst/>
              </a:prstGeom>
              <a:blipFill>
                <a:blip r:embed="rId6"/>
                <a:stretch>
                  <a:fillRect b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4736941" y="4328838"/>
                <a:ext cx="4183005" cy="5073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12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⊕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⊕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d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2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6378.137</m:t>
                                      </m:r>
                                    </m:num>
                                    <m:den>
                                      <m:r>
                                        <a:rPr lang="en-US" sz="12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6378.137</m:t>
                                      </m:r>
                                      <m:r>
                                        <a:rPr lang="en-US" sz="12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2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35786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</m:e>
                          </m:func>
                        </m:e>
                      </m:func>
                      <m:sSup>
                        <m:sSupPr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60.0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941" y="4328838"/>
                <a:ext cx="4183005" cy="5073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290181" y="4872933"/>
                <a:ext cx="4691028" cy="1553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2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2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ad>
                        <m:radPr>
                          <m:degHide m:val="on"/>
                          <m:ctrlPr>
                            <a:rPr lang="en-US" sz="1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</m:e>
                      </m:rad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ad>
                        <m:radPr>
                          <m:degHide m:val="on"/>
                          <m:ctrlPr>
                            <a:rPr lang="en-US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2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6378.137+35786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2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2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398600.5</m:t>
                              </m:r>
                            </m:den>
                          </m:f>
                        </m:e>
                      </m:rad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=86164 </m:t>
                      </m:r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=23.93 </m:t>
                      </m:r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h𝑟𝑠</m:t>
                      </m:r>
                    </m:oMath>
                  </m:oMathPara>
                </a14:m>
                <a:endParaRPr lang="en-US" sz="1200" dirty="0">
                  <a:solidFill>
                    <a:srgbClr val="002060"/>
                  </a:solidFill>
                </a:endParaRPr>
              </a:p>
              <a:p>
                <a:endParaRPr lang="en-US" sz="1200" i="1" dirty="0" smtClean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𝑇𝐸</m:t>
                      </m:r>
                      <m:r>
                        <a:rPr lang="en-US" sz="12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360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den>
                      </m:f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2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=4165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sec</m:t>
                      </m:r>
                      <m:r>
                        <a:rPr lang="en-US" sz="12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=1.16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hrs</m:t>
                      </m:r>
                    </m:oMath>
                  </m:oMathPara>
                </a14:m>
                <a:endParaRPr lang="en-US" sz="1200" b="0" dirty="0" smtClean="0">
                  <a:solidFill>
                    <a:srgbClr val="002060"/>
                  </a:solidFill>
                </a:endParaRPr>
              </a:p>
              <a:p>
                <a:pPr/>
                <a:endParaRPr lang="en-US" sz="1200" b="0" dirty="0" smtClean="0">
                  <a:solidFill>
                    <a:srgbClr val="00206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𝑇𝑆</m:t>
                      </m:r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𝑇𝐸</m:t>
                      </m:r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=81999 </m:t>
                      </m:r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=22.78 </m:t>
                      </m:r>
                      <m:r>
                        <a:rPr lang="en-US" sz="1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h𝑟𝑠</m:t>
                      </m:r>
                    </m:oMath>
                  </m:oMathPara>
                </a14:m>
                <a:endParaRPr lang="en-US" sz="12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81" y="4872933"/>
                <a:ext cx="4691028" cy="15533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1518576" y="2642761"/>
                <a:ext cx="6054158" cy="6437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/>
                  <a:t>Recall: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for circular orbits,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=398600.5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=6378.137 </m:t>
                    </m:r>
                    <m:r>
                      <m:rPr>
                        <m:nor/>
                      </m:rPr>
                      <a:rPr lang="en-US" dirty="0"/>
                      <m:t>km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576" y="2642761"/>
                <a:ext cx="6054158" cy="643766"/>
              </a:xfrm>
              <a:prstGeom prst="rect">
                <a:avLst/>
              </a:prstGeom>
              <a:blipFill>
                <a:blip r:embed="rId9"/>
                <a:stretch>
                  <a:fillRect l="-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4754715" y="4873185"/>
                <a:ext cx="4448141" cy="1553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2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2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ad>
                        <m:radPr>
                          <m:degHide m:val="on"/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</m:e>
                      </m:rad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ad>
                        <m:radPr>
                          <m:degHide m:val="on"/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2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6378.137+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500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398600.5</m:t>
                              </m:r>
                            </m:den>
                          </m:f>
                        </m:e>
                      </m:rad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=5564.69 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=1.55 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h𝑟𝑠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  <a:p>
                <a:endParaRPr lang="en-US" sz="1200" i="1" dirty="0" smtClean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2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𝑇𝐸</m:t>
                      </m:r>
                      <m:r>
                        <a:rPr lang="en-US" sz="12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360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den>
                      </m:f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2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=1854.89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sec</m:t>
                      </m:r>
                      <m:r>
                        <a:rPr lang="en-US" sz="12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=0.52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hrs</m:t>
                      </m:r>
                    </m:oMath>
                  </m:oMathPara>
                </a14:m>
                <a:endParaRPr lang="en-US" sz="1200" b="0" dirty="0" smtClean="0">
                  <a:solidFill>
                    <a:srgbClr val="00B050"/>
                  </a:solidFill>
                </a:endParaRPr>
              </a:p>
              <a:p>
                <a:pPr/>
                <a:endParaRPr lang="en-US" sz="1200" b="0" dirty="0" smtClean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𝑇𝑆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𝑇𝐸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=3709.8 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𝑠𝑒𝑐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=1.03 </m:t>
                      </m:r>
                      <m:r>
                        <a:rPr 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h𝑟𝑠</m:t>
                      </m:r>
                    </m:oMath>
                  </m:oMathPara>
                </a14:m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715" y="4873185"/>
                <a:ext cx="4448141" cy="15533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64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9" grpId="0"/>
    </p:bldLst>
  </p:timing>
</p:sld>
</file>

<file path=ppt/theme/theme1.xml><?xml version="1.0" encoding="utf-8"?>
<a:theme xmlns:a="http://schemas.openxmlformats.org/drawingml/2006/main" name="Astro 310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stro 310 Theme" id="{244C6FAF-B7F0-4A86-916F-26D2E6EE7DDC}" vid="{20D8168A-5EAA-471C-9E49-240D9D1075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3A8654EBD2EE47AC5DEF88A4E4BD8F" ma:contentTypeVersion="7" ma:contentTypeDescription="Create a new document." ma:contentTypeScope="" ma:versionID="e505c6e82816ebd94c77217d4d2de4dd">
  <xsd:schema xmlns:xsd="http://www.w3.org/2001/XMLSchema" xmlns:xs="http://www.w3.org/2001/XMLSchema" xmlns:p="http://schemas.microsoft.com/office/2006/metadata/properties" xmlns:ns2="0f9e4220-d6a4-4be3-a2a3-abfcd1f1a662" targetNamespace="http://schemas.microsoft.com/office/2006/metadata/properties" ma:root="true" ma:fieldsID="71e642395813eefe4a8fb5172b6d26ee" ns2:_="">
    <xsd:import namespace="0f9e4220-d6a4-4be3-a2a3-abfcd1f1a6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9e4220-d6a4-4be3-a2a3-abfcd1f1a6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150D0E-30C2-4FE8-8065-3DFE38E08160}">
  <ds:schemaRefs>
    <ds:schemaRef ds:uri="http://schemas.microsoft.com/office/2006/documentManagement/types"/>
    <ds:schemaRef ds:uri="http://schemas.microsoft.com/office/infopath/2007/PartnerControls"/>
    <ds:schemaRef ds:uri="b61c2465-24c3-4ed3-b6f4-ec97b93c796d"/>
    <ds:schemaRef ds:uri="http://purl.org/dc/elements/1.1/"/>
    <ds:schemaRef ds:uri="http://schemas.microsoft.com/office/2006/metadata/properties"/>
    <ds:schemaRef ds:uri="65c9b154-240a-4583-bab7-9ef827678c17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ED4EF72-769F-4827-B624-0993B78236CF}"/>
</file>

<file path=customXml/itemProps3.xml><?xml version="1.0" encoding="utf-8"?>
<ds:datastoreItem xmlns:ds="http://schemas.openxmlformats.org/officeDocument/2006/customXml" ds:itemID="{5CE7AD6A-59F2-4E2C-8BF0-DC0578F32C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Astro 310 Theme</Template>
  <TotalTime>1803</TotalTime>
  <Words>546</Words>
  <Application>Microsoft Office PowerPoint</Application>
  <PresentationFormat>On-screen Show (4:3)</PresentationFormat>
  <Paragraphs>54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Cambria Math</vt:lpstr>
      <vt:lpstr>Century Gothic</vt:lpstr>
      <vt:lpstr>Trebuchet MS</vt:lpstr>
      <vt:lpstr>Wingdings</vt:lpstr>
      <vt:lpstr>Astro 310 Theme</vt:lpstr>
      <vt:lpstr>Office Theme</vt:lpstr>
      <vt:lpstr>AstroEngr 331X</vt:lpstr>
      <vt:lpstr>The Electrical Power Subsystem</vt:lpstr>
      <vt:lpstr>Eclipse Region</vt:lpstr>
      <vt:lpstr>Eclipse Geometry (Circular Orbit)</vt:lpstr>
      <vt:lpstr>PowerPoint Presentation</vt:lpstr>
      <vt:lpstr>Eclipse Calculations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Wilson, Sandra J Civ USAF USAFA DF/DFAN</dc:creator>
  <cp:lastModifiedBy>Gregory Frey</cp:lastModifiedBy>
  <cp:revision>42</cp:revision>
  <dcterms:created xsi:type="dcterms:W3CDTF">2021-08-25T00:35:29Z</dcterms:created>
  <dcterms:modified xsi:type="dcterms:W3CDTF">2024-05-07T13:58:56Z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0x010100F53A8654EBD2EE47AC5DEF88A4E4BD8F</vt:lpwstr>
  </property>
</Properties>
</file>