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38"/>
  </p:handoutMasterIdLst>
  <p:sldIdLst>
    <p:sldId id="258" r:id="rId5"/>
    <p:sldId id="308" r:id="rId6"/>
    <p:sldId id="316" r:id="rId7"/>
    <p:sldId id="310" r:id="rId8"/>
    <p:sldId id="317" r:id="rId9"/>
    <p:sldId id="309" r:id="rId10"/>
    <p:sldId id="318" r:id="rId11"/>
    <p:sldId id="319" r:id="rId12"/>
    <p:sldId id="311" r:id="rId13"/>
    <p:sldId id="307" r:id="rId14"/>
    <p:sldId id="320" r:id="rId15"/>
    <p:sldId id="321" r:id="rId16"/>
    <p:sldId id="322" r:id="rId17"/>
    <p:sldId id="323" r:id="rId18"/>
    <p:sldId id="313" r:id="rId19"/>
    <p:sldId id="314" r:id="rId20"/>
    <p:sldId id="31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6" r:id="rId31"/>
    <p:sldId id="333" r:id="rId32"/>
    <p:sldId id="334" r:id="rId33"/>
    <p:sldId id="335" r:id="rId34"/>
    <p:sldId id="337" r:id="rId35"/>
    <p:sldId id="338" r:id="rId36"/>
    <p:sldId id="339" r:id="rId3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Firth" userId="9668160b-358f-46f6-8d41-76c7cc813d9a" providerId="ADAL" clId="{3C96CA93-82A6-45C8-A01F-6C6A6DB0A834}"/>
    <pc:docChg chg="modSld">
      <pc:chgData name="Jordan Firth" userId="9668160b-358f-46f6-8d41-76c7cc813d9a" providerId="ADAL" clId="{3C96CA93-82A6-45C8-A01F-6C6A6DB0A834}" dt="2023-06-23T07:16:05.486" v="1"/>
      <pc:docMkLst>
        <pc:docMk/>
      </pc:docMkLst>
      <pc:sldChg chg="modTransition">
        <pc:chgData name="Jordan Firth" userId="9668160b-358f-46f6-8d41-76c7cc813d9a" providerId="ADAL" clId="{3C96CA93-82A6-45C8-A01F-6C6A6DB0A834}" dt="2023-06-23T07:16:05.486" v="1"/>
        <pc:sldMkLst>
          <pc:docMk/>
          <pc:sldMk cId="2460160885" sldId="310"/>
        </pc:sldMkLst>
      </pc:sldChg>
      <pc:sldChg chg="modTransition">
        <pc:chgData name="Jordan Firth" userId="9668160b-358f-46f6-8d41-76c7cc813d9a" providerId="ADAL" clId="{3C96CA93-82A6-45C8-A01F-6C6A6DB0A834}" dt="2023-06-23T07:15:43.425" v="0"/>
        <pc:sldMkLst>
          <pc:docMk/>
          <pc:sldMk cId="1031502915" sldId="311"/>
        </pc:sldMkLst>
      </pc:sldChg>
      <pc:sldChg chg="modTransition">
        <pc:chgData name="Jordan Firth" userId="9668160b-358f-46f6-8d41-76c7cc813d9a" providerId="ADAL" clId="{3C96CA93-82A6-45C8-A01F-6C6A6DB0A834}" dt="2023-06-23T07:16:05.486" v="1"/>
        <pc:sldMkLst>
          <pc:docMk/>
          <pc:sldMk cId="292047669" sldId="317"/>
        </pc:sldMkLst>
      </pc:sldChg>
      <pc:sldChg chg="modTransition">
        <pc:chgData name="Jordan Firth" userId="9668160b-358f-46f6-8d41-76c7cc813d9a" providerId="ADAL" clId="{3C96CA93-82A6-45C8-A01F-6C6A6DB0A834}" dt="2023-06-23T07:15:43.425" v="0"/>
        <pc:sldMkLst>
          <pc:docMk/>
          <pc:sldMk cId="1319211128" sldId="318"/>
        </pc:sldMkLst>
      </pc:sldChg>
      <pc:sldChg chg="modTransition">
        <pc:chgData name="Jordan Firth" userId="9668160b-358f-46f6-8d41-76c7cc813d9a" providerId="ADAL" clId="{3C96CA93-82A6-45C8-A01F-6C6A6DB0A834}" dt="2023-06-23T07:15:43.425" v="0"/>
        <pc:sldMkLst>
          <pc:docMk/>
          <pc:sldMk cId="1563607643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BA195-A930-461F-9F68-63674CBC1F57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5C700-0AF4-4EE1-AD5E-8E73BEF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2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F1D6-D3DC-40BB-BF42-45511740934C}" type="datetimeFigureOut">
              <a:rPr lang="en-US" smtClean="0"/>
              <a:t>2023-06-23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813A-C95A-49A4-BB2C-19388EC3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Astro 331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/>
              <a:t>Attitude Determination &amp; Control Subsystem (ADCS)</a:t>
            </a:r>
          </a:p>
          <a:p>
            <a:pPr marL="0" indent="0" algn="ctr">
              <a:buNone/>
            </a:pPr>
            <a:r>
              <a:rPr lang="en-US" sz="2400" err="1"/>
              <a:t>Supp</a:t>
            </a:r>
            <a:r>
              <a:rPr lang="en-US" sz="2400"/>
              <a:t> </a:t>
            </a:r>
            <a:r>
              <a:rPr lang="en-US" sz="2400" err="1"/>
              <a:t>Crs</a:t>
            </a:r>
            <a:r>
              <a:rPr lang="en-US" sz="2400"/>
              <a:t> </a:t>
            </a:r>
            <a:r>
              <a:rPr lang="en-US" sz="2400" err="1"/>
              <a:t>Mtl</a:t>
            </a:r>
            <a:r>
              <a:rPr lang="en-US" sz="2400"/>
              <a:t> &amp; SMAD </a:t>
            </a:r>
            <a:r>
              <a:rPr lang="en-US" sz="2400" err="1"/>
              <a:t>Ch</a:t>
            </a:r>
            <a:r>
              <a:rPr lang="en-US" sz="2400"/>
              <a:t> 11.1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14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2"/>
          <p:cNvSpPr>
            <a:spLocks/>
          </p:cNvSpPr>
          <p:nvPr/>
        </p:nvSpPr>
        <p:spPr bwMode="auto">
          <a:xfrm>
            <a:off x="3587262" y="6179344"/>
            <a:ext cx="530670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40" bIns="0"/>
          <a:lstStyle>
            <a:lvl1pPr marL="57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66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Designing Space Missions and Systems, Figure 11.10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z="3600"/>
              <a:t>External Disturbance Torques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30742" y="1193482"/>
            <a:ext cx="5371745" cy="49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601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𝑦𝑎𝑤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sz="2000"/>
                  <a:t>Where 	</a:t>
                </a:r>
              </a:p>
              <a:p>
                <a:r>
                  <a:rPr lang="en-US" sz="2000" err="1"/>
                  <a:t>T</a:t>
                </a:r>
                <a:r>
                  <a:rPr lang="en-US" sz="2000" baseline="-25000" err="1"/>
                  <a:t>g</a:t>
                </a:r>
                <a:r>
                  <a:rPr lang="en-US" sz="2000"/>
                  <a:t> = gravity gradient torque (</a:t>
                </a:r>
                <a:r>
                  <a:rPr lang="en-US" sz="2000" err="1"/>
                  <a:t>N·m</a:t>
                </a:r>
                <a:r>
                  <a:rPr lang="en-US" sz="2000"/>
                  <a:t>)</a:t>
                </a:r>
              </a:p>
              <a:p>
                <a:r>
                  <a:rPr lang="en-US" sz="2000"/>
                  <a:t>m = Earth’s gravitational constant (km</a:t>
                </a:r>
                <a:r>
                  <a:rPr lang="en-US" sz="2000" baseline="30000"/>
                  <a:t>3</a:t>
                </a:r>
                <a:r>
                  <a:rPr lang="en-US" sz="2000"/>
                  <a:t>/s</a:t>
                </a:r>
                <a:r>
                  <a:rPr lang="en-US" sz="2000" baseline="30000"/>
                  <a:t>2</a:t>
                </a:r>
                <a:r>
                  <a:rPr lang="en-US" sz="2000"/>
                  <a:t>)</a:t>
                </a:r>
              </a:p>
              <a:p>
                <a:r>
                  <a:rPr lang="en-US" sz="2000"/>
                  <a:t>R = radial distance to center of Earth (km)</a:t>
                </a:r>
              </a:p>
              <a:p>
                <a:r>
                  <a:rPr lang="en-US" sz="2000" err="1"/>
                  <a:t>I</a:t>
                </a:r>
                <a:r>
                  <a:rPr lang="en-US" sz="2000" baseline="-25000" err="1"/>
                  <a:t>yaw</a:t>
                </a:r>
                <a:r>
                  <a:rPr lang="en-US" sz="2000"/>
                  <a:t> = moment of inertia about the yaw axis (kg·m</a:t>
                </a:r>
                <a:r>
                  <a:rPr lang="en-US" sz="2000" baseline="30000"/>
                  <a:t>2</a:t>
                </a:r>
                <a:r>
                  <a:rPr lang="en-US" sz="2000"/>
                  <a:t>)</a:t>
                </a:r>
              </a:p>
              <a:p>
                <a:r>
                  <a:rPr lang="en-US" sz="2000" err="1"/>
                  <a:t>I</a:t>
                </a:r>
                <a:r>
                  <a:rPr lang="en-US" sz="2000" baseline="-25000" err="1"/>
                  <a:t>other</a:t>
                </a:r>
                <a:r>
                  <a:rPr lang="en-US" sz="2000"/>
                  <a:t> =moment of inertia about the roll or pitch axis (kg·m</a:t>
                </a:r>
                <a:r>
                  <a:rPr lang="en-US" sz="2000" baseline="30000"/>
                  <a:t>2</a:t>
                </a:r>
                <a:r>
                  <a:rPr lang="en-US" sz="2000"/>
                  <a:t>)</a:t>
                </a:r>
              </a:p>
              <a:p>
                <a:r>
                  <a:rPr lang="en-US" sz="2000"/>
                  <a:t>θ = maximum deviation of yaw axis from local vertical (rad or </a:t>
                </a:r>
                <a:r>
                  <a:rPr lang="en-US" sz="2000" err="1"/>
                  <a:t>deg</a:t>
                </a:r>
                <a:r>
                  <a:rPr lang="en-US" sz="2000"/>
                  <a:t>)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Note: gravity gradient will always be stable if </a:t>
                </a:r>
                <a:r>
                  <a:rPr lang="en-US" sz="2000" err="1"/>
                  <a:t>I</a:t>
                </a:r>
                <a:r>
                  <a:rPr lang="en-US" sz="2000" baseline="-25000" err="1"/>
                  <a:t>pitch</a:t>
                </a:r>
                <a:r>
                  <a:rPr lang="en-US" sz="2000"/>
                  <a:t> &gt; </a:t>
                </a:r>
                <a:r>
                  <a:rPr lang="en-US" sz="2000" err="1"/>
                  <a:t>I</a:t>
                </a:r>
                <a:r>
                  <a:rPr lang="en-US" sz="2000" baseline="-25000" err="1"/>
                  <a:t>roll</a:t>
                </a:r>
                <a:r>
                  <a:rPr lang="en-US" sz="2000"/>
                  <a:t> &gt; </a:t>
                </a:r>
                <a:r>
                  <a:rPr lang="en-US" sz="2000" err="1"/>
                  <a:t>I</a:t>
                </a:r>
                <a:r>
                  <a:rPr lang="en-US" sz="2000" baseline="-25000" err="1"/>
                  <a:t>yaw</a:t>
                </a:r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60110"/>
              </a:xfrm>
              <a:blipFill>
                <a:blip r:embed="rId2"/>
                <a:stretch>
                  <a:fillRect l="-1391" t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05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Solar Radiation Pressure (SRP)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877" y="1460735"/>
                <a:ext cx="7886700" cy="50240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𝑆𝑅𝑃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𝑆𝑅𝑃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𝑐𝑔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𝑆𝑅𝑃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sz="2600"/>
                  <a:t>Where</a:t>
                </a:r>
              </a:p>
              <a:p>
                <a:r>
                  <a:rPr lang="en-US" sz="2600"/>
                  <a:t>T</a:t>
                </a:r>
                <a:r>
                  <a:rPr lang="en-US" sz="2600" baseline="-25000"/>
                  <a:t>sp</a:t>
                </a:r>
                <a:r>
                  <a:rPr lang="en-US" sz="2600"/>
                  <a:t> = solar radiation pressure disturbance torque (</a:t>
                </a:r>
                <a:r>
                  <a:rPr lang="en-US" sz="2600" err="1"/>
                  <a:t>N·m</a:t>
                </a:r>
                <a:r>
                  <a:rPr lang="en-US" sz="2600"/>
                  <a:t>)</a:t>
                </a:r>
              </a:p>
              <a:p>
                <a:r>
                  <a:rPr lang="en-US" sz="2600"/>
                  <a:t>c = speed of light (3x10</a:t>
                </a:r>
                <a:r>
                  <a:rPr lang="en-US" sz="2600" baseline="30000"/>
                  <a:t>8</a:t>
                </a:r>
                <a:r>
                  <a:rPr lang="en-US" sz="2600"/>
                  <a:t> m/s)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⊕</m:t>
                        </m:r>
                      </m:sub>
                    </m:sSub>
                  </m:oMath>
                </a14:m>
                <a:r>
                  <a:rPr lang="en-US" sz="2600"/>
                  <a:t> = solar constant (1367 W/m</a:t>
                </a:r>
                <a:r>
                  <a:rPr lang="en-US" sz="2600" baseline="30000"/>
                  <a:t>2</a:t>
                </a:r>
                <a:r>
                  <a:rPr lang="en-US" sz="2600"/>
                  <a:t>)</a:t>
                </a:r>
              </a:p>
              <a:p>
                <a:r>
                  <a:rPr lang="en-US" sz="2600"/>
                  <a:t>A</a:t>
                </a:r>
                <a:r>
                  <a:rPr lang="en-US" sz="2600" baseline="-25000"/>
                  <a:t>s</a:t>
                </a:r>
                <a:r>
                  <a:rPr lang="en-US" sz="2600"/>
                  <a:t> = surface area of a sun-facing side (m</a:t>
                </a:r>
                <a:r>
                  <a:rPr lang="en-US" sz="2600" baseline="30000"/>
                  <a:t>2</a:t>
                </a:r>
                <a:r>
                  <a:rPr lang="en-US" sz="2600"/>
                  <a:t>)</a:t>
                </a:r>
              </a:p>
              <a:p>
                <a:r>
                  <a:rPr lang="en-US" sz="2600"/>
                  <a:t>c</a:t>
                </a:r>
                <a:r>
                  <a:rPr lang="en-US" sz="2600" baseline="-25000"/>
                  <a:t>ps</a:t>
                </a:r>
                <a:r>
                  <a:rPr lang="en-US" sz="2600"/>
                  <a:t> = location of center of solar pressure (m)</a:t>
                </a:r>
              </a:p>
              <a:p>
                <a:r>
                  <a:rPr lang="en-US" sz="2600"/>
                  <a:t>cg = center of gravity (m)</a:t>
                </a:r>
              </a:p>
              <a:p>
                <a:r>
                  <a:rPr lang="en-US" sz="2600"/>
                  <a:t>q = reflectance factor (0 ≤ q ≤ 1, </a:t>
                </a:r>
                <a:r>
                  <a:rPr lang="en-US" sz="2600" err="1"/>
                  <a:t>unitless</a:t>
                </a:r>
                <a:r>
                  <a:rPr lang="en-US" sz="2600"/>
                  <a:t>) (first cut:  use q = 0.6)</a:t>
                </a:r>
              </a:p>
              <a:p>
                <a:r>
                  <a:rPr lang="en-US" sz="2600" i="1"/>
                  <a:t>i </a:t>
                </a:r>
                <a:r>
                  <a:rPr lang="en-US" sz="2600"/>
                  <a:t>= angle of incidence to sun (rad or </a:t>
                </a:r>
                <a:r>
                  <a:rPr lang="en-US" sz="2600" err="1"/>
                  <a:t>deg</a:t>
                </a:r>
                <a:r>
                  <a:rPr lang="en-US" sz="2600"/>
                  <a:t>) </a:t>
                </a:r>
                <a:r>
                  <a:rPr lang="en-US" sz="2600">
                    <a:solidFill>
                      <a:srgbClr val="FF0000"/>
                    </a:solidFill>
                  </a:rPr>
                  <a:t>(not inclination!)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r>
                  <a:rPr lang="en-US" sz="2600"/>
                  <a:t>Note: SRP is not dependent upon altitude!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877" y="1460735"/>
                <a:ext cx="7886700" cy="5024063"/>
              </a:xfrm>
              <a:blipFill>
                <a:blip r:embed="rId2"/>
                <a:stretch>
                  <a:fillRect l="-850" t="-2670" b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72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Disturbance Torques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1480" y="1714884"/>
                <a:ext cx="7886700" cy="46470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Where:</a:t>
                </a:r>
              </a:p>
              <a:p>
                <a:r>
                  <a:rPr lang="en-US" sz="2200" dirty="0"/>
                  <a:t>T</a:t>
                </a:r>
                <a:r>
                  <a:rPr lang="en-US" sz="2200" baseline="-25000" dirty="0"/>
                  <a:t>m</a:t>
                </a:r>
                <a:r>
                  <a:rPr lang="en-US" sz="2200" dirty="0"/>
                  <a:t> = magnetic disturbance torque (</a:t>
                </a:r>
                <a:r>
                  <a:rPr lang="en-US" sz="2200" dirty="0" err="1"/>
                  <a:t>N·m</a:t>
                </a:r>
                <a:r>
                  <a:rPr lang="en-US" sz="2200" dirty="0"/>
                  <a:t>)</a:t>
                </a:r>
              </a:p>
              <a:p>
                <a:r>
                  <a:rPr lang="en-US" sz="2200" dirty="0"/>
                  <a:t>D = residual dipole of S/C in amp∙turn∙m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(A∙m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)</a:t>
                </a:r>
              </a:p>
              <a:p>
                <a:r>
                  <a:rPr lang="en-US" sz="2200" dirty="0"/>
                  <a:t>B = Earth’s magnetic field (</a:t>
                </a:r>
                <a:r>
                  <a:rPr lang="en-US" sz="2200" dirty="0" err="1"/>
                  <a:t>Teslas</a:t>
                </a:r>
                <a:r>
                  <a:rPr lang="en-US" sz="2200" dirty="0"/>
                  <a:t>)</a:t>
                </a:r>
              </a:p>
              <a:p>
                <a:r>
                  <a:rPr lang="en-US" sz="2200" dirty="0"/>
                  <a:t>M = Earth’s magnetic moment (7.96x10</a:t>
                </a:r>
                <a:r>
                  <a:rPr lang="en-US" sz="2200" baseline="30000" dirty="0"/>
                  <a:t>15</a:t>
                </a:r>
                <a:r>
                  <a:rPr lang="en-US" sz="2200" dirty="0"/>
                  <a:t> Tesla∙m</a:t>
                </a:r>
                <a:r>
                  <a:rPr lang="en-US" sz="2200" baseline="30000" dirty="0"/>
                  <a:t>3</a:t>
                </a:r>
                <a:r>
                  <a:rPr lang="en-US" sz="2200" dirty="0"/>
                  <a:t>)</a:t>
                </a:r>
              </a:p>
              <a:p>
                <a:r>
                  <a:rPr lang="en-US" sz="2200" dirty="0"/>
                  <a:t>R = distance from center of Earth to S/C (m)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Note: </a:t>
                </a:r>
                <a:r>
                  <a:rPr lang="en-US" sz="2200" dirty="0" err="1"/>
                  <a:t>Eqn</a:t>
                </a:r>
                <a:r>
                  <a:rPr lang="en-US" sz="2200" dirty="0"/>
                  <a:t> for B is valid at the poles &amp; half that at equator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480" y="1714884"/>
                <a:ext cx="7886700" cy="4647094"/>
              </a:xfrm>
              <a:blipFill>
                <a:blip r:embed="rId2"/>
                <a:stretch>
                  <a:fillRect l="-1236" t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4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Aerodynamic Drag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2770"/>
                <a:ext cx="7886700" cy="50732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𝐷𝑟𝑎𝑔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𝐷𝑟𝑎𝑔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𝐷𝑟𝑎𝑔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300" dirty="0"/>
                  <a:t>Where</a:t>
                </a:r>
              </a:p>
              <a:p>
                <a:r>
                  <a:rPr lang="en-US" sz="2300" dirty="0"/>
                  <a:t>T</a:t>
                </a:r>
                <a:r>
                  <a:rPr lang="en-US" sz="2300" baseline="-25000" dirty="0"/>
                  <a:t>a</a:t>
                </a:r>
                <a:r>
                  <a:rPr lang="en-US" sz="2300" dirty="0"/>
                  <a:t> = aerodynamic disturbance torque (</a:t>
                </a:r>
                <a:r>
                  <a:rPr lang="en-US" sz="2300" dirty="0" err="1"/>
                  <a:t>N·m</a:t>
                </a:r>
                <a:r>
                  <a:rPr lang="en-US" sz="2300" dirty="0"/>
                  <a:t>)</a:t>
                </a:r>
              </a:p>
              <a:p>
                <a:r>
                  <a:rPr lang="en-US" sz="2300" dirty="0" err="1"/>
                  <a:t>c</a:t>
                </a:r>
                <a:r>
                  <a:rPr lang="en-US" sz="2300" baseline="-25000" dirty="0" err="1"/>
                  <a:t>pa</a:t>
                </a:r>
                <a:r>
                  <a:rPr lang="en-US" sz="2300" dirty="0"/>
                  <a:t> = location of center of aerodynamic pressure (m)</a:t>
                </a:r>
              </a:p>
              <a:p>
                <a:r>
                  <a:rPr lang="en-US" sz="2300" dirty="0"/>
                  <a:t>cg = center of gravity (m)</a:t>
                </a:r>
              </a:p>
              <a:p>
                <a:r>
                  <a:rPr lang="en-US" sz="2300" dirty="0"/>
                  <a:t>C</a:t>
                </a:r>
                <a:r>
                  <a:rPr lang="en-US" sz="2300" baseline="-25000" dirty="0"/>
                  <a:t>d</a:t>
                </a:r>
                <a:r>
                  <a:rPr lang="en-US" sz="2300" dirty="0"/>
                  <a:t> = drag coefficient (</a:t>
                </a:r>
                <a:r>
                  <a:rPr lang="en-US" sz="2300" dirty="0" err="1"/>
                  <a:t>unitless</a:t>
                </a:r>
                <a:r>
                  <a:rPr lang="en-US" sz="2300" dirty="0"/>
                  <a:t>) (usually between 2 - 2.5)</a:t>
                </a:r>
              </a:p>
              <a:p>
                <a:r>
                  <a:rPr lang="en-US" sz="2300" dirty="0"/>
                  <a:t>ρ = atmospheric density (kg/m</a:t>
                </a:r>
                <a:r>
                  <a:rPr lang="en-US" sz="2300" baseline="30000" dirty="0"/>
                  <a:t>3</a:t>
                </a:r>
                <a:r>
                  <a:rPr lang="en-US" sz="2300" dirty="0"/>
                  <a:t>)</a:t>
                </a:r>
              </a:p>
              <a:p>
                <a:r>
                  <a:rPr lang="en-US" sz="2300" dirty="0"/>
                  <a:t>A = surface area of ram-facing side (m</a:t>
                </a:r>
                <a:r>
                  <a:rPr lang="en-US" sz="2300" baseline="30000" dirty="0"/>
                  <a:t>2</a:t>
                </a:r>
                <a:r>
                  <a:rPr lang="en-US" sz="2300" dirty="0"/>
                  <a:t>)</a:t>
                </a:r>
              </a:p>
              <a:p>
                <a:r>
                  <a:rPr lang="en-US" sz="2300" dirty="0"/>
                  <a:t>V = spacecraft velocity (m/s)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dirty="0"/>
                  <a:t>Note:  Recall that aerodynamic drag is dependent upon many variables, to include the solar activity, and the value for atmospheric density is an approximation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2770"/>
                <a:ext cx="7886700" cy="5073238"/>
              </a:xfrm>
              <a:blipFill>
                <a:blip r:embed="rId2"/>
                <a:stretch>
                  <a:fillRect l="-1005" t="-2885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49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390837"/>
            <a:ext cx="7736013" cy="60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9" y="904775"/>
            <a:ext cx="8218042" cy="46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0000">
            <a:off x="507578" y="890797"/>
            <a:ext cx="8254697" cy="44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Wheel/Thruster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Control authority: torque capability of actuators</a:t>
            </a:r>
          </a:p>
          <a:p>
            <a:pPr lvl="0" fontAlgn="base"/>
            <a:r>
              <a:rPr lang="en-US" sz="2400" dirty="0"/>
              <a:t>Goal: want control authority to be greater than disturbance torques</a:t>
            </a:r>
          </a:p>
          <a:p>
            <a:pPr lvl="0" fontAlgn="base"/>
            <a:r>
              <a:rPr lang="en-US" sz="2400" dirty="0"/>
              <a:t>For any single axis, disturbance torque may have cyclic terms (that integrate to zero over an integral # of cycles) and secular terms (not periodic)</a:t>
            </a:r>
          </a:p>
          <a:p>
            <a:pPr lvl="0" fontAlgn="base"/>
            <a:r>
              <a:rPr lang="en-US" sz="2400" dirty="0"/>
              <a:t>Wheels can be sized counteract cyclic torques terms but will eventually saturate from secular terms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6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Wheel Sizing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Reaction-wheel torque must equal worst-case anticipated disturbance torque plus some margin: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sz="2000"/>
                  <a:t>Where:</a:t>
                </a:r>
              </a:p>
              <a:p>
                <a:r>
                  <a:rPr lang="en-US" sz="2000"/>
                  <a:t>T</a:t>
                </a:r>
                <a:r>
                  <a:rPr lang="en-US" sz="2000" baseline="-25000"/>
                  <a:t>RW</a:t>
                </a:r>
                <a:r>
                  <a:rPr lang="en-US" sz="2000"/>
                  <a:t> = torque required of reaction wheel (</a:t>
                </a:r>
                <a:r>
                  <a:rPr lang="en-US" sz="2000" err="1"/>
                  <a:t>N·m</a:t>
                </a:r>
                <a:r>
                  <a:rPr lang="en-US" sz="2000"/>
                  <a:t>)			</a:t>
                </a:r>
              </a:p>
              <a:p>
                <a:r>
                  <a:rPr lang="en-US" sz="2000"/>
                  <a:t>T</a:t>
                </a:r>
                <a:r>
                  <a:rPr lang="en-US" sz="2000" baseline="-25000"/>
                  <a:t>D</a:t>
                </a:r>
                <a:r>
                  <a:rPr lang="en-US" sz="2000"/>
                  <a:t> = sum of disturbance torques (</a:t>
                </a:r>
                <a:r>
                  <a:rPr lang="en-US" sz="2000" err="1"/>
                  <a:t>N·m</a:t>
                </a:r>
                <a:r>
                  <a:rPr lang="en-US" sz="2000"/>
                  <a:t>)</a:t>
                </a:r>
              </a:p>
              <a:p>
                <a:r>
                  <a:rPr lang="en-US" sz="2000"/>
                  <a:t>Margin Factor = margin &gt; 1 (</a:t>
                </a:r>
                <a:r>
                  <a:rPr lang="en-US" sz="2000" err="1"/>
                  <a:t>unitless</a:t>
                </a:r>
                <a:r>
                  <a:rPr lang="en-US" sz="2000"/>
                  <a:t>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843674"/>
          </a:xfrm>
        </p:spPr>
        <p:txBody>
          <a:bodyPr>
            <a:normAutofit fontScale="92500" lnSpcReduction="20000"/>
          </a:bodyPr>
          <a:lstStyle/>
          <a:p>
            <a:pPr lvl="0" fontAlgn="base"/>
            <a:r>
              <a:rPr lang="en-US"/>
              <a:t>Explain attitude determination and control subsystem functions</a:t>
            </a:r>
          </a:p>
          <a:p>
            <a:pPr lvl="0" fontAlgn="base"/>
            <a:r>
              <a:rPr lang="en-US"/>
              <a:t>List and describe typical attitude determination and control performance requirements</a:t>
            </a:r>
          </a:p>
          <a:p>
            <a:pPr lvl="0" fontAlgn="base"/>
            <a:r>
              <a:rPr lang="en-US"/>
              <a:t>Describe common spacecraft attitude control methods and approximately how accurately they can control the vehicle’s pointing</a:t>
            </a:r>
          </a:p>
          <a:p>
            <a:pPr lvl="0" fontAlgn="base"/>
            <a:r>
              <a:rPr lang="en-US"/>
              <a:t>Calculate spacecraft external disturbance torques</a:t>
            </a:r>
          </a:p>
          <a:p>
            <a:pPr lvl="0" fontAlgn="base"/>
            <a:r>
              <a:rPr lang="en-US"/>
              <a:t>List and describe spacecraft internal disturbance torques</a:t>
            </a:r>
          </a:p>
          <a:p>
            <a:pPr lvl="0" fontAlgn="base"/>
            <a:r>
              <a:rPr lang="en-US"/>
              <a:t>List and describe common spacecraft attitude sensors and actuators</a:t>
            </a:r>
          </a:p>
          <a:p>
            <a:pPr lvl="0" fontAlgn="base"/>
            <a:r>
              <a:rPr lang="en-US"/>
              <a:t>Size thrusters or wheels to perform attitude control actuator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12060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Wheel Sizing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956690"/>
              </a:xfrm>
            </p:spPr>
            <p:txBody>
              <a:bodyPr>
                <a:normAutofit fontScale="85000" lnSpcReduction="10000"/>
              </a:bodyPr>
              <a:lstStyle/>
              <a:p>
                <a:pPr lvl="0" fontAlgn="base"/>
                <a:r>
                  <a:rPr lang="en-US"/>
                  <a:t>As it turns out, we will select a wheel based on angular momentum storage requirements or slew torque, rather than disturbance rejection (b/c it’s not driving)</a:t>
                </a:r>
              </a:p>
              <a:p>
                <a:pPr lvl="0" fontAlgn="base"/>
                <a:r>
                  <a:rPr lang="en-US"/>
                  <a:t>Approach for S/C angular momentum is to integrate worst-case disturbance torque over full orbit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100"/>
                  <a:t>Where:</a:t>
                </a:r>
              </a:p>
              <a:p>
                <a:r>
                  <a:rPr lang="en-US" sz="2100"/>
                  <a:t>h = angular momentum of wheel (</a:t>
                </a:r>
                <a:r>
                  <a:rPr lang="en-US" sz="2100" err="1"/>
                  <a:t>N·m·s</a:t>
                </a:r>
                <a:r>
                  <a:rPr lang="en-US" sz="2100"/>
                  <a:t>)</a:t>
                </a:r>
              </a:p>
              <a:p>
                <a:r>
                  <a:rPr lang="en-US" sz="2100"/>
                  <a:t>T</a:t>
                </a:r>
                <a:r>
                  <a:rPr lang="en-US" sz="2100" baseline="-25000"/>
                  <a:t>D</a:t>
                </a:r>
                <a:r>
                  <a:rPr lang="en-US" sz="2100"/>
                  <a:t> = sum of disturbance torques (</a:t>
                </a:r>
                <a:r>
                  <a:rPr lang="en-US" sz="2100" err="1"/>
                  <a:t>N·m</a:t>
                </a:r>
                <a:r>
                  <a:rPr lang="en-US" sz="2100"/>
                  <a:t>)</a:t>
                </a:r>
              </a:p>
              <a:p>
                <a:r>
                  <a:rPr lang="en-US" sz="2100"/>
                  <a:t>P = orbit period (s)</a:t>
                </a:r>
                <a:endParaRPr lang="en-US"/>
              </a:p>
              <a:p>
                <a:endParaRPr lang="en-US" sz="2100"/>
              </a:p>
              <a:p>
                <a:pPr marL="0" indent="0">
                  <a:buNone/>
                </a:pPr>
                <a:r>
                  <a:rPr lang="en-US"/>
                  <a:t>*Note: h is not specific angular momentum, but rather angular momentum (with a mass term)</a:t>
                </a:r>
              </a:p>
              <a:p>
                <a:pPr marL="0" indent="0">
                  <a:buNone/>
                </a:pPr>
                <a:endParaRPr lang="en-US" sz="21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956690"/>
              </a:xfrm>
              <a:blipFill>
                <a:blip r:embed="rId2"/>
                <a:stretch>
                  <a:fillRect l="-1159" t="-2337" r="-2087" b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4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Wheel Sizing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046" y="1448656"/>
                <a:ext cx="8681663" cy="516790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To size the wheel based on the maximum slew, we assume that a maximum-acceleration slew indicates that the S/C will do half distance in half time, which yields: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𝑠𝑙𝑒𝑤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𝑠𝑙𝑒𝑤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𝑠𝑙𝑒𝑤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900"/>
                  <a:t>Where:</a:t>
                </a:r>
              </a:p>
              <a:p>
                <a:r>
                  <a:rPr lang="en-US" err="1"/>
                  <a:t>h</a:t>
                </a:r>
                <a:r>
                  <a:rPr lang="en-US" baseline="-25000" err="1"/>
                  <a:t>slew</a:t>
                </a:r>
                <a:r>
                  <a:rPr lang="en-US"/>
                  <a:t> = angular momentum required for slew maneuver (</a:t>
                </a:r>
                <a:r>
                  <a:rPr lang="en-US" err="1"/>
                  <a:t>N·m·s</a:t>
                </a:r>
                <a:r>
                  <a:rPr lang="en-US"/>
                  <a:t>)</a:t>
                </a:r>
              </a:p>
              <a:p>
                <a:r>
                  <a:rPr lang="en-US" err="1"/>
                  <a:t>t</a:t>
                </a:r>
                <a:r>
                  <a:rPr lang="en-US" baseline="-25000" err="1"/>
                  <a:t>slew</a:t>
                </a:r>
                <a:r>
                  <a:rPr lang="en-US"/>
                  <a:t> = time required to perform slew maneuver (s)</a:t>
                </a:r>
              </a:p>
              <a:p>
                <a:pPr marL="0" indent="0">
                  <a:buNone/>
                </a:pPr>
                <a:r>
                  <a:rPr lang="en-US"/>
                  <a:t>And thus: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𝑠𝑙𝑒𝑤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𝑠𝑙𝑒𝑤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𝑠𝑙𝑒𝑤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= torque </a:t>
                </a:r>
                <a:r>
                  <a:rPr lang="en-US" err="1"/>
                  <a:t>req’d</a:t>
                </a:r>
                <a:r>
                  <a:rPr lang="en-US"/>
                  <a:t> by reaction wheel to perform slew maneuver (</a:t>
                </a:r>
                <a:r>
                  <a:rPr lang="en-US" err="1"/>
                  <a:t>N·m</a:t>
                </a:r>
                <a:r>
                  <a:rPr lang="en-US"/>
                  <a:t>)</a:t>
                </a:r>
              </a:p>
              <a:p>
                <a:r>
                  <a:rPr lang="en-US"/>
                  <a:t>θ = angular distance of slew (rad)</a:t>
                </a:r>
              </a:p>
              <a:p>
                <a:r>
                  <a:rPr lang="en-US"/>
                  <a:t>I = mass moment of inertia about axis of slew maneuver (kg·m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  <a:p>
                <a:r>
                  <a:rPr lang="en-US"/>
                  <a:t>t = time it takes to perform slew maneuver 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046" y="1448656"/>
                <a:ext cx="8681663" cy="5167901"/>
              </a:xfrm>
              <a:blipFill>
                <a:blip r:embed="rId2"/>
                <a:stretch>
                  <a:fillRect l="-772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25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Thruster Sizing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9478"/>
                <a:ext cx="7886700" cy="5157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size thrusters to counter external disturbances: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</a:p>
              <a:p>
                <a:r>
                  <a:rPr lang="en-US" sz="2000" dirty="0"/>
                  <a:t>F</a:t>
                </a:r>
                <a:r>
                  <a:rPr lang="en-US" sz="2000" baseline="-25000" dirty="0"/>
                  <a:t>t</a:t>
                </a:r>
                <a:r>
                  <a:rPr lang="en-US" sz="2000" dirty="0"/>
                  <a:t> = force required by thruster (N)</a:t>
                </a:r>
              </a:p>
              <a:p>
                <a:r>
                  <a:rPr lang="en-US" sz="2000" dirty="0"/>
                  <a:t>T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 = sum of disturbance torques (</a:t>
                </a:r>
                <a:r>
                  <a:rPr lang="en-US" sz="2000" dirty="0" err="1"/>
                  <a:t>N·m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L = thruster’s moment arm (m)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9478"/>
                <a:ext cx="7886700" cy="5157627"/>
              </a:xfrm>
              <a:blipFill>
                <a:blip r:embed="rId2"/>
                <a:stretch>
                  <a:fillRect l="-139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56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Thruster Sizing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9478"/>
                <a:ext cx="7886700" cy="5157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size thrusters for momentum dumping: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𝑑𝑢𝑚𝑝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Where:</a:t>
                </a:r>
              </a:p>
              <a:p>
                <a:r>
                  <a:rPr lang="en-US" sz="2000" dirty="0" err="1"/>
                  <a:t>F</a:t>
                </a:r>
                <a:r>
                  <a:rPr lang="en-US" sz="2000" baseline="-25000" dirty="0" err="1"/>
                  <a:t>dump</a:t>
                </a:r>
                <a:r>
                  <a:rPr lang="en-US" sz="2000" dirty="0"/>
                  <a:t> = force required by thruster for momentum dumping (N)</a:t>
                </a:r>
              </a:p>
              <a:p>
                <a:r>
                  <a:rPr lang="en-US" sz="2000" dirty="0"/>
                  <a:t>h = excess angular momentum to be dumped (</a:t>
                </a:r>
                <a:r>
                  <a:rPr lang="en-US" sz="2000" dirty="0" err="1"/>
                  <a:t>N·m·s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L = thruster’s moment arm (m)</a:t>
                </a:r>
              </a:p>
              <a:p>
                <a:r>
                  <a:rPr lang="en-US" sz="2000" dirty="0"/>
                  <a:t>t = burn time (s)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9478"/>
                <a:ext cx="7886700" cy="5157627"/>
              </a:xfrm>
              <a:blipFill>
                <a:blip r:embed="rId2"/>
                <a:stretch>
                  <a:fillRect l="-139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76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Thruster Sizing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9478"/>
                <a:ext cx="7886700" cy="5157627"/>
              </a:xfrm>
            </p:spPr>
            <p:txBody>
              <a:bodyPr>
                <a:normAutofit fontScale="92500" lnSpcReduction="10000"/>
              </a:bodyPr>
              <a:lstStyle/>
              <a:p>
                <a:pPr lvl="0" fontAlgn="base"/>
                <a:r>
                  <a:rPr lang="en-US" dirty="0"/>
                  <a:t>To size thrusters for a slew (rotation) maneuver:</a:t>
                </a:r>
              </a:p>
              <a:p>
                <a:pPr lvl="0" fontAlgn="base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𝑠𝑙𝑒𝑤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for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zero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momentum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</m:t>
                      </m:r>
                      <m:r>
                        <m:rPr>
                          <m:nor/>
                        </m:rPr>
                        <a:rPr lang="en-US"/>
                        <m:t>/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𝑠𝑙𝑒𝑤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𝐿𝑑</m:t>
                        </m:r>
                      </m:den>
                    </m:f>
                  </m:oMath>
                </a14:m>
                <a:r>
                  <a:rPr lang="en-US" dirty="0"/>
                  <a:t> for momentum biased S/C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Where:</a:t>
                </a:r>
              </a:p>
              <a:p>
                <a:r>
                  <a:rPr lang="en-US" sz="1900" dirty="0" err="1"/>
                  <a:t>F</a:t>
                </a:r>
                <a:r>
                  <a:rPr lang="en-US" sz="1900" baseline="-25000" dirty="0" err="1"/>
                  <a:t>slew</a:t>
                </a:r>
                <a:r>
                  <a:rPr lang="en-US" sz="1900" dirty="0"/>
                  <a:t> = force required by thruster to complete slew maneuver (N)</a:t>
                </a:r>
              </a:p>
              <a:p>
                <a:r>
                  <a:rPr lang="en-US" sz="1900" dirty="0"/>
                  <a:t>I = mass moment of inertia about axis of slew maneuver (kg·m</a:t>
                </a:r>
                <a:r>
                  <a:rPr lang="en-US" sz="1900" baseline="30000" dirty="0"/>
                  <a:t>2</a:t>
                </a:r>
                <a:r>
                  <a:rPr lang="en-US" sz="1900" dirty="0"/>
                  <a:t>)</a:t>
                </a:r>
              </a:p>
              <a:p>
                <a:r>
                  <a:rPr lang="en-US" sz="1900" dirty="0"/>
                  <a:t>L = thruster’s moment arm (m)</a:t>
                </a:r>
              </a:p>
              <a:p>
                <a:r>
                  <a:rPr lang="en-US" sz="1900" dirty="0"/>
                  <a:t>h = stored angular momentum (</a:t>
                </a:r>
                <a:r>
                  <a:rPr lang="en-US" sz="1900" dirty="0" err="1"/>
                  <a:t>N·m·s</a:t>
                </a:r>
                <a:r>
                  <a:rPr lang="en-US" sz="19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</m:oMath>
                </a14:m>
                <a:r>
                  <a:rPr lang="en-US" sz="1900" dirty="0"/>
                  <a:t> = slew rate (rad/s)</a:t>
                </a:r>
              </a:p>
              <a:p>
                <a:r>
                  <a:rPr lang="en-US" sz="1900" dirty="0"/>
                  <a:t>d = thruster duty cycle (fraction of spin period) (</a:t>
                </a:r>
                <a:r>
                  <a:rPr lang="en-US" sz="1900" dirty="0" err="1"/>
                  <a:t>unitless</a:t>
                </a:r>
                <a:r>
                  <a:rPr lang="en-US" sz="1900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9478"/>
                <a:ext cx="7886700" cy="5157627"/>
              </a:xfrm>
              <a:blipFill>
                <a:blip r:embed="rId2"/>
                <a:stretch>
                  <a:fillRect l="-1159" t="-2719" b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54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Generic Thruster Slew Maneuver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886700" cy="4792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56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946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0000FF"/>
                </a:solidFill>
              </a:rPr>
              <a:t>Given:</a:t>
            </a:r>
            <a:r>
              <a:rPr lang="en-US" sz="3300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S/C mass = 174 kg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I</a:t>
            </a:r>
            <a:r>
              <a:rPr lang="en-US" sz="3300" baseline="-25000" dirty="0">
                <a:solidFill>
                  <a:srgbClr val="0000FF"/>
                </a:solidFill>
              </a:rPr>
              <a:t>x</a:t>
            </a:r>
            <a:r>
              <a:rPr lang="en-US" sz="3300" dirty="0">
                <a:solidFill>
                  <a:srgbClr val="0000FF"/>
                </a:solidFill>
              </a:rPr>
              <a:t> = I</a:t>
            </a:r>
            <a:r>
              <a:rPr lang="en-US" sz="3300" baseline="-25000" dirty="0">
                <a:solidFill>
                  <a:srgbClr val="0000FF"/>
                </a:solidFill>
              </a:rPr>
              <a:t>z</a:t>
            </a:r>
            <a:r>
              <a:rPr lang="en-US" sz="3300" dirty="0">
                <a:solidFill>
                  <a:srgbClr val="0000FF"/>
                </a:solidFill>
              </a:rPr>
              <a:t> = 75 kg∙m</a:t>
            </a:r>
            <a:r>
              <a:rPr lang="en-US" sz="3300" baseline="30000" dirty="0">
                <a:solidFill>
                  <a:srgbClr val="0000FF"/>
                </a:solidFill>
              </a:rPr>
              <a:t>2</a:t>
            </a:r>
            <a:r>
              <a:rPr lang="en-US" sz="33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</a:rPr>
              <a:t>I</a:t>
            </a:r>
            <a:r>
              <a:rPr lang="en-US" sz="3300" baseline="-25000" dirty="0" err="1">
                <a:solidFill>
                  <a:srgbClr val="0000FF"/>
                </a:solidFill>
              </a:rPr>
              <a:t>y</a:t>
            </a:r>
            <a:r>
              <a:rPr lang="en-US" sz="3300" dirty="0">
                <a:solidFill>
                  <a:srgbClr val="0000FF"/>
                </a:solidFill>
              </a:rPr>
              <a:t> = 45 kg∙m</a:t>
            </a:r>
            <a:r>
              <a:rPr lang="en-US" sz="3300" baseline="30000" dirty="0">
                <a:solidFill>
                  <a:srgbClr val="0000FF"/>
                </a:solidFill>
              </a:rPr>
              <a:t>2</a:t>
            </a:r>
            <a:r>
              <a:rPr lang="en-US" sz="33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S/C cross-sectional area, A</a:t>
            </a:r>
            <a:r>
              <a:rPr lang="en-US" sz="3300" baseline="-25000" dirty="0">
                <a:solidFill>
                  <a:srgbClr val="0000FF"/>
                </a:solidFill>
              </a:rPr>
              <a:t>s</a:t>
            </a:r>
            <a:r>
              <a:rPr lang="en-US" sz="3300" dirty="0">
                <a:solidFill>
                  <a:srgbClr val="0000FF"/>
                </a:solidFill>
              </a:rPr>
              <a:t> = 2 m</a:t>
            </a:r>
            <a:r>
              <a:rPr lang="en-US" sz="3300" baseline="30000" dirty="0">
                <a:solidFill>
                  <a:srgbClr val="0000FF"/>
                </a:solidFill>
              </a:rPr>
              <a:t>2</a:t>
            </a:r>
            <a:r>
              <a:rPr lang="en-US" sz="33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coefficient of drag, C</a:t>
            </a:r>
            <a:r>
              <a:rPr lang="en-US" sz="3300" baseline="-25000" dirty="0">
                <a:solidFill>
                  <a:srgbClr val="0000FF"/>
                </a:solidFill>
              </a:rPr>
              <a:t>d</a:t>
            </a:r>
            <a:r>
              <a:rPr lang="en-US" sz="3300" dirty="0">
                <a:solidFill>
                  <a:srgbClr val="0000FF"/>
                </a:solidFill>
              </a:rPr>
              <a:t> = 2.5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atmospheric density at 700 km altitude: </a:t>
            </a:r>
            <a:r>
              <a:rPr lang="el-GR" sz="3300" dirty="0">
                <a:solidFill>
                  <a:srgbClr val="0000FF"/>
                </a:solidFill>
              </a:rPr>
              <a:t>ρ</a:t>
            </a:r>
            <a:r>
              <a:rPr lang="en-US" sz="3300" dirty="0">
                <a:solidFill>
                  <a:srgbClr val="0000FF"/>
                </a:solidFill>
              </a:rPr>
              <a:t> = 1.47x10</a:t>
            </a:r>
            <a:r>
              <a:rPr lang="en-US" sz="3300" baseline="30000" dirty="0">
                <a:solidFill>
                  <a:srgbClr val="0000FF"/>
                </a:solidFill>
              </a:rPr>
              <a:t>-13</a:t>
            </a:r>
            <a:r>
              <a:rPr lang="en-US" sz="3300" dirty="0">
                <a:solidFill>
                  <a:srgbClr val="0000FF"/>
                </a:solidFill>
              </a:rPr>
              <a:t> kg/m</a:t>
            </a:r>
            <a:r>
              <a:rPr lang="en-US" sz="3300" baseline="30000" dirty="0">
                <a:solidFill>
                  <a:srgbClr val="0000FF"/>
                </a:solidFill>
              </a:rPr>
              <a:t>3</a:t>
            </a:r>
            <a:r>
              <a:rPr lang="en-US" sz="33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Maximum deviation from nadir-pointing = 30 </a:t>
            </a:r>
            <a:r>
              <a:rPr lang="en-US" sz="3300" dirty="0" err="1">
                <a:solidFill>
                  <a:srgbClr val="0000FF"/>
                </a:solidFill>
              </a:rPr>
              <a:t>deg</a:t>
            </a:r>
            <a:endParaRPr lang="en-US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(</a:t>
            </a:r>
            <a:r>
              <a:rPr lang="en-US" sz="3300" dirty="0" err="1">
                <a:solidFill>
                  <a:srgbClr val="0000FF"/>
                </a:solidFill>
              </a:rPr>
              <a:t>c</a:t>
            </a:r>
            <a:r>
              <a:rPr lang="en-US" sz="3300" baseline="-25000" dirty="0" err="1">
                <a:solidFill>
                  <a:srgbClr val="0000FF"/>
                </a:solidFill>
              </a:rPr>
              <a:t>pa</a:t>
            </a:r>
            <a:r>
              <a:rPr lang="en-US" sz="3300" dirty="0">
                <a:solidFill>
                  <a:srgbClr val="0000FF"/>
                </a:solidFill>
              </a:rPr>
              <a:t> – c</a:t>
            </a:r>
            <a:r>
              <a:rPr lang="en-US" sz="3300" baseline="-25000" dirty="0">
                <a:solidFill>
                  <a:srgbClr val="0000FF"/>
                </a:solidFill>
              </a:rPr>
              <a:t>m</a:t>
            </a:r>
            <a:r>
              <a:rPr lang="en-US" sz="3300" dirty="0">
                <a:solidFill>
                  <a:srgbClr val="0000FF"/>
                </a:solidFill>
              </a:rPr>
              <a:t>) = 0.3 m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(c</a:t>
            </a:r>
            <a:r>
              <a:rPr lang="en-US" sz="3300" baseline="-25000" dirty="0">
                <a:solidFill>
                  <a:srgbClr val="0000FF"/>
                </a:solidFill>
              </a:rPr>
              <a:t>ps</a:t>
            </a:r>
            <a:r>
              <a:rPr lang="en-US" sz="3300" dirty="0">
                <a:solidFill>
                  <a:srgbClr val="0000FF"/>
                </a:solidFill>
              </a:rPr>
              <a:t> – c</a:t>
            </a:r>
            <a:r>
              <a:rPr lang="en-US" sz="3300" baseline="-25000" dirty="0">
                <a:solidFill>
                  <a:srgbClr val="0000FF"/>
                </a:solidFill>
              </a:rPr>
              <a:t>m</a:t>
            </a:r>
            <a:r>
              <a:rPr lang="en-US" sz="3300" dirty="0">
                <a:solidFill>
                  <a:srgbClr val="0000FF"/>
                </a:solidFill>
              </a:rPr>
              <a:t>) = 0.3 m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coefficient of reflectivity, q = 0.6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S/C magnetic dipole, D = 1 A∙m</a:t>
            </a:r>
            <a:r>
              <a:rPr lang="en-US" sz="3300" baseline="30000" dirty="0">
                <a:solidFill>
                  <a:srgbClr val="0000FF"/>
                </a:solidFill>
              </a:rPr>
              <a:t>2</a:t>
            </a:r>
            <a:r>
              <a:rPr lang="en-US" sz="33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pointing accuracy required &lt; 0.1 </a:t>
            </a:r>
            <a:r>
              <a:rPr lang="en-US" sz="3300" dirty="0" err="1">
                <a:solidFill>
                  <a:srgbClr val="0000FF"/>
                </a:solidFill>
              </a:rPr>
              <a:t>deg</a:t>
            </a:r>
            <a:endParaRPr lang="en-US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</a:rPr>
              <a:t>slew maneuver of 30 </a:t>
            </a:r>
            <a:r>
              <a:rPr lang="en-US" sz="3300" dirty="0" err="1">
                <a:solidFill>
                  <a:srgbClr val="0000FF"/>
                </a:solidFill>
              </a:rPr>
              <a:t>deg</a:t>
            </a:r>
            <a:r>
              <a:rPr lang="en-US" sz="3300" dirty="0">
                <a:solidFill>
                  <a:srgbClr val="0000FF"/>
                </a:solidFill>
              </a:rPr>
              <a:t> in no more than 10 minutes</a:t>
            </a:r>
          </a:p>
          <a:p>
            <a:pPr marL="0" indent="0">
              <a:buNone/>
            </a:pPr>
            <a:endParaRPr lang="en-US" sz="33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300" b="1" dirty="0">
                <a:solidFill>
                  <a:srgbClr val="0000FF"/>
                </a:solidFill>
              </a:rPr>
              <a:t>Find:</a:t>
            </a:r>
            <a:r>
              <a:rPr lang="en-US" sz="3300" dirty="0">
                <a:solidFill>
                  <a:srgbClr val="0000FF"/>
                </a:solidFill>
              </a:rPr>
              <a:t> Size reaction wheels (find required torque and angular momentum storage)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4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 Look at all of the limitations discussed and see which requires the most momentum storage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Torque Capability (</a:t>
            </a:r>
            <a:r>
              <a:rPr lang="en-US" sz="2400" dirty="0" err="1">
                <a:solidFill>
                  <a:srgbClr val="0000FF"/>
                </a:solidFill>
              </a:rPr>
              <a:t>N·m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Disturbance rejection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Slew maneuver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Momentum Storage Capacity (</a:t>
            </a:r>
            <a:r>
              <a:rPr lang="en-US" sz="2400" dirty="0" err="1">
                <a:solidFill>
                  <a:srgbClr val="0000FF"/>
                </a:solidFill>
              </a:rPr>
              <a:t>N·m·s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1428750" lvl="2" indent="-514350">
              <a:buAutoNum type="arabicPeriod" startAt="3"/>
            </a:pPr>
            <a:r>
              <a:rPr lang="en-US" sz="2400" dirty="0">
                <a:solidFill>
                  <a:srgbClr val="0000FF"/>
                </a:solidFill>
              </a:rPr>
              <a:t>Disturbance rejection over an orbit</a:t>
            </a:r>
          </a:p>
          <a:p>
            <a:pPr marL="1428750" lvl="2" indent="-514350">
              <a:buAutoNum type="arabicPeriod" startAt="3"/>
            </a:pPr>
            <a:r>
              <a:rPr lang="en-US" sz="2400" dirty="0">
                <a:solidFill>
                  <a:srgbClr val="0000FF"/>
                </a:solidFill>
              </a:rPr>
              <a:t>Slew maneuver</a:t>
            </a:r>
          </a:p>
        </p:txBody>
      </p:sp>
    </p:spTree>
    <p:extLst>
      <p:ext uri="{BB962C8B-B14F-4D97-AF65-F5344CB8AC3E}">
        <p14:creationId xmlns:p14="http://schemas.microsoft.com/office/powerpoint/2010/main" val="132627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Find external disturbance torques that reaction wheels must counteract for disturbance rejection.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00FF"/>
                  </a:solidFill>
                </a:endParaRPr>
              </a:p>
              <a:p>
                <a:r>
                  <a:rPr lang="en-US" sz="2000" u="sng" dirty="0">
                    <a:solidFill>
                      <a:srgbClr val="0000FF"/>
                    </a:solidFill>
                  </a:rPr>
                  <a:t>Gravity gradient</a:t>
                </a:r>
                <a:r>
                  <a:rPr lang="en-US" sz="2000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Assume worst case deviation from nadir-pointing for theta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𝑦𝑎𝑤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398600.5 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7078.137 </m:t>
                                  </m:r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75−45 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(30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4.38</m:t>
                      </m:r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𝑁𝑚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u="sng" dirty="0">
                    <a:solidFill>
                      <a:srgbClr val="0000FF"/>
                    </a:solidFill>
                  </a:rPr>
                  <a:t>Solar radiation pressure</a:t>
                </a:r>
                <a:r>
                  <a:rPr lang="en-US" sz="2400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assume worst case incidence angle,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1367 </m:t>
                              </m:r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1+0.6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0.3 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=4.37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𝑊𝑎𝑡𝑡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u="sng" dirty="0">
                    <a:solidFill>
                      <a:srgbClr val="0000FF"/>
                    </a:solidFill>
                  </a:rPr>
                  <a:t>Magnetic disturbance</a:t>
                </a:r>
                <a:r>
                  <a:rPr lang="en-US" sz="2400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0000FF"/>
                    </a:solidFill>
                  </a:rPr>
                  <a:t>assume worst case polar magnetic field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7.96</m:t>
                              </m:r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𝑡𝑒𝑠𝑙𝑎</m:t>
                              </m:r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7078.137 </m:t>
                                      </m:r>
                                      <m:r>
                                        <a:rPr 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  <m:r>
                                        <a:rPr 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1000 </m:t>
                                          </m:r>
                                          <m:r>
                                            <a:rPr 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1 </m:t>
                                          </m:r>
                                          <m:r>
                                            <a:rPr 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=4.49</m:t>
                      </m:r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US" sz="21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𝑡𝑒𝑠𝑙𝑎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21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5032376"/>
              </a:xfrm>
              <a:blipFill>
                <a:blip r:embed="rId2"/>
                <a:stretch>
                  <a:fillRect l="-573" t="-2300" b="-2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7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Stabilizes vehicle and orients it in desired directions during mission despite internal and external disturbance torques </a:t>
            </a:r>
          </a:p>
          <a:p>
            <a:pPr lvl="0" fontAlgn="base"/>
            <a:r>
              <a:rPr lang="en-US"/>
              <a:t>Stabilize S/C</a:t>
            </a:r>
          </a:p>
          <a:p>
            <a:pPr lvl="0" fontAlgn="base"/>
            <a:r>
              <a:rPr lang="en-US"/>
              <a:t>Point S/C in desired orientation (called “attitude”)</a:t>
            </a:r>
          </a:p>
          <a:p>
            <a:pPr lvl="1" fontAlgn="base"/>
            <a:r>
              <a:rPr lang="en-US"/>
              <a:t>determine S/C attitude (sensors)</a:t>
            </a:r>
          </a:p>
          <a:p>
            <a:pPr lvl="1" fontAlgn="base"/>
            <a:r>
              <a:rPr lang="en-US"/>
              <a:t>control S/C attitude (actuators)</a:t>
            </a:r>
          </a:p>
          <a:p>
            <a:pPr lvl="2"/>
            <a:r>
              <a:rPr lang="en-US"/>
              <a:t>must overcome internal and external disturbance torques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3793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u="sng" dirty="0">
                    <a:solidFill>
                      <a:srgbClr val="0000FF"/>
                    </a:solidFill>
                  </a:rPr>
                  <a:t>Aerodynamic drag</a:t>
                </a:r>
                <a:r>
                  <a:rPr lang="en-US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𝑐𝑖𝑟𝑐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𝑐𝑖𝑟𝑐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398600.5 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7078.137 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e>
                              </m:d>
                            </m:den>
                          </m:f>
                        </m:e>
                      </m:rad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</m:d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=7504.3 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1.47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sup>
                          </m:sSup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7504.3 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0.3 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=6.21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rgbClr val="0000FF"/>
                    </a:solidFill>
                  </a:rPr>
                  <a:t>Total external disturbance torque</a:t>
                </a:r>
                <a:r>
                  <a:rPr lang="en-US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𝑆𝑅𝑃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𝐷𝑟𝑎𝑔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=4.38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As it turns out, gravity gradient disturbance dominates in this particular example (but that’s not always true).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37934"/>
              </a:xfrm>
              <a:blipFill>
                <a:blip r:embed="rId2"/>
                <a:stretch>
                  <a:fillRect l="-773" t="-3526" b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52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5" y="-169425"/>
            <a:ext cx="78867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56138"/>
                <a:ext cx="8515350" cy="570186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600" b="1" dirty="0">
                    <a:solidFill>
                      <a:srgbClr val="0000FF"/>
                    </a:solidFill>
                  </a:rPr>
                  <a:t>Torque Capability (</a:t>
                </a:r>
                <a:r>
                  <a:rPr lang="en-US" sz="3600" b="1" dirty="0" err="1">
                    <a:solidFill>
                      <a:srgbClr val="0000FF"/>
                    </a:solidFill>
                  </a:rPr>
                  <a:t>N·m</a:t>
                </a:r>
                <a:r>
                  <a:rPr lang="en-US" sz="3600" b="1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1. Disturbance Rejection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Worst case:  assume one wheel must reject disturbance torques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Assume margin factor of 20%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RW_D</a:t>
                </a:r>
                <a:r>
                  <a:rPr lang="en-US" dirty="0">
                    <a:solidFill>
                      <a:srgbClr val="0000FF"/>
                    </a:solidFill>
                  </a:rPr>
                  <a:t> is moment reaction wheel must supply to overcome disturbance torque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𝐷𝑡𝑜𝑡𝑎𝑙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6.3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𝑁𝑚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1.2</m:t>
                          </m:r>
                        </m:e>
                      </m:d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=7.6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 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2. Slew Maneuver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Assume maximum acceleration slew (wheel accelerates vehicle during first half of maneuver and decelerates it for second half)  (half slew angle in half slew time)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𝑠𝑙𝑒𝑤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𝑠𝑙𝑒𝑤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75 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30 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180 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600 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=4.4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Slew maneuver needs larger reaction wheel moment than rejecting disturbance torque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0000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𝑠𝑙𝑒𝑤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    ⸫ size torque capability for slew maneuver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56138"/>
                <a:ext cx="8515350" cy="5701862"/>
              </a:xfrm>
              <a:blipFill>
                <a:blip r:embed="rId2"/>
                <a:stretch>
                  <a:fillRect l="-860" t="-2674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42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43126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900" b="1" dirty="0">
                    <a:solidFill>
                      <a:srgbClr val="0000FF"/>
                    </a:solidFill>
                  </a:rPr>
                  <a:t>Momentum Storage Capacity (</a:t>
                </a:r>
                <a:r>
                  <a:rPr lang="en-US" sz="2900" b="1" dirty="0" err="1">
                    <a:solidFill>
                      <a:srgbClr val="0000FF"/>
                    </a:solidFill>
                  </a:rPr>
                  <a:t>N·m·s</a:t>
                </a:r>
                <a:r>
                  <a:rPr lang="en-US" sz="2900" b="1" dirty="0">
                    <a:solidFill>
                      <a:srgbClr val="0000FF"/>
                    </a:solidFill>
                  </a:rPr>
                  <a:t>):</a:t>
                </a:r>
              </a:p>
              <a:p>
                <a:pPr marL="0" lvl="0" indent="0">
                  <a:buNone/>
                </a:pPr>
                <a:r>
                  <a:rPr lang="en-US" sz="2300" dirty="0">
                    <a:solidFill>
                      <a:srgbClr val="0000FF"/>
                    </a:solidFill>
                  </a:rPr>
                  <a:t>1. Disturbance Rejection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=0.707</m:t>
                      </m:r>
                      <m:f>
                        <m:fPr>
                          <m:ctrlP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6.3</m:t>
                              </m:r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𝑁𝑚</m:t>
                              </m:r>
                            </m:e>
                          </m:d>
                        </m:num>
                        <m:den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7078.137 </m:t>
                                          </m:r>
                                          <m: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𝑘𝑚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398600.5 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𝑘𝑚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=0.0660 </m:t>
                      </m:r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𝑁𝑚𝑠</m:t>
                      </m:r>
                    </m:oMath>
                  </m:oMathPara>
                </a14:m>
                <a:endParaRPr lang="en-US" sz="23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0000FF"/>
                    </a:solidFill>
                  </a:rPr>
                  <a:t> </a:t>
                </a:r>
              </a:p>
              <a:p>
                <a:pPr marL="0" lvl="0" indent="0">
                  <a:buNone/>
                </a:pPr>
                <a:r>
                  <a:rPr lang="en-US" sz="2300" dirty="0">
                    <a:solidFill>
                      <a:srgbClr val="0000FF"/>
                    </a:solidFill>
                  </a:rPr>
                  <a:t>2.  Slew Maneuver</a:t>
                </a:r>
              </a:p>
              <a:p>
                <a:r>
                  <a:rPr lang="en-US" sz="2300" dirty="0">
                    <a:solidFill>
                      <a:srgbClr val="0000FF"/>
                    </a:solidFill>
                  </a:rPr>
                  <a:t>Wheel speeds up for half the maneuver then slows down so maximum change in wheel angular momentum occurs at halfway point of slew maneuver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𝑠𝑙𝑒𝑤</m:t>
                          </m:r>
                        </m:sub>
                      </m:sSub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𝑠𝑙𝑒𝑤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𝑠𝑙𝑒𝑤</m:t>
                              </m:r>
                            </m:sub>
                          </m:sSub>
                        </m:num>
                        <m:den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4.4</m:t>
                          </m:r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𝑁𝑚</m:t>
                          </m:r>
                        </m:e>
                      </m:d>
                      <m:f>
                        <m:fPr>
                          <m:ctrlP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600 </m:t>
                          </m:r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𝑠𝑒𝑐</m:t>
                          </m:r>
                        </m:num>
                        <m:den>
                          <m:r>
                            <a:rPr lang="en-US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=0.132 </m:t>
                      </m:r>
                      <m:r>
                        <a:rPr lang="en-US" sz="2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𝑁𝑚𝑠</m:t>
                      </m:r>
                    </m:oMath>
                  </m:oMathPara>
                </a14:m>
                <a:endParaRPr lang="en-US" sz="2300" dirty="0">
                  <a:solidFill>
                    <a:srgbClr val="0000FF"/>
                  </a:solidFill>
                </a:endParaRPr>
              </a:p>
              <a:p>
                <a:r>
                  <a:rPr lang="en-US" sz="2300" dirty="0">
                    <a:solidFill>
                      <a:srgbClr val="0000FF"/>
                    </a:solidFill>
                  </a:rPr>
                  <a:t>Slew maneuver needs more momentum capacity than disturbance rejection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  <m:r>
                      <a:rPr lang="en-US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rgbClr val="0000FF"/>
                    </a:solidFill>
                  </a:rPr>
                  <a:t>     ⸫ </a:t>
                </a:r>
                <a:r>
                  <a:rPr lang="en-US" sz="2100" dirty="0">
                    <a:solidFill>
                      <a:srgbClr val="0000FF"/>
                    </a:solidFill>
                  </a:rPr>
                  <a:t>size momentum storage capability for slew maneuver case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431267" cy="5032375"/>
              </a:xfrm>
              <a:blipFill>
                <a:blip r:embed="rId2"/>
                <a:stretch>
                  <a:fillRect l="-1012" t="-3027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646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Final answer: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Reaction wheels must have at least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4.4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of torque capability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0.132 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𝑁𝑚𝑠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>
                    <a:solidFill>
                      <a:srgbClr val="0000FF"/>
                    </a:solidFill>
                  </a:rPr>
                  <a:t>of angular momentum </a:t>
                </a:r>
                <a:r>
                  <a:rPr lang="en-US" dirty="0">
                    <a:solidFill>
                      <a:srgbClr val="0000FF"/>
                    </a:solidFill>
                  </a:rPr>
                  <a:t>storage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716839" y="264728"/>
            <a:ext cx="7815667" cy="63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Attitude Dynamics Fundamentals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fontAlgn="base"/>
                <a:r>
                  <a:rPr lang="en-US"/>
                  <a:t>Rotational motion of a spacecraft can be simplified by applying rigid-body assumptions</a:t>
                </a:r>
              </a:p>
              <a:p>
                <a:pPr lvl="0" fontAlgn="base"/>
                <a:r>
                  <a:rPr lang="en-US"/>
                  <a:t>This allows us to use Euler’s Law of Angular Momentum</a:t>
                </a:r>
              </a:p>
              <a:p>
                <a:r>
                  <a:rPr lang="en-US"/>
                  <a:t>Governing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where H = total angular momentum (kg·m</a:t>
                </a:r>
                <a:r>
                  <a:rPr lang="en-US" baseline="30000"/>
                  <a:t>2</a:t>
                </a:r>
                <a:r>
                  <a:rPr lang="en-US"/>
                  <a:t>/sec)</a:t>
                </a:r>
              </a:p>
              <a:p>
                <a:pPr marL="0" indent="0">
                  <a:buNone/>
                </a:pPr>
                <a:r>
                  <a:rPr lang="en-US"/>
                  <a:t>           T = disturbance torque (</a:t>
                </a:r>
                <a:r>
                  <a:rPr lang="en-US" err="1"/>
                  <a:t>N·m</a:t>
                </a:r>
                <a:r>
                  <a:rPr lang="en-US"/>
                  <a:t>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938212"/>
            <a:ext cx="8477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2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Attitude Dynamics Fundamentals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For a non-spinning S/C, Euler’s equations lead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Where: </a:t>
                </a:r>
              </a:p>
              <a:p>
                <a:pPr marL="0" indent="0">
                  <a:buNone/>
                </a:pPr>
                <a:r>
                  <a:rPr lang="en-US"/>
                  <a:t>    	T’s = torque components (</a:t>
                </a:r>
                <a:r>
                  <a:rPr lang="en-US" err="1"/>
                  <a:t>N·m</a:t>
                </a:r>
                <a:r>
                  <a:rPr lang="en-US"/>
                  <a:t>)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l-GR"/>
                  <a:t>ω</a:t>
                </a:r>
                <a:r>
                  <a:rPr lang="en-US"/>
                  <a:t>’s = angular velocity components (rad/s)</a:t>
                </a:r>
              </a:p>
              <a:p>
                <a:pPr marL="0" indent="0">
                  <a:buNone/>
                </a:pPr>
                <a:r>
                  <a:rPr lang="en-US"/>
                  <a:t>	I’s = moment of inertia about principal axes 	components (kg·m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361" r="-2705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1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Attitude Dynamics Fundamentals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5462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For non-spinning S/C with small angles and rates, </a:t>
                </a:r>
                <a:r>
                  <a:rPr lang="en-US" err="1"/>
                  <a:t>eqns</a:t>
                </a:r>
                <a:r>
                  <a:rPr lang="en-US"/>
                  <a:t> simplify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For spinning S/C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Where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err="1"/>
                  <a:t>ω</a:t>
                </a:r>
                <a:r>
                  <a:rPr lang="en-US" baseline="-25000" err="1"/>
                  <a:t>p</a:t>
                </a:r>
                <a:r>
                  <a:rPr lang="en-US"/>
                  <a:t> = precession rate of S/C’s spin vector (rad/s)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err="1"/>
                  <a:t>H</a:t>
                </a:r>
                <a:r>
                  <a:rPr lang="en-US" baseline="-25000" err="1"/>
                  <a:t>spin</a:t>
                </a:r>
                <a:r>
                  <a:rPr lang="en-US"/>
                  <a:t> = angular momentum of S/C due to 	spinning  	(kg·m</a:t>
                </a:r>
                <a:r>
                  <a:rPr lang="en-US" baseline="30000"/>
                  <a:t>2</a:t>
                </a:r>
                <a:r>
                  <a:rPr lang="en-US"/>
                  <a:t>/sec)</a:t>
                </a:r>
              </a:p>
              <a:p>
                <a:pPr marL="0" indent="0">
                  <a:buNone/>
                </a:pPr>
                <a:r>
                  <a:rPr lang="en-US"/>
                  <a:t>	T = net torque on S/C (</a:t>
                </a:r>
                <a:r>
                  <a:rPr lang="en-US" err="1"/>
                  <a:t>N·m</a:t>
                </a:r>
                <a:r>
                  <a:rPr lang="en-US"/>
                  <a:t>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54627"/>
              </a:xfrm>
              <a:blipFill>
                <a:blip r:embed="rId2"/>
                <a:stretch>
                  <a:fillRect l="-1159" t="-2540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60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436339" y="170121"/>
            <a:ext cx="6184811" cy="65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b22ea8b-83d8-4226-9182-8fa805d77e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7A6BEBB77DCF4BB8B71D315A7691CB" ma:contentTypeVersion="13" ma:contentTypeDescription="Create a new document." ma:contentTypeScope="" ma:versionID="5e738671ceccdbbb2bcf63778202dee6">
  <xsd:schema xmlns:xsd="http://www.w3.org/2001/XMLSchema" xmlns:xs="http://www.w3.org/2001/XMLSchema" xmlns:p="http://schemas.microsoft.com/office/2006/metadata/properties" xmlns:ns3="eb22ea8b-83d8-4226-9182-8fa805d77e81" xmlns:ns4="bcd8512d-fbb8-41a1-bc8a-c7ee7257ceae" targetNamespace="http://schemas.microsoft.com/office/2006/metadata/properties" ma:root="true" ma:fieldsID="1e2ee7fbe631b880be53c744479f76cf" ns3:_="" ns4:_="">
    <xsd:import namespace="eb22ea8b-83d8-4226-9182-8fa805d77e81"/>
    <xsd:import namespace="bcd8512d-fbb8-41a1-bc8a-c7ee7257ce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2ea8b-83d8-4226-9182-8fa805d77e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8512d-fbb8-41a1-bc8a-c7ee7257cea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386E7-9662-4618-9D81-1658F286A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D2967F-8E21-4A40-B7C2-2140D17C22BF}">
  <ds:schemaRefs>
    <ds:schemaRef ds:uri="eb22ea8b-83d8-4226-9182-8fa805d77e81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bcd8512d-fbb8-41a1-bc8a-c7ee7257cea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0CEDC2-2820-4D0C-B403-726B4479D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22ea8b-83d8-4226-9182-8fa805d77e81"/>
    <ds:schemaRef ds:uri="bcd8512d-fbb8-41a1-bc8a-c7ee7257ce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1996</Words>
  <Application>Microsoft Office PowerPoint</Application>
  <PresentationFormat>On-screen Show (4:3)</PresentationFormat>
  <Paragraphs>258</Paragraphs>
  <Slides>33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Office Theme</vt:lpstr>
      <vt:lpstr>PowerPoint Presentation</vt:lpstr>
      <vt:lpstr>Lesson Objectives</vt:lpstr>
      <vt:lpstr>ADCS Functions</vt:lpstr>
      <vt:lpstr>PowerPoint Presentation</vt:lpstr>
      <vt:lpstr>Attitude Dynamics Fundamentals</vt:lpstr>
      <vt:lpstr>PowerPoint Presentation</vt:lpstr>
      <vt:lpstr>Attitude Dynamics Fundamentals (Continued)</vt:lpstr>
      <vt:lpstr>Attitude Dynamics Fundamentals (Continued)</vt:lpstr>
      <vt:lpstr>PowerPoint Presentation</vt:lpstr>
      <vt:lpstr>External Disturbance Torques</vt:lpstr>
      <vt:lpstr>Gravity Gradient</vt:lpstr>
      <vt:lpstr>Solar Radiation Pressure (SRP)</vt:lpstr>
      <vt:lpstr>Magnetic Disturbance Torques</vt:lpstr>
      <vt:lpstr>Aerodynamic Drag</vt:lpstr>
      <vt:lpstr>PowerPoint Presentation</vt:lpstr>
      <vt:lpstr>PowerPoint Presentation</vt:lpstr>
      <vt:lpstr>PowerPoint Presentation</vt:lpstr>
      <vt:lpstr>Calculate Wheel/Thruster Size</vt:lpstr>
      <vt:lpstr>Wheel Sizing (1/3)</vt:lpstr>
      <vt:lpstr>Wheel Sizing (2/3)</vt:lpstr>
      <vt:lpstr>Wheel Sizing (3/3)</vt:lpstr>
      <vt:lpstr>Thruster Sizing (1/3)</vt:lpstr>
      <vt:lpstr>Thruster Sizing (2/3)</vt:lpstr>
      <vt:lpstr>Thruster Sizing (3/3)</vt:lpstr>
      <vt:lpstr>Generic Thruster Slew Maneuver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Company>USAF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Yale, Gary E. Civ USAF USAFA USAFA/DFAS</dc:creator>
  <cp:lastModifiedBy>Firth, Jordan A Lt Col USAF USAFA DF/DFAS</cp:lastModifiedBy>
  <cp:revision>24</cp:revision>
  <cp:lastPrinted>2019-06-26T14:29:45Z</cp:lastPrinted>
  <dcterms:created xsi:type="dcterms:W3CDTF">2019-06-13T20:36:51Z</dcterms:created>
  <dcterms:modified xsi:type="dcterms:W3CDTF">2023-06-23T07:17:24Z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0x010100AF7A6BEBB77DCF4BB8B71D315A7691CB</vt:lpwstr>
  </property>
</Properties>
</file>