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handoutMasterIdLst>
    <p:handoutMasterId r:id="rId38"/>
  </p:handoutMasterIdLst>
  <p:sldIdLst>
    <p:sldId id="258" r:id="rId5"/>
    <p:sldId id="300" r:id="rId6"/>
    <p:sldId id="312" r:id="rId7"/>
    <p:sldId id="301" r:id="rId8"/>
    <p:sldId id="302" r:id="rId9"/>
    <p:sldId id="313" r:id="rId10"/>
    <p:sldId id="314" r:id="rId11"/>
    <p:sldId id="315" r:id="rId12"/>
    <p:sldId id="317" r:id="rId13"/>
    <p:sldId id="318" r:id="rId14"/>
    <p:sldId id="316" r:id="rId15"/>
    <p:sldId id="319" r:id="rId16"/>
    <p:sldId id="303" r:id="rId17"/>
    <p:sldId id="320" r:id="rId18"/>
    <p:sldId id="321" r:id="rId19"/>
    <p:sldId id="304" r:id="rId20"/>
    <p:sldId id="305" r:id="rId21"/>
    <p:sldId id="306" r:id="rId22"/>
    <p:sldId id="307" r:id="rId23"/>
    <p:sldId id="322" r:id="rId24"/>
    <p:sldId id="308" r:id="rId25"/>
    <p:sldId id="323" r:id="rId26"/>
    <p:sldId id="309" r:id="rId27"/>
    <p:sldId id="310" r:id="rId28"/>
    <p:sldId id="299" r:id="rId29"/>
    <p:sldId id="324" r:id="rId30"/>
    <p:sldId id="311" r:id="rId31"/>
    <p:sldId id="325" r:id="rId32"/>
    <p:sldId id="326" r:id="rId33"/>
    <p:sldId id="327" r:id="rId34"/>
    <p:sldId id="328" r:id="rId35"/>
    <p:sldId id="329" r:id="rId36"/>
    <p:sldId id="330"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p:scale>
          <a:sx n="104" d="100"/>
          <a:sy n="104" d="100"/>
        </p:scale>
        <p:origin x="66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6ABBA195-A930-461F-9F68-63674CBC1F57}" type="datetimeFigureOut">
              <a:rPr lang="en-US" smtClean="0"/>
              <a:t>2023-11-02</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85C700-0AF4-4EE1-AD5E-8E73BEF584FA}" type="slidenum">
              <a:rPr lang="en-US" smtClean="0"/>
              <a:t>‹#›</a:t>
            </a:fld>
            <a:endParaRPr lang="en-US"/>
          </a:p>
        </p:txBody>
      </p:sp>
    </p:spTree>
    <p:extLst>
      <p:ext uri="{BB962C8B-B14F-4D97-AF65-F5344CB8AC3E}">
        <p14:creationId xmlns:p14="http://schemas.microsoft.com/office/powerpoint/2010/main" val="27737223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8F1D6-D3DC-40BB-BF42-45511740934C}" type="datetimeFigureOut">
              <a:rPr lang="en-US" smtClean="0"/>
              <a:t>2023-11-02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47310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8F1D6-D3DC-40BB-BF42-45511740934C}" type="datetimeFigureOut">
              <a:rPr lang="en-US" smtClean="0"/>
              <a:t>2023-11-02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283247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8F1D6-D3DC-40BB-BF42-45511740934C}" type="datetimeFigureOut">
              <a:rPr lang="en-US" smtClean="0"/>
              <a:t>2023-11-02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179799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8F1D6-D3DC-40BB-BF42-45511740934C}" type="datetimeFigureOut">
              <a:rPr lang="en-US" smtClean="0"/>
              <a:t>2023-11-02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32992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8F1D6-D3DC-40BB-BF42-45511740934C}" type="datetimeFigureOut">
              <a:rPr lang="en-US" smtClean="0"/>
              <a:t>2023-11-02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6937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8F1D6-D3DC-40BB-BF42-45511740934C}" type="datetimeFigureOut">
              <a:rPr lang="en-US" smtClean="0"/>
              <a:t>2023-11-02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421474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8F1D6-D3DC-40BB-BF42-45511740934C}" type="datetimeFigureOut">
              <a:rPr lang="en-US" smtClean="0"/>
              <a:t>2023-11-02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392565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8F1D6-D3DC-40BB-BF42-45511740934C}" type="datetimeFigureOut">
              <a:rPr lang="en-US" smtClean="0"/>
              <a:t>2023-11-02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57688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8F1D6-D3DC-40BB-BF42-45511740934C}" type="datetimeFigureOut">
              <a:rPr lang="en-US" smtClean="0"/>
              <a:t>2023-11-02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299062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8F1D6-D3DC-40BB-BF42-45511740934C}" type="datetimeFigureOut">
              <a:rPr lang="en-US" smtClean="0"/>
              <a:t>2023-11-02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329165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8F1D6-D3DC-40BB-BF42-45511740934C}" type="datetimeFigureOut">
              <a:rPr lang="en-US" smtClean="0"/>
              <a:t>2023-11-02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F813A-C95A-49A4-BB2C-19388EC38802}" type="slidenum">
              <a:rPr lang="en-US" smtClean="0"/>
              <a:t>‹#›</a:t>
            </a:fld>
            <a:endParaRPr lang="en-US"/>
          </a:p>
        </p:txBody>
      </p:sp>
    </p:spTree>
    <p:extLst>
      <p:ext uri="{BB962C8B-B14F-4D97-AF65-F5344CB8AC3E}">
        <p14:creationId xmlns:p14="http://schemas.microsoft.com/office/powerpoint/2010/main" val="221301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8F1D6-D3DC-40BB-BF42-45511740934C}" type="datetimeFigureOut">
              <a:rPr lang="en-US" smtClean="0"/>
              <a:t>2023-11-02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F813A-C95A-49A4-BB2C-19388EC38802}" type="slidenum">
              <a:rPr lang="en-US" smtClean="0"/>
              <a:t>‹#›</a:t>
            </a:fld>
            <a:endParaRPr lang="en-US"/>
          </a:p>
        </p:txBody>
      </p:sp>
    </p:spTree>
    <p:extLst>
      <p:ext uri="{BB962C8B-B14F-4D97-AF65-F5344CB8AC3E}">
        <p14:creationId xmlns:p14="http://schemas.microsoft.com/office/powerpoint/2010/main" val="2632336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Astro 331</a:t>
            </a:r>
          </a:p>
        </p:txBody>
      </p:sp>
      <p:sp>
        <p:nvSpPr>
          <p:cNvPr id="5" name="Subtitle 2"/>
          <p:cNvSpPr txBox="1">
            <a:spLocks/>
          </p:cNvSpPr>
          <p:nvPr/>
        </p:nvSpPr>
        <p:spPr>
          <a:xfrm>
            <a:off x="1371600" y="3886200"/>
            <a:ext cx="6400800" cy="175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Spacecraft Propulsion Subsystem</a:t>
            </a:r>
          </a:p>
          <a:p>
            <a:pPr marL="0" indent="0" algn="ctr">
              <a:buNone/>
            </a:pPr>
            <a:r>
              <a:rPr lang="en-US" sz="3200" dirty="0"/>
              <a:t>SMAD </a:t>
            </a:r>
            <a:r>
              <a:rPr lang="en-US" sz="3200" dirty="0" err="1"/>
              <a:t>Ch</a:t>
            </a:r>
            <a:r>
              <a:rPr lang="en-US" sz="3200" dirty="0"/>
              <a:t> 17, </a:t>
            </a:r>
            <a:r>
              <a:rPr lang="en-US" sz="3200" dirty="0" err="1"/>
              <a:t>Supp</a:t>
            </a:r>
            <a:r>
              <a:rPr lang="en-US" sz="3200" dirty="0"/>
              <a:t> </a:t>
            </a:r>
            <a:r>
              <a:rPr lang="en-US" sz="3200" dirty="0" err="1"/>
              <a:t>Crs</a:t>
            </a:r>
            <a:r>
              <a:rPr lang="en-US" sz="3200" dirty="0"/>
              <a:t> </a:t>
            </a:r>
            <a:r>
              <a:rPr lang="en-US" sz="3200" dirty="0" err="1"/>
              <a:t>Mtl</a:t>
            </a:r>
            <a:endParaRPr lang="en-US" dirty="0"/>
          </a:p>
        </p:txBody>
      </p:sp>
    </p:spTree>
    <p:extLst>
      <p:ext uri="{BB962C8B-B14F-4D97-AF65-F5344CB8AC3E}">
        <p14:creationId xmlns:p14="http://schemas.microsoft.com/office/powerpoint/2010/main" val="132145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Rocket Engine</a:t>
            </a:r>
          </a:p>
        </p:txBody>
      </p:sp>
      <p:sp>
        <p:nvSpPr>
          <p:cNvPr id="3" name="Content Placeholder 2"/>
          <p:cNvSpPr>
            <a:spLocks noGrp="1"/>
          </p:cNvSpPr>
          <p:nvPr>
            <p:ph idx="1"/>
          </p:nvPr>
        </p:nvSpPr>
        <p:spPr>
          <a:xfrm>
            <a:off x="628650" y="4284324"/>
            <a:ext cx="7886700" cy="2229492"/>
          </a:xfrm>
        </p:spPr>
        <p:txBody>
          <a:bodyPr>
            <a:normAutofit fontScale="92500" lnSpcReduction="10000"/>
          </a:bodyPr>
          <a:lstStyle/>
          <a:p>
            <a:pPr marL="0" indent="0">
              <a:buNone/>
            </a:pPr>
            <a:r>
              <a:rPr lang="en-US" dirty="0"/>
              <a:t>Note that we achieve greatest thrust when exit pressure = ambient pressure</a:t>
            </a:r>
          </a:p>
          <a:p>
            <a:pPr lvl="1" fontAlgn="base"/>
            <a:r>
              <a:rPr lang="en-US" dirty="0"/>
              <a:t>Although it looks like thrust would be greater with exit pressure greater than ambient pressure, the exhaust velocity is reduced, resulting in a loss of thrust</a:t>
            </a:r>
          </a:p>
          <a:p>
            <a:pPr lvl="1" fontAlgn="base"/>
            <a:r>
              <a:rPr lang="en-US" dirty="0"/>
              <a:t>Thus, we design rocket exhaust nozzles with an exit pressure equal to ambient pressure whenever possible</a:t>
            </a:r>
          </a:p>
          <a:p>
            <a:endParaRPr lang="en-US" dirty="0"/>
          </a:p>
        </p:txBody>
      </p:sp>
      <p:pic>
        <p:nvPicPr>
          <p:cNvPr id="4" name="Picture 3"/>
          <p:cNvPicPr/>
          <p:nvPr/>
        </p:nvPicPr>
        <p:blipFill>
          <a:blip r:embed="rId2"/>
          <a:stretch>
            <a:fillRect/>
          </a:stretch>
        </p:blipFill>
        <p:spPr>
          <a:xfrm>
            <a:off x="1746608" y="1505754"/>
            <a:ext cx="5685850" cy="2458083"/>
          </a:xfrm>
          <a:prstGeom prst="rect">
            <a:avLst/>
          </a:prstGeom>
        </p:spPr>
      </p:pic>
    </p:spTree>
    <p:extLst>
      <p:ext uri="{BB962C8B-B14F-4D97-AF65-F5344CB8AC3E}">
        <p14:creationId xmlns:p14="http://schemas.microsoft.com/office/powerpoint/2010/main" val="218913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Nozzle Expansion</a:t>
            </a:r>
          </a:p>
        </p:txBody>
      </p:sp>
      <p:pic>
        <p:nvPicPr>
          <p:cNvPr id="4" name="Picture 3"/>
          <p:cNvPicPr/>
          <p:nvPr/>
        </p:nvPicPr>
        <p:blipFill rotWithShape="1">
          <a:blip r:embed="rId2"/>
          <a:srcRect b="796"/>
          <a:stretch/>
        </p:blipFill>
        <p:spPr bwMode="auto">
          <a:xfrm>
            <a:off x="1433245" y="1510303"/>
            <a:ext cx="6277510" cy="4397338"/>
          </a:xfrm>
          <a:prstGeom prst="rect">
            <a:avLst/>
          </a:prstGeom>
          <a:ln>
            <a:solidFill>
              <a:srgbClr val="0000FF"/>
            </a:solidFill>
          </a:ln>
          <a:extLst>
            <a:ext uri="{53640926-AAD7-44D8-BBD7-CCE9431645EC}">
              <a14:shadowObscured xmlns:a14="http://schemas.microsoft.com/office/drawing/2010/main"/>
            </a:ext>
          </a:extLst>
        </p:spPr>
      </p:pic>
      <p:sp>
        <p:nvSpPr>
          <p:cNvPr id="5" name="TextBox 4"/>
          <p:cNvSpPr txBox="1"/>
          <p:nvPr/>
        </p:nvSpPr>
        <p:spPr>
          <a:xfrm>
            <a:off x="1674687" y="6000107"/>
            <a:ext cx="1476686" cy="369332"/>
          </a:xfrm>
          <a:prstGeom prst="rect">
            <a:avLst/>
          </a:prstGeom>
          <a:noFill/>
        </p:spPr>
        <p:txBody>
          <a:bodyPr wrap="none" rtlCol="0">
            <a:spAutoFit/>
          </a:bodyPr>
          <a:lstStyle/>
          <a:p>
            <a:r>
              <a:rPr lang="en-US" dirty="0"/>
              <a:t>P</a:t>
            </a:r>
            <a:r>
              <a:rPr lang="en-US" baseline="-25000" dirty="0"/>
              <a:t>atmos</a:t>
            </a:r>
            <a:r>
              <a:rPr lang="en-US" dirty="0"/>
              <a:t> &gt; </a:t>
            </a:r>
            <a:r>
              <a:rPr lang="en-US" dirty="0" err="1"/>
              <a:t>P</a:t>
            </a:r>
            <a:r>
              <a:rPr lang="en-US" baseline="-25000" dirty="0" err="1"/>
              <a:t>exit</a:t>
            </a:r>
            <a:r>
              <a:rPr lang="en-US" dirty="0"/>
              <a:t> </a:t>
            </a:r>
          </a:p>
        </p:txBody>
      </p:sp>
      <p:sp>
        <p:nvSpPr>
          <p:cNvPr id="6" name="TextBox 5"/>
          <p:cNvSpPr txBox="1"/>
          <p:nvPr/>
        </p:nvSpPr>
        <p:spPr>
          <a:xfrm>
            <a:off x="3833657" y="6000107"/>
            <a:ext cx="1476686" cy="369332"/>
          </a:xfrm>
          <a:prstGeom prst="rect">
            <a:avLst/>
          </a:prstGeom>
          <a:noFill/>
        </p:spPr>
        <p:txBody>
          <a:bodyPr wrap="none" rtlCol="0">
            <a:spAutoFit/>
          </a:bodyPr>
          <a:lstStyle/>
          <a:p>
            <a:r>
              <a:rPr lang="en-US" dirty="0"/>
              <a:t>P</a:t>
            </a:r>
            <a:r>
              <a:rPr lang="en-US" baseline="-25000" dirty="0"/>
              <a:t>atmos</a:t>
            </a:r>
            <a:r>
              <a:rPr lang="en-US" dirty="0"/>
              <a:t> = </a:t>
            </a:r>
            <a:r>
              <a:rPr lang="en-US" dirty="0" err="1"/>
              <a:t>P</a:t>
            </a:r>
            <a:r>
              <a:rPr lang="en-US" baseline="-25000" dirty="0" err="1"/>
              <a:t>exit</a:t>
            </a:r>
            <a:r>
              <a:rPr lang="en-US" dirty="0"/>
              <a:t> </a:t>
            </a:r>
          </a:p>
        </p:txBody>
      </p:sp>
      <p:sp>
        <p:nvSpPr>
          <p:cNvPr id="7" name="TextBox 6"/>
          <p:cNvSpPr txBox="1"/>
          <p:nvPr/>
        </p:nvSpPr>
        <p:spPr>
          <a:xfrm>
            <a:off x="6101136" y="6000107"/>
            <a:ext cx="1476686" cy="369332"/>
          </a:xfrm>
          <a:prstGeom prst="rect">
            <a:avLst/>
          </a:prstGeom>
          <a:noFill/>
        </p:spPr>
        <p:txBody>
          <a:bodyPr wrap="none" rtlCol="0">
            <a:spAutoFit/>
          </a:bodyPr>
          <a:lstStyle/>
          <a:p>
            <a:r>
              <a:rPr lang="en-US" dirty="0"/>
              <a:t>P</a:t>
            </a:r>
            <a:r>
              <a:rPr lang="en-US" baseline="-25000" dirty="0"/>
              <a:t>atmos</a:t>
            </a:r>
            <a:r>
              <a:rPr lang="en-US" dirty="0"/>
              <a:t> &lt; </a:t>
            </a:r>
            <a:r>
              <a:rPr lang="en-US" dirty="0" err="1"/>
              <a:t>P</a:t>
            </a:r>
            <a:r>
              <a:rPr lang="en-US" baseline="-25000" dirty="0" err="1"/>
              <a:t>exit</a:t>
            </a:r>
            <a:r>
              <a:rPr lang="en-US" dirty="0"/>
              <a:t> </a:t>
            </a:r>
          </a:p>
        </p:txBody>
      </p:sp>
    </p:spTree>
    <p:extLst>
      <p:ext uri="{BB962C8B-B14F-4D97-AF65-F5344CB8AC3E}">
        <p14:creationId xmlns:p14="http://schemas.microsoft.com/office/powerpoint/2010/main" val="244311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Nozzle Expansion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spacecraft propulsion, where the ambient pressure is zero, thrust is always higher with larger nozzle expansion ratios: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𝜀</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den>
                      </m:f>
                    </m:oMath>
                  </m:oMathPara>
                </a14:m>
                <a:endParaRPr lang="en-US" dirty="0"/>
              </a:p>
              <a:p>
                <a:pPr marL="0" indent="0">
                  <a:buNone/>
                </a:pPr>
                <a:r>
                  <a:rPr lang="en-US" dirty="0"/>
                  <a:t>Where	</a:t>
                </a:r>
              </a:p>
              <a:p>
                <a:pPr lvl="1"/>
                <a14:m>
                  <m:oMath xmlns:m="http://schemas.openxmlformats.org/officeDocument/2006/math">
                    <m:r>
                      <a:rPr lang="en-US" i="1">
                        <a:latin typeface="Cambria Math" panose="02040503050406030204" pitchFamily="18" charset="0"/>
                      </a:rPr>
                      <m:t>𝜀</m:t>
                    </m:r>
                  </m:oMath>
                </a14:m>
                <a:r>
                  <a:rPr lang="en-US" dirty="0"/>
                  <a:t> = nozzle area expansion ratio (</a:t>
                </a:r>
                <a:r>
                  <a:rPr lang="en-US" dirty="0" err="1"/>
                  <a:t>unitless</a:t>
                </a:r>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m:t>
                        </m:r>
                      </m:sub>
                    </m:sSub>
                  </m:oMath>
                </a14:m>
                <a:r>
                  <a:rPr lang="en-US" dirty="0"/>
                  <a:t> = area of nozzle exit (m</a:t>
                </a:r>
                <a:r>
                  <a:rPr lang="en-US" baseline="30000" dirty="0"/>
                  <a:t>2</a:t>
                </a:r>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 area of the throat (m</a:t>
                </a:r>
                <a:r>
                  <a:rPr lang="en-US" baseline="30000" dirty="0"/>
                  <a:t>2</a:t>
                </a: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2381" b="-560"/>
                </a:stretch>
              </a:blipFill>
            </p:spPr>
            <p:txBody>
              <a:bodyPr/>
              <a:lstStyle/>
              <a:p>
                <a:r>
                  <a:rPr lang="en-US">
                    <a:noFill/>
                  </a:rPr>
                  <a:t> </a:t>
                </a:r>
              </a:p>
            </p:txBody>
          </p:sp>
        </mc:Fallback>
      </mc:AlternateContent>
    </p:spTree>
    <p:extLst>
      <p:ext uri="{BB962C8B-B14F-4D97-AF65-F5344CB8AC3E}">
        <p14:creationId xmlns:p14="http://schemas.microsoft.com/office/powerpoint/2010/main" val="51416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387" y="494269"/>
            <a:ext cx="8870899" cy="5906531"/>
          </a:xfrm>
          <a:prstGeom prst="rect">
            <a:avLst/>
          </a:prstGeom>
        </p:spPr>
      </p:pic>
    </p:spTree>
    <p:extLst>
      <p:ext uri="{BB962C8B-B14F-4D97-AF65-F5344CB8AC3E}">
        <p14:creationId xmlns:p14="http://schemas.microsoft.com/office/powerpoint/2010/main" val="182176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Spacecraft Propellant (1/3)</a:t>
            </a:r>
          </a:p>
        </p:txBody>
      </p:sp>
      <p:sp>
        <p:nvSpPr>
          <p:cNvPr id="3" name="Content Placeholder 2"/>
          <p:cNvSpPr>
            <a:spLocks noGrp="1"/>
          </p:cNvSpPr>
          <p:nvPr>
            <p:ph idx="1"/>
          </p:nvPr>
        </p:nvSpPr>
        <p:spPr/>
        <p:txBody>
          <a:bodyPr/>
          <a:lstStyle/>
          <a:p>
            <a:pPr lvl="0" fontAlgn="base"/>
            <a:r>
              <a:rPr lang="en-US" dirty="0"/>
              <a:t>Cold gas</a:t>
            </a:r>
            <a:endParaRPr lang="en-US" sz="2400" dirty="0"/>
          </a:p>
          <a:p>
            <a:pPr lvl="1" fontAlgn="base"/>
            <a:r>
              <a:rPr lang="en-US" dirty="0"/>
              <a:t>Controlled, pressurized gas source with a nozzle</a:t>
            </a:r>
          </a:p>
          <a:p>
            <a:pPr lvl="2" fontAlgn="base"/>
            <a:r>
              <a:rPr lang="en-US" dirty="0"/>
              <a:t>Simplest form of a rocket engine</a:t>
            </a:r>
            <a:endParaRPr lang="en-US" sz="1800" dirty="0"/>
          </a:p>
          <a:p>
            <a:pPr lvl="3" fontAlgn="base"/>
            <a:endParaRPr lang="en-US" sz="1600" dirty="0"/>
          </a:p>
          <a:p>
            <a:endParaRPr lang="en-US" dirty="0"/>
          </a:p>
        </p:txBody>
      </p:sp>
    </p:spTree>
    <p:extLst>
      <p:ext uri="{BB962C8B-B14F-4D97-AF65-F5344CB8AC3E}">
        <p14:creationId xmlns:p14="http://schemas.microsoft.com/office/powerpoint/2010/main" val="173668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Spacecraft Propellant (2/3)</a:t>
            </a:r>
          </a:p>
        </p:txBody>
      </p:sp>
      <p:sp>
        <p:nvSpPr>
          <p:cNvPr id="3" name="Content Placeholder 2"/>
          <p:cNvSpPr>
            <a:spLocks noGrp="1"/>
          </p:cNvSpPr>
          <p:nvPr>
            <p:ph idx="1"/>
          </p:nvPr>
        </p:nvSpPr>
        <p:spPr>
          <a:xfrm>
            <a:off x="628650" y="1825625"/>
            <a:ext cx="7886700" cy="4760110"/>
          </a:xfrm>
        </p:spPr>
        <p:txBody>
          <a:bodyPr>
            <a:normAutofit lnSpcReduction="10000"/>
          </a:bodyPr>
          <a:lstStyle/>
          <a:p>
            <a:pPr lvl="0" fontAlgn="base"/>
            <a:r>
              <a:rPr lang="en-US" dirty="0"/>
              <a:t>Chemical</a:t>
            </a:r>
            <a:endParaRPr lang="en-US" sz="2400" dirty="0"/>
          </a:p>
          <a:p>
            <a:pPr lvl="1" fontAlgn="base"/>
            <a:r>
              <a:rPr lang="en-US" dirty="0"/>
              <a:t>Liquid: stored as liquids in tanks and fed on demand into the combustion chamber by gas pressurization or a pump</a:t>
            </a:r>
            <a:endParaRPr lang="en-US" sz="2200" dirty="0"/>
          </a:p>
          <a:p>
            <a:pPr lvl="2" fontAlgn="base"/>
            <a:r>
              <a:rPr lang="en-US" dirty="0"/>
              <a:t>Bipropellant: chemically react a fuel and an oxidizer</a:t>
            </a:r>
            <a:endParaRPr lang="en-US" sz="1800" dirty="0"/>
          </a:p>
          <a:p>
            <a:pPr lvl="3" fontAlgn="base"/>
            <a:r>
              <a:rPr lang="en-US" dirty="0"/>
              <a:t>Higher specific impulse but additional complexity and cost</a:t>
            </a:r>
          </a:p>
          <a:p>
            <a:pPr lvl="2" fontAlgn="base"/>
            <a:r>
              <a:rPr lang="en-US" dirty="0"/>
              <a:t>Monopropellant: catalytically decompose a single propellant</a:t>
            </a:r>
          </a:p>
          <a:p>
            <a:pPr lvl="1" fontAlgn="base"/>
            <a:r>
              <a:rPr lang="en-US" dirty="0"/>
              <a:t>Solid: stores propellants in solid form</a:t>
            </a:r>
          </a:p>
          <a:p>
            <a:pPr lvl="2" fontAlgn="base"/>
            <a:r>
              <a:rPr lang="en-US" dirty="0"/>
              <a:t>lower specific impulse, but simpler than liquid engines</a:t>
            </a:r>
          </a:p>
          <a:p>
            <a:pPr lvl="1" fontAlgn="base"/>
            <a:r>
              <a:rPr lang="en-US" dirty="0"/>
              <a:t>Hybrid: propellants are stored in different forms; typically, fuel is solid and oxidizer is a liquid or gas</a:t>
            </a:r>
            <a:endParaRPr lang="en-US" sz="2200" dirty="0"/>
          </a:p>
          <a:p>
            <a:pPr lvl="2" fontAlgn="base"/>
            <a:r>
              <a:rPr lang="en-US" dirty="0"/>
              <a:t>Attractive because of safety, allow for throttling and restart, fuel storability, environmentally clean</a:t>
            </a:r>
            <a:endParaRPr lang="en-US" sz="1600" dirty="0"/>
          </a:p>
          <a:p>
            <a:endParaRPr lang="en-US" dirty="0"/>
          </a:p>
        </p:txBody>
      </p:sp>
    </p:spTree>
    <p:extLst>
      <p:ext uri="{BB962C8B-B14F-4D97-AF65-F5344CB8AC3E}">
        <p14:creationId xmlns:p14="http://schemas.microsoft.com/office/powerpoint/2010/main" val="1813155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21540000">
            <a:off x="3904181" y="82661"/>
            <a:ext cx="5322013" cy="6729411"/>
          </a:xfrm>
          <a:prstGeom prst="rect">
            <a:avLst/>
          </a:prstGeom>
        </p:spPr>
      </p:pic>
      <p:sp>
        <p:nvSpPr>
          <p:cNvPr id="3" name="Title 2"/>
          <p:cNvSpPr>
            <a:spLocks noGrp="1"/>
          </p:cNvSpPr>
          <p:nvPr>
            <p:ph type="title"/>
          </p:nvPr>
        </p:nvSpPr>
        <p:spPr>
          <a:xfrm>
            <a:off x="628650" y="365126"/>
            <a:ext cx="4200204" cy="1325563"/>
          </a:xfrm>
        </p:spPr>
        <p:txBody>
          <a:bodyPr/>
          <a:lstStyle/>
          <a:p>
            <a:r>
              <a:rPr lang="en-US" dirty="0"/>
              <a:t>Liquid Bipropellant</a:t>
            </a:r>
          </a:p>
        </p:txBody>
      </p:sp>
    </p:spTree>
    <p:extLst>
      <p:ext uri="{BB962C8B-B14F-4D97-AF65-F5344CB8AC3E}">
        <p14:creationId xmlns:p14="http://schemas.microsoft.com/office/powerpoint/2010/main" val="95982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021" y="2311685"/>
            <a:ext cx="9040979" cy="4147977"/>
          </a:xfrm>
          <a:prstGeom prst="rect">
            <a:avLst/>
          </a:prstGeom>
        </p:spPr>
      </p:pic>
      <p:sp>
        <p:nvSpPr>
          <p:cNvPr id="3" name="Title 2"/>
          <p:cNvSpPr>
            <a:spLocks noGrp="1"/>
          </p:cNvSpPr>
          <p:nvPr>
            <p:ph type="title"/>
          </p:nvPr>
        </p:nvSpPr>
        <p:spPr/>
        <p:txBody>
          <a:bodyPr/>
          <a:lstStyle/>
          <a:p>
            <a:r>
              <a:rPr lang="en-US" dirty="0"/>
              <a:t>Liquid Monopropellant</a:t>
            </a:r>
          </a:p>
        </p:txBody>
      </p:sp>
    </p:spTree>
    <p:extLst>
      <p:ext uri="{BB962C8B-B14F-4D97-AF65-F5344CB8AC3E}">
        <p14:creationId xmlns:p14="http://schemas.microsoft.com/office/powerpoint/2010/main" val="311270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193" y="1210100"/>
            <a:ext cx="8784403" cy="5647900"/>
          </a:xfrm>
          <a:prstGeom prst="rect">
            <a:avLst/>
          </a:prstGeom>
        </p:spPr>
      </p:pic>
      <p:sp>
        <p:nvSpPr>
          <p:cNvPr id="3" name="Title 2"/>
          <p:cNvSpPr>
            <a:spLocks noGrp="1"/>
          </p:cNvSpPr>
          <p:nvPr>
            <p:ph type="title"/>
          </p:nvPr>
        </p:nvSpPr>
        <p:spPr>
          <a:xfrm>
            <a:off x="531044" y="77450"/>
            <a:ext cx="7886700" cy="1325563"/>
          </a:xfrm>
        </p:spPr>
        <p:txBody>
          <a:bodyPr/>
          <a:lstStyle/>
          <a:p>
            <a:r>
              <a:rPr lang="en-US" dirty="0"/>
              <a:t>Solid</a:t>
            </a:r>
          </a:p>
        </p:txBody>
      </p:sp>
    </p:spTree>
    <p:extLst>
      <p:ext uri="{BB962C8B-B14F-4D97-AF65-F5344CB8AC3E}">
        <p14:creationId xmlns:p14="http://schemas.microsoft.com/office/powerpoint/2010/main" val="363580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935" y="2291137"/>
            <a:ext cx="8835519" cy="3989584"/>
          </a:xfrm>
          <a:prstGeom prst="rect">
            <a:avLst/>
          </a:prstGeom>
        </p:spPr>
      </p:pic>
      <p:sp>
        <p:nvSpPr>
          <p:cNvPr id="3" name="Title 2"/>
          <p:cNvSpPr>
            <a:spLocks noGrp="1"/>
          </p:cNvSpPr>
          <p:nvPr>
            <p:ph type="title"/>
          </p:nvPr>
        </p:nvSpPr>
        <p:spPr/>
        <p:txBody>
          <a:bodyPr/>
          <a:lstStyle/>
          <a:p>
            <a:r>
              <a:rPr lang="en-US" dirty="0"/>
              <a:t>Hybrid</a:t>
            </a:r>
          </a:p>
        </p:txBody>
      </p:sp>
    </p:spTree>
    <p:extLst>
      <p:ext uri="{BB962C8B-B14F-4D97-AF65-F5344CB8AC3E}">
        <p14:creationId xmlns:p14="http://schemas.microsoft.com/office/powerpoint/2010/main" val="168305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lvl="0" fontAlgn="base"/>
            <a:r>
              <a:rPr lang="en-US" dirty="0"/>
              <a:t>Explain spacecraft propulsion system functions</a:t>
            </a:r>
          </a:p>
          <a:p>
            <a:pPr lvl="0" fontAlgn="base"/>
            <a:r>
              <a:rPr lang="en-US" dirty="0"/>
              <a:t>Perform calculations using the ideal rocket equation and its variants</a:t>
            </a:r>
          </a:p>
          <a:p>
            <a:pPr lvl="0" fontAlgn="base"/>
            <a:r>
              <a:rPr lang="en-US" dirty="0"/>
              <a:t>List and describe some common types of spacecraft propellant and their advantages and disadvantages</a:t>
            </a:r>
          </a:p>
          <a:p>
            <a:pPr lvl="0" fontAlgn="base"/>
            <a:r>
              <a:rPr lang="en-US" dirty="0"/>
              <a:t>Understand and apply the concept of ullage</a:t>
            </a:r>
          </a:p>
          <a:p>
            <a:pPr lvl="0" fontAlgn="base"/>
            <a:r>
              <a:rPr lang="en-US" dirty="0"/>
              <a:t>Calculate propellant tank volume, surface area, wall thickness, and mass</a:t>
            </a:r>
          </a:p>
        </p:txBody>
      </p:sp>
    </p:spTree>
    <p:extLst>
      <p:ext uri="{BB962C8B-B14F-4D97-AF65-F5344CB8AC3E}">
        <p14:creationId xmlns:p14="http://schemas.microsoft.com/office/powerpoint/2010/main" val="277781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Types of Spacecraft Propellant (3/3)</a:t>
            </a:r>
          </a:p>
        </p:txBody>
      </p:sp>
      <p:sp>
        <p:nvSpPr>
          <p:cNvPr id="3" name="Content Placeholder 2"/>
          <p:cNvSpPr>
            <a:spLocks noGrp="1"/>
          </p:cNvSpPr>
          <p:nvPr>
            <p:ph idx="1"/>
          </p:nvPr>
        </p:nvSpPr>
        <p:spPr>
          <a:xfrm>
            <a:off x="628650" y="1825625"/>
            <a:ext cx="7886700" cy="4760110"/>
          </a:xfrm>
        </p:spPr>
        <p:txBody>
          <a:bodyPr>
            <a:normAutofit/>
          </a:bodyPr>
          <a:lstStyle/>
          <a:p>
            <a:pPr lvl="0" fontAlgn="base"/>
            <a:r>
              <a:rPr lang="en-US" dirty="0"/>
              <a:t>Electric: uses externally provided electrical power either from Sun or from nuclear or thermodynamic conversion, to accelerate fluid to produce thrust</a:t>
            </a:r>
            <a:endParaRPr lang="en-US" sz="2400" dirty="0"/>
          </a:p>
          <a:p>
            <a:pPr lvl="1" fontAlgn="base"/>
            <a:r>
              <a:rPr lang="en-US" dirty="0" err="1"/>
              <a:t>Electrothermal</a:t>
            </a:r>
            <a:r>
              <a:rPr lang="en-US" dirty="0"/>
              <a:t>: gas heat via resistance element or arc and expanded through nozzle</a:t>
            </a:r>
            <a:endParaRPr lang="en-US" sz="2200" dirty="0"/>
          </a:p>
          <a:p>
            <a:pPr lvl="1" fontAlgn="base"/>
            <a:r>
              <a:rPr lang="en-US" dirty="0"/>
              <a:t>Electrostatic: ions electrostatically accelerated</a:t>
            </a:r>
            <a:endParaRPr lang="en-US" sz="2200" dirty="0"/>
          </a:p>
          <a:p>
            <a:pPr lvl="1" fontAlgn="base"/>
            <a:r>
              <a:rPr lang="en-US" dirty="0"/>
              <a:t>Electromagnetic: plasma accelerated via interaction of current and magnetic field</a:t>
            </a:r>
            <a:endParaRPr lang="en-US" sz="2200" dirty="0"/>
          </a:p>
          <a:p>
            <a:pPr lvl="3" fontAlgn="base"/>
            <a:endParaRPr lang="en-US" sz="1600" dirty="0"/>
          </a:p>
          <a:p>
            <a:endParaRPr lang="en-US" dirty="0"/>
          </a:p>
        </p:txBody>
      </p:sp>
    </p:spTree>
    <p:extLst>
      <p:ext uri="{BB962C8B-B14F-4D97-AF65-F5344CB8AC3E}">
        <p14:creationId xmlns:p14="http://schemas.microsoft.com/office/powerpoint/2010/main" val="731477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21540000">
            <a:off x="581569" y="133564"/>
            <a:ext cx="7937317" cy="6554911"/>
          </a:xfrm>
          <a:prstGeom prst="rect">
            <a:avLst/>
          </a:prstGeom>
        </p:spPr>
      </p:pic>
    </p:spTree>
    <p:extLst>
      <p:ext uri="{BB962C8B-B14F-4D97-AF65-F5344CB8AC3E}">
        <p14:creationId xmlns:p14="http://schemas.microsoft.com/office/powerpoint/2010/main" val="1381250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Propulsion Concepts (gee-whiz)</a:t>
            </a:r>
          </a:p>
        </p:txBody>
      </p:sp>
      <p:sp>
        <p:nvSpPr>
          <p:cNvPr id="3" name="Content Placeholder 2"/>
          <p:cNvSpPr>
            <a:spLocks noGrp="1"/>
          </p:cNvSpPr>
          <p:nvPr>
            <p:ph idx="1"/>
          </p:nvPr>
        </p:nvSpPr>
        <p:spPr/>
        <p:txBody>
          <a:bodyPr/>
          <a:lstStyle/>
          <a:p>
            <a:pPr lvl="0" fontAlgn="base"/>
            <a:r>
              <a:rPr lang="en-US" dirty="0"/>
              <a:t>Solar Sails – large sheets of thin reflective material, using photons to push the sail</a:t>
            </a:r>
          </a:p>
          <a:p>
            <a:pPr lvl="0" fontAlgn="base"/>
            <a:r>
              <a:rPr lang="en-US" dirty="0"/>
              <a:t>Solar Thermal – use large solar reflectors to heat propellant in a “combustion” chamber</a:t>
            </a:r>
          </a:p>
          <a:p>
            <a:pPr lvl="0" fontAlgn="base"/>
            <a:r>
              <a:rPr lang="en-US" dirty="0"/>
              <a:t>Nuclear Thermal – heat propellant in “combustion” chamber using a nuclear reactor</a:t>
            </a:r>
          </a:p>
          <a:p>
            <a:pPr lvl="0" fontAlgn="base"/>
            <a:r>
              <a:rPr lang="en-US" dirty="0"/>
              <a:t>Electrodynamic Tether – run current through a tether to “push” off Earth’s magnetic field</a:t>
            </a:r>
          </a:p>
          <a:p>
            <a:endParaRPr lang="en-US" dirty="0"/>
          </a:p>
        </p:txBody>
      </p:sp>
    </p:spTree>
    <p:extLst>
      <p:ext uri="{BB962C8B-B14F-4D97-AF65-F5344CB8AC3E}">
        <p14:creationId xmlns:p14="http://schemas.microsoft.com/office/powerpoint/2010/main" val="3068011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rot="21540000">
            <a:off x="4590942" y="130344"/>
            <a:ext cx="4400550" cy="6886575"/>
          </a:xfrm>
          <a:prstGeom prst="rect">
            <a:avLst/>
          </a:prstGeom>
        </p:spPr>
      </p:pic>
      <p:sp>
        <p:nvSpPr>
          <p:cNvPr id="2" name="Title 1"/>
          <p:cNvSpPr>
            <a:spLocks noGrp="1"/>
          </p:cNvSpPr>
          <p:nvPr>
            <p:ph type="title"/>
          </p:nvPr>
        </p:nvSpPr>
        <p:spPr>
          <a:xfrm>
            <a:off x="361522" y="447319"/>
            <a:ext cx="3778963" cy="3374668"/>
          </a:xfrm>
        </p:spPr>
        <p:txBody>
          <a:bodyPr>
            <a:normAutofit/>
          </a:bodyPr>
          <a:lstStyle/>
          <a:p>
            <a:r>
              <a:rPr lang="en-US" dirty="0"/>
              <a:t>Performance Comparison of Different Propellants</a:t>
            </a:r>
          </a:p>
        </p:txBody>
      </p:sp>
    </p:spTree>
    <p:extLst>
      <p:ext uri="{BB962C8B-B14F-4D97-AF65-F5344CB8AC3E}">
        <p14:creationId xmlns:p14="http://schemas.microsoft.com/office/powerpoint/2010/main" val="130541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35209" y="0"/>
            <a:ext cx="5408791" cy="6858000"/>
          </a:xfrm>
          <a:prstGeom prst="rect">
            <a:avLst/>
          </a:prstGeom>
        </p:spPr>
      </p:pic>
      <p:sp>
        <p:nvSpPr>
          <p:cNvPr id="3" name="Title 1"/>
          <p:cNvSpPr txBox="1">
            <a:spLocks/>
          </p:cNvSpPr>
          <p:nvPr/>
        </p:nvSpPr>
        <p:spPr>
          <a:xfrm>
            <a:off x="92468" y="385674"/>
            <a:ext cx="3914454" cy="264520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Advantages &amp; Disadvantages of Different Propellants</a:t>
            </a:r>
          </a:p>
        </p:txBody>
      </p:sp>
    </p:spTree>
    <p:extLst>
      <p:ext uri="{BB962C8B-B14F-4D97-AF65-F5344CB8AC3E}">
        <p14:creationId xmlns:p14="http://schemas.microsoft.com/office/powerpoint/2010/main" val="110639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316" y="87724"/>
            <a:ext cx="7886700" cy="1325563"/>
          </a:xfrm>
        </p:spPr>
        <p:txBody>
          <a:bodyPr/>
          <a:lstStyle/>
          <a:p>
            <a:r>
              <a:rPr lang="en-US" dirty="0"/>
              <a:t>Propulsion Systems Suitability</a:t>
            </a:r>
          </a:p>
        </p:txBody>
      </p:sp>
      <p:pic>
        <p:nvPicPr>
          <p:cNvPr id="4" name="Picture 3"/>
          <p:cNvPicPr>
            <a:picLocks noChangeAspect="1"/>
          </p:cNvPicPr>
          <p:nvPr/>
        </p:nvPicPr>
        <p:blipFill>
          <a:blip r:embed="rId2"/>
          <a:stretch>
            <a:fillRect/>
          </a:stretch>
        </p:blipFill>
        <p:spPr>
          <a:xfrm>
            <a:off x="523982" y="1278745"/>
            <a:ext cx="7991368" cy="5073336"/>
          </a:xfrm>
          <a:prstGeom prst="rect">
            <a:avLst/>
          </a:prstGeom>
        </p:spPr>
      </p:pic>
    </p:spTree>
    <p:extLst>
      <p:ext uri="{BB962C8B-B14F-4D97-AF65-F5344CB8AC3E}">
        <p14:creationId xmlns:p14="http://schemas.microsoft.com/office/powerpoint/2010/main" val="98680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Propellant Tank Sizing</a:t>
            </a:r>
          </a:p>
        </p:txBody>
      </p:sp>
      <p:sp>
        <p:nvSpPr>
          <p:cNvPr id="3" name="Content Placeholder 2"/>
          <p:cNvSpPr>
            <a:spLocks noGrp="1"/>
          </p:cNvSpPr>
          <p:nvPr>
            <p:ph idx="1"/>
          </p:nvPr>
        </p:nvSpPr>
        <p:spPr/>
        <p:txBody>
          <a:bodyPr/>
          <a:lstStyle/>
          <a:p>
            <a:pPr lvl="0" fontAlgn="base"/>
            <a:r>
              <a:rPr lang="en-US" dirty="0"/>
              <a:t>Calculate propellant volume using densities (Table 17-4)</a:t>
            </a:r>
            <a:endParaRPr lang="en-US" sz="2400" dirty="0"/>
          </a:p>
          <a:p>
            <a:pPr lvl="0" fontAlgn="base"/>
            <a:r>
              <a:rPr lang="en-US" dirty="0"/>
              <a:t>Not only does the tank need to account for the required propellant for the mission, but it also needs to account for ullage volume &amp; possible shrinkage (an issue for cryogenic fuels)</a:t>
            </a:r>
            <a:endParaRPr lang="en-US" sz="2400" dirty="0"/>
          </a:p>
          <a:p>
            <a:pPr lvl="1" fontAlgn="base"/>
            <a:r>
              <a:rPr lang="en-US" dirty="0"/>
              <a:t>Ullage: extra tank volume at the top of the tank to provide space for pressurization gas</a:t>
            </a:r>
            <a:endParaRPr lang="en-US" sz="2200" dirty="0"/>
          </a:p>
          <a:p>
            <a:endParaRPr lang="en-US" dirty="0"/>
          </a:p>
        </p:txBody>
      </p:sp>
    </p:spTree>
    <p:extLst>
      <p:ext uri="{BB962C8B-B14F-4D97-AF65-F5344CB8AC3E}">
        <p14:creationId xmlns:p14="http://schemas.microsoft.com/office/powerpoint/2010/main" val="3424896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76046" y="113015"/>
            <a:ext cx="7089168" cy="6647379"/>
          </a:xfrm>
          <a:prstGeom prst="rect">
            <a:avLst/>
          </a:prstGeom>
          <a:ln>
            <a:noFill/>
          </a:ln>
        </p:spPr>
      </p:pic>
    </p:spTree>
    <p:extLst>
      <p:ext uri="{BB962C8B-B14F-4D97-AF65-F5344CB8AC3E}">
        <p14:creationId xmlns:p14="http://schemas.microsoft.com/office/powerpoint/2010/main" val="2396058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Tank Size (1/2)</a:t>
            </a:r>
          </a:p>
        </p:txBody>
      </p:sp>
      <p:sp>
        <p:nvSpPr>
          <p:cNvPr id="3" name="Content Placeholder 2"/>
          <p:cNvSpPr>
            <a:spLocks noGrp="1"/>
          </p:cNvSpPr>
          <p:nvPr>
            <p:ph idx="1"/>
          </p:nvPr>
        </p:nvSpPr>
        <p:spPr/>
        <p:txBody>
          <a:bodyPr/>
          <a:lstStyle/>
          <a:p>
            <a:r>
              <a:rPr lang="en-US" dirty="0"/>
              <a:t>Select general tank geometry:  solve for dimensions and mass</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773295422"/>
                  </p:ext>
                </p:extLst>
              </p:nvPr>
            </p:nvGraphicFramePr>
            <p:xfrm>
              <a:off x="628650" y="2626839"/>
              <a:ext cx="7981093" cy="3512804"/>
            </p:xfrm>
            <a:graphic>
              <a:graphicData uri="http://schemas.openxmlformats.org/drawingml/2006/table">
                <a:tbl>
                  <a:tblPr firstRow="1" firstCol="1" bandRow="1"/>
                  <a:tblGrid>
                    <a:gridCol w="1356000">
                      <a:extLst>
                        <a:ext uri="{9D8B030D-6E8A-4147-A177-3AD203B41FA5}">
                          <a16:colId xmlns:a16="http://schemas.microsoft.com/office/drawing/2014/main" val="187161968"/>
                        </a:ext>
                      </a:extLst>
                    </a:gridCol>
                    <a:gridCol w="1775821">
                      <a:extLst>
                        <a:ext uri="{9D8B030D-6E8A-4147-A177-3AD203B41FA5}">
                          <a16:colId xmlns:a16="http://schemas.microsoft.com/office/drawing/2014/main" val="3128387550"/>
                        </a:ext>
                      </a:extLst>
                    </a:gridCol>
                    <a:gridCol w="2424636">
                      <a:extLst>
                        <a:ext uri="{9D8B030D-6E8A-4147-A177-3AD203B41FA5}">
                          <a16:colId xmlns:a16="http://schemas.microsoft.com/office/drawing/2014/main" val="464484569"/>
                        </a:ext>
                      </a:extLst>
                    </a:gridCol>
                    <a:gridCol w="2424636">
                      <a:extLst>
                        <a:ext uri="{9D8B030D-6E8A-4147-A177-3AD203B41FA5}">
                          <a16:colId xmlns:a16="http://schemas.microsoft.com/office/drawing/2014/main" val="669139310"/>
                        </a:ext>
                      </a:extLst>
                    </a:gridCol>
                  </a:tblGrid>
                  <a:tr h="558150">
                    <a:tc>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Tank Shape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624882"/>
                      </a:ext>
                    </a:extLst>
                  </a:tr>
                  <a:tr h="739739">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Spherical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Cylinder with Hemispherical Caps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Reference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538974"/>
                      </a:ext>
                    </a:extLst>
                  </a:tr>
                  <a:tr h="655034">
                    <a:tc>
                      <a:txBody>
                        <a:bodyPr/>
                        <a:lstStyle/>
                        <a:p>
                          <a:pPr marL="0" marR="0">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Volume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𝑉</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sup>
                                </m:sSup>
                              </m:oMath>
                            </m:oMathPara>
                          </a14:m>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Std definition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252676"/>
                      </a:ext>
                    </a:extLst>
                  </a:tr>
                  <a:tr h="393023">
                    <a:tc>
                      <a:txBody>
                        <a:bodyPr/>
                        <a:lstStyle/>
                        <a:p>
                          <a:pPr marL="0" marR="0">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Surface Area</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𝑆𝐴</m:t>
                                </m:r>
                                <m:r>
                                  <a:rPr lang="en-US" sz="2000" i="1">
                                    <a:effectLst/>
                                    <a:latin typeface="Cambria Math" panose="02040503050406030204" pitchFamily="18" charset="0"/>
                                    <a:ea typeface="Calibri" panose="020F0502020204030204" pitchFamily="34" charset="0"/>
                                    <a:cs typeface="Times New Roman" panose="02020603050405020304" pitchFamily="18" charset="0"/>
                                  </a:rPr>
                                  <m:t>=4</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𝐴</m:t>
                                </m:r>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𝑟𝑙</m:t>
                                </m:r>
                                <m:r>
                                  <a:rPr lang="en-US" sz="2000" i="1">
                                    <a:effectLst/>
                                    <a:latin typeface="Cambria Math" panose="02040503050406030204" pitchFamily="18" charset="0"/>
                                    <a:ea typeface="Calibri" panose="020F0502020204030204" pitchFamily="34" charset="0"/>
                                    <a:cs typeface="Times New Roman" panose="02020603050405020304" pitchFamily="18" charset="0"/>
                                  </a:rPr>
                                  <m:t>+4</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Std definition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348673"/>
                      </a:ext>
                    </a:extLst>
                  </a:tr>
                  <a:tr h="950281">
                    <a:tc>
                      <a:txBody>
                        <a:bodyPr/>
                        <a:lstStyle/>
                        <a:p>
                          <a:pPr marL="0" marR="0">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Wall Thickness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6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𝑝𝑟</m:t>
                                    </m:r>
                                  </m:num>
                                  <m:den>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den>
                                </m:f>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6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𝑝𝑟</m:t>
                                    </m:r>
                                  </m:num>
                                  <m:den>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𝑚𝑎𝑥</m:t>
                                        </m:r>
                                      </m:sub>
                                    </m:sSub>
                                  </m:den>
                                </m:f>
                              </m:oMath>
                            </m:oMathPara>
                          </a14:m>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6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Re-arranged from 17-19 and 17-20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433517"/>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773295422"/>
                  </p:ext>
                </p:extLst>
              </p:nvPr>
            </p:nvGraphicFramePr>
            <p:xfrm>
              <a:off x="628650" y="2626839"/>
              <a:ext cx="7981093" cy="3512804"/>
            </p:xfrm>
            <a:graphic>
              <a:graphicData uri="http://schemas.openxmlformats.org/drawingml/2006/table">
                <a:tbl>
                  <a:tblPr firstRow="1" firstCol="1" bandRow="1"/>
                  <a:tblGrid>
                    <a:gridCol w="1356000">
                      <a:extLst>
                        <a:ext uri="{9D8B030D-6E8A-4147-A177-3AD203B41FA5}">
                          <a16:colId xmlns:a16="http://schemas.microsoft.com/office/drawing/2014/main" val="187161968"/>
                        </a:ext>
                      </a:extLst>
                    </a:gridCol>
                    <a:gridCol w="1775821">
                      <a:extLst>
                        <a:ext uri="{9D8B030D-6E8A-4147-A177-3AD203B41FA5}">
                          <a16:colId xmlns:a16="http://schemas.microsoft.com/office/drawing/2014/main" val="3128387550"/>
                        </a:ext>
                      </a:extLst>
                    </a:gridCol>
                    <a:gridCol w="2424636">
                      <a:extLst>
                        <a:ext uri="{9D8B030D-6E8A-4147-A177-3AD203B41FA5}">
                          <a16:colId xmlns:a16="http://schemas.microsoft.com/office/drawing/2014/main" val="464484569"/>
                        </a:ext>
                      </a:extLst>
                    </a:gridCol>
                    <a:gridCol w="2424636">
                      <a:extLst>
                        <a:ext uri="{9D8B030D-6E8A-4147-A177-3AD203B41FA5}">
                          <a16:colId xmlns:a16="http://schemas.microsoft.com/office/drawing/2014/main" val="669139310"/>
                        </a:ext>
                      </a:extLst>
                    </a:gridCol>
                  </a:tblGrid>
                  <a:tr h="558150">
                    <a:tc>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Tank Shape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lnSpc>
                              <a:spcPts val="12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624882"/>
                      </a:ext>
                    </a:extLst>
                  </a:tr>
                  <a:tr h="739739">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Spherical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Cylinder with Hemispherical Caps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Reference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538974"/>
                      </a:ext>
                    </a:extLst>
                  </a:tr>
                  <a:tr h="655034">
                    <a:tc>
                      <a:txBody>
                        <a:bodyPr/>
                        <a:lstStyle/>
                        <a:p>
                          <a:pPr marL="0" marR="0">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Volume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6976" t="-200935" r="-274227" b="-242056"/>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9397" t="-200935" r="-100503" b="-242056"/>
                          </a:stretch>
                        </a:blipFill>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Std definition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252676"/>
                      </a:ext>
                    </a:extLst>
                  </a:tr>
                  <a:tr h="609600">
                    <a:tc>
                      <a:txBody>
                        <a:bodyPr/>
                        <a:lstStyle/>
                        <a:p>
                          <a:pPr marL="0" marR="0">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Surface Area</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6976" t="-318812" r="-274227" b="-156436"/>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9397" t="-318812" r="-100503" b="-156436"/>
                          </a:stretch>
                        </a:blipFill>
                      </a:tcPr>
                    </a:tc>
                    <a:tc>
                      <a:txBody>
                        <a:bodyPr/>
                        <a:lstStyle/>
                        <a:p>
                          <a:pPr marL="0" marR="0" algn="ctr">
                            <a:lnSpc>
                              <a:spcPct val="100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Std definition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7348673"/>
                      </a:ext>
                    </a:extLst>
                  </a:tr>
                  <a:tr h="950281">
                    <a:tc>
                      <a:txBody>
                        <a:bodyPr/>
                        <a:lstStyle/>
                        <a:p>
                          <a:pPr marL="0" marR="0">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Wall Thickness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6976" t="-271154" r="-274227" b="-1282"/>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9397" t="-271154" r="-100503" b="-1282"/>
                          </a:stretch>
                        </a:blipFill>
                      </a:tcPr>
                    </a:tc>
                    <a:tc>
                      <a:txBody>
                        <a:bodyPr/>
                        <a:lstStyle/>
                        <a:p>
                          <a:pPr marL="0" marR="0" algn="ctr">
                            <a:lnSpc>
                              <a:spcPct val="100000"/>
                            </a:lnSpc>
                            <a:spcBef>
                              <a:spcPts val="0"/>
                            </a:spcBef>
                            <a:spcAft>
                              <a:spcPts val="6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Re-arranged from 17-19 and 17-20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433517"/>
                      </a:ext>
                    </a:extLst>
                  </a:tr>
                </a:tbl>
              </a:graphicData>
            </a:graphic>
          </p:graphicFrame>
        </mc:Fallback>
      </mc:AlternateContent>
    </p:spTree>
    <p:extLst>
      <p:ext uri="{BB962C8B-B14F-4D97-AF65-F5344CB8AC3E}">
        <p14:creationId xmlns:p14="http://schemas.microsoft.com/office/powerpoint/2010/main" val="396228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Tank Size (2/2)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690689"/>
                <a:ext cx="7886700" cy="4874498"/>
              </a:xfrm>
            </p:spPr>
            <p:txBody>
              <a:bodyPr>
                <a:normAutofit fontScale="77500" lnSpcReduction="20000"/>
              </a:bodyPr>
              <a:lstStyle/>
              <a:p>
                <a:r>
                  <a:rPr lang="en-US" dirty="0"/>
                  <a:t> </a:t>
                </a:r>
                <a14:m>
                  <m:oMath xmlns:m="http://schemas.openxmlformats.org/officeDocument/2006/math">
                    <m:r>
                      <a:rPr lang="en-US" i="1">
                        <a:latin typeface="Cambria Math" panose="02040503050406030204" pitchFamily="18" charset="0"/>
                      </a:rPr>
                      <m:t>𝑉</m:t>
                    </m:r>
                  </m:oMath>
                </a14:m>
                <a:r>
                  <a:rPr lang="en-US" dirty="0"/>
                  <a:t> = propellant volume (m</a:t>
                </a:r>
                <a:r>
                  <a:rPr lang="en-US" baseline="30000" dirty="0"/>
                  <a:t>3</a:t>
                </a:r>
                <a:r>
                  <a:rPr lang="en-US" dirty="0"/>
                  <a:t>)</a:t>
                </a:r>
              </a:p>
              <a:p>
                <a14:m>
                  <m:oMath xmlns:m="http://schemas.openxmlformats.org/officeDocument/2006/math">
                    <m:r>
                      <a:rPr lang="en-US" i="1">
                        <a:latin typeface="Cambria Math" panose="02040503050406030204" pitchFamily="18" charset="0"/>
                      </a:rPr>
                      <m:t>𝐴</m:t>
                    </m:r>
                  </m:oMath>
                </a14:m>
                <a:r>
                  <a:rPr lang="en-US" dirty="0"/>
                  <a:t> = surface area of tank (m</a:t>
                </a:r>
                <a:r>
                  <a:rPr lang="en-US" baseline="30000" dirty="0"/>
                  <a:t>2</a:t>
                </a:r>
                <a:r>
                  <a:rPr lang="en-US" dirty="0"/>
                  <a:t>)</a:t>
                </a:r>
              </a:p>
              <a:p>
                <a14:m>
                  <m:oMath xmlns:m="http://schemas.openxmlformats.org/officeDocument/2006/math">
                    <m:r>
                      <a:rPr lang="en-US" i="1">
                        <a:latin typeface="Cambria Math" panose="02040503050406030204" pitchFamily="18" charset="0"/>
                      </a:rPr>
                      <m:t>𝑟</m:t>
                    </m:r>
                  </m:oMath>
                </a14:m>
                <a:r>
                  <a:rPr lang="en-US" dirty="0"/>
                  <a:t> = radius of tank (m)</a:t>
                </a:r>
              </a:p>
              <a:p>
                <a14:m>
                  <m:oMath xmlns:m="http://schemas.openxmlformats.org/officeDocument/2006/math">
                    <m:r>
                      <a:rPr lang="en-US" i="1">
                        <a:latin typeface="Cambria Math" panose="02040503050406030204" pitchFamily="18" charset="0"/>
                      </a:rPr>
                      <m:t>𝑙</m:t>
                    </m:r>
                  </m:oMath>
                </a14:m>
                <a:r>
                  <a:rPr lang="en-US" dirty="0"/>
                  <a:t> = cylinder length of tank (m)</a:t>
                </a:r>
              </a:p>
              <a:p>
                <a14:m>
                  <m:oMath xmlns:m="http://schemas.openxmlformats.org/officeDocument/2006/math">
                    <m:r>
                      <a:rPr lang="en-US" i="1">
                        <a:latin typeface="Cambria Math" panose="02040503050406030204" pitchFamily="18" charset="0"/>
                      </a:rPr>
                      <m:t>𝑝</m:t>
                    </m:r>
                  </m:oMath>
                </a14:m>
                <a:r>
                  <a:rPr lang="en-US" dirty="0"/>
                  <a:t> = tank operating pressure (Pa)</a:t>
                </a:r>
              </a:p>
              <a:p>
                <a:r>
                  <a:rPr lang="en-US" dirty="0"/>
                  <a:t>~20.7 MPa for high-pressure (gas) tanks</a:t>
                </a:r>
              </a:p>
              <a:p>
                <a:r>
                  <a:rPr lang="en-US" dirty="0"/>
                  <a:t>~2.07 MPa for low-pressure (liquid) tanks</a:t>
                </a:r>
              </a:p>
              <a:p>
                <a14:m>
                  <m:oMath xmlns:m="http://schemas.openxmlformats.org/officeDocument/2006/math">
                    <m:r>
                      <a:rPr lang="en-US" i="1">
                        <a:latin typeface="Cambria Math" panose="02040503050406030204" pitchFamily="18" charset="0"/>
                      </a:rPr>
                      <m:t>𝑡</m:t>
                    </m:r>
                  </m:oMath>
                </a14:m>
                <a:r>
                  <a:rPr lang="en-US" dirty="0"/>
                  <a:t> = tank thickness (m)</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𝑚𝑎𝑥</m:t>
                        </m:r>
                      </m:sub>
                    </m:sSub>
                  </m:oMath>
                </a14:m>
                <a:r>
                  <a:rPr lang="en-US" dirty="0"/>
                  <a:t> = limit stress of tank material</a:t>
                </a:r>
              </a:p>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 material density (kg/m</a:t>
                </a:r>
                <a:r>
                  <a:rPr lang="en-US" baseline="30000" dirty="0"/>
                  <a:t>3</a:t>
                </a:r>
                <a:r>
                  <a:rPr lang="en-US" dirty="0"/>
                  <a:t>) [note: chart gives values in g/cm</a:t>
                </a:r>
                <a:r>
                  <a:rPr lang="en-US" baseline="30000" dirty="0"/>
                  <a:t>3</a:t>
                </a:r>
                <a:r>
                  <a:rPr lang="en-US" dirty="0"/>
                  <a:t> </a:t>
                </a:r>
                <a:r>
                  <a:rPr lang="en-US" dirty="0">
                    <a:sym typeface="Wingdings" panose="05000000000000000000" pitchFamily="2" charset="2"/>
                  </a:rPr>
                  <a:t> multiply by 1000 to get kg/m</a:t>
                </a:r>
                <a:r>
                  <a:rPr lang="en-US" baseline="30000" dirty="0">
                    <a:sym typeface="Wingdings" panose="05000000000000000000" pitchFamily="2" charset="2"/>
                  </a:rPr>
                  <a:t>3</a:t>
                </a:r>
                <a:r>
                  <a:rPr lang="en-US" dirty="0">
                    <a:sym typeface="Wingdings" panose="05000000000000000000" pitchFamily="2" charset="2"/>
                  </a:rPr>
                  <a:t>]</a:t>
                </a: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e>
                      </m:d>
                      <m:r>
                        <a:rPr lang="en-US" i="1">
                          <a:latin typeface="Cambria Math" panose="02040503050406030204" pitchFamily="18" charset="0"/>
                        </a:rPr>
                        <m:t>≈</m:t>
                      </m:r>
                      <m:r>
                        <a:rPr lang="en-US" i="1">
                          <a:latin typeface="Cambria Math" panose="02040503050406030204" pitchFamily="18" charset="0"/>
                        </a:rPr>
                        <m:t>𝐴𝑡</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𝑡𝑎𝑛𝑘</m:t>
                          </m:r>
                        </m:sub>
                      </m:sSub>
                      <m:r>
                        <a:rPr lang="en-US" i="1">
                          <a:latin typeface="Cambria Math" panose="02040503050406030204" pitchFamily="18" charset="0"/>
                        </a:rPr>
                        <m:t>=(</m:t>
                      </m:r>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690689"/>
                <a:ext cx="7886700" cy="4874498"/>
              </a:xfrm>
              <a:blipFill>
                <a:blip r:embed="rId2"/>
                <a:stretch>
                  <a:fillRect l="-850" t="-2625"/>
                </a:stretch>
              </a:blipFill>
            </p:spPr>
            <p:txBody>
              <a:bodyPr/>
              <a:lstStyle/>
              <a:p>
                <a:r>
                  <a:rPr lang="en-US">
                    <a:noFill/>
                  </a:rPr>
                  <a:t> </a:t>
                </a:r>
              </a:p>
            </p:txBody>
          </p:sp>
        </mc:Fallback>
      </mc:AlternateContent>
    </p:spTree>
    <p:extLst>
      <p:ext uri="{BB962C8B-B14F-4D97-AF65-F5344CB8AC3E}">
        <p14:creationId xmlns:p14="http://schemas.microsoft.com/office/powerpoint/2010/main" val="312966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 Propulsion Functions</a:t>
            </a:r>
          </a:p>
        </p:txBody>
      </p:sp>
      <p:sp>
        <p:nvSpPr>
          <p:cNvPr id="3" name="Content Placeholder 2"/>
          <p:cNvSpPr>
            <a:spLocks noGrp="1"/>
          </p:cNvSpPr>
          <p:nvPr>
            <p:ph idx="1"/>
          </p:nvPr>
        </p:nvSpPr>
        <p:spPr/>
        <p:txBody>
          <a:bodyPr/>
          <a:lstStyle/>
          <a:p>
            <a:pPr lvl="0" fontAlgn="base"/>
            <a:r>
              <a:rPr lang="en-US" dirty="0"/>
              <a:t>Provide thrust for attitude control, momentum dumping, and orbit maintenance</a:t>
            </a:r>
          </a:p>
          <a:p>
            <a:pPr lvl="0" fontAlgn="base"/>
            <a:r>
              <a:rPr lang="en-US" dirty="0"/>
              <a:t>Transfer S/C from LEO orbits to higher orbits/interplanetary trajectories (apogee kick motor)</a:t>
            </a:r>
          </a:p>
        </p:txBody>
      </p:sp>
    </p:spTree>
    <p:extLst>
      <p:ext uri="{BB962C8B-B14F-4D97-AF65-F5344CB8AC3E}">
        <p14:creationId xmlns:p14="http://schemas.microsoft.com/office/powerpoint/2010/main" val="432471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15635" y="1429305"/>
            <a:ext cx="7886700" cy="5197526"/>
          </a:xfrm>
        </p:spPr>
        <p:txBody>
          <a:bodyPr vert="horz" lIns="91440" tIns="45720" rIns="91440" bIns="45720" rtlCol="0" anchor="t">
            <a:normAutofit/>
          </a:bodyPr>
          <a:lstStyle/>
          <a:p>
            <a:r>
              <a:rPr lang="en-US" sz="1800" b="1" dirty="0"/>
              <a:t>Given: </a:t>
            </a:r>
            <a:r>
              <a:rPr lang="en-US" sz="1800" dirty="0"/>
              <a:t>A spacecraft to be launched into geostationary orbit will have a 7 year mission life and a dry mass of 2000 kg. The spacecraft will use hydrazine monopropellant for its on-board propulsion. It will require the following delta Vs for station-keeping and orbit correction. Assume you will need 10% ullage volume.</a:t>
            </a:r>
          </a:p>
          <a:p>
            <a:endParaRPr lang="en-US" sz="1800" dirty="0"/>
          </a:p>
          <a:p>
            <a:endParaRPr lang="en-US" sz="1800" dirty="0"/>
          </a:p>
          <a:p>
            <a:endParaRPr lang="en-US" sz="1800" dirty="0"/>
          </a:p>
          <a:p>
            <a:r>
              <a:rPr lang="en-US" sz="1800" b="1" dirty="0"/>
              <a:t>Find:</a:t>
            </a:r>
            <a:r>
              <a:rPr lang="en-US" sz="1800" dirty="0"/>
              <a:t> </a:t>
            </a:r>
            <a:r>
              <a:rPr lang="en-US" sz="1800" dirty="0">
                <a:ea typeface="+mn-lt"/>
                <a:cs typeface="+mn-lt"/>
              </a:rPr>
              <a:t>•You are the propulsion engineer. Calculate the tank volume and mass for a cylindrical tank with hemispheric caps if it were made out of Aluminum vs Titanium. The chief engineer has asked you to keep the tank to no wider than 1 meter and the length to no longer than 2 meters. Assume a factor of safety of 1.25 for ultimate strength and 1.1 for yield strength. Use the following information to perform your calculations.</a:t>
            </a:r>
          </a:p>
          <a:p>
            <a:endParaRPr lang="en-US" sz="1800" dirty="0">
              <a:cs typeface="Arial"/>
            </a:endParaRPr>
          </a:p>
          <a:p>
            <a:endParaRPr lang="en-US" sz="1800" dirty="0"/>
          </a:p>
          <a:p>
            <a:endParaRPr lang="en-US" sz="2400" dirty="0"/>
          </a:p>
          <a:p>
            <a:endParaRPr lang="en-US" sz="2400" dirty="0"/>
          </a:p>
          <a:p>
            <a:endParaRPr lang="en-US" sz="2400" dirty="0"/>
          </a:p>
          <a:p>
            <a:endParaRPr lang="en-US" sz="2400" dirty="0"/>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21110418"/>
              </p:ext>
            </p:extLst>
          </p:nvPr>
        </p:nvGraphicFramePr>
        <p:xfrm>
          <a:off x="796489" y="2754868"/>
          <a:ext cx="4542780" cy="981350"/>
        </p:xfrm>
        <a:graphic>
          <a:graphicData uri="http://schemas.openxmlformats.org/drawingml/2006/table">
            <a:tbl>
              <a:tblPr firstRow="1" firstCol="1" bandRow="1"/>
              <a:tblGrid>
                <a:gridCol w="3782493">
                  <a:extLst>
                    <a:ext uri="{9D8B030D-6E8A-4147-A177-3AD203B41FA5}">
                      <a16:colId xmlns:a16="http://schemas.microsoft.com/office/drawing/2014/main" val="1984805549"/>
                    </a:ext>
                  </a:extLst>
                </a:gridCol>
                <a:gridCol w="760287">
                  <a:extLst>
                    <a:ext uri="{9D8B030D-6E8A-4147-A177-3AD203B41FA5}">
                      <a16:colId xmlns:a16="http://schemas.microsoft.com/office/drawing/2014/main" val="17327536"/>
                    </a:ext>
                  </a:extLst>
                </a:gridCol>
              </a:tblGrid>
              <a:tr h="390418">
                <a:tc>
                  <a:txBody>
                    <a:bodyPr/>
                    <a:lstStyle/>
                    <a:p>
                      <a:pPr marL="0" marR="0">
                        <a:lnSpc>
                          <a:spcPct val="115000"/>
                        </a:lnSpc>
                        <a:spcBef>
                          <a:spcPts val="0"/>
                        </a:spcBef>
                        <a:spcAft>
                          <a:spcPts val="0"/>
                        </a:spcAft>
                      </a:pP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N/S  </a:t>
                      </a:r>
                      <a:r>
                        <a:rPr lang="en-US" sz="1800" dirty="0" err="1">
                          <a:solidFill>
                            <a:srgbClr val="0000FF"/>
                          </a:solidFill>
                          <a:effectLst/>
                          <a:latin typeface="Times New Roman" panose="02020603050405020304" pitchFamily="18" charset="0"/>
                          <a:ea typeface="Calibri" panose="020F0502020204030204" pitchFamily="34" charset="0"/>
                          <a:cs typeface="Arial" panose="020B0604020202020204" pitchFamily="34" charset="0"/>
                        </a:rPr>
                        <a:t>stationkeeping</a:t>
                      </a: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 (m/s/</a:t>
                      </a:r>
                      <a:r>
                        <a:rPr lang="en-US" sz="1800" dirty="0" err="1">
                          <a:solidFill>
                            <a:srgbClr val="0000FF"/>
                          </a:solidFill>
                          <a:effectLst/>
                          <a:latin typeface="Times New Roman" panose="02020603050405020304" pitchFamily="18" charset="0"/>
                          <a:ea typeface="Calibri" panose="020F0502020204030204" pitchFamily="34" charset="0"/>
                          <a:cs typeface="Arial" panose="020B0604020202020204" pitchFamily="34" charset="0"/>
                        </a:rPr>
                        <a:t>yr</a:t>
                      </a: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55</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6192325"/>
                  </a:ext>
                </a:extLst>
              </a:tr>
              <a:tr h="200987">
                <a:tc>
                  <a:txBody>
                    <a:bodyPr/>
                    <a:lstStyle/>
                    <a:p>
                      <a:pPr marL="0" marR="0">
                        <a:lnSpc>
                          <a:spcPct val="115000"/>
                        </a:lnSpc>
                        <a:spcBef>
                          <a:spcPts val="0"/>
                        </a:spcBef>
                        <a:spcAft>
                          <a:spcPts val="0"/>
                        </a:spcAft>
                      </a:pP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E/W </a:t>
                      </a:r>
                      <a:r>
                        <a:rPr lang="en-US" sz="1800" dirty="0" err="1">
                          <a:solidFill>
                            <a:srgbClr val="0000FF"/>
                          </a:solidFill>
                          <a:effectLst/>
                          <a:latin typeface="Times New Roman" panose="02020603050405020304" pitchFamily="18" charset="0"/>
                          <a:ea typeface="Calibri" panose="020F0502020204030204" pitchFamily="34" charset="0"/>
                          <a:cs typeface="Arial" panose="020B0604020202020204" pitchFamily="34" charset="0"/>
                        </a:rPr>
                        <a:t>stationkeeping</a:t>
                      </a: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 (m/s/</a:t>
                      </a:r>
                      <a:r>
                        <a:rPr lang="en-US" sz="1800" dirty="0" err="1">
                          <a:solidFill>
                            <a:srgbClr val="0000FF"/>
                          </a:solidFill>
                          <a:effectLst/>
                          <a:latin typeface="Times New Roman" panose="02020603050405020304" pitchFamily="18" charset="0"/>
                          <a:ea typeface="Calibri" panose="020F0502020204030204" pitchFamily="34" charset="0"/>
                          <a:cs typeface="Arial" panose="020B0604020202020204" pitchFamily="34" charset="0"/>
                        </a:rPr>
                        <a:t>yr</a:t>
                      </a: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6</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284856"/>
                  </a:ext>
                </a:extLst>
              </a:tr>
              <a:tr h="0">
                <a:tc>
                  <a:txBody>
                    <a:bodyPr/>
                    <a:lstStyle/>
                    <a:p>
                      <a:pPr marL="0" marR="0">
                        <a:lnSpc>
                          <a:spcPct val="115000"/>
                        </a:lnSpc>
                        <a:spcBef>
                          <a:spcPts val="0"/>
                        </a:spcBef>
                        <a:spcAft>
                          <a:spcPts val="0"/>
                        </a:spcAft>
                      </a:pP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Orbit corrections (m/s/</a:t>
                      </a:r>
                      <a:r>
                        <a:rPr lang="en-US" sz="1800" dirty="0" err="1">
                          <a:solidFill>
                            <a:srgbClr val="0000FF"/>
                          </a:solidFill>
                          <a:effectLst/>
                          <a:latin typeface="Times New Roman" panose="02020603050405020304" pitchFamily="18" charset="0"/>
                          <a:ea typeface="Calibri" panose="020F0502020204030204" pitchFamily="34" charset="0"/>
                          <a:cs typeface="Arial" panose="020B0604020202020204" pitchFamily="34" charset="0"/>
                        </a:rPr>
                        <a:t>yr</a:t>
                      </a: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15</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15379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02347063"/>
              </p:ext>
            </p:extLst>
          </p:nvPr>
        </p:nvGraphicFramePr>
        <p:xfrm>
          <a:off x="1228490" y="5463587"/>
          <a:ext cx="6391923" cy="1049276"/>
        </p:xfrm>
        <a:graphic>
          <a:graphicData uri="http://schemas.openxmlformats.org/drawingml/2006/table">
            <a:tbl>
              <a:tblPr firstRow="1" firstCol="1" bandRow="1">
                <a:tableStyleId>{5C22544A-7EE6-4342-B048-85BDC9FD1C3A}</a:tableStyleId>
              </a:tblPr>
              <a:tblGrid>
                <a:gridCol w="2536619">
                  <a:extLst>
                    <a:ext uri="{9D8B030D-6E8A-4147-A177-3AD203B41FA5}">
                      <a16:colId xmlns:a16="http://schemas.microsoft.com/office/drawing/2014/main" val="1397210392"/>
                    </a:ext>
                  </a:extLst>
                </a:gridCol>
                <a:gridCol w="1633492">
                  <a:extLst>
                    <a:ext uri="{9D8B030D-6E8A-4147-A177-3AD203B41FA5}">
                      <a16:colId xmlns:a16="http://schemas.microsoft.com/office/drawing/2014/main" val="2796080295"/>
                    </a:ext>
                  </a:extLst>
                </a:gridCol>
                <a:gridCol w="2221812">
                  <a:extLst>
                    <a:ext uri="{9D8B030D-6E8A-4147-A177-3AD203B41FA5}">
                      <a16:colId xmlns:a16="http://schemas.microsoft.com/office/drawing/2014/main" val="1411697329"/>
                    </a:ext>
                  </a:extLst>
                </a:gridCol>
              </a:tblGrid>
              <a:tr h="255989">
                <a:tc>
                  <a:txBody>
                    <a:bodyPr/>
                    <a:lstStyle/>
                    <a:p>
                      <a:pPr marL="0" marR="0">
                        <a:lnSpc>
                          <a:spcPct val="115000"/>
                        </a:lnSpc>
                        <a:spcBef>
                          <a:spcPts val="0"/>
                        </a:spcBef>
                        <a:spcAft>
                          <a:spcPts val="0"/>
                        </a:spcAft>
                      </a:pPr>
                      <a:r>
                        <a:rPr lang="en-US" sz="16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dirty="0">
                          <a:effectLst/>
                        </a:rPr>
                        <a:t>7075 Aluminum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600">
                          <a:effectLst/>
                        </a:rPr>
                        <a:t>Titanium</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8897810"/>
                  </a:ext>
                </a:extLst>
              </a:tr>
              <a:tr h="205289">
                <a:tc>
                  <a:txBody>
                    <a:bodyPr/>
                    <a:lstStyle/>
                    <a:p>
                      <a:pPr marL="0" marR="0">
                        <a:lnSpc>
                          <a:spcPct val="115000"/>
                        </a:lnSpc>
                        <a:spcBef>
                          <a:spcPts val="0"/>
                        </a:spcBef>
                        <a:spcAft>
                          <a:spcPts val="0"/>
                        </a:spcAft>
                      </a:pPr>
                      <a:r>
                        <a:rPr lang="en-US" sz="1600" dirty="0">
                          <a:effectLst/>
                        </a:rPr>
                        <a:t>Density (kg/m</a:t>
                      </a:r>
                      <a:r>
                        <a:rPr lang="en-US" sz="1600" baseline="30000" dirty="0">
                          <a:effectLst/>
                        </a:rPr>
                        <a:t>3</a:t>
                      </a:r>
                      <a:r>
                        <a:rPr lang="en-US" sz="16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dirty="0">
                          <a:effectLst/>
                        </a:rPr>
                        <a:t>2800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a:effectLst/>
                        </a:rPr>
                        <a:t>4430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78529236"/>
                  </a:ext>
                </a:extLst>
              </a:tr>
              <a:tr h="205289">
                <a:tc>
                  <a:txBody>
                    <a:bodyPr/>
                    <a:lstStyle/>
                    <a:p>
                      <a:pPr marL="0" marR="0">
                        <a:lnSpc>
                          <a:spcPct val="115000"/>
                        </a:lnSpc>
                        <a:spcBef>
                          <a:spcPts val="0"/>
                        </a:spcBef>
                        <a:spcAft>
                          <a:spcPts val="0"/>
                        </a:spcAft>
                      </a:pPr>
                      <a:r>
                        <a:rPr lang="en-US" sz="1600">
                          <a:effectLst/>
                        </a:rPr>
                        <a:t>Yield Strength (MPa)</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dirty="0">
                          <a:effectLst/>
                        </a:rPr>
                        <a:t>500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dirty="0">
                          <a:effectLst/>
                        </a:rPr>
                        <a:t>880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7765613"/>
                  </a:ext>
                </a:extLst>
              </a:tr>
              <a:tr h="255989">
                <a:tc>
                  <a:txBody>
                    <a:bodyPr/>
                    <a:lstStyle/>
                    <a:p>
                      <a:pPr marL="0" marR="0">
                        <a:lnSpc>
                          <a:spcPct val="115000"/>
                        </a:lnSpc>
                        <a:spcBef>
                          <a:spcPts val="0"/>
                        </a:spcBef>
                        <a:spcAft>
                          <a:spcPts val="0"/>
                        </a:spcAft>
                      </a:pPr>
                      <a:r>
                        <a:rPr lang="en-US" sz="1600" dirty="0">
                          <a:effectLst/>
                        </a:rPr>
                        <a:t>Ultimate Strength (MPa)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a:effectLst/>
                        </a:rPr>
                        <a:t>570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15000"/>
                        </a:lnSpc>
                        <a:spcBef>
                          <a:spcPts val="0"/>
                        </a:spcBef>
                        <a:spcAft>
                          <a:spcPts val="0"/>
                        </a:spcAft>
                      </a:pPr>
                      <a:r>
                        <a:rPr lang="en-US" sz="1600" dirty="0">
                          <a:effectLst/>
                        </a:rPr>
                        <a:t>950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84446558"/>
                  </a:ext>
                </a:extLst>
              </a:tr>
            </a:tbl>
          </a:graphicData>
        </a:graphic>
      </p:graphicFrame>
    </p:spTree>
    <p:extLst>
      <p:ext uri="{BB962C8B-B14F-4D97-AF65-F5344CB8AC3E}">
        <p14:creationId xmlns:p14="http://schemas.microsoft.com/office/powerpoint/2010/main" val="353404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pPr marL="0" indent="0">
                  <a:buNone/>
                </a:pPr>
                <a:r>
                  <a:rPr lang="en-US" dirty="0"/>
                  <a:t>Start by determining the total ΔV required in the on-board propulsion system.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55+6+15</m:t>
                          </m:r>
                          <m:f>
                            <m:fPr>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r>
                            <a:rPr lang="en-US" i="1">
                              <a:latin typeface="Cambria Math" panose="02040503050406030204" pitchFamily="18" charset="0"/>
                            </a:rPr>
                            <m:t>/</m:t>
                          </m:r>
                          <m:r>
                            <a:rPr lang="en-US" i="1">
                              <a:latin typeface="Cambria Math" panose="02040503050406030204" pitchFamily="18" charset="0"/>
                            </a:rPr>
                            <m:t>𝑦𝑟</m:t>
                          </m:r>
                        </m:e>
                      </m:d>
                      <m:r>
                        <a:rPr lang="en-US" i="1">
                          <a:latin typeface="Cambria Math" panose="02040503050406030204" pitchFamily="18" charset="0"/>
                        </a:rPr>
                        <m:t>×7</m:t>
                      </m:r>
                      <m:r>
                        <a:rPr lang="en-US" i="1">
                          <a:latin typeface="Cambria Math" panose="02040503050406030204" pitchFamily="18" charset="0"/>
                        </a:rPr>
                        <m:t>𝑦𝑟</m:t>
                      </m:r>
                      <m:r>
                        <a:rPr lang="en-US" i="1">
                          <a:latin typeface="Cambria Math" panose="02040503050406030204" pitchFamily="18" charset="0"/>
                        </a:rPr>
                        <m:t>=532 </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𝑠</m:t>
                      </m:r>
                    </m:oMath>
                  </m:oMathPara>
                </a14:m>
                <a:endParaRPr lang="en-US" dirty="0"/>
              </a:p>
              <a:p>
                <a:pPr marL="0" indent="0">
                  <a:buNone/>
                </a:pPr>
                <a:r>
                  <a:rPr lang="en-US" dirty="0"/>
                  <a:t>Re-arrange ideal rocket equation to solve for the mass of the propulsion.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𝑝𝑟𝑜𝑝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𝐶𝑑𝑟𝑦</m:t>
                          </m:r>
                        </m:sub>
                      </m:sSub>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l-GR" i="1">
                                          <a:latin typeface="Cambria Math" panose="02040503050406030204" pitchFamily="18" charset="0"/>
                                        </a:rPr>
                                        <m:t>𝛥</m:t>
                                      </m:r>
                                      <m:r>
                                        <a:rPr lang="en-US" i="1">
                                          <a:latin typeface="Cambria Math" panose="02040503050406030204" pitchFamily="18" charset="0"/>
                                        </a:rPr>
                                        <m:t>𝑉</m:t>
                                      </m:r>
                                    </m:num>
                                    <m:den>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𝑠𝑝</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den>
                                  </m:f>
                                </m:e>
                              </m:d>
                            </m:sup>
                          </m:sSup>
                          <m:r>
                            <a:rPr lang="en-US" i="1">
                              <a:latin typeface="Cambria Math" panose="02040503050406030204" pitchFamily="18" charset="0"/>
                            </a:rPr>
                            <m:t>−1</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𝑝𝑟𝑜𝑝</m:t>
                          </m:r>
                        </m:sub>
                      </m:sSub>
                      <m:r>
                        <a:rPr lang="en-US" i="1">
                          <a:latin typeface="Cambria Math" panose="02040503050406030204" pitchFamily="18" charset="0"/>
                        </a:rPr>
                        <m:t>=2,000 </m:t>
                      </m:r>
                      <m:r>
                        <a:rPr lang="en-US" i="1">
                          <a:latin typeface="Cambria Math" panose="02040503050406030204" pitchFamily="18" charset="0"/>
                        </a:rPr>
                        <m:t>𝑘𝑔</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l-GR" i="1">
                                          <a:latin typeface="Cambria Math" panose="02040503050406030204" pitchFamily="18" charset="0"/>
                                        </a:rPr>
                                        <m:t>532 </m:t>
                                      </m:r>
                                      <m:r>
                                        <a:rPr lang="el-GR" i="1">
                                          <a:latin typeface="Cambria Math" panose="02040503050406030204" pitchFamily="18" charset="0"/>
                                        </a:rPr>
                                        <m:t>𝑚</m:t>
                                      </m:r>
                                      <m:r>
                                        <a:rPr lang="el-GR" i="1">
                                          <a:latin typeface="Cambria Math" panose="02040503050406030204" pitchFamily="18" charset="0"/>
                                        </a:rPr>
                                        <m:t>/</m:t>
                                      </m:r>
                                      <m:r>
                                        <a:rPr lang="el-GR" i="1">
                                          <a:latin typeface="Cambria Math" panose="02040503050406030204" pitchFamily="18" charset="0"/>
                                        </a:rPr>
                                        <m:t>𝑠</m:t>
                                      </m:r>
                                    </m:num>
                                    <m:den>
                                      <m:r>
                                        <a:rPr lang="en-US" i="1">
                                          <a:latin typeface="Cambria Math" panose="02040503050406030204" pitchFamily="18" charset="0"/>
                                        </a:rPr>
                                        <m:t>(225 </m:t>
                                      </m:r>
                                      <m:r>
                                        <a:rPr lang="en-US" i="1">
                                          <a:latin typeface="Cambria Math" panose="02040503050406030204" pitchFamily="18" charset="0"/>
                                        </a:rPr>
                                        <m:t>𝑠</m:t>
                                      </m:r>
                                      <m:r>
                                        <a:rPr lang="en-US" i="1">
                                          <a:latin typeface="Cambria Math" panose="02040503050406030204" pitchFamily="18" charset="0"/>
                                        </a:rPr>
                                        <m:t>)(9.807 </m:t>
                                      </m:r>
                                      <m:r>
                                        <a:rPr lang="en-US" i="1">
                                          <a:latin typeface="Cambria Math" panose="02040503050406030204" pitchFamily="18" charset="0"/>
                                        </a:rPr>
                                        <m:t>𝑚</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e>
                              </m:d>
                            </m:sup>
                          </m:sSup>
                          <m:r>
                            <a:rPr lang="en-US" i="1">
                              <a:latin typeface="Cambria Math" panose="02040503050406030204" pitchFamily="18" charset="0"/>
                            </a:rPr>
                            <m:t>−1</m:t>
                          </m:r>
                        </m:e>
                      </m:d>
                      <m:r>
                        <a:rPr lang="en-US" i="1">
                          <a:latin typeface="Cambria Math" panose="02040503050406030204" pitchFamily="18" charset="0"/>
                        </a:rPr>
                        <m:t>=545.3 </m:t>
                      </m:r>
                      <m:r>
                        <a:rPr lang="en-US" i="1">
                          <a:latin typeface="Cambria Math" panose="02040503050406030204" pitchFamily="18" charset="0"/>
                        </a:rPr>
                        <m:t>𝑘𝑔</m:t>
                      </m:r>
                    </m:oMath>
                  </m:oMathPara>
                </a14:m>
                <a:endParaRPr lang="en-US" dirty="0"/>
              </a:p>
              <a:p>
                <a:pPr marL="0" indent="0">
                  <a:buNone/>
                </a:pPr>
                <a:r>
                  <a:rPr lang="en-US" dirty="0"/>
                  <a:t>Next, determine the required volume of the tank.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𝑉𝑜𝑙𝑢𝑚𝑒</m:t>
                      </m:r>
                      <m:r>
                        <a:rPr lang="en-US" i="1">
                          <a:latin typeface="Cambria Math" panose="02040503050406030204" pitchFamily="18" charset="0"/>
                        </a:rPr>
                        <m:t>=</m:t>
                      </m:r>
                      <m:f>
                        <m:fPr>
                          <m:type m:val="skw"/>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𝑝𝑟𝑜𝑝</m:t>
                              </m:r>
                            </m:sub>
                          </m:sSub>
                        </m:num>
                        <m:den>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𝑝𝑟𝑜𝑝</m:t>
                              </m:r>
                            </m:sub>
                          </m:sSub>
                        </m:den>
                      </m:f>
                      <m:r>
                        <a:rPr lang="en-US" i="1">
                          <a:latin typeface="Cambria Math" panose="02040503050406030204" pitchFamily="18" charset="0"/>
                        </a:rPr>
                        <m:t>=</m:t>
                      </m:r>
                      <m:f>
                        <m:fPr>
                          <m:type m:val="skw"/>
                          <m:ctrlPr>
                            <a:rPr lang="en-US" i="1">
                              <a:latin typeface="Cambria Math" panose="02040503050406030204" pitchFamily="18" charset="0"/>
                            </a:rPr>
                          </m:ctrlPr>
                        </m:fPr>
                        <m:num>
                          <m:r>
                            <a:rPr lang="en-US" i="1">
                              <a:latin typeface="Cambria Math" panose="02040503050406030204" pitchFamily="18" charset="0"/>
                            </a:rPr>
                            <m:t>545.3 </m:t>
                          </m:r>
                          <m:r>
                            <a:rPr lang="en-US" i="1">
                              <a:latin typeface="Cambria Math" panose="02040503050406030204" pitchFamily="18" charset="0"/>
                            </a:rPr>
                            <m:t>𝑘𝑔</m:t>
                          </m:r>
                        </m:num>
                        <m:den>
                          <m:r>
                            <a:rPr lang="en-US" i="1">
                              <a:latin typeface="Cambria Math" panose="02040503050406030204" pitchFamily="18" charset="0"/>
                            </a:rPr>
                            <m:t>1,000 </m:t>
                          </m:r>
                          <m:r>
                            <a:rPr lang="en-US" i="1">
                              <a:latin typeface="Cambria Math" panose="02040503050406030204" pitchFamily="18" charset="0"/>
                            </a:rPr>
                            <m:t>𝑘𝑔</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den>
                      </m:f>
                      <m:r>
                        <a:rPr lang="en-US" i="1">
                          <a:latin typeface="Cambria Math" panose="02040503050406030204" pitchFamily="18" charset="0"/>
                        </a:rPr>
                        <m:t>=0.5453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m:oMathPara>
                </a14:m>
                <a:endParaRPr lang="en-US" dirty="0"/>
              </a:p>
              <a:p>
                <a:pPr marL="0" indent="0">
                  <a:buNone/>
                </a:pPr>
                <a:r>
                  <a:rPr lang="en-US" dirty="0"/>
                  <a:t>Now, we need to account for the ullage volume.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𝑉𝑜𝑙𝑢𝑚𝑒</m:t>
                          </m:r>
                        </m:e>
                        <m:sub>
                          <m:r>
                            <a:rPr lang="en-US" i="1">
                              <a:latin typeface="Cambria Math" panose="02040503050406030204" pitchFamily="18" charset="0"/>
                            </a:rPr>
                            <m:t>𝑡𝑜𝑡𝑎𝑙</m:t>
                          </m:r>
                        </m:sub>
                      </m:sSub>
                      <m:r>
                        <a:rPr lang="en-US" i="1">
                          <a:latin typeface="Cambria Math" panose="02040503050406030204" pitchFamily="18" charset="0"/>
                        </a:rPr>
                        <m:t>=</m:t>
                      </m:r>
                      <m:r>
                        <a:rPr lang="en-US" i="1">
                          <a:latin typeface="Cambria Math" panose="02040503050406030204" pitchFamily="18" charset="0"/>
                        </a:rPr>
                        <m:t>𝑉𝑜𝑙𝑢𝑚𝑒</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𝑢𝑙𝑙𝑎𝑔𝑒</m:t>
                          </m:r>
                        </m:e>
                      </m:d>
                      <m:r>
                        <a:rPr lang="en-US" i="1">
                          <a:latin typeface="Cambria Math" panose="02040503050406030204" pitchFamily="18" charset="0"/>
                        </a:rPr>
                        <m:t>=0.5453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d>
                        <m:dPr>
                          <m:ctrlPr>
                            <a:rPr lang="en-US" i="1">
                              <a:latin typeface="Cambria Math" panose="02040503050406030204" pitchFamily="18" charset="0"/>
                            </a:rPr>
                          </m:ctrlPr>
                        </m:dPr>
                        <m:e>
                          <m:r>
                            <a:rPr lang="en-US" i="1">
                              <a:latin typeface="Cambria Math" panose="02040503050406030204" pitchFamily="18" charset="0"/>
                            </a:rPr>
                            <m:t>1+0.1</m:t>
                          </m:r>
                        </m:e>
                      </m:d>
                      <m:r>
                        <a:rPr lang="en-US" i="1">
                          <a:latin typeface="Cambria Math" panose="02040503050406030204" pitchFamily="18" charset="0"/>
                        </a:rPr>
                        <m:t>=0.5998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m:oMathPara>
                </a14:m>
                <a:endParaRPr lang="en-US" dirty="0"/>
              </a:p>
              <a:p>
                <a:pPr marL="0" indent="0">
                  <a:buNone/>
                </a:pPr>
                <a:r>
                  <a:rPr lang="en-US" dirty="0"/>
                  <a:t>Next, solve for the radius of the tank.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ad>
                        <m:radPr>
                          <m:ctrlPr>
                            <a:rPr lang="en-US" i="1" smtClean="0">
                              <a:latin typeface="Cambria Math" panose="02040503050406030204" pitchFamily="18" charset="0"/>
                            </a:rPr>
                          </m:ctrlPr>
                        </m:radPr>
                        <m:deg>
                          <m:r>
                            <a:rPr lang="en-US" i="1" smtClean="0">
                              <a:latin typeface="Cambria Math" panose="02040503050406030204" pitchFamily="18" charset="0"/>
                            </a:rPr>
                            <m:t>3</m:t>
                          </m:r>
                        </m:deg>
                        <m:e>
                          <m:f>
                            <m:fPr>
                              <m:ctrlPr>
                                <a:rPr lang="en-US"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𝑉</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e>
                      </m:rad>
                      <m:r>
                        <a:rPr lang="en-US" b="0" i="1" smtClean="0">
                          <a:latin typeface="Cambria Math" panose="02040503050406030204" pitchFamily="18" charset="0"/>
                        </a:rPr>
                        <m:t>=</m:t>
                      </m:r>
                      <m:rad>
                        <m:radPr>
                          <m:ctrlPr>
                            <a:rPr lang="en-US" i="1">
                              <a:latin typeface="Cambria Math" panose="02040503050406030204" pitchFamily="18" charset="0"/>
                            </a:rPr>
                          </m:ctrlPr>
                        </m:radPr>
                        <m:deg>
                          <m:r>
                            <a:rPr lang="en-US" i="1">
                              <a:latin typeface="Cambria Math" panose="02040503050406030204" pitchFamily="18" charset="0"/>
                            </a:rPr>
                            <m:t>3</m:t>
                          </m:r>
                        </m:deg>
                        <m:e>
                          <m:f>
                            <m:fPr>
                              <m:ctrlPr>
                                <a:rPr lang="en-US" i="1">
                                  <a:latin typeface="Cambria Math" panose="02040503050406030204" pitchFamily="18" charset="0"/>
                                </a:rPr>
                              </m:ctrlPr>
                            </m:fPr>
                            <m:num>
                              <m:r>
                                <a:rPr lang="en-US" i="1">
                                  <a:latin typeface="Cambria Math" panose="02040503050406030204" pitchFamily="18" charset="0"/>
                                </a:rPr>
                                <m:t>3</m:t>
                              </m:r>
                              <m:r>
                                <a:rPr lang="en-US" b="0" i="1" smtClean="0">
                                  <a:latin typeface="Cambria Math" panose="02040503050406030204" pitchFamily="18" charset="0"/>
                                </a:rPr>
                                <m:t>(0.5998</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r>
                                <a:rPr lang="en-US" b="0" i="1" smtClean="0">
                                  <a:latin typeface="Cambria Math" panose="02040503050406030204" pitchFamily="18" charset="0"/>
                                </a:rPr>
                                <m:t>)</m:t>
                              </m:r>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e>
                      </m:rad>
                      <m:r>
                        <a:rPr lang="en-US" b="0" i="1" smtClean="0">
                          <a:latin typeface="Cambria Math" panose="02040503050406030204" pitchFamily="18" charset="0"/>
                          <a:ea typeface="Cambria Math" panose="02040503050406030204" pitchFamily="18" charset="0"/>
                        </a:rPr>
                        <m:t>=0.523 </m:t>
                      </m:r>
                      <m:r>
                        <a:rPr lang="en-US" b="0" i="1" smtClean="0">
                          <a:latin typeface="Cambria Math" panose="02040503050406030204" pitchFamily="18" charset="0"/>
                          <a:ea typeface="Cambria Math" panose="02040503050406030204" pitchFamily="18" charset="0"/>
                        </a:rPr>
                        <m:t>𝑚</m:t>
                      </m:r>
                    </m:oMath>
                  </m:oMathPara>
                </a14:m>
                <a:endParaRPr lang="en-US" dirty="0"/>
              </a:p>
              <a:p>
                <a:pPr marL="0" indent="0">
                  <a:buNone/>
                </a:pPr>
                <a:r>
                  <a:rPr lang="en-US" dirty="0"/>
                  <a:t>Then, solve for surface area: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(0.523 </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=3.440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9" t="-1681"/>
                </a:stretch>
              </a:blipFill>
            </p:spPr>
            <p:txBody>
              <a:bodyPr/>
              <a:lstStyle/>
              <a:p>
                <a:r>
                  <a:rPr lang="en-US">
                    <a:noFill/>
                  </a:rPr>
                  <a:t> </a:t>
                </a:r>
              </a:p>
            </p:txBody>
          </p:sp>
        </mc:Fallback>
      </mc:AlternateContent>
    </p:spTree>
    <p:extLst>
      <p:ext uri="{BB962C8B-B14F-4D97-AF65-F5344CB8AC3E}">
        <p14:creationId xmlns:p14="http://schemas.microsoft.com/office/powerpoint/2010/main" val="3410014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5705"/>
          </a:xfrm>
        </p:spPr>
        <p:txBody>
          <a:bodyPr/>
          <a:lstStyle/>
          <a:p>
            <a:r>
              <a:rPr lang="en-US" dirty="0"/>
              <a:t>Solution (2/3)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278384"/>
                <a:ext cx="7886700" cy="5184559"/>
              </a:xfrm>
            </p:spPr>
            <p:txBody>
              <a:bodyPr>
                <a:normAutofit fontScale="55000" lnSpcReduction="20000"/>
              </a:bodyPr>
              <a:lstStyle/>
              <a:p>
                <a:pPr marL="0" indent="0">
                  <a:buNone/>
                </a:pPr>
                <a:r>
                  <a:rPr lang="en-US" dirty="0"/>
                  <a:t>Now, things diverge due to the different properties of aluminum and titanium, so we need to solve for both.</a:t>
                </a:r>
              </a:p>
              <a:p>
                <a:pPr marL="0" indent="0">
                  <a:buNone/>
                </a:pPr>
                <a:r>
                  <a:rPr lang="en-US" dirty="0"/>
                  <a:t>First, we solve for the minimum wall thickness of the tank.</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𝑝𝑟</m:t>
                          </m:r>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𝑚𝑎𝑥</m:t>
                              </m:r>
                            </m:sub>
                          </m:sSub>
                        </m:den>
                      </m:f>
                    </m:oMath>
                  </m:oMathPara>
                </a14:m>
                <a:endParaRPr lang="en-US" dirty="0"/>
              </a:p>
              <a:p>
                <a:pPr marL="0" indent="0">
                  <a:buNone/>
                </a:pPr>
                <a:r>
                  <a:rPr lang="en-US" dirty="0"/>
                  <a:t>In order to determine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𝑚𝑎𝑥</m:t>
                        </m:r>
                      </m:sub>
                    </m:sSub>
                  </m:oMath>
                </a14:m>
                <a:r>
                  <a:rPr lang="en-US" dirty="0"/>
                  <a:t>, we must divide both yield strength and ultimate strength by their factors of safety to determine which is limiting.</a:t>
                </a:r>
              </a:p>
              <a:p>
                <a:pPr marL="0" indent="0">
                  <a:buNone/>
                </a:pP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𝑌𝑖𝑒𝑙𝑑</m:t>
                        </m:r>
                        <m:r>
                          <a:rPr lang="en-US" i="1">
                            <a:latin typeface="Cambria Math" panose="02040503050406030204" pitchFamily="18" charset="0"/>
                          </a:rPr>
                          <m:t> </m:t>
                        </m:r>
                        <m:r>
                          <a:rPr lang="en-US" i="1">
                            <a:latin typeface="Cambria Math" panose="02040503050406030204" pitchFamily="18" charset="0"/>
                          </a:rPr>
                          <m:t>𝑆𝑡𝑟𝑒𝑛𝑔𝑡h</m:t>
                        </m:r>
                      </m:num>
                      <m:den>
                        <m:r>
                          <a:rPr lang="en-US" i="1">
                            <a:latin typeface="Cambria Math" panose="02040503050406030204" pitchFamily="18" charset="0"/>
                          </a:rPr>
                          <m:t>1.1</m:t>
                        </m:r>
                      </m:den>
                    </m:f>
                  </m:oMath>
                </a14:m>
                <a:r>
                  <a:rPr lang="en-US" dirty="0"/>
                  <a:t> vs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𝑈𝑙𝑡𝑖𝑚𝑎𝑡𝑒</m:t>
                        </m:r>
                        <m:r>
                          <a:rPr lang="en-US" i="1">
                            <a:latin typeface="Cambria Math" panose="02040503050406030204" pitchFamily="18" charset="0"/>
                          </a:rPr>
                          <m:t> </m:t>
                        </m:r>
                        <m:r>
                          <a:rPr lang="en-US" i="1">
                            <a:latin typeface="Cambria Math" panose="02040503050406030204" pitchFamily="18" charset="0"/>
                          </a:rPr>
                          <m:t>𝑆𝑡𝑟𝑒𝑛𝑔𝑡h</m:t>
                        </m:r>
                      </m:num>
                      <m:den>
                        <m:r>
                          <a:rPr lang="en-US" i="1">
                            <a:latin typeface="Cambria Math" panose="02040503050406030204" pitchFamily="18" charset="0"/>
                          </a:rPr>
                          <m:t>1.25</m:t>
                        </m:r>
                      </m:den>
                    </m:f>
                  </m:oMath>
                </a14:m>
                <a:endParaRPr lang="en-US" dirty="0"/>
              </a:p>
              <a:p>
                <a:pPr marL="0" indent="0">
                  <a:buNone/>
                </a:pPr>
                <a:r>
                  <a:rPr lang="en-US" dirty="0"/>
                  <a:t> </a:t>
                </a:r>
              </a:p>
              <a:p>
                <a:pPr marL="0" indent="0">
                  <a:buNone/>
                </a:pPr>
                <a:r>
                  <a:rPr lang="en-US" dirty="0"/>
                  <a:t>For aluminum, we get 454.5 MPa vs 456 MPa, so 454.5 MPa is more limiting.</a:t>
                </a:r>
              </a:p>
              <a:p>
                <a:pPr marL="0" indent="0">
                  <a:buNone/>
                </a:pPr>
                <a:r>
                  <a:rPr lang="en-US" dirty="0"/>
                  <a:t>For titanium, we get 800 MPa vs 760 MPa, so 760 MPa is more limiting.</a:t>
                </a:r>
              </a:p>
              <a:p>
                <a:pPr marL="0" indent="0">
                  <a:buNone/>
                </a:pPr>
                <a:r>
                  <a:rPr lang="en-US" dirty="0"/>
                  <a:t> </a:t>
                </a:r>
              </a:p>
              <a:p>
                <a:pPr marL="0" indent="0">
                  <a:buNone/>
                </a:pPr>
                <a:r>
                  <a:rPr lang="en-US" dirty="0"/>
                  <a:t>Now, plugging in to the wall thickness equation, we get:</a:t>
                </a:r>
              </a:p>
              <a:p>
                <a:pPr marL="0" indent="0">
                  <a:buNone/>
                </a:pPr>
                <a:r>
                  <a:rPr lang="en-US" dirty="0"/>
                  <a:t>Aluminum: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𝑝𝑟</m:t>
                          </m:r>
                        </m:num>
                        <m:den>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𝑚𝑎𝑥</m:t>
                              </m:r>
                            </m:sub>
                          </m:sSub>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2.07 </m:t>
                              </m:r>
                              <m:r>
                                <a:rPr lang="en-US" i="1">
                                  <a:latin typeface="Cambria Math" panose="02040503050406030204" pitchFamily="18" charset="0"/>
                                </a:rPr>
                                <m:t>𝑀𝑃𝑎</m:t>
                              </m:r>
                            </m:e>
                          </m:d>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523</m:t>
                              </m:r>
                              <m:r>
                                <a:rPr lang="en-US" i="1">
                                  <a:latin typeface="Cambria Math" panose="02040503050406030204" pitchFamily="18" charset="0"/>
                                </a:rPr>
                                <m:t> </m:t>
                              </m:r>
                              <m:r>
                                <a:rPr lang="en-US" i="1">
                                  <a:latin typeface="Cambria Math" panose="02040503050406030204" pitchFamily="18" charset="0"/>
                                </a:rPr>
                                <m:t>𝑚</m:t>
                              </m:r>
                            </m:e>
                          </m:d>
                        </m:num>
                        <m:den>
                          <m:r>
                            <a:rPr lang="en-US" b="0" i="1" smtClean="0">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454.5 </m:t>
                              </m:r>
                              <m:r>
                                <a:rPr lang="en-US" i="1">
                                  <a:latin typeface="Cambria Math" panose="02040503050406030204" pitchFamily="18" charset="0"/>
                                </a:rPr>
                                <m:t>𝑀𝑃𝑎</m:t>
                              </m:r>
                            </m:e>
                          </m:d>
                        </m:den>
                      </m:f>
                      <m:r>
                        <a:rPr lang="en-US" i="1">
                          <a:latin typeface="Cambria Math" panose="02040503050406030204" pitchFamily="18" charset="0"/>
                        </a:rPr>
                        <m:t>≥1.</m:t>
                      </m:r>
                      <m:r>
                        <a:rPr lang="en-US" b="0" i="1" smtClean="0">
                          <a:latin typeface="Cambria Math" panose="02040503050406030204" pitchFamily="18" charset="0"/>
                        </a:rPr>
                        <m:t>191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r>
                        <a:rPr lang="en-US" i="1">
                          <a:latin typeface="Cambria Math" panose="02040503050406030204" pitchFamily="18" charset="0"/>
                        </a:rPr>
                        <m:t>𝑚</m:t>
                      </m:r>
                    </m:oMath>
                  </m:oMathPara>
                </a14:m>
                <a:endParaRPr lang="en-US" dirty="0"/>
              </a:p>
              <a:p>
                <a:pPr marL="0" indent="0">
                  <a:buNone/>
                </a:pPr>
                <a:r>
                  <a:rPr lang="en-US" dirty="0"/>
                  <a:t>Titanium: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𝑝𝑟</m:t>
                          </m:r>
                        </m:num>
                        <m:den>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𝑚𝑎𝑥</m:t>
                              </m:r>
                            </m:sub>
                          </m:sSub>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2.07 </m:t>
                              </m:r>
                              <m:r>
                                <a:rPr lang="en-US" i="1">
                                  <a:latin typeface="Cambria Math" panose="02040503050406030204" pitchFamily="18" charset="0"/>
                                </a:rPr>
                                <m:t>𝑀𝑃𝑎</m:t>
                              </m:r>
                            </m:e>
                          </m:d>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523</m:t>
                              </m:r>
                              <m:r>
                                <a:rPr lang="en-US" i="1">
                                  <a:latin typeface="Cambria Math" panose="02040503050406030204" pitchFamily="18" charset="0"/>
                                </a:rPr>
                                <m:t> </m:t>
                              </m:r>
                              <m:r>
                                <a:rPr lang="en-US" i="1">
                                  <a:latin typeface="Cambria Math" panose="02040503050406030204" pitchFamily="18" charset="0"/>
                                </a:rPr>
                                <m:t>𝑚</m:t>
                              </m:r>
                            </m:e>
                          </m:d>
                        </m:num>
                        <m:den>
                          <m:r>
                            <a:rPr lang="en-US" b="0" i="1" smtClean="0">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760 </m:t>
                              </m:r>
                              <m:r>
                                <a:rPr lang="en-US" i="1">
                                  <a:latin typeface="Cambria Math" panose="02040503050406030204" pitchFamily="18" charset="0"/>
                                </a:rPr>
                                <m:t>𝑀𝑃𝑎</m:t>
                              </m:r>
                            </m:e>
                          </m:d>
                        </m:den>
                      </m:f>
                      <m:r>
                        <a:rPr lang="en-US" i="1">
                          <a:latin typeface="Cambria Math" panose="02040503050406030204" pitchFamily="18" charset="0"/>
                        </a:rPr>
                        <m:t>≥7.</m:t>
                      </m:r>
                      <m:r>
                        <a:rPr lang="en-US" b="0" i="1" smtClean="0">
                          <a:latin typeface="Cambria Math" panose="02040503050406030204" pitchFamily="18" charset="0"/>
                        </a:rPr>
                        <m:t>125</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𝑚</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278384"/>
                <a:ext cx="7886700" cy="5184559"/>
              </a:xfrm>
              <a:blipFill>
                <a:blip r:embed="rId2"/>
                <a:stretch>
                  <a:fillRect l="-309" t="-1529" r="-773"/>
                </a:stretch>
              </a:blipFill>
            </p:spPr>
            <p:txBody>
              <a:bodyPr/>
              <a:lstStyle/>
              <a:p>
                <a:r>
                  <a:rPr lang="en-US">
                    <a:noFill/>
                  </a:rPr>
                  <a:t> </a:t>
                </a:r>
              </a:p>
            </p:txBody>
          </p:sp>
        </mc:Fallback>
      </mc:AlternateContent>
    </p:spTree>
    <p:extLst>
      <p:ext uri="{BB962C8B-B14F-4D97-AF65-F5344CB8AC3E}">
        <p14:creationId xmlns:p14="http://schemas.microsoft.com/office/powerpoint/2010/main" val="1630482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80093"/>
          </a:xfrm>
        </p:spPr>
        <p:txBody>
          <a:bodyPr/>
          <a:lstStyle/>
          <a:p>
            <a:r>
              <a:rPr lang="en-US" dirty="0"/>
              <a:t>Solution (3/3)</a:t>
            </a:r>
          </a:p>
        </p:txBody>
      </p:sp>
      <p:sp>
        <p:nvSpPr>
          <p:cNvPr id="4" name="Rectangle 3"/>
          <p:cNvSpPr/>
          <p:nvPr/>
        </p:nvSpPr>
        <p:spPr>
          <a:xfrm>
            <a:off x="6604986" y="2077375"/>
            <a:ext cx="1438183" cy="2663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04986" y="2601157"/>
            <a:ext cx="1447061" cy="284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23573" y="3821835"/>
            <a:ext cx="791777"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96940" y="4603071"/>
            <a:ext cx="818410" cy="2175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49" y="1322772"/>
                <a:ext cx="8044833" cy="5291091"/>
              </a:xfrm>
            </p:spPr>
            <p:txBody>
              <a:bodyPr>
                <a:normAutofit fontScale="55000" lnSpcReduction="20000"/>
              </a:bodyPr>
              <a:lstStyle/>
              <a:p>
                <a:pPr marL="0" indent="0">
                  <a:buNone/>
                </a:pPr>
                <a:r>
                  <a:rPr lang="en-US" dirty="0"/>
                  <a:t>To solve for the volume of each tank, we multiply surface area by wall thickness.</a:t>
                </a:r>
              </a:p>
              <a:p>
                <a:pPr marL="0" indent="0">
                  <a:buNone/>
                </a:pPr>
                <a:endParaRPr lang="en-US" dirty="0"/>
              </a:p>
              <a:p>
                <a:pPr marL="0" indent="0">
                  <a:buNone/>
                </a:pPr>
                <a:r>
                  <a:rPr lang="en-US" dirty="0"/>
                  <a:t>Aluminum:</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e>
                      </m:d>
                      <m:r>
                        <a:rPr lang="en-US" i="1">
                          <a:latin typeface="Cambria Math" panose="02040503050406030204" pitchFamily="18" charset="0"/>
                        </a:rPr>
                        <m:t>≈</m:t>
                      </m:r>
                      <m:r>
                        <a:rPr lang="en-US" i="1">
                          <a:latin typeface="Cambria Math" panose="02040503050406030204" pitchFamily="18" charset="0"/>
                        </a:rPr>
                        <m:t>𝐴𝑡</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3.440 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e>
                      </m:d>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191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r>
                            <a:rPr lang="en-US" i="1">
                              <a:latin typeface="Cambria Math" panose="02040503050406030204" pitchFamily="18" charset="0"/>
                            </a:rPr>
                            <m:t>𝑚</m:t>
                          </m:r>
                        </m:e>
                      </m:d>
                      <m:r>
                        <a:rPr lang="en-US" i="1">
                          <a:latin typeface="Cambria Math" panose="02040503050406030204" pitchFamily="18" charset="0"/>
                        </a:rPr>
                        <m:t>=</m:t>
                      </m:r>
                      <m:r>
                        <a:rPr lang="en-US" b="0" i="1" smtClean="0">
                          <a:latin typeface="Cambria Math" panose="02040503050406030204" pitchFamily="18" charset="0"/>
                        </a:rPr>
                        <m:t>4.098</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m:oMathPara>
                </a14:m>
                <a:endParaRPr lang="en-US" dirty="0"/>
              </a:p>
              <a:p>
                <a:pPr marL="0" indent="0">
                  <a:buNone/>
                </a:pPr>
                <a:r>
                  <a:rPr lang="en-US" dirty="0"/>
                  <a:t>Titanium:</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e>
                      </m:d>
                      <m:r>
                        <a:rPr lang="en-US" i="1">
                          <a:latin typeface="Cambria Math" panose="02040503050406030204" pitchFamily="18" charset="0"/>
                        </a:rPr>
                        <m:t>≈</m:t>
                      </m:r>
                      <m:r>
                        <a:rPr lang="en-US" i="1">
                          <a:latin typeface="Cambria Math" panose="02040503050406030204" pitchFamily="18" charset="0"/>
                        </a:rPr>
                        <m:t>𝐴𝑡</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3.440</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e>
                      </m:d>
                      <m:d>
                        <m:dPr>
                          <m:ctrlPr>
                            <a:rPr lang="en-US" i="1">
                              <a:latin typeface="Cambria Math" panose="02040503050406030204" pitchFamily="18" charset="0"/>
                            </a:rPr>
                          </m:ctrlPr>
                        </m:dPr>
                        <m:e>
                          <m:r>
                            <a:rPr lang="en-US" i="1">
                              <a:latin typeface="Cambria Math" panose="02040503050406030204" pitchFamily="18" charset="0"/>
                            </a:rPr>
                            <m:t>7.</m:t>
                          </m:r>
                          <m:r>
                            <a:rPr lang="en-US" b="0" i="1" smtClean="0">
                              <a:latin typeface="Cambria Math" panose="02040503050406030204" pitchFamily="18" charset="0"/>
                            </a:rPr>
                            <m:t>125</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𝑚</m:t>
                          </m:r>
                        </m:e>
                      </m:d>
                      <m:r>
                        <a:rPr lang="en-US" i="1">
                          <a:latin typeface="Cambria Math" panose="02040503050406030204" pitchFamily="18" charset="0"/>
                        </a:rPr>
                        <m:t>=</m:t>
                      </m:r>
                      <m:r>
                        <a:rPr lang="en-US" b="0" i="1" smtClean="0">
                          <a:latin typeface="Cambria Math" panose="02040503050406030204" pitchFamily="18" charset="0"/>
                        </a:rPr>
                        <m:t>2.451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oMath>
                  </m:oMathPara>
                </a14:m>
                <a:endParaRPr lang="en-US" dirty="0"/>
              </a:p>
              <a:p>
                <a:pPr marL="0" indent="0">
                  <a:buNone/>
                </a:pPr>
                <a:r>
                  <a:rPr lang="en-US" dirty="0"/>
                  <a:t> </a:t>
                </a:r>
              </a:p>
              <a:p>
                <a:pPr marL="0" indent="0">
                  <a:buNone/>
                </a:pPr>
                <a:r>
                  <a:rPr lang="en-US" dirty="0"/>
                  <a:t>Finally, to solve for the mass of each tank, we multiply volume by density.</a:t>
                </a:r>
              </a:p>
              <a:p>
                <a:pPr marL="0" indent="0">
                  <a:buNone/>
                </a:pPr>
                <a:r>
                  <a:rPr lang="en-US" dirty="0"/>
                  <a:t>Aluminum:</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𝑡𝑎𝑛𝑘</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sub>
                          </m:sSub>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4.098</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e>
                      </m:d>
                      <m:d>
                        <m:dPr>
                          <m:ctrlPr>
                            <a:rPr lang="en-US" i="1">
                              <a:latin typeface="Cambria Math" panose="02040503050406030204" pitchFamily="18" charset="0"/>
                            </a:rPr>
                          </m:ctrlPr>
                        </m:dPr>
                        <m:e>
                          <m:r>
                            <a:rPr lang="en-US" i="1">
                              <a:latin typeface="Cambria Math" panose="02040503050406030204" pitchFamily="18" charset="0"/>
                            </a:rPr>
                            <m:t>2800</m:t>
                          </m:r>
                          <m:f>
                            <m:fPr>
                              <m:ctrlPr>
                                <a:rPr lang="en-US" i="1">
                                  <a:latin typeface="Cambria Math" panose="02040503050406030204" pitchFamily="18" charset="0"/>
                                </a:rPr>
                              </m:ctrlPr>
                            </m:fPr>
                            <m:num>
                              <m:r>
                                <a:rPr lang="en-US" i="1">
                                  <a:latin typeface="Cambria Math" panose="02040503050406030204" pitchFamily="18" charset="0"/>
                                </a:rPr>
                                <m:t>𝑘𝑔</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den>
                          </m:f>
                        </m:e>
                      </m:d>
                      <m:r>
                        <a:rPr lang="en-US" i="1">
                          <a:latin typeface="Cambria Math" panose="02040503050406030204" pitchFamily="18" charset="0"/>
                        </a:rPr>
                        <m:t>=</m:t>
                      </m:r>
                      <m:r>
                        <a:rPr lang="en-US" b="0" i="1" smtClean="0">
                          <a:latin typeface="Cambria Math" panose="02040503050406030204" pitchFamily="18" charset="0"/>
                        </a:rPr>
                        <m:t>11.47</m:t>
                      </m:r>
                      <m:r>
                        <a:rPr lang="en-US" i="1">
                          <a:latin typeface="Cambria Math" panose="02040503050406030204" pitchFamily="18" charset="0"/>
                        </a:rPr>
                        <m:t> </m:t>
                      </m:r>
                      <m:r>
                        <a:rPr lang="en-US" i="1">
                          <a:latin typeface="Cambria Math" panose="02040503050406030204" pitchFamily="18" charset="0"/>
                        </a:rPr>
                        <m:t>𝑘𝑔</m:t>
                      </m:r>
                    </m:oMath>
                  </m:oMathPara>
                </a14:m>
                <a:endParaRPr lang="en-US" dirty="0"/>
              </a:p>
              <a:p>
                <a:pPr marL="0" indent="0">
                  <a:buNone/>
                </a:pPr>
                <a:r>
                  <a:rPr lang="en-US" dirty="0"/>
                  <a:t>Titanium:</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𝑡𝑎𝑛𝑘</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r>
                            <a:rPr lang="en-US" i="1">
                              <a:latin typeface="Cambria Math" panose="02040503050406030204" pitchFamily="18" charset="0"/>
                            </a:rPr>
                            <m:t> </m:t>
                          </m:r>
                          <m:r>
                            <a:rPr lang="en-US" i="1">
                              <a:latin typeface="Cambria Math" panose="02040503050406030204" pitchFamily="18" charset="0"/>
                            </a:rPr>
                            <m:t>𝑣𝑜𝑙𝑢𝑚𝑒</m:t>
                          </m:r>
                        </m:e>
                      </m:d>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𝑡𝑎𝑛𝑘</m:t>
                              </m:r>
                              <m:r>
                                <a:rPr lang="en-US" i="1">
                                  <a:latin typeface="Cambria Math" panose="02040503050406030204" pitchFamily="18" charset="0"/>
                                </a:rPr>
                                <m:t> </m:t>
                              </m:r>
                              <m:r>
                                <a:rPr lang="en-US" i="1">
                                  <a:latin typeface="Cambria Math" panose="02040503050406030204" pitchFamily="18" charset="0"/>
                                </a:rPr>
                                <m:t>𝑚𝑎𝑡𝑒𝑟𝑖𝑎𝑙</m:t>
                              </m:r>
                            </m:sub>
                          </m:sSub>
                        </m:e>
                      </m:d>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2.451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m:t>
                              </m:r>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e>
                      </m:d>
                      <m:d>
                        <m:dPr>
                          <m:ctrlPr>
                            <a:rPr lang="en-US" i="1">
                              <a:latin typeface="Cambria Math" panose="02040503050406030204" pitchFamily="18" charset="0"/>
                            </a:rPr>
                          </m:ctrlPr>
                        </m:dPr>
                        <m:e>
                          <m:r>
                            <a:rPr lang="en-US" i="1">
                              <a:latin typeface="Cambria Math" panose="02040503050406030204" pitchFamily="18" charset="0"/>
                            </a:rPr>
                            <m:t>4430</m:t>
                          </m:r>
                          <m:f>
                            <m:fPr>
                              <m:ctrlPr>
                                <a:rPr lang="en-US" i="1">
                                  <a:latin typeface="Cambria Math" panose="02040503050406030204" pitchFamily="18" charset="0"/>
                                </a:rPr>
                              </m:ctrlPr>
                            </m:fPr>
                            <m:num>
                              <m:r>
                                <a:rPr lang="en-US" i="1">
                                  <a:latin typeface="Cambria Math" panose="02040503050406030204" pitchFamily="18" charset="0"/>
                                </a:rPr>
                                <m:t>𝑘𝑔</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3</m:t>
                                  </m:r>
                                </m:sup>
                              </m:sSup>
                            </m:den>
                          </m:f>
                        </m:e>
                      </m:d>
                      <m:r>
                        <a:rPr lang="en-US" i="1">
                          <a:latin typeface="Cambria Math" panose="02040503050406030204" pitchFamily="18" charset="0"/>
                        </a:rPr>
                        <m:t>=</m:t>
                      </m:r>
                      <m:r>
                        <a:rPr lang="en-US" b="0" i="1" smtClean="0">
                          <a:latin typeface="Cambria Math" panose="02040503050406030204" pitchFamily="18" charset="0"/>
                        </a:rPr>
                        <m:t>10.86</m:t>
                      </m:r>
                      <m:r>
                        <a:rPr lang="en-US" i="1">
                          <a:latin typeface="Cambria Math" panose="02040503050406030204" pitchFamily="18" charset="0"/>
                        </a:rPr>
                        <m:t> </m:t>
                      </m:r>
                      <m:r>
                        <a:rPr lang="en-US" i="1">
                          <a:latin typeface="Cambria Math" panose="02040503050406030204" pitchFamily="18" charset="0"/>
                        </a:rPr>
                        <m:t>𝑘𝑔</m:t>
                      </m:r>
                    </m:oMath>
                  </m:oMathPara>
                </a14:m>
                <a:endParaRPr lang="en-US" dirty="0"/>
              </a:p>
              <a:p>
                <a:pPr marL="0" indent="0">
                  <a:buNone/>
                </a:pPr>
                <a:r>
                  <a:rPr lang="en-US" dirty="0"/>
                  <a:t> </a:t>
                </a:r>
              </a:p>
              <a:p>
                <a:pPr marL="0" indent="0">
                  <a:buNone/>
                </a:pPr>
                <a:r>
                  <a:rPr lang="en-US" dirty="0"/>
                  <a:t>It turns out that it would take less mass to build the tank out of titanium, even though it is much denser than aluminum, because its yield and ultimate strengths are much higher, which allows us to use thinner walls on the tanks!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49" y="1322772"/>
                <a:ext cx="8044833" cy="5291091"/>
              </a:xfrm>
              <a:blipFill>
                <a:blip r:embed="rId2"/>
                <a:stretch>
                  <a:fillRect l="-303" t="-1382"/>
                </a:stretch>
              </a:blipFill>
            </p:spPr>
            <p:txBody>
              <a:bodyPr/>
              <a:lstStyle/>
              <a:p>
                <a:r>
                  <a:rPr lang="en-US">
                    <a:noFill/>
                  </a:rPr>
                  <a:t> </a:t>
                </a:r>
              </a:p>
            </p:txBody>
          </p:sp>
        </mc:Fallback>
      </mc:AlternateContent>
    </p:spTree>
    <p:extLst>
      <p:ext uri="{BB962C8B-B14F-4D97-AF65-F5344CB8AC3E}">
        <p14:creationId xmlns:p14="http://schemas.microsoft.com/office/powerpoint/2010/main" val="286426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rot="60000">
            <a:off x="1576198" y="76735"/>
            <a:ext cx="6024099" cy="6742203"/>
          </a:xfrm>
          <a:prstGeom prst="rect">
            <a:avLst/>
          </a:prstGeom>
        </p:spPr>
      </p:pic>
    </p:spTree>
    <p:extLst>
      <p:ext uri="{BB962C8B-B14F-4D97-AF65-F5344CB8AC3E}">
        <p14:creationId xmlns:p14="http://schemas.microsoft.com/office/powerpoint/2010/main" val="262569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306" y="240250"/>
            <a:ext cx="8683733" cy="6386582"/>
          </a:xfrm>
          <a:prstGeom prst="rect">
            <a:avLst/>
          </a:prstGeom>
        </p:spPr>
      </p:pic>
    </p:spTree>
    <p:extLst>
      <p:ext uri="{BB962C8B-B14F-4D97-AF65-F5344CB8AC3E}">
        <p14:creationId xmlns:p14="http://schemas.microsoft.com/office/powerpoint/2010/main" val="192185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Rocket </a:t>
            </a:r>
            <a:r>
              <a:rPr lang="en-US" dirty="0" err="1"/>
              <a:t>Eqn</a:t>
            </a:r>
            <a:r>
              <a:rPr lang="en-US" dirty="0"/>
              <a:t> (and its variants)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4883400"/>
              </a:xfrm>
            </p:spPr>
            <p:txBody>
              <a:bodyPr>
                <a:normAutofit fontScale="92500" lnSpcReduction="10000"/>
              </a:bodyPr>
              <a:lstStyle/>
              <a:p>
                <a:r>
                  <a:rPr lang="en-US" dirty="0"/>
                  <a:t>Review of basic rocket theory</a:t>
                </a:r>
              </a:p>
              <a:p>
                <a:pPr lvl="1" fontAlgn="base"/>
                <a:r>
                  <a:rPr lang="en-US" sz="2600" dirty="0"/>
                  <a:t>Newton’s 3</a:t>
                </a:r>
                <a:r>
                  <a:rPr lang="en-US" sz="2600" baseline="30000" dirty="0"/>
                  <a:t>rd</a:t>
                </a:r>
                <a:r>
                  <a:rPr lang="en-US" sz="2600" dirty="0"/>
                  <a:t> Law – opposite and equal reactions</a:t>
                </a:r>
              </a:p>
              <a:p>
                <a:pPr lvl="1" fontAlgn="base"/>
                <a:r>
                  <a:rPr lang="en-US" sz="2600" dirty="0"/>
                  <a:t>Newton’s 2</a:t>
                </a:r>
                <a:r>
                  <a:rPr lang="en-US" sz="2600" baseline="30000" dirty="0"/>
                  <a:t>nd</a:t>
                </a:r>
                <a:r>
                  <a:rPr lang="en-US" sz="2600" dirty="0"/>
                  <a:t> Law – derive </a:t>
                </a:r>
              </a:p>
              <a:p>
                <a:pPr marL="457200" lvl="1" indent="0" fontAlgn="base">
                  <a:buNone/>
                </a:pPr>
                <a:endParaRPr lang="en-US" dirty="0"/>
              </a:p>
              <a:p>
                <a:pPr marL="457200" lvl="1" indent="0" fontAlgn="base">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𝐹</m:t>
                          </m:r>
                        </m:e>
                        <m:sub>
                          <m:r>
                            <a:rPr lang="en-US" sz="3000" i="1">
                              <a:latin typeface="Cambria Math" panose="02040503050406030204" pitchFamily="18" charset="0"/>
                            </a:rPr>
                            <m:t>𝑡</m:t>
                          </m:r>
                        </m:sub>
                      </m:sSub>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𝑑𝑝</m:t>
                          </m:r>
                        </m:num>
                        <m:den>
                          <m:r>
                            <a:rPr lang="en-US" sz="3000" i="1">
                              <a:latin typeface="Cambria Math" panose="02040503050406030204" pitchFamily="18" charset="0"/>
                            </a:rPr>
                            <m:t>𝑑𝑡</m:t>
                          </m:r>
                        </m:den>
                      </m:f>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𝑑</m:t>
                          </m:r>
                          <m:r>
                            <a:rPr lang="en-US" sz="3000" i="1">
                              <a:latin typeface="Cambria Math" panose="02040503050406030204" pitchFamily="18" charset="0"/>
                            </a:rPr>
                            <m:t>(</m:t>
                          </m:r>
                          <m:r>
                            <a:rPr lang="en-US" sz="3000" i="1">
                              <a:latin typeface="Cambria Math" panose="02040503050406030204" pitchFamily="18" charset="0"/>
                            </a:rPr>
                            <m:t>𝑚𝑣</m:t>
                          </m:r>
                          <m:r>
                            <a:rPr lang="en-US" sz="3000" i="1">
                              <a:latin typeface="Cambria Math" panose="02040503050406030204" pitchFamily="18" charset="0"/>
                            </a:rPr>
                            <m:t>)</m:t>
                          </m:r>
                        </m:num>
                        <m:den>
                          <m:r>
                            <a:rPr lang="en-US" sz="3000" i="1">
                              <a:latin typeface="Cambria Math" panose="02040503050406030204" pitchFamily="18" charset="0"/>
                            </a:rPr>
                            <m:t>𝑑𝑡</m:t>
                          </m:r>
                        </m:den>
                      </m:f>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𝑑𝑚</m:t>
                          </m:r>
                        </m:num>
                        <m:den>
                          <m:r>
                            <a:rPr lang="en-US" sz="3000" i="1">
                              <a:latin typeface="Cambria Math" panose="02040503050406030204" pitchFamily="18" charset="0"/>
                            </a:rPr>
                            <m:t>𝑑𝑡</m:t>
                          </m:r>
                        </m:den>
                      </m:f>
                      <m:r>
                        <a:rPr lang="en-US" sz="3000" i="1">
                          <a:latin typeface="Cambria Math" panose="02040503050406030204" pitchFamily="18" charset="0"/>
                        </a:rPr>
                        <m:t>𝑣</m:t>
                      </m:r>
                      <m:r>
                        <a:rPr lang="en-US" sz="3000" i="1">
                          <a:latin typeface="Cambria Math" panose="02040503050406030204" pitchFamily="18" charset="0"/>
                        </a:rPr>
                        <m:t>+</m:t>
                      </m:r>
                      <m:r>
                        <a:rPr lang="en-US" sz="3000" i="1">
                          <a:latin typeface="Cambria Math" panose="02040503050406030204" pitchFamily="18" charset="0"/>
                        </a:rPr>
                        <m:t>𝑚</m:t>
                      </m:r>
                      <m:f>
                        <m:fPr>
                          <m:ctrlPr>
                            <a:rPr lang="en-US" sz="3000" i="1">
                              <a:latin typeface="Cambria Math" panose="02040503050406030204" pitchFamily="18" charset="0"/>
                            </a:rPr>
                          </m:ctrlPr>
                        </m:fPr>
                        <m:num>
                          <m:r>
                            <a:rPr lang="en-US" sz="3000" i="1">
                              <a:latin typeface="Cambria Math" panose="02040503050406030204" pitchFamily="18" charset="0"/>
                            </a:rPr>
                            <m:t>𝑑𝑣</m:t>
                          </m:r>
                        </m:num>
                        <m:den>
                          <m:r>
                            <a:rPr lang="en-US" sz="3000" i="1">
                              <a:latin typeface="Cambria Math" panose="02040503050406030204" pitchFamily="18" charset="0"/>
                            </a:rPr>
                            <m:t>𝑑𝑡</m:t>
                          </m:r>
                        </m:den>
                      </m:f>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𝑚</m:t>
                          </m:r>
                        </m:e>
                      </m:acc>
                      <m:r>
                        <a:rPr lang="en-US" sz="3000" i="1">
                          <a:latin typeface="Cambria Math" panose="02040503050406030204" pitchFamily="18" charset="0"/>
                        </a:rPr>
                        <m:t>𝑣</m:t>
                      </m:r>
                      <m:r>
                        <a:rPr lang="en-US" sz="3000" i="1">
                          <a:latin typeface="Cambria Math" panose="02040503050406030204" pitchFamily="18" charset="0"/>
                        </a:rPr>
                        <m:t>+</m:t>
                      </m:r>
                      <m:r>
                        <a:rPr lang="en-US" sz="3000" i="1">
                          <a:latin typeface="Cambria Math" panose="02040503050406030204" pitchFamily="18" charset="0"/>
                        </a:rPr>
                        <m:t>𝑚𝑎</m:t>
                      </m:r>
                    </m:oMath>
                  </m:oMathPara>
                </a14:m>
                <a:endParaRPr lang="en-US" sz="3000" dirty="0"/>
              </a:p>
              <a:p>
                <a:pPr marL="0" indent="0">
                  <a:buNone/>
                </a:pPr>
                <a:r>
                  <a:rPr lang="en-US" dirty="0"/>
                  <a:t>Where </a:t>
                </a:r>
                <a:endParaRPr lang="en-US" sz="2400" i="1" dirty="0"/>
              </a:p>
              <a:p>
                <a:pPr lvl="1"/>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𝐹</m:t>
                        </m:r>
                      </m:e>
                      <m:sub>
                        <m:r>
                          <a:rPr lang="en-US" sz="2600" i="1">
                            <a:latin typeface="Cambria Math" panose="02040503050406030204" pitchFamily="18" charset="0"/>
                          </a:rPr>
                          <m:t>𝑡</m:t>
                        </m:r>
                      </m:sub>
                    </m:sSub>
                  </m:oMath>
                </a14:m>
                <a:r>
                  <a:rPr lang="en-US" sz="2600" dirty="0"/>
                  <a:t> = force of thrust (N)</a:t>
                </a:r>
              </a:p>
              <a:p>
                <a:pPr lvl="1"/>
                <a14:m>
                  <m:oMath xmlns:m="http://schemas.openxmlformats.org/officeDocument/2006/math">
                    <m:r>
                      <a:rPr lang="en-US" sz="2600" i="1">
                        <a:latin typeface="Cambria Math" panose="02040503050406030204" pitchFamily="18" charset="0"/>
                      </a:rPr>
                      <m:t>𝑝</m:t>
                    </m:r>
                  </m:oMath>
                </a14:m>
                <a:r>
                  <a:rPr lang="en-US" sz="2600" dirty="0"/>
                  <a:t> = linear momentum (</a:t>
                </a:r>
                <a:r>
                  <a:rPr lang="en-US" sz="2600" dirty="0" err="1"/>
                  <a:t>kg·m</a:t>
                </a:r>
                <a:r>
                  <a:rPr lang="en-US" sz="2600" dirty="0"/>
                  <a:t>/s)</a:t>
                </a:r>
              </a:p>
              <a:p>
                <a:pPr lvl="1"/>
                <a14:m>
                  <m:oMath xmlns:m="http://schemas.openxmlformats.org/officeDocument/2006/math">
                    <m:r>
                      <a:rPr lang="en-US" sz="2600" i="1">
                        <a:latin typeface="Cambria Math" panose="02040503050406030204" pitchFamily="18" charset="0"/>
                      </a:rPr>
                      <m:t>𝑚</m:t>
                    </m:r>
                  </m:oMath>
                </a14:m>
                <a:r>
                  <a:rPr lang="en-US" sz="2600" dirty="0"/>
                  <a:t> = mass (kg)</a:t>
                </a:r>
              </a:p>
              <a:p>
                <a:pPr lvl="1"/>
                <a14:m>
                  <m:oMath xmlns:m="http://schemas.openxmlformats.org/officeDocument/2006/math">
                    <m:r>
                      <a:rPr lang="en-US" sz="2600" i="1">
                        <a:latin typeface="Cambria Math" panose="02040503050406030204" pitchFamily="18" charset="0"/>
                      </a:rPr>
                      <m:t>𝑣</m:t>
                    </m:r>
                  </m:oMath>
                </a14:m>
                <a:r>
                  <a:rPr lang="en-US" sz="2600" dirty="0"/>
                  <a:t> = velocity</a:t>
                </a:r>
              </a:p>
              <a:p>
                <a:pPr lvl="1"/>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𝑚</m:t>
                        </m:r>
                      </m:e>
                    </m:acc>
                  </m:oMath>
                </a14:m>
                <a:r>
                  <a:rPr lang="en-US" sz="2600" dirty="0"/>
                  <a:t> = time rate of change of mass (kg/s)</a:t>
                </a:r>
              </a:p>
              <a:p>
                <a:pPr lvl="1"/>
                <a14:m>
                  <m:oMath xmlns:m="http://schemas.openxmlformats.org/officeDocument/2006/math">
                    <m:r>
                      <a:rPr lang="en-US" sz="2600" i="1">
                        <a:latin typeface="Cambria Math" panose="02040503050406030204" pitchFamily="18" charset="0"/>
                      </a:rPr>
                      <m:t>𝑎</m:t>
                    </m:r>
                  </m:oMath>
                </a14:m>
                <a:r>
                  <a:rPr lang="en-US" sz="2600" dirty="0"/>
                  <a:t> = acceleration (m/s</a:t>
                </a:r>
                <a:r>
                  <a:rPr lang="en-US" sz="2600" baseline="30000" dirty="0"/>
                  <a:t>2</a:t>
                </a:r>
                <a:r>
                  <a:rPr lang="en-US" sz="2600" dirty="0"/>
                  <a:t>)</a:t>
                </a:r>
              </a:p>
              <a:p>
                <a:pPr marL="457200" lvl="1" indent="0" fontAlgn="base">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4883400"/>
              </a:xfrm>
              <a:blipFill>
                <a:blip r:embed="rId2"/>
                <a:stretch>
                  <a:fillRect l="-1391" t="-2743" b="-374"/>
                </a:stretch>
              </a:blipFill>
            </p:spPr>
            <p:txBody>
              <a:bodyPr/>
              <a:lstStyle/>
              <a:p>
                <a:r>
                  <a:rPr lang="en-US">
                    <a:noFill/>
                  </a:rPr>
                  <a:t> </a:t>
                </a:r>
              </a:p>
            </p:txBody>
          </p:sp>
        </mc:Fallback>
      </mc:AlternateContent>
    </p:spTree>
    <p:extLst>
      <p:ext uri="{BB962C8B-B14F-4D97-AF65-F5344CB8AC3E}">
        <p14:creationId xmlns:p14="http://schemas.microsoft.com/office/powerpoint/2010/main" val="70050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Parameters of Rocket Design (1/2)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Thrust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𝑚</m:t>
                          </m:r>
                        </m:e>
                      </m:acc>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𝑒𝑥𝑖𝑡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𝑒𝑥𝑖𝑡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𝑒𝑥𝑖𝑡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𝑎𝑡𝑚𝑜𝑠</m:t>
                              </m:r>
                            </m:sub>
                          </m:sSub>
                        </m:e>
                      </m:d>
                    </m:oMath>
                  </m:oMathPara>
                </a14:m>
                <a:endParaRPr lang="en-US" dirty="0"/>
              </a:p>
              <a:p>
                <a:pPr marL="0" indent="0">
                  <a:buNone/>
                </a:pPr>
                <a:r>
                  <a:rPr lang="en-US" dirty="0"/>
                  <a:t>Where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oMath>
                </a14:m>
                <a:r>
                  <a:rPr lang="en-US" dirty="0"/>
                  <a:t> = force of thrust (N)</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oMath>
                </a14:m>
                <a:r>
                  <a:rPr lang="en-US" dirty="0"/>
                  <a:t> = propellant mass flow rate (kg/s)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𝑒𝑥𝑖𝑡</m:t>
                        </m:r>
                      </m:sub>
                    </m:sSub>
                  </m:oMath>
                </a14:m>
                <a:r>
                  <a:rPr lang="en-US" dirty="0"/>
                  <a:t> = propellant exhaust velocity (m/s)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𝑒𝑥𝑖𝑡</m:t>
                        </m:r>
                      </m:sub>
                    </m:sSub>
                  </m:oMath>
                </a14:m>
                <a:r>
                  <a:rPr lang="en-US" dirty="0"/>
                  <a:t> = nozzle exit area (m</a:t>
                </a:r>
                <a:r>
                  <a:rPr lang="en-US" baseline="30000" dirty="0"/>
                  <a:t>2</a:t>
                </a:r>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𝑒𝑥𝑖𝑡</m:t>
                        </m:r>
                      </m:sub>
                    </m:sSub>
                  </m:oMath>
                </a14:m>
                <a:r>
                  <a:rPr lang="en-US" dirty="0"/>
                  <a:t> = gas pressure at nozzle exit (Pa or N/m</a:t>
                </a:r>
                <a:r>
                  <a:rPr lang="en-US" baseline="30000" dirty="0"/>
                  <a:t>2</a:t>
                </a:r>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𝑎𝑡𝑚𝑜𝑠</m:t>
                        </m:r>
                      </m:sub>
                    </m:sSub>
                  </m:oMath>
                </a14:m>
                <a:r>
                  <a:rPr lang="en-US" dirty="0"/>
                  <a:t> = ambient pressure (Pa or N/m</a:t>
                </a:r>
                <a:r>
                  <a:rPr lang="en-US" baseline="30000" dirty="0"/>
                  <a:t>2</a:t>
                </a:r>
                <a:r>
                  <a:rPr lang="en-US" dirty="0"/>
                  <a:t>)</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2381"/>
                </a:stretch>
              </a:blipFill>
            </p:spPr>
            <p:txBody>
              <a:bodyPr/>
              <a:lstStyle/>
              <a:p>
                <a:r>
                  <a:rPr lang="en-US">
                    <a:noFill/>
                  </a:rPr>
                  <a:t> </a:t>
                </a:r>
              </a:p>
            </p:txBody>
          </p:sp>
        </mc:Fallback>
      </mc:AlternateContent>
    </p:spTree>
    <p:extLst>
      <p:ext uri="{BB962C8B-B14F-4D97-AF65-F5344CB8AC3E}">
        <p14:creationId xmlns:p14="http://schemas.microsoft.com/office/powerpoint/2010/main" val="23996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Parameters of Rocket Design (2/2)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Specific Impulse</a:t>
                </a:r>
              </a:p>
              <a:p>
                <a:pPr lvl="1"/>
                <a:r>
                  <a:rPr lang="en-US" dirty="0"/>
                  <a:t>Ratio of the thrust to the weight flow rate of the propellant – it is a measure of the efficiency of the flow (a greater number is better)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𝑠𝑝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num>
                        <m:den>
                          <m:acc>
                            <m:accPr>
                              <m:chr m:val="̇"/>
                              <m:ctrlPr>
                                <a:rPr lang="en-US" i="1">
                                  <a:latin typeface="Cambria Math" panose="02040503050406030204" pitchFamily="18" charset="0"/>
                                </a:rPr>
                              </m:ctrlPr>
                            </m:accPr>
                            <m:e>
                              <m:r>
                                <a:rPr lang="en-US" i="1">
                                  <a:latin typeface="Cambria Math" panose="02040503050406030204" pitchFamily="18" charset="0"/>
                                </a:rPr>
                                <m:t>𝑚</m:t>
                              </m:r>
                            </m:e>
                          </m:acc>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den>
                      </m:f>
                    </m:oMath>
                  </m:oMathPara>
                </a14:m>
                <a:endParaRPr lang="en-US" dirty="0"/>
              </a:p>
              <a:p>
                <a:pPr marL="0" indent="0">
                  <a:buNone/>
                </a:pPr>
                <a:r>
                  <a:rPr lang="en-US" dirty="0"/>
                  <a:t>Where: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𝑡</m:t>
                        </m:r>
                      </m:sub>
                    </m:sSub>
                  </m:oMath>
                </a14:m>
                <a:r>
                  <a:rPr lang="en-US" dirty="0"/>
                  <a:t> = force of thrust (N)</a:t>
                </a:r>
              </a:p>
              <a:p>
                <a:pPr lvl="1"/>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oMath>
                </a14:m>
                <a:r>
                  <a:rPr lang="en-US" dirty="0"/>
                  <a:t> = mass flow rate (kg/s)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r>
                  <a:rPr lang="en-US" dirty="0"/>
                  <a:t> = acceleration due to gravity of central body (m/s</a:t>
                </a:r>
                <a:r>
                  <a:rPr lang="en-US" baseline="30000" dirty="0"/>
                  <a:t>2</a:t>
                </a:r>
                <a:r>
                  <a:rPr lang="en-US" dirty="0"/>
                  <a:t>) (9.807 m/s</a:t>
                </a:r>
                <a:r>
                  <a:rPr lang="en-US" baseline="30000" dirty="0"/>
                  <a:t>2</a:t>
                </a:r>
                <a:r>
                  <a:rPr lang="en-US" dirty="0"/>
                  <a:t> for Earth)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t="-2381" b="-2801"/>
                </a:stretch>
              </a:blipFill>
            </p:spPr>
            <p:txBody>
              <a:bodyPr/>
              <a:lstStyle/>
              <a:p>
                <a:r>
                  <a:rPr lang="en-US">
                    <a:noFill/>
                  </a:rPr>
                  <a:t> </a:t>
                </a:r>
              </a:p>
            </p:txBody>
          </p:sp>
        </mc:Fallback>
      </mc:AlternateContent>
    </p:spTree>
    <p:extLst>
      <p:ext uri="{BB962C8B-B14F-4D97-AF65-F5344CB8AC3E}">
        <p14:creationId xmlns:p14="http://schemas.microsoft.com/office/powerpoint/2010/main" val="2358291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Rocket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4698465"/>
              </a:xfrm>
            </p:spPr>
            <p:txBody>
              <a:bodyPr>
                <a:normAutofit lnSpcReduction="10000"/>
              </a:bodyPr>
              <a:lstStyle/>
              <a:p>
                <a:r>
                  <a:rPr lang="en-US" dirty="0"/>
                  <a:t>Developed by Konstantin </a:t>
                </a:r>
                <a:r>
                  <a:rPr lang="en-US" dirty="0" err="1"/>
                  <a:t>Tsiolkovsky</a:t>
                </a:r>
                <a:r>
                  <a:rPr lang="en-US" dirty="0"/>
                  <a:t> in 1903:</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𝑉</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𝑠𝑝</m:t>
                          </m:r>
                        </m:sub>
                      </m:s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den>
                              </m:f>
                            </m:e>
                          </m:d>
                        </m:e>
                      </m:func>
                    </m:oMath>
                  </m:oMathPara>
                </a14:m>
                <a:endParaRPr lang="en-US" dirty="0"/>
              </a:p>
              <a:p>
                <a:pPr marL="0" indent="0">
                  <a:buNone/>
                </a:pPr>
                <a:r>
                  <a:rPr lang="en-US" dirty="0"/>
                  <a:t>Where:</a:t>
                </a:r>
              </a:p>
              <a:p>
                <a:pPr lvl="1"/>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𝑉</m:t>
                    </m:r>
                  </m:oMath>
                </a14:m>
                <a:r>
                  <a:rPr lang="en-US" dirty="0"/>
                  <a:t> = velocity change produced by propulsion system (m/s)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𝑠𝑝</m:t>
                        </m:r>
                      </m:sub>
                    </m:sSub>
                  </m:oMath>
                </a14:m>
                <a:r>
                  <a:rPr lang="en-US" dirty="0"/>
                  <a:t> = specific impulse (s)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oMath>
                </a14:m>
                <a:r>
                  <a:rPr lang="en-US" dirty="0"/>
                  <a:t> = acceleration due to gravity of central body (m/s</a:t>
                </a:r>
                <a:r>
                  <a:rPr lang="en-US" baseline="30000" dirty="0"/>
                  <a:t>2</a:t>
                </a:r>
                <a:r>
                  <a:rPr lang="en-US" dirty="0"/>
                  <a:t>) (9.807 m/s</a:t>
                </a:r>
                <a:r>
                  <a:rPr lang="en-US" baseline="30000" dirty="0"/>
                  <a:t>2</a:t>
                </a:r>
                <a:r>
                  <a:rPr lang="en-US" dirty="0"/>
                  <a:t> for Earth)</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a14:m>
                <a:r>
                  <a:rPr lang="en-US" dirty="0"/>
                  <a:t> = initial vehicle mass (kg)</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𝑓</m:t>
                        </m:r>
                      </m:sub>
                    </m:sSub>
                  </m:oMath>
                </a14:m>
                <a:r>
                  <a:rPr lang="en-US" dirty="0"/>
                  <a:t> = final vehicle mass (kg) (after propellant has been expended)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698465"/>
              </a:xfrm>
              <a:blipFill>
                <a:blip r:embed="rId2"/>
                <a:stretch>
                  <a:fillRect l="-1546" t="-3113"/>
                </a:stretch>
              </a:blipFill>
            </p:spPr>
            <p:txBody>
              <a:bodyPr/>
              <a:lstStyle/>
              <a:p>
                <a:r>
                  <a:rPr lang="en-US">
                    <a:noFill/>
                  </a:rPr>
                  <a:t> </a:t>
                </a:r>
              </a:p>
            </p:txBody>
          </p:sp>
        </mc:Fallback>
      </mc:AlternateContent>
    </p:spTree>
    <p:extLst>
      <p:ext uri="{BB962C8B-B14F-4D97-AF65-F5344CB8AC3E}">
        <p14:creationId xmlns:p14="http://schemas.microsoft.com/office/powerpoint/2010/main" val="2023722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b22ea8b-83d8-4226-9182-8fa805d77e8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7A6BEBB77DCF4BB8B71D315A7691CB" ma:contentTypeVersion="15" ma:contentTypeDescription="Create a new document." ma:contentTypeScope="" ma:versionID="2df62e8b93004291d376fa6ea6326077">
  <xsd:schema xmlns:xsd="http://www.w3.org/2001/XMLSchema" xmlns:xs="http://www.w3.org/2001/XMLSchema" xmlns:p="http://schemas.microsoft.com/office/2006/metadata/properties" xmlns:ns3="eb22ea8b-83d8-4226-9182-8fa805d77e81" xmlns:ns4="bcd8512d-fbb8-41a1-bc8a-c7ee7257ceae" targetNamespace="http://schemas.microsoft.com/office/2006/metadata/properties" ma:root="true" ma:fieldsID="7f959103873dab13d0681bd1f8d568fd" ns3:_="" ns4:_="">
    <xsd:import namespace="eb22ea8b-83d8-4226-9182-8fa805d77e81"/>
    <xsd:import namespace="bcd8512d-fbb8-41a1-bc8a-c7ee7257ce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DateTaken"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22ea8b-83d8-4226-9182-8fa805d77e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d8512d-fbb8-41a1-bc8a-c7ee7257cea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76A769-7D89-4E22-B505-CC5C444474AD}">
  <ds:schemaRefs>
    <ds:schemaRef ds:uri="http://purl.org/dc/elements/1.1/"/>
    <ds:schemaRef ds:uri="http://schemas.microsoft.com/office/2006/metadata/properties"/>
    <ds:schemaRef ds:uri="http://schemas.microsoft.com/office/2006/documentManagement/types"/>
    <ds:schemaRef ds:uri="eb22ea8b-83d8-4226-9182-8fa805d77e81"/>
    <ds:schemaRef ds:uri="http://schemas.microsoft.com/office/infopath/2007/PartnerControls"/>
    <ds:schemaRef ds:uri="bcd8512d-fbb8-41a1-bc8a-c7ee7257ceae"/>
    <ds:schemaRef ds:uri="http://purl.org/dc/dcmitype/"/>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10D620B-3D57-49C8-A175-73F04236B17A}">
  <ds:schemaRefs>
    <ds:schemaRef ds:uri="http://schemas.microsoft.com/sharepoint/v3/contenttype/forms"/>
  </ds:schemaRefs>
</ds:datastoreItem>
</file>

<file path=customXml/itemProps3.xml><?xml version="1.0" encoding="utf-8"?>
<ds:datastoreItem xmlns:ds="http://schemas.openxmlformats.org/officeDocument/2006/customXml" ds:itemID="{CD89FCBA-318A-4C14-8956-6EBA57420E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22ea8b-83d8-4226-9182-8fa805d77e81"/>
    <ds:schemaRef ds:uri="bcd8512d-fbb8-41a1-bc8a-c7ee7257ce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3121</TotalTime>
  <Words>1717</Words>
  <Application>Microsoft Office PowerPoint</Application>
  <PresentationFormat>On-screen Show (4:3)</PresentationFormat>
  <Paragraphs>214</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SimSun</vt:lpstr>
      <vt:lpstr>Arial</vt:lpstr>
      <vt:lpstr>Calibri</vt:lpstr>
      <vt:lpstr>Cambria Math</vt:lpstr>
      <vt:lpstr>Times New Roman</vt:lpstr>
      <vt:lpstr>Wingdings</vt:lpstr>
      <vt:lpstr>Office Theme</vt:lpstr>
      <vt:lpstr>PowerPoint Presentation</vt:lpstr>
      <vt:lpstr>Lesson Objectives</vt:lpstr>
      <vt:lpstr>S/C Propulsion Functions</vt:lpstr>
      <vt:lpstr>PowerPoint Presentation</vt:lpstr>
      <vt:lpstr>PowerPoint Presentation</vt:lpstr>
      <vt:lpstr>Ideal Rocket Eqn (and its variants)</vt:lpstr>
      <vt:lpstr>Basic Parameters of Rocket Design (1/2)</vt:lpstr>
      <vt:lpstr>Basic Parameters of Rocket Design (2/2)</vt:lpstr>
      <vt:lpstr>Ideal Rocket Equation</vt:lpstr>
      <vt:lpstr>Classic Rocket Engine</vt:lpstr>
      <vt:lpstr>Nozzle Expansion</vt:lpstr>
      <vt:lpstr>Nozzle Expansion</vt:lpstr>
      <vt:lpstr>PowerPoint Presentation</vt:lpstr>
      <vt:lpstr>Common Types of Spacecraft Propellant (1/3)</vt:lpstr>
      <vt:lpstr>Common Types of Spacecraft Propellant (2/3)</vt:lpstr>
      <vt:lpstr>Liquid Bipropellant</vt:lpstr>
      <vt:lpstr>Liquid Monopropellant</vt:lpstr>
      <vt:lpstr>Solid</vt:lpstr>
      <vt:lpstr>Hybrid</vt:lpstr>
      <vt:lpstr>Common Types of Spacecraft Propellant (3/3)</vt:lpstr>
      <vt:lpstr>PowerPoint Presentation</vt:lpstr>
      <vt:lpstr>Advanced Propulsion Concepts (gee-whiz)</vt:lpstr>
      <vt:lpstr>Performance Comparison of Different Propellants</vt:lpstr>
      <vt:lpstr>PowerPoint Presentation</vt:lpstr>
      <vt:lpstr>Propulsion Systems Suitability</vt:lpstr>
      <vt:lpstr>Propellant Tank Sizing</vt:lpstr>
      <vt:lpstr>PowerPoint Presentation</vt:lpstr>
      <vt:lpstr>Calculate Tank Size (1/2)</vt:lpstr>
      <vt:lpstr>Calculate Tank Size (2/2)</vt:lpstr>
      <vt:lpstr>Example</vt:lpstr>
      <vt:lpstr>Solution (1/3)</vt:lpstr>
      <vt:lpstr>Solution (2/3)</vt:lpstr>
      <vt:lpstr>Solution (3/3)</vt:lpstr>
    </vt:vector>
  </TitlesOfParts>
  <Company>USAF Academy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Yale, Gary E. Civ USAF USAFA USAFA/DFAS</dc:creator>
  <cp:lastModifiedBy>Jordan Firth</cp:lastModifiedBy>
  <cp:revision>101</cp:revision>
  <cp:lastPrinted>2019-06-26T14:29:45Z</cp:lastPrinted>
  <dcterms:created xsi:type="dcterms:W3CDTF">2019-06-13T20:36:51Z</dcterms:created>
  <dcterms:modified xsi:type="dcterms:W3CDTF">2023-11-03T05:30:45Z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0x010100AF7A6BEBB77DCF4BB8B71D315A7691CB</vt:lpwstr>
  </property>
</Properties>
</file>