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6" r:id="rId5"/>
    <p:sldId id="277" r:id="rId6"/>
    <p:sldId id="257" r:id="rId7"/>
    <p:sldId id="260" r:id="rId8"/>
    <p:sldId id="280" r:id="rId9"/>
    <p:sldId id="264" r:id="rId10"/>
    <p:sldId id="265" r:id="rId11"/>
    <p:sldId id="266" r:id="rId12"/>
    <p:sldId id="267" r:id="rId13"/>
    <p:sldId id="270" r:id="rId14"/>
    <p:sldId id="269" r:id="rId15"/>
    <p:sldId id="268" r:id="rId16"/>
    <p:sldId id="278" r:id="rId17"/>
    <p:sldId id="271" r:id="rId18"/>
    <p:sldId id="279" r:id="rId19"/>
    <p:sldId id="272" r:id="rId20"/>
    <p:sldId id="273"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12" autoAdjust="0"/>
  </p:normalViewPr>
  <p:slideViewPr>
    <p:cSldViewPr snapToGrid="0">
      <p:cViewPr varScale="1">
        <p:scale>
          <a:sx n="87" d="100"/>
          <a:sy n="87" d="100"/>
        </p:scale>
        <p:origin x="4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2F69A6-0780-49EA-A6A8-3965C12489B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0269CC2-8DD6-4402-82F3-18F164A732FF}">
      <dgm:prSet/>
      <dgm:spPr/>
      <dgm:t>
        <a:bodyPr/>
        <a:lstStyle/>
        <a:p>
          <a:pPr>
            <a:lnSpc>
              <a:spcPct val="100000"/>
            </a:lnSpc>
          </a:pPr>
          <a:r>
            <a:rPr lang="en-US" dirty="0">
              <a:solidFill>
                <a:schemeClr val="bg1"/>
              </a:solidFill>
            </a:rPr>
            <a:t>Problem Statement</a:t>
          </a:r>
        </a:p>
      </dgm:t>
    </dgm:pt>
    <dgm:pt modelId="{4A8A3B18-A3DE-475C-8BF1-FB4B84DDA43B}" type="parTrans" cxnId="{813C1BD6-5A4A-43F4-8BF7-0645F72381AA}">
      <dgm:prSet/>
      <dgm:spPr/>
      <dgm:t>
        <a:bodyPr/>
        <a:lstStyle/>
        <a:p>
          <a:endParaRPr lang="en-US"/>
        </a:p>
      </dgm:t>
    </dgm:pt>
    <dgm:pt modelId="{2DAA2C1D-14F6-4BCA-B047-0B53ADD46F43}" type="sibTrans" cxnId="{813C1BD6-5A4A-43F4-8BF7-0645F72381AA}">
      <dgm:prSet/>
      <dgm:spPr/>
      <dgm:t>
        <a:bodyPr/>
        <a:lstStyle/>
        <a:p>
          <a:endParaRPr lang="en-US"/>
        </a:p>
      </dgm:t>
    </dgm:pt>
    <dgm:pt modelId="{2B87ECDB-C552-42F6-9B52-6548A18B206B}">
      <dgm:prSet/>
      <dgm:spPr/>
      <dgm:t>
        <a:bodyPr/>
        <a:lstStyle/>
        <a:p>
          <a:pPr>
            <a:lnSpc>
              <a:spcPct val="100000"/>
            </a:lnSpc>
          </a:pPr>
          <a:r>
            <a:rPr lang="en-US" dirty="0">
              <a:solidFill>
                <a:schemeClr val="bg1"/>
              </a:solidFill>
            </a:rPr>
            <a:t>Existing System</a:t>
          </a:r>
        </a:p>
      </dgm:t>
    </dgm:pt>
    <dgm:pt modelId="{0DC560D9-C62C-41BA-8D68-CB78933BFF0C}" type="parTrans" cxnId="{91AFA996-5E3B-401C-B400-E70DBD4A4AB6}">
      <dgm:prSet/>
      <dgm:spPr/>
      <dgm:t>
        <a:bodyPr/>
        <a:lstStyle/>
        <a:p>
          <a:endParaRPr lang="en-US"/>
        </a:p>
      </dgm:t>
    </dgm:pt>
    <dgm:pt modelId="{80EFB54F-1AC8-40D9-981D-4C85160A5799}" type="sibTrans" cxnId="{91AFA996-5E3B-401C-B400-E70DBD4A4AB6}">
      <dgm:prSet/>
      <dgm:spPr/>
      <dgm:t>
        <a:bodyPr/>
        <a:lstStyle/>
        <a:p>
          <a:endParaRPr lang="en-US"/>
        </a:p>
      </dgm:t>
    </dgm:pt>
    <dgm:pt modelId="{419DF63C-9792-4EF5-9125-1EEF4D07C33F}">
      <dgm:prSet/>
      <dgm:spPr/>
      <dgm:t>
        <a:bodyPr/>
        <a:lstStyle/>
        <a:p>
          <a:pPr>
            <a:lnSpc>
              <a:spcPct val="100000"/>
            </a:lnSpc>
          </a:pPr>
          <a:r>
            <a:rPr lang="en-US" dirty="0">
              <a:solidFill>
                <a:schemeClr val="bg1"/>
              </a:solidFill>
            </a:rPr>
            <a:t>Our Approach</a:t>
          </a:r>
        </a:p>
      </dgm:t>
    </dgm:pt>
    <dgm:pt modelId="{2B95E8EF-82FE-4F54-970D-D55C9AD8EC00}" type="parTrans" cxnId="{024B121E-3EE5-42C9-97D1-5E0D27C29DC3}">
      <dgm:prSet/>
      <dgm:spPr/>
      <dgm:t>
        <a:bodyPr/>
        <a:lstStyle/>
        <a:p>
          <a:endParaRPr lang="en-US"/>
        </a:p>
      </dgm:t>
    </dgm:pt>
    <dgm:pt modelId="{EA8773AB-BB82-4BF6-944E-80CD2086CE93}" type="sibTrans" cxnId="{024B121E-3EE5-42C9-97D1-5E0D27C29DC3}">
      <dgm:prSet/>
      <dgm:spPr/>
      <dgm:t>
        <a:bodyPr/>
        <a:lstStyle/>
        <a:p>
          <a:endParaRPr lang="en-US"/>
        </a:p>
      </dgm:t>
    </dgm:pt>
    <dgm:pt modelId="{1B1E513F-BEB7-483A-8F12-A8210AEF19E9}">
      <dgm:prSet/>
      <dgm:spPr/>
      <dgm:t>
        <a:bodyPr/>
        <a:lstStyle/>
        <a:p>
          <a:pPr>
            <a:lnSpc>
              <a:spcPct val="100000"/>
            </a:lnSpc>
          </a:pPr>
          <a:r>
            <a:rPr lang="en-IN" b="0" i="0" dirty="0">
              <a:solidFill>
                <a:schemeClr val="bg1"/>
              </a:solidFill>
            </a:rPr>
            <a:t>Methodology</a:t>
          </a:r>
          <a:endParaRPr lang="en-US" dirty="0">
            <a:solidFill>
              <a:schemeClr val="bg1"/>
            </a:solidFill>
          </a:endParaRPr>
        </a:p>
      </dgm:t>
    </dgm:pt>
    <dgm:pt modelId="{DB284026-3063-4705-B72C-ADE04469BE6D}" type="parTrans" cxnId="{9CD469EF-CF99-411A-B4B3-5B2C59AF684C}">
      <dgm:prSet/>
      <dgm:spPr/>
      <dgm:t>
        <a:bodyPr/>
        <a:lstStyle/>
        <a:p>
          <a:endParaRPr lang="en-US"/>
        </a:p>
      </dgm:t>
    </dgm:pt>
    <dgm:pt modelId="{D99C9B80-BA48-46B7-8B67-372E2AFD9E86}" type="sibTrans" cxnId="{9CD469EF-CF99-411A-B4B3-5B2C59AF684C}">
      <dgm:prSet/>
      <dgm:spPr/>
      <dgm:t>
        <a:bodyPr/>
        <a:lstStyle/>
        <a:p>
          <a:endParaRPr lang="en-US"/>
        </a:p>
      </dgm:t>
    </dgm:pt>
    <dgm:pt modelId="{F4A56385-3827-49D1-B533-953BA75136B7}">
      <dgm:prSet/>
      <dgm:spPr/>
      <dgm:t>
        <a:bodyPr/>
        <a:lstStyle/>
        <a:p>
          <a:pPr>
            <a:lnSpc>
              <a:spcPct val="100000"/>
            </a:lnSpc>
          </a:pPr>
          <a:r>
            <a:rPr lang="en-IN" b="0" i="0" dirty="0">
              <a:solidFill>
                <a:schemeClr val="bg1"/>
              </a:solidFill>
            </a:rPr>
            <a:t>Expected Results and Impact</a:t>
          </a:r>
          <a:endParaRPr lang="en-US" dirty="0">
            <a:solidFill>
              <a:schemeClr val="bg1"/>
            </a:solidFill>
          </a:endParaRPr>
        </a:p>
      </dgm:t>
    </dgm:pt>
    <dgm:pt modelId="{5C6E35C5-B6D6-42D4-9FF2-63E3FEC1E45F}" type="parTrans" cxnId="{D572C096-14C8-487B-ABCD-6354192B80BA}">
      <dgm:prSet/>
      <dgm:spPr/>
      <dgm:t>
        <a:bodyPr/>
        <a:lstStyle/>
        <a:p>
          <a:endParaRPr lang="en-US"/>
        </a:p>
      </dgm:t>
    </dgm:pt>
    <dgm:pt modelId="{E866DA3A-B427-429E-A892-4812B432ED79}" type="sibTrans" cxnId="{D572C096-14C8-487B-ABCD-6354192B80BA}">
      <dgm:prSet/>
      <dgm:spPr/>
      <dgm:t>
        <a:bodyPr/>
        <a:lstStyle/>
        <a:p>
          <a:endParaRPr lang="en-US"/>
        </a:p>
      </dgm:t>
    </dgm:pt>
    <dgm:pt modelId="{05261D3E-3CC7-4C85-9E09-D67FC777908C}" type="pres">
      <dgm:prSet presAssocID="{162F69A6-0780-49EA-A6A8-3965C12489B2}" presName="root" presStyleCnt="0">
        <dgm:presLayoutVars>
          <dgm:dir/>
          <dgm:resizeHandles val="exact"/>
        </dgm:presLayoutVars>
      </dgm:prSet>
      <dgm:spPr/>
    </dgm:pt>
    <dgm:pt modelId="{25C6FE9B-AED9-47D9-807F-76A517615FC1}" type="pres">
      <dgm:prSet presAssocID="{30269CC2-8DD6-4402-82F3-18F164A732FF}" presName="compNode" presStyleCnt="0"/>
      <dgm:spPr/>
    </dgm:pt>
    <dgm:pt modelId="{99698387-9DF3-4127-A7DE-FCE3F05A3470}" type="pres">
      <dgm:prSet presAssocID="{30269CC2-8DD6-4402-82F3-18F164A732FF}" presName="bgRect" presStyleLbl="bgShp" presStyleIdx="0" presStyleCnt="5" custLinFactNeighborX="0" custLinFactNeighborY="-3673"/>
      <dgm:spPr>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dgm:spPr>
    </dgm:pt>
    <dgm:pt modelId="{B52E1101-E263-4511-8D8F-5A215C912C41}" type="pres">
      <dgm:prSet presAssocID="{30269CC2-8DD6-4402-82F3-18F164A732FF}" presName="iconRect" presStyleLbl="node1" presStyleIdx="0" presStyleCnt="5"/>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pt>
    <dgm:pt modelId="{18EFBBAF-BD9F-4030-B8A4-57CCEB350921}" type="pres">
      <dgm:prSet presAssocID="{30269CC2-8DD6-4402-82F3-18F164A732FF}" presName="spaceRect" presStyleCnt="0"/>
      <dgm:spPr/>
    </dgm:pt>
    <dgm:pt modelId="{F113ED77-1650-49A8-987A-A13C2A50CEA5}" type="pres">
      <dgm:prSet presAssocID="{30269CC2-8DD6-4402-82F3-18F164A732FF}" presName="parTx" presStyleLbl="revTx" presStyleIdx="0" presStyleCnt="5">
        <dgm:presLayoutVars>
          <dgm:chMax val="0"/>
          <dgm:chPref val="0"/>
        </dgm:presLayoutVars>
      </dgm:prSet>
      <dgm:spPr/>
    </dgm:pt>
    <dgm:pt modelId="{084D1940-F8FF-48AA-A0CA-908C7645C951}" type="pres">
      <dgm:prSet presAssocID="{2DAA2C1D-14F6-4BCA-B047-0B53ADD46F43}" presName="sibTrans" presStyleCnt="0"/>
      <dgm:spPr/>
    </dgm:pt>
    <dgm:pt modelId="{922A9066-91F0-4494-8CF8-01F8511B6028}" type="pres">
      <dgm:prSet presAssocID="{2B87ECDB-C552-42F6-9B52-6548A18B206B}" presName="compNode" presStyleCnt="0"/>
      <dgm:spPr/>
    </dgm:pt>
    <dgm:pt modelId="{FA3369E0-5B38-4FDD-A9F5-22B9810A03F7}" type="pres">
      <dgm:prSet presAssocID="{2B87ECDB-C552-42F6-9B52-6548A18B206B}" presName="bgRect" presStyleLbl="bgShp" presStyleIdx="1" presStyleCnt="5"/>
      <dgm: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FADE9C4E-BFE3-4374-BE2C-676ED238ACF2}" type="pres">
      <dgm:prSet presAssocID="{2B87ECDB-C552-42F6-9B52-6548A18B206B}" presName="iconRect" presStyleLbl="node1" presStyleIdx="1" presStyleCnt="5"/>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ducation"/>
        </a:ext>
      </dgm:extLst>
    </dgm:pt>
    <dgm:pt modelId="{7000F0F2-143F-4CAE-BA6B-E9C401E5437A}" type="pres">
      <dgm:prSet presAssocID="{2B87ECDB-C552-42F6-9B52-6548A18B206B}" presName="spaceRect" presStyleCnt="0"/>
      <dgm:spPr/>
    </dgm:pt>
    <dgm:pt modelId="{AC018808-9CEA-4C61-8875-3E922AA167D7}" type="pres">
      <dgm:prSet presAssocID="{2B87ECDB-C552-42F6-9B52-6548A18B206B}" presName="parTx" presStyleLbl="revTx" presStyleIdx="1" presStyleCnt="5">
        <dgm:presLayoutVars>
          <dgm:chMax val="0"/>
          <dgm:chPref val="0"/>
        </dgm:presLayoutVars>
      </dgm:prSet>
      <dgm:spPr/>
    </dgm:pt>
    <dgm:pt modelId="{CE46B6BD-FA9F-4C65-8E75-D8C24C71657B}" type="pres">
      <dgm:prSet presAssocID="{80EFB54F-1AC8-40D9-981D-4C85160A5799}" presName="sibTrans" presStyleCnt="0"/>
      <dgm:spPr/>
    </dgm:pt>
    <dgm:pt modelId="{B12160B6-4EC8-4B4D-A1B2-F7F5F2795F75}" type="pres">
      <dgm:prSet presAssocID="{419DF63C-9792-4EF5-9125-1EEF4D07C33F}" presName="compNode" presStyleCnt="0"/>
      <dgm:spPr/>
    </dgm:pt>
    <dgm:pt modelId="{DB8ABDAA-976A-4A84-A3C3-277080E19DCA}" type="pres">
      <dgm:prSet presAssocID="{419DF63C-9792-4EF5-9125-1EEF4D07C33F}" presName="bgRect" presStyleLbl="bgShp" presStyleIdx="2" presStyleCnt="5"/>
      <dgm: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D335376E-740A-4A47-BC5B-3381DE731CE0}" type="pres">
      <dgm:prSet presAssocID="{419DF63C-9792-4EF5-9125-1EEF4D07C33F}" presName="iconRect" presStyleLbl="node1" presStyleIdx="2" presStyleCnt="5"/>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Enrollment"/>
        </a:ext>
      </dgm:extLst>
    </dgm:pt>
    <dgm:pt modelId="{BCDE90E0-E45B-4C79-BE60-A53702208276}" type="pres">
      <dgm:prSet presAssocID="{419DF63C-9792-4EF5-9125-1EEF4D07C33F}" presName="spaceRect" presStyleCnt="0"/>
      <dgm:spPr/>
    </dgm:pt>
    <dgm:pt modelId="{8409F791-340A-4625-9294-3E680D66DB63}" type="pres">
      <dgm:prSet presAssocID="{419DF63C-9792-4EF5-9125-1EEF4D07C33F}" presName="parTx" presStyleLbl="revTx" presStyleIdx="2" presStyleCnt="5">
        <dgm:presLayoutVars>
          <dgm:chMax val="0"/>
          <dgm:chPref val="0"/>
        </dgm:presLayoutVars>
      </dgm:prSet>
      <dgm:spPr/>
    </dgm:pt>
    <dgm:pt modelId="{D4892BA4-47FA-499C-84FA-3A971E9AFE41}" type="pres">
      <dgm:prSet presAssocID="{EA8773AB-BB82-4BF6-944E-80CD2086CE93}" presName="sibTrans" presStyleCnt="0"/>
      <dgm:spPr/>
    </dgm:pt>
    <dgm:pt modelId="{390D1410-0CB7-44D5-903C-C35615DE86E1}" type="pres">
      <dgm:prSet presAssocID="{1B1E513F-BEB7-483A-8F12-A8210AEF19E9}" presName="compNode" presStyleCnt="0"/>
      <dgm:spPr/>
    </dgm:pt>
    <dgm:pt modelId="{C2FCE80A-DCA0-4D7F-8F72-19CB2337E588}" type="pres">
      <dgm:prSet presAssocID="{1B1E513F-BEB7-483A-8F12-A8210AEF19E9}" presName="bgRect" presStyleLbl="bgShp" presStyleIdx="3" presStyleCnt="5" custLinFactNeighborX="0" custLinFactNeighborY="3673"/>
      <dgm: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1B0B9210-632F-4BB5-B140-1FA20D3CF123}" type="pres">
      <dgm:prSet presAssocID="{1B1E513F-BEB7-483A-8F12-A8210AEF19E9}" presName="iconRect" presStyleLbl="node1" presStyleIdx="3" presStyleCnt="5"/>
      <dgm:spPr>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axOutline"/>
        </a:ext>
      </dgm:extLst>
    </dgm:pt>
    <dgm:pt modelId="{E9B85894-F3EF-4216-9DD4-962DCF409217}" type="pres">
      <dgm:prSet presAssocID="{1B1E513F-BEB7-483A-8F12-A8210AEF19E9}" presName="spaceRect" presStyleCnt="0"/>
      <dgm:spPr/>
    </dgm:pt>
    <dgm:pt modelId="{3CBA7321-E2AC-48FD-B351-CE3C9A4CE924}" type="pres">
      <dgm:prSet presAssocID="{1B1E513F-BEB7-483A-8F12-A8210AEF19E9}" presName="parTx" presStyleLbl="revTx" presStyleIdx="3" presStyleCnt="5">
        <dgm:presLayoutVars>
          <dgm:chMax val="0"/>
          <dgm:chPref val="0"/>
        </dgm:presLayoutVars>
      </dgm:prSet>
      <dgm:spPr/>
    </dgm:pt>
    <dgm:pt modelId="{5E25F319-BBA5-4820-B2FC-14F8D56BF078}" type="pres">
      <dgm:prSet presAssocID="{D99C9B80-BA48-46B7-8B67-372E2AFD9E86}" presName="sibTrans" presStyleCnt="0"/>
      <dgm:spPr/>
    </dgm:pt>
    <dgm:pt modelId="{A9DA4473-F7AD-4D05-A89E-4317469C9CAC}" type="pres">
      <dgm:prSet presAssocID="{F4A56385-3827-49D1-B533-953BA75136B7}" presName="compNode" presStyleCnt="0"/>
      <dgm:spPr/>
    </dgm:pt>
    <dgm:pt modelId="{343A76ED-9DD6-4B0A-830E-16ED952B3D06}" type="pres">
      <dgm:prSet presAssocID="{F4A56385-3827-49D1-B533-953BA75136B7}" presName="bgRect" presStyleLbl="bgShp" presStyleIdx="4" presStyleCnt="5" custLinFactNeighborY="18086"/>
      <dgm:spPr>
        <a:xfrm>
          <a:off x="0" y="4984278"/>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C21BED67-1F13-4312-815B-B5C34DAA27F9}" type="pres">
      <dgm:prSet presAssocID="{F4A56385-3827-49D1-B533-953BA75136B7}" presName="iconRect" presStyleLbl="node1" presStyleIdx="4" presStyleCnt="5"/>
      <dgm:spPr>
        <a:blipFill rotWithShape="1">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ooter"/>
        </a:ext>
      </dgm:extLst>
    </dgm:pt>
    <dgm:pt modelId="{8854FDB6-04FD-4DEB-9AB6-DDB7E532A353}" type="pres">
      <dgm:prSet presAssocID="{F4A56385-3827-49D1-B533-953BA75136B7}" presName="spaceRect" presStyleCnt="0"/>
      <dgm:spPr/>
    </dgm:pt>
    <dgm:pt modelId="{9260EF14-C09B-4543-88B7-7F45704CBA36}" type="pres">
      <dgm:prSet presAssocID="{F4A56385-3827-49D1-B533-953BA75136B7}" presName="parTx" presStyleLbl="revTx" presStyleIdx="4" presStyleCnt="5">
        <dgm:presLayoutVars>
          <dgm:chMax val="0"/>
          <dgm:chPref val="0"/>
        </dgm:presLayoutVars>
      </dgm:prSet>
      <dgm:spPr/>
    </dgm:pt>
  </dgm:ptLst>
  <dgm:cxnLst>
    <dgm:cxn modelId="{024B121E-3EE5-42C9-97D1-5E0D27C29DC3}" srcId="{162F69A6-0780-49EA-A6A8-3965C12489B2}" destId="{419DF63C-9792-4EF5-9125-1EEF4D07C33F}" srcOrd="2" destOrd="0" parTransId="{2B95E8EF-82FE-4F54-970D-D55C9AD8EC00}" sibTransId="{EA8773AB-BB82-4BF6-944E-80CD2086CE93}"/>
    <dgm:cxn modelId="{D7E7903A-483E-4876-8C77-EEB10661B95B}" type="presOf" srcId="{1B1E513F-BEB7-483A-8F12-A8210AEF19E9}" destId="{3CBA7321-E2AC-48FD-B351-CE3C9A4CE924}" srcOrd="0" destOrd="0" presId="urn:microsoft.com/office/officeart/2018/2/layout/IconVerticalSolidList"/>
    <dgm:cxn modelId="{C9B7BD43-67DC-4CD4-86B0-92B8BFA59068}" type="presOf" srcId="{2B87ECDB-C552-42F6-9B52-6548A18B206B}" destId="{AC018808-9CEA-4C61-8875-3E922AA167D7}" srcOrd="0" destOrd="0" presId="urn:microsoft.com/office/officeart/2018/2/layout/IconVerticalSolidList"/>
    <dgm:cxn modelId="{92648A4D-7D0D-48F5-96E4-BF8EC541B3A9}" type="presOf" srcId="{419DF63C-9792-4EF5-9125-1EEF4D07C33F}" destId="{8409F791-340A-4625-9294-3E680D66DB63}" srcOrd="0" destOrd="0" presId="urn:microsoft.com/office/officeart/2018/2/layout/IconVerticalSolidList"/>
    <dgm:cxn modelId="{DF18896F-7F42-4500-8AD0-6181E8694E28}" type="presOf" srcId="{F4A56385-3827-49D1-B533-953BA75136B7}" destId="{9260EF14-C09B-4543-88B7-7F45704CBA36}" srcOrd="0" destOrd="0" presId="urn:microsoft.com/office/officeart/2018/2/layout/IconVerticalSolidList"/>
    <dgm:cxn modelId="{91AFA996-5E3B-401C-B400-E70DBD4A4AB6}" srcId="{162F69A6-0780-49EA-A6A8-3965C12489B2}" destId="{2B87ECDB-C552-42F6-9B52-6548A18B206B}" srcOrd="1" destOrd="0" parTransId="{0DC560D9-C62C-41BA-8D68-CB78933BFF0C}" sibTransId="{80EFB54F-1AC8-40D9-981D-4C85160A5799}"/>
    <dgm:cxn modelId="{D572C096-14C8-487B-ABCD-6354192B80BA}" srcId="{162F69A6-0780-49EA-A6A8-3965C12489B2}" destId="{F4A56385-3827-49D1-B533-953BA75136B7}" srcOrd="4" destOrd="0" parTransId="{5C6E35C5-B6D6-42D4-9FF2-63E3FEC1E45F}" sibTransId="{E866DA3A-B427-429E-A892-4812B432ED79}"/>
    <dgm:cxn modelId="{813C1BD6-5A4A-43F4-8BF7-0645F72381AA}" srcId="{162F69A6-0780-49EA-A6A8-3965C12489B2}" destId="{30269CC2-8DD6-4402-82F3-18F164A732FF}" srcOrd="0" destOrd="0" parTransId="{4A8A3B18-A3DE-475C-8BF1-FB4B84DDA43B}" sibTransId="{2DAA2C1D-14F6-4BCA-B047-0B53ADD46F43}"/>
    <dgm:cxn modelId="{7F77D1ED-2343-4635-9FDF-CF5C9D2B3315}" type="presOf" srcId="{162F69A6-0780-49EA-A6A8-3965C12489B2}" destId="{05261D3E-3CC7-4C85-9E09-D67FC777908C}" srcOrd="0" destOrd="0" presId="urn:microsoft.com/office/officeart/2018/2/layout/IconVerticalSolidList"/>
    <dgm:cxn modelId="{9CD469EF-CF99-411A-B4B3-5B2C59AF684C}" srcId="{162F69A6-0780-49EA-A6A8-3965C12489B2}" destId="{1B1E513F-BEB7-483A-8F12-A8210AEF19E9}" srcOrd="3" destOrd="0" parTransId="{DB284026-3063-4705-B72C-ADE04469BE6D}" sibTransId="{D99C9B80-BA48-46B7-8B67-372E2AFD9E86}"/>
    <dgm:cxn modelId="{175EB5FF-CD0E-4495-8FA8-F19D1233730A}" type="presOf" srcId="{30269CC2-8DD6-4402-82F3-18F164A732FF}" destId="{F113ED77-1650-49A8-987A-A13C2A50CEA5}" srcOrd="0" destOrd="0" presId="urn:microsoft.com/office/officeart/2018/2/layout/IconVerticalSolidList"/>
    <dgm:cxn modelId="{B6784D09-C55E-4568-A257-9A4C076E72A2}" type="presParOf" srcId="{05261D3E-3CC7-4C85-9E09-D67FC777908C}" destId="{25C6FE9B-AED9-47D9-807F-76A517615FC1}" srcOrd="0" destOrd="0" presId="urn:microsoft.com/office/officeart/2018/2/layout/IconVerticalSolidList"/>
    <dgm:cxn modelId="{918FF3CA-876D-40FA-841A-AB5A28A77ED2}" type="presParOf" srcId="{25C6FE9B-AED9-47D9-807F-76A517615FC1}" destId="{99698387-9DF3-4127-A7DE-FCE3F05A3470}" srcOrd="0" destOrd="0" presId="urn:microsoft.com/office/officeart/2018/2/layout/IconVerticalSolidList"/>
    <dgm:cxn modelId="{9E8C0B32-A7B3-460A-83CF-493652F6403A}" type="presParOf" srcId="{25C6FE9B-AED9-47D9-807F-76A517615FC1}" destId="{B52E1101-E263-4511-8D8F-5A215C912C41}" srcOrd="1" destOrd="0" presId="urn:microsoft.com/office/officeart/2018/2/layout/IconVerticalSolidList"/>
    <dgm:cxn modelId="{BF3562AE-51B6-4827-AC2A-02A6C7EE6F5E}" type="presParOf" srcId="{25C6FE9B-AED9-47D9-807F-76A517615FC1}" destId="{18EFBBAF-BD9F-4030-B8A4-57CCEB350921}" srcOrd="2" destOrd="0" presId="urn:microsoft.com/office/officeart/2018/2/layout/IconVerticalSolidList"/>
    <dgm:cxn modelId="{04E3ADEA-CCED-42DB-834F-C02041D4F81B}" type="presParOf" srcId="{25C6FE9B-AED9-47D9-807F-76A517615FC1}" destId="{F113ED77-1650-49A8-987A-A13C2A50CEA5}" srcOrd="3" destOrd="0" presId="urn:microsoft.com/office/officeart/2018/2/layout/IconVerticalSolidList"/>
    <dgm:cxn modelId="{F6438E6C-D016-4A64-9005-13CAA2685ADD}" type="presParOf" srcId="{05261D3E-3CC7-4C85-9E09-D67FC777908C}" destId="{084D1940-F8FF-48AA-A0CA-908C7645C951}" srcOrd="1" destOrd="0" presId="urn:microsoft.com/office/officeart/2018/2/layout/IconVerticalSolidList"/>
    <dgm:cxn modelId="{CEB88A46-381C-4FB3-B5C2-36F0205865FC}" type="presParOf" srcId="{05261D3E-3CC7-4C85-9E09-D67FC777908C}" destId="{922A9066-91F0-4494-8CF8-01F8511B6028}" srcOrd="2" destOrd="0" presId="urn:microsoft.com/office/officeart/2018/2/layout/IconVerticalSolidList"/>
    <dgm:cxn modelId="{D1B45BFC-BE7D-41A5-ACF1-DDC855C4E453}" type="presParOf" srcId="{922A9066-91F0-4494-8CF8-01F8511B6028}" destId="{FA3369E0-5B38-4FDD-A9F5-22B9810A03F7}" srcOrd="0" destOrd="0" presId="urn:microsoft.com/office/officeart/2018/2/layout/IconVerticalSolidList"/>
    <dgm:cxn modelId="{4643A976-3E27-4CAA-B7FC-B0B83CAF8B1F}" type="presParOf" srcId="{922A9066-91F0-4494-8CF8-01F8511B6028}" destId="{FADE9C4E-BFE3-4374-BE2C-676ED238ACF2}" srcOrd="1" destOrd="0" presId="urn:microsoft.com/office/officeart/2018/2/layout/IconVerticalSolidList"/>
    <dgm:cxn modelId="{D766C06F-7B8D-459C-9FB9-C58229C29760}" type="presParOf" srcId="{922A9066-91F0-4494-8CF8-01F8511B6028}" destId="{7000F0F2-143F-4CAE-BA6B-E9C401E5437A}" srcOrd="2" destOrd="0" presId="urn:microsoft.com/office/officeart/2018/2/layout/IconVerticalSolidList"/>
    <dgm:cxn modelId="{150742EF-413B-4B94-8C6E-7E0DC782FB81}" type="presParOf" srcId="{922A9066-91F0-4494-8CF8-01F8511B6028}" destId="{AC018808-9CEA-4C61-8875-3E922AA167D7}" srcOrd="3" destOrd="0" presId="urn:microsoft.com/office/officeart/2018/2/layout/IconVerticalSolidList"/>
    <dgm:cxn modelId="{8C73B2A2-55AA-4BE8-A101-760B33AD8140}" type="presParOf" srcId="{05261D3E-3CC7-4C85-9E09-D67FC777908C}" destId="{CE46B6BD-FA9F-4C65-8E75-D8C24C71657B}" srcOrd="3" destOrd="0" presId="urn:microsoft.com/office/officeart/2018/2/layout/IconVerticalSolidList"/>
    <dgm:cxn modelId="{18BE3019-0E90-4C32-A988-157009864AD2}" type="presParOf" srcId="{05261D3E-3CC7-4C85-9E09-D67FC777908C}" destId="{B12160B6-4EC8-4B4D-A1B2-F7F5F2795F75}" srcOrd="4" destOrd="0" presId="urn:microsoft.com/office/officeart/2018/2/layout/IconVerticalSolidList"/>
    <dgm:cxn modelId="{2EEC68C7-29BF-4C02-91C1-17C5C78737B5}" type="presParOf" srcId="{B12160B6-4EC8-4B4D-A1B2-F7F5F2795F75}" destId="{DB8ABDAA-976A-4A84-A3C3-277080E19DCA}" srcOrd="0" destOrd="0" presId="urn:microsoft.com/office/officeart/2018/2/layout/IconVerticalSolidList"/>
    <dgm:cxn modelId="{F1D89C2A-76D1-4569-963D-1C92D0A16E1C}" type="presParOf" srcId="{B12160B6-4EC8-4B4D-A1B2-F7F5F2795F75}" destId="{D335376E-740A-4A47-BC5B-3381DE731CE0}" srcOrd="1" destOrd="0" presId="urn:microsoft.com/office/officeart/2018/2/layout/IconVerticalSolidList"/>
    <dgm:cxn modelId="{4E76AE4D-E418-463B-994D-6DDD4BE738C0}" type="presParOf" srcId="{B12160B6-4EC8-4B4D-A1B2-F7F5F2795F75}" destId="{BCDE90E0-E45B-4C79-BE60-A53702208276}" srcOrd="2" destOrd="0" presId="urn:microsoft.com/office/officeart/2018/2/layout/IconVerticalSolidList"/>
    <dgm:cxn modelId="{A3104C94-C425-4DC0-8A01-7FDFF0F35AAA}" type="presParOf" srcId="{B12160B6-4EC8-4B4D-A1B2-F7F5F2795F75}" destId="{8409F791-340A-4625-9294-3E680D66DB63}" srcOrd="3" destOrd="0" presId="urn:microsoft.com/office/officeart/2018/2/layout/IconVerticalSolidList"/>
    <dgm:cxn modelId="{605473B3-8AA5-4EE0-BFBA-3AB749038A35}" type="presParOf" srcId="{05261D3E-3CC7-4C85-9E09-D67FC777908C}" destId="{D4892BA4-47FA-499C-84FA-3A971E9AFE41}" srcOrd="5" destOrd="0" presId="urn:microsoft.com/office/officeart/2018/2/layout/IconVerticalSolidList"/>
    <dgm:cxn modelId="{CC9F31C5-774B-4FC3-9646-7E0EFDB54727}" type="presParOf" srcId="{05261D3E-3CC7-4C85-9E09-D67FC777908C}" destId="{390D1410-0CB7-44D5-903C-C35615DE86E1}" srcOrd="6" destOrd="0" presId="urn:microsoft.com/office/officeart/2018/2/layout/IconVerticalSolidList"/>
    <dgm:cxn modelId="{34A9E1BF-6D83-4701-9E7B-CBCD8074AEAA}" type="presParOf" srcId="{390D1410-0CB7-44D5-903C-C35615DE86E1}" destId="{C2FCE80A-DCA0-4D7F-8F72-19CB2337E588}" srcOrd="0" destOrd="0" presId="urn:microsoft.com/office/officeart/2018/2/layout/IconVerticalSolidList"/>
    <dgm:cxn modelId="{2682A58B-536A-49D1-A507-E48E245F1609}" type="presParOf" srcId="{390D1410-0CB7-44D5-903C-C35615DE86E1}" destId="{1B0B9210-632F-4BB5-B140-1FA20D3CF123}" srcOrd="1" destOrd="0" presId="urn:microsoft.com/office/officeart/2018/2/layout/IconVerticalSolidList"/>
    <dgm:cxn modelId="{59D669F7-8B16-4888-95F6-5986C0AFE631}" type="presParOf" srcId="{390D1410-0CB7-44D5-903C-C35615DE86E1}" destId="{E9B85894-F3EF-4216-9DD4-962DCF409217}" srcOrd="2" destOrd="0" presId="urn:microsoft.com/office/officeart/2018/2/layout/IconVerticalSolidList"/>
    <dgm:cxn modelId="{BD8D7B70-D5A5-475A-9EAE-2DF74A65E7A7}" type="presParOf" srcId="{390D1410-0CB7-44D5-903C-C35615DE86E1}" destId="{3CBA7321-E2AC-48FD-B351-CE3C9A4CE924}" srcOrd="3" destOrd="0" presId="urn:microsoft.com/office/officeart/2018/2/layout/IconVerticalSolidList"/>
    <dgm:cxn modelId="{A54D5403-F787-4964-8489-63C75BE2EFB6}" type="presParOf" srcId="{05261D3E-3CC7-4C85-9E09-D67FC777908C}" destId="{5E25F319-BBA5-4820-B2FC-14F8D56BF078}" srcOrd="7" destOrd="0" presId="urn:microsoft.com/office/officeart/2018/2/layout/IconVerticalSolidList"/>
    <dgm:cxn modelId="{B5AAF852-AE2E-40BE-BC22-1382A2AD5A44}" type="presParOf" srcId="{05261D3E-3CC7-4C85-9E09-D67FC777908C}" destId="{A9DA4473-F7AD-4D05-A89E-4317469C9CAC}" srcOrd="8" destOrd="0" presId="urn:microsoft.com/office/officeart/2018/2/layout/IconVerticalSolidList"/>
    <dgm:cxn modelId="{80161854-1670-4BD7-9912-A0DFE5201001}" type="presParOf" srcId="{A9DA4473-F7AD-4D05-A89E-4317469C9CAC}" destId="{343A76ED-9DD6-4B0A-830E-16ED952B3D06}" srcOrd="0" destOrd="0" presId="urn:microsoft.com/office/officeart/2018/2/layout/IconVerticalSolidList"/>
    <dgm:cxn modelId="{17AEC66B-BBFF-4EF5-B894-6B5A992F362F}" type="presParOf" srcId="{A9DA4473-F7AD-4D05-A89E-4317469C9CAC}" destId="{C21BED67-1F13-4312-815B-B5C34DAA27F9}" srcOrd="1" destOrd="0" presId="urn:microsoft.com/office/officeart/2018/2/layout/IconVerticalSolidList"/>
    <dgm:cxn modelId="{D35FF1B4-6B78-4ECE-976F-17DFD749DB9F}" type="presParOf" srcId="{A9DA4473-F7AD-4D05-A89E-4317469C9CAC}" destId="{8854FDB6-04FD-4DEB-9AB6-DDB7E532A353}" srcOrd="2" destOrd="0" presId="urn:microsoft.com/office/officeart/2018/2/layout/IconVerticalSolidList"/>
    <dgm:cxn modelId="{00C148E5-B634-4CBF-973D-0F5A3C5E09C8}" type="presParOf" srcId="{A9DA4473-F7AD-4D05-A89E-4317469C9CAC}" destId="{9260EF14-C09B-4543-88B7-7F45704CBA3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98387-9DF3-4127-A7DE-FCE3F05A3470}">
      <dsp:nvSpPr>
        <dsp:cNvPr id="0" name=""/>
        <dsp:cNvSpPr/>
      </dsp:nvSpPr>
      <dsp:spPr>
        <a:xfrm>
          <a:off x="0" y="0"/>
          <a:ext cx="4983860" cy="984592"/>
        </a:xfrm>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a:ln>
          <a:noFill/>
        </a:ln>
        <a:effectLst/>
      </dsp:spPr>
      <dsp:style>
        <a:lnRef idx="0">
          <a:scrgbClr r="0" g="0" b="0"/>
        </a:lnRef>
        <a:fillRef idx="1">
          <a:scrgbClr r="0" g="0" b="0"/>
        </a:fillRef>
        <a:effectRef idx="0">
          <a:scrgbClr r="0" g="0" b="0"/>
        </a:effectRef>
        <a:fontRef idx="minor"/>
      </dsp:style>
    </dsp:sp>
    <dsp:sp modelId="{B52E1101-E263-4511-8D8F-5A215C912C41}">
      <dsp:nvSpPr>
        <dsp:cNvPr id="0" name=""/>
        <dsp:cNvSpPr/>
      </dsp:nvSpPr>
      <dsp:spPr>
        <a:xfrm>
          <a:off x="297839" y="226155"/>
          <a:ext cx="541526" cy="541526"/>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13ED77-1650-49A8-987A-A13C2A50CEA5}">
      <dsp:nvSpPr>
        <dsp:cNvPr id="0" name=""/>
        <dsp:cNvSpPr/>
      </dsp:nvSpPr>
      <dsp:spPr>
        <a:xfrm>
          <a:off x="1137204" y="4622"/>
          <a:ext cx="3846655" cy="984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203" tIns="104203" rIns="104203" bIns="104203" numCol="1" spcCol="1270" anchor="ctr" anchorCtr="0">
          <a:noAutofit/>
        </a:bodyPr>
        <a:lstStyle/>
        <a:p>
          <a:pPr marL="0" lvl="0" indent="0" algn="l" defTabSz="844550">
            <a:lnSpc>
              <a:spcPct val="100000"/>
            </a:lnSpc>
            <a:spcBef>
              <a:spcPct val="0"/>
            </a:spcBef>
            <a:spcAft>
              <a:spcPct val="35000"/>
            </a:spcAft>
            <a:buNone/>
          </a:pPr>
          <a:r>
            <a:rPr lang="en-US" sz="1900" kern="1200" dirty="0">
              <a:solidFill>
                <a:schemeClr val="bg1"/>
              </a:solidFill>
            </a:rPr>
            <a:t>Problem Statement</a:t>
          </a:r>
        </a:p>
      </dsp:txBody>
      <dsp:txXfrm>
        <a:off x="1137204" y="4622"/>
        <a:ext cx="3846655" cy="984592"/>
      </dsp:txXfrm>
    </dsp:sp>
    <dsp:sp modelId="{FA3369E0-5B38-4FDD-A9F5-22B9810A03F7}">
      <dsp:nvSpPr>
        <dsp:cNvPr id="0" name=""/>
        <dsp:cNvSpPr/>
      </dsp:nvSpPr>
      <dsp:spPr>
        <a:xfrm>
          <a:off x="0" y="1235363"/>
          <a:ext cx="4983860" cy="984592"/>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FADE9C4E-BFE3-4374-BE2C-676ED238ACF2}">
      <dsp:nvSpPr>
        <dsp:cNvPr id="0" name=""/>
        <dsp:cNvSpPr/>
      </dsp:nvSpPr>
      <dsp:spPr>
        <a:xfrm>
          <a:off x="297839" y="1456897"/>
          <a:ext cx="541526" cy="541526"/>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018808-9CEA-4C61-8875-3E922AA167D7}">
      <dsp:nvSpPr>
        <dsp:cNvPr id="0" name=""/>
        <dsp:cNvSpPr/>
      </dsp:nvSpPr>
      <dsp:spPr>
        <a:xfrm>
          <a:off x="1137204" y="1235363"/>
          <a:ext cx="3846655" cy="984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203" tIns="104203" rIns="104203" bIns="104203" numCol="1" spcCol="1270" anchor="ctr" anchorCtr="0">
          <a:noAutofit/>
        </a:bodyPr>
        <a:lstStyle/>
        <a:p>
          <a:pPr marL="0" lvl="0" indent="0" algn="l" defTabSz="844550">
            <a:lnSpc>
              <a:spcPct val="100000"/>
            </a:lnSpc>
            <a:spcBef>
              <a:spcPct val="0"/>
            </a:spcBef>
            <a:spcAft>
              <a:spcPct val="35000"/>
            </a:spcAft>
            <a:buNone/>
          </a:pPr>
          <a:r>
            <a:rPr lang="en-US" sz="1900" kern="1200" dirty="0">
              <a:solidFill>
                <a:schemeClr val="bg1"/>
              </a:solidFill>
            </a:rPr>
            <a:t>Existing System</a:t>
          </a:r>
        </a:p>
      </dsp:txBody>
      <dsp:txXfrm>
        <a:off x="1137204" y="1235363"/>
        <a:ext cx="3846655" cy="984592"/>
      </dsp:txXfrm>
    </dsp:sp>
    <dsp:sp modelId="{DB8ABDAA-976A-4A84-A3C3-277080E19DCA}">
      <dsp:nvSpPr>
        <dsp:cNvPr id="0" name=""/>
        <dsp:cNvSpPr/>
      </dsp:nvSpPr>
      <dsp:spPr>
        <a:xfrm>
          <a:off x="0" y="2466105"/>
          <a:ext cx="4983860" cy="984592"/>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D335376E-740A-4A47-BC5B-3381DE731CE0}">
      <dsp:nvSpPr>
        <dsp:cNvPr id="0" name=""/>
        <dsp:cNvSpPr/>
      </dsp:nvSpPr>
      <dsp:spPr>
        <a:xfrm>
          <a:off x="297839" y="2687638"/>
          <a:ext cx="541526" cy="541526"/>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09F791-340A-4625-9294-3E680D66DB63}">
      <dsp:nvSpPr>
        <dsp:cNvPr id="0" name=""/>
        <dsp:cNvSpPr/>
      </dsp:nvSpPr>
      <dsp:spPr>
        <a:xfrm>
          <a:off x="1137204" y="2466105"/>
          <a:ext cx="3846655" cy="984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203" tIns="104203" rIns="104203" bIns="104203" numCol="1" spcCol="1270" anchor="ctr" anchorCtr="0">
          <a:noAutofit/>
        </a:bodyPr>
        <a:lstStyle/>
        <a:p>
          <a:pPr marL="0" lvl="0" indent="0" algn="l" defTabSz="844550">
            <a:lnSpc>
              <a:spcPct val="100000"/>
            </a:lnSpc>
            <a:spcBef>
              <a:spcPct val="0"/>
            </a:spcBef>
            <a:spcAft>
              <a:spcPct val="35000"/>
            </a:spcAft>
            <a:buNone/>
          </a:pPr>
          <a:r>
            <a:rPr lang="en-US" sz="1900" kern="1200" dirty="0">
              <a:solidFill>
                <a:schemeClr val="bg1"/>
              </a:solidFill>
            </a:rPr>
            <a:t>Our Approach</a:t>
          </a:r>
        </a:p>
      </dsp:txBody>
      <dsp:txXfrm>
        <a:off x="1137204" y="2466105"/>
        <a:ext cx="3846655" cy="984592"/>
      </dsp:txXfrm>
    </dsp:sp>
    <dsp:sp modelId="{C2FCE80A-DCA0-4D7F-8F72-19CB2337E588}">
      <dsp:nvSpPr>
        <dsp:cNvPr id="0" name=""/>
        <dsp:cNvSpPr/>
      </dsp:nvSpPr>
      <dsp:spPr>
        <a:xfrm>
          <a:off x="0" y="3733010"/>
          <a:ext cx="4983860" cy="984592"/>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1B0B9210-632F-4BB5-B140-1FA20D3CF123}">
      <dsp:nvSpPr>
        <dsp:cNvPr id="0" name=""/>
        <dsp:cNvSpPr/>
      </dsp:nvSpPr>
      <dsp:spPr>
        <a:xfrm>
          <a:off x="297839" y="3918379"/>
          <a:ext cx="541526" cy="541526"/>
        </a:xfrm>
        <a:prstGeom prst="rect">
          <a:avLst/>
        </a:prstGeom>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BA7321-E2AC-48FD-B351-CE3C9A4CE924}">
      <dsp:nvSpPr>
        <dsp:cNvPr id="0" name=""/>
        <dsp:cNvSpPr/>
      </dsp:nvSpPr>
      <dsp:spPr>
        <a:xfrm>
          <a:off x="1137204" y="3696846"/>
          <a:ext cx="3846655" cy="984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203" tIns="104203" rIns="104203" bIns="104203" numCol="1" spcCol="1270" anchor="ctr" anchorCtr="0">
          <a:noAutofit/>
        </a:bodyPr>
        <a:lstStyle/>
        <a:p>
          <a:pPr marL="0" lvl="0" indent="0" algn="l" defTabSz="844550">
            <a:lnSpc>
              <a:spcPct val="100000"/>
            </a:lnSpc>
            <a:spcBef>
              <a:spcPct val="0"/>
            </a:spcBef>
            <a:spcAft>
              <a:spcPct val="35000"/>
            </a:spcAft>
            <a:buNone/>
          </a:pPr>
          <a:r>
            <a:rPr lang="en-IN" sz="1900" b="0" i="0" kern="1200" dirty="0">
              <a:solidFill>
                <a:schemeClr val="bg1"/>
              </a:solidFill>
            </a:rPr>
            <a:t>Methodology</a:t>
          </a:r>
          <a:endParaRPr lang="en-US" sz="1900" kern="1200" dirty="0">
            <a:solidFill>
              <a:schemeClr val="bg1"/>
            </a:solidFill>
          </a:endParaRPr>
        </a:p>
      </dsp:txBody>
      <dsp:txXfrm>
        <a:off x="1137204" y="3696846"/>
        <a:ext cx="3846655" cy="984592"/>
      </dsp:txXfrm>
    </dsp:sp>
    <dsp:sp modelId="{343A76ED-9DD6-4B0A-830E-16ED952B3D06}">
      <dsp:nvSpPr>
        <dsp:cNvPr id="0" name=""/>
        <dsp:cNvSpPr/>
      </dsp:nvSpPr>
      <dsp:spPr>
        <a:xfrm>
          <a:off x="0" y="4932210"/>
          <a:ext cx="4983860" cy="984592"/>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C21BED67-1F13-4312-815B-B5C34DAA27F9}">
      <dsp:nvSpPr>
        <dsp:cNvPr id="0" name=""/>
        <dsp:cNvSpPr/>
      </dsp:nvSpPr>
      <dsp:spPr>
        <a:xfrm>
          <a:off x="297839" y="5149120"/>
          <a:ext cx="541526" cy="541526"/>
        </a:xfrm>
        <a:prstGeom prst="rect">
          <a:avLst/>
        </a:prstGeom>
        <a:blipFill rotWithShape="1">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60EF14-C09B-4543-88B7-7F45704CBA36}">
      <dsp:nvSpPr>
        <dsp:cNvPr id="0" name=""/>
        <dsp:cNvSpPr/>
      </dsp:nvSpPr>
      <dsp:spPr>
        <a:xfrm>
          <a:off x="1137204" y="4927587"/>
          <a:ext cx="3846655" cy="984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203" tIns="104203" rIns="104203" bIns="104203" numCol="1" spcCol="1270" anchor="ctr" anchorCtr="0">
          <a:noAutofit/>
        </a:bodyPr>
        <a:lstStyle/>
        <a:p>
          <a:pPr marL="0" lvl="0" indent="0" algn="l" defTabSz="844550">
            <a:lnSpc>
              <a:spcPct val="100000"/>
            </a:lnSpc>
            <a:spcBef>
              <a:spcPct val="0"/>
            </a:spcBef>
            <a:spcAft>
              <a:spcPct val="35000"/>
            </a:spcAft>
            <a:buNone/>
          </a:pPr>
          <a:r>
            <a:rPr lang="en-IN" sz="1900" b="0" i="0" kern="1200" dirty="0">
              <a:solidFill>
                <a:schemeClr val="bg1"/>
              </a:solidFill>
            </a:rPr>
            <a:t>Expected Results and Impact</a:t>
          </a:r>
          <a:endParaRPr lang="en-US" sz="1900" kern="1200" dirty="0">
            <a:solidFill>
              <a:schemeClr val="bg1"/>
            </a:solidFill>
          </a:endParaRPr>
        </a:p>
      </dsp:txBody>
      <dsp:txXfrm>
        <a:off x="1137204" y="4927587"/>
        <a:ext cx="3846655" cy="98459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6/16/2023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hank You">
    <p:bg>
      <p:bgPr>
        <a:solidFill>
          <a:schemeClr val="tx1"/>
        </a:solidFill>
        <a:effectLst/>
      </p:bgPr>
    </p:bg>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10B86B2D-56E1-4FB2-8CC9-DBC6C0B6EB09}"/>
              </a:ext>
            </a:extLst>
          </p:cNvPr>
          <p:cNvSpPr>
            <a:spLocks noGrp="1"/>
          </p:cNvSpPr>
          <p:nvPr>
            <p:ph type="pic" sz="quarter" idx="13" hasCustomPrompt="1"/>
          </p:nvPr>
        </p:nvSpPr>
        <p:spPr>
          <a:xfrm flipH="1">
            <a:off x="0" y="0"/>
            <a:ext cx="8153400" cy="6858000"/>
          </a:xfrm>
        </p:spPr>
        <p:txBody>
          <a:bodyPr/>
          <a:lstStyle>
            <a:lvl1pPr marL="0" indent="0" algn="ctr">
              <a:buNone/>
              <a:defRPr>
                <a:solidFill>
                  <a:schemeClr val="bg1"/>
                </a:solidFill>
              </a:defRPr>
            </a:lvl1pPr>
          </a:lstStyle>
          <a:p>
            <a:r>
              <a:rPr lang="en-US" dirty="0"/>
              <a:t>Click to add photo</a:t>
            </a:r>
          </a:p>
        </p:txBody>
      </p:sp>
      <p:sp>
        <p:nvSpPr>
          <p:cNvPr id="8" name="Text Placeholder 17">
            <a:extLst>
              <a:ext uri="{FF2B5EF4-FFF2-40B4-BE49-F238E27FC236}">
                <a16:creationId xmlns:a16="http://schemas.microsoft.com/office/drawing/2014/main" id="{1D70C38F-1ABB-4C86-972A-E388226700C8}"/>
              </a:ext>
            </a:extLst>
          </p:cNvPr>
          <p:cNvSpPr>
            <a:spLocks noGrp="1"/>
          </p:cNvSpPr>
          <p:nvPr>
            <p:ph type="body" sz="quarter" idx="15" hasCustomPrompt="1"/>
          </p:nvPr>
        </p:nvSpPr>
        <p:spPr>
          <a:xfrm>
            <a:off x="7465112" y="2326705"/>
            <a:ext cx="4114592" cy="2212496"/>
          </a:xfrm>
        </p:spPr>
        <p:txBody>
          <a:bodyPr>
            <a:noAutofit/>
          </a:bodyPr>
          <a:lstStyle>
            <a:lvl1pPr marL="0" indent="0" algn="l">
              <a:lnSpc>
                <a:spcPct val="125000"/>
              </a:lnSpc>
              <a:buNone/>
              <a:defRPr sz="1400" spc="100" baseline="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319B0AE4-4C17-4975-A59C-4D9EFE584062}"/>
              </a:ext>
            </a:extLst>
          </p:cNvPr>
          <p:cNvSpPr>
            <a:spLocks noGrp="1"/>
          </p:cNvSpPr>
          <p:nvPr>
            <p:ph type="dt" sz="half" idx="10"/>
          </p:nvPr>
        </p:nvSpPr>
        <p:spPr/>
        <p:txBody>
          <a:bodyPr/>
          <a:lstStyle/>
          <a:p>
            <a:r>
              <a:rPr lang="en-US" dirty="0"/>
              <a:t>8/06/20XX</a:t>
            </a:r>
          </a:p>
        </p:txBody>
      </p:sp>
      <p:sp>
        <p:nvSpPr>
          <p:cNvPr id="4" name="Footer Placeholder 3">
            <a:extLst>
              <a:ext uri="{FF2B5EF4-FFF2-40B4-BE49-F238E27FC236}">
                <a16:creationId xmlns:a16="http://schemas.microsoft.com/office/drawing/2014/main" id="{D5FC9023-3371-40C0-A618-BF8AA20FFE56}"/>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C8221E28-544B-4D00-A151-341F3D7EC99A}"/>
              </a:ext>
            </a:extLst>
          </p:cNvPr>
          <p:cNvSpPr>
            <a:spLocks noGrp="1"/>
          </p:cNvSpPr>
          <p:nvPr>
            <p:ph type="sldNum" sz="quarter" idx="12"/>
          </p:nvPr>
        </p:nvSpPr>
        <p:spPr/>
        <p:txBody>
          <a:bodyPr/>
          <a:lstStyle/>
          <a:p>
            <a:fld id="{A402E4C0-AD5E-4E8C-9F21-7CCE474BDCEB}" type="slidenum">
              <a:rPr lang="en-US" smtClean="0"/>
              <a:pPr/>
              <a:t>‹#›</a:t>
            </a:fld>
            <a:endParaRPr lang="en-US" dirty="0"/>
          </a:p>
        </p:txBody>
      </p:sp>
      <p:sp>
        <p:nvSpPr>
          <p:cNvPr id="2" name="Title 1">
            <a:extLst>
              <a:ext uri="{FF2B5EF4-FFF2-40B4-BE49-F238E27FC236}">
                <a16:creationId xmlns:a16="http://schemas.microsoft.com/office/drawing/2014/main" id="{0E907CF0-318A-401D-9F77-B63C65D2968E}"/>
              </a:ext>
            </a:extLst>
          </p:cNvPr>
          <p:cNvSpPr>
            <a:spLocks noGrp="1"/>
          </p:cNvSpPr>
          <p:nvPr>
            <p:ph type="title" hasCustomPrompt="1"/>
          </p:nvPr>
        </p:nvSpPr>
        <p:spPr>
          <a:xfrm>
            <a:off x="7452360" y="1728566"/>
            <a:ext cx="4127344" cy="724702"/>
          </a:xfrm>
        </p:spPr>
        <p:txBody>
          <a:bodyPr anchor="t">
            <a:noAutofit/>
          </a:bodyPr>
          <a:lstStyle>
            <a:lvl1pPr>
              <a:defRPr sz="2800">
                <a:ln w="19050">
                  <a:solidFill>
                    <a:schemeClr val="bg1"/>
                  </a:solidFill>
                </a:ln>
              </a:defRPr>
            </a:lvl1pPr>
          </a:lstStyle>
          <a:p>
            <a:r>
              <a:rPr lang="en-US" dirty="0"/>
              <a:t>Click to add title</a:t>
            </a:r>
          </a:p>
        </p:txBody>
      </p:sp>
    </p:spTree>
    <p:extLst>
      <p:ext uri="{BB962C8B-B14F-4D97-AF65-F5344CB8AC3E}">
        <p14:creationId xmlns:p14="http://schemas.microsoft.com/office/powerpoint/2010/main" val="625712854"/>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a:t>Click to 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 id="2147483667" r:id="rId15"/>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bin"/><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a:xfrm>
            <a:off x="7873611" y="731520"/>
            <a:ext cx="3923999" cy="3381481"/>
          </a:xfrm>
        </p:spPr>
        <p:txBody>
          <a:bodyPr/>
          <a:lstStyle/>
          <a:p>
            <a:r>
              <a:rPr lang="en-US" dirty="0"/>
              <a:t>Live Lecture Visual Generation</a:t>
            </a:r>
          </a:p>
        </p:txBody>
      </p:sp>
      <p:sp>
        <p:nvSpPr>
          <p:cNvPr id="6" name="Text Placeholder 5">
            <a:extLst>
              <a:ext uri="{FF2B5EF4-FFF2-40B4-BE49-F238E27FC236}">
                <a16:creationId xmlns:a16="http://schemas.microsoft.com/office/drawing/2014/main" id="{1397C2DB-90F2-4971-AC44-7CDDF5A3B552}"/>
              </a:ext>
            </a:extLst>
          </p:cNvPr>
          <p:cNvSpPr>
            <a:spLocks noGrp="1"/>
          </p:cNvSpPr>
          <p:nvPr>
            <p:ph type="body" sz="half" idx="2"/>
          </p:nvPr>
        </p:nvSpPr>
        <p:spPr/>
        <p:txBody>
          <a:bodyPr/>
          <a:lstStyle/>
          <a:p>
            <a:r>
              <a:rPr lang="en-US" dirty="0"/>
              <a:t>ICT based education</a:t>
            </a:r>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l="17" r="17"/>
          <a:stretch>
            <a:fillRect/>
          </a:stretch>
        </p:blipFill>
        <p:spPr/>
      </p:pic>
    </p:spTree>
    <p:extLst>
      <p:ext uri="{BB962C8B-B14F-4D97-AF65-F5344CB8AC3E}">
        <p14:creationId xmlns:p14="http://schemas.microsoft.com/office/powerpoint/2010/main" val="1136250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43378-52C5-5FA5-B9D7-02AA3B1237FD}"/>
              </a:ext>
            </a:extLst>
          </p:cNvPr>
          <p:cNvSpPr>
            <a:spLocks noGrp="1"/>
          </p:cNvSpPr>
          <p:nvPr>
            <p:ph type="title"/>
          </p:nvPr>
        </p:nvSpPr>
        <p:spPr/>
        <p:txBody>
          <a:bodyPr/>
          <a:lstStyle/>
          <a:p>
            <a:r>
              <a:rPr lang="en-US" dirty="0"/>
              <a:t>Usage of Image Datasets</a:t>
            </a:r>
            <a:endParaRPr lang="en-IN" dirty="0"/>
          </a:p>
        </p:txBody>
      </p:sp>
      <p:sp>
        <p:nvSpPr>
          <p:cNvPr id="3" name="Content Placeholder 2">
            <a:extLst>
              <a:ext uri="{FF2B5EF4-FFF2-40B4-BE49-F238E27FC236}">
                <a16:creationId xmlns:a16="http://schemas.microsoft.com/office/drawing/2014/main" id="{2F6701D2-3198-8C9E-7941-47FAC8FECCCA}"/>
              </a:ext>
            </a:extLst>
          </p:cNvPr>
          <p:cNvSpPr>
            <a:spLocks noGrp="1"/>
          </p:cNvSpPr>
          <p:nvPr>
            <p:ph sz="half" idx="1"/>
          </p:nvPr>
        </p:nvSpPr>
        <p:spPr>
          <a:xfrm>
            <a:off x="838200" y="1825625"/>
            <a:ext cx="5257800" cy="1173607"/>
          </a:xfrm>
        </p:spPr>
        <p:txBody>
          <a:bodyPr/>
          <a:lstStyle/>
          <a:p>
            <a:pPr algn="just"/>
            <a:r>
              <a:rPr lang="en-US" dirty="0"/>
              <a:t>Most of those AI Image or video generation models uses image Datasets.</a:t>
            </a:r>
            <a:endParaRPr lang="en-IN" dirty="0"/>
          </a:p>
        </p:txBody>
      </p:sp>
      <p:sp>
        <p:nvSpPr>
          <p:cNvPr id="5" name="Slide Number Placeholder 4">
            <a:extLst>
              <a:ext uri="{FF2B5EF4-FFF2-40B4-BE49-F238E27FC236}">
                <a16:creationId xmlns:a16="http://schemas.microsoft.com/office/drawing/2014/main" id="{624A85EC-E26C-80FD-AC4A-341DF7BA1380}"/>
              </a:ext>
            </a:extLst>
          </p:cNvPr>
          <p:cNvSpPr>
            <a:spLocks noGrp="1"/>
          </p:cNvSpPr>
          <p:nvPr>
            <p:ph type="sldNum" sz="quarter" idx="10"/>
          </p:nvPr>
        </p:nvSpPr>
        <p:spPr>
          <a:xfrm>
            <a:off x="11353800" y="6132875"/>
            <a:ext cx="838200" cy="360000"/>
          </a:xfrm>
        </p:spPr>
        <p:txBody>
          <a:bodyPr/>
          <a:lstStyle/>
          <a:p>
            <a:r>
              <a:rPr lang="en-US"/>
              <a:t>PAGE </a:t>
            </a:r>
            <a:fld id="{4A9B5881-4007-4345-955A-79C2656F0C49}" type="slidenum">
              <a:rPr lang="en-US" smtClean="0"/>
              <a:pPr/>
              <a:t>10</a:t>
            </a:fld>
            <a:endParaRPr lang="en-US" dirty="0"/>
          </a:p>
        </p:txBody>
      </p:sp>
      <p:sp>
        <p:nvSpPr>
          <p:cNvPr id="8" name="Title 1">
            <a:extLst>
              <a:ext uri="{FF2B5EF4-FFF2-40B4-BE49-F238E27FC236}">
                <a16:creationId xmlns:a16="http://schemas.microsoft.com/office/drawing/2014/main" id="{18BA9626-9580-532E-98A6-27788F27D029}"/>
              </a:ext>
            </a:extLst>
          </p:cNvPr>
          <p:cNvSpPr txBox="1">
            <a:spLocks/>
          </p:cNvSpPr>
          <p:nvPr/>
        </p:nvSpPr>
        <p:spPr>
          <a:xfrm>
            <a:off x="838200" y="253320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dirty="0"/>
              <a:t>Drawbacks</a:t>
            </a:r>
            <a:endParaRPr lang="en-IN" dirty="0"/>
          </a:p>
        </p:txBody>
      </p:sp>
      <p:sp>
        <p:nvSpPr>
          <p:cNvPr id="9" name="Content Placeholder 2">
            <a:extLst>
              <a:ext uri="{FF2B5EF4-FFF2-40B4-BE49-F238E27FC236}">
                <a16:creationId xmlns:a16="http://schemas.microsoft.com/office/drawing/2014/main" id="{B22D9768-3ED1-5892-7A85-C39A51F853CE}"/>
              </a:ext>
            </a:extLst>
          </p:cNvPr>
          <p:cNvSpPr txBox="1">
            <a:spLocks/>
          </p:cNvSpPr>
          <p:nvPr/>
        </p:nvSpPr>
        <p:spPr>
          <a:xfrm>
            <a:off x="838200" y="3936514"/>
            <a:ext cx="5257800" cy="155903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Needs a lot of storage space for datasets</a:t>
            </a:r>
          </a:p>
          <a:p>
            <a:pPr algn="just"/>
            <a:r>
              <a:rPr lang="en-US" dirty="0"/>
              <a:t>Requires a lot of processing to generate a image</a:t>
            </a:r>
          </a:p>
          <a:p>
            <a:pPr algn="just"/>
            <a:r>
              <a:rPr lang="en-US" dirty="0"/>
              <a:t>Unable to produce animations which are not GIFs.</a:t>
            </a:r>
            <a:endParaRPr lang="en-IN" dirty="0"/>
          </a:p>
        </p:txBody>
      </p:sp>
      <p:sp>
        <p:nvSpPr>
          <p:cNvPr id="10" name="Rectangle 9">
            <a:extLst>
              <a:ext uri="{FF2B5EF4-FFF2-40B4-BE49-F238E27FC236}">
                <a16:creationId xmlns:a16="http://schemas.microsoft.com/office/drawing/2014/main" id="{2C9A24C9-7B5C-3609-7079-BB0ED7C1632B}"/>
              </a:ext>
              <a:ext uri="{C183D7F6-B498-43B3-948B-1728B52AA6E4}">
                <adec:decorative xmlns:adec="http://schemas.microsoft.com/office/drawing/2017/decorative" val="1"/>
              </a:ext>
            </a:extLst>
          </p:cNvPr>
          <p:cNvSpPr/>
          <p:nvPr/>
        </p:nvSpPr>
        <p:spPr>
          <a:xfrm>
            <a:off x="0" y="6492875"/>
            <a:ext cx="2552123" cy="224088"/>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Problem Statement</a:t>
            </a:r>
          </a:p>
        </p:txBody>
      </p:sp>
      <p:sp>
        <p:nvSpPr>
          <p:cNvPr id="11" name="Rectangle 10">
            <a:extLst>
              <a:ext uri="{FF2B5EF4-FFF2-40B4-BE49-F238E27FC236}">
                <a16:creationId xmlns:a16="http://schemas.microsoft.com/office/drawing/2014/main" id="{54B55D39-4BB8-796B-9E41-19D63C57D8C0}"/>
              </a:ext>
              <a:ext uri="{C183D7F6-B498-43B3-948B-1728B52AA6E4}">
                <adec:decorative xmlns:adec="http://schemas.microsoft.com/office/drawing/2017/decorative" val="1"/>
              </a:ext>
            </a:extLst>
          </p:cNvPr>
          <p:cNvSpPr/>
          <p:nvPr/>
        </p:nvSpPr>
        <p:spPr>
          <a:xfrm>
            <a:off x="2552123" y="6356964"/>
            <a:ext cx="2552123" cy="3645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Existing System</a:t>
            </a:r>
          </a:p>
        </p:txBody>
      </p:sp>
      <p:sp>
        <p:nvSpPr>
          <p:cNvPr id="12" name="Rectangle 11">
            <a:extLst>
              <a:ext uri="{FF2B5EF4-FFF2-40B4-BE49-F238E27FC236}">
                <a16:creationId xmlns:a16="http://schemas.microsoft.com/office/drawing/2014/main" id="{888623F9-484D-8C58-C61B-CD7259EA59D7}"/>
              </a:ext>
              <a:ext uri="{C183D7F6-B498-43B3-948B-1728B52AA6E4}">
                <adec:decorative xmlns:adec="http://schemas.microsoft.com/office/drawing/2017/decorative" val="1"/>
              </a:ext>
            </a:extLst>
          </p:cNvPr>
          <p:cNvSpPr/>
          <p:nvPr/>
        </p:nvSpPr>
        <p:spPr>
          <a:xfrm>
            <a:off x="5104246" y="6567567"/>
            <a:ext cx="2552123" cy="1594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Our Approach</a:t>
            </a:r>
          </a:p>
        </p:txBody>
      </p:sp>
      <p:sp>
        <p:nvSpPr>
          <p:cNvPr id="13" name="Rectangle 12">
            <a:extLst>
              <a:ext uri="{FF2B5EF4-FFF2-40B4-BE49-F238E27FC236}">
                <a16:creationId xmlns:a16="http://schemas.microsoft.com/office/drawing/2014/main" id="{B6A15A23-AEBF-6057-C746-1A0764AA61E1}"/>
              </a:ext>
              <a:ext uri="{C183D7F6-B498-43B3-948B-1728B52AA6E4}">
                <adec:decorative xmlns:adec="http://schemas.microsoft.com/office/drawing/2017/decorative" val="1"/>
              </a:ext>
            </a:extLst>
          </p:cNvPr>
          <p:cNvSpPr/>
          <p:nvPr/>
        </p:nvSpPr>
        <p:spPr>
          <a:xfrm>
            <a:off x="7249160"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Methodology</a:t>
            </a:r>
          </a:p>
        </p:txBody>
      </p:sp>
      <p:sp>
        <p:nvSpPr>
          <p:cNvPr id="14" name="Isosceles Triangle 13">
            <a:extLst>
              <a:ext uri="{FF2B5EF4-FFF2-40B4-BE49-F238E27FC236}">
                <a16:creationId xmlns:a16="http://schemas.microsoft.com/office/drawing/2014/main" id="{6984D5ED-C1AF-A4AF-1F65-9BB750A665E5}"/>
              </a:ext>
              <a:ext uri="{C183D7F6-B498-43B3-948B-1728B52AA6E4}">
                <adec:decorative xmlns:adec="http://schemas.microsoft.com/office/drawing/2017/decorative" val="1"/>
              </a:ext>
            </a:extLst>
          </p:cNvPr>
          <p:cNvSpPr/>
          <p:nvPr/>
        </p:nvSpPr>
        <p:spPr>
          <a:xfrm rot="10800000">
            <a:off x="5032822" y="6229234"/>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79F4E9E-70DB-0493-54DD-0CE4A9A57A4A}"/>
              </a:ext>
              <a:ext uri="{C183D7F6-B498-43B3-948B-1728B52AA6E4}">
                <adec:decorative xmlns:adec="http://schemas.microsoft.com/office/drawing/2017/decorative" val="1"/>
              </a:ext>
            </a:extLst>
          </p:cNvPr>
          <p:cNvSpPr/>
          <p:nvPr/>
        </p:nvSpPr>
        <p:spPr>
          <a:xfrm>
            <a:off x="9600761" y="6549472"/>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Expected Results</a:t>
            </a:r>
          </a:p>
        </p:txBody>
      </p:sp>
    </p:spTree>
    <p:extLst>
      <p:ext uri="{BB962C8B-B14F-4D97-AF65-F5344CB8AC3E}">
        <p14:creationId xmlns:p14="http://schemas.microsoft.com/office/powerpoint/2010/main" val="116222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50"/>
                                        <p:tgtEl>
                                          <p:spTgt spid="10"/>
                                        </p:tgtEl>
                                        <p:attrNameLst>
                                          <p:attrName>ppt_y</p:attrName>
                                        </p:attrNameLst>
                                      </p:cBhvr>
                                      <p:tavLst>
                                        <p:tav tm="0">
                                          <p:val>
                                            <p:strVal val="#ppt_y+#ppt_h*1.125000"/>
                                          </p:val>
                                        </p:tav>
                                        <p:tav tm="100000">
                                          <p:val>
                                            <p:strVal val="#ppt_y"/>
                                          </p:val>
                                        </p:tav>
                                      </p:tavLst>
                                    </p:anim>
                                    <p:animEffect transition="in" filter="wipe(up)">
                                      <p:cBhvr>
                                        <p:cTn id="8" dur="250"/>
                                        <p:tgtEl>
                                          <p:spTgt spid="10"/>
                                        </p:tgtEl>
                                      </p:cBhvr>
                                    </p:animEffect>
                                  </p:childTnLst>
                                </p:cTn>
                              </p:par>
                              <p:par>
                                <p:cTn id="9" presetID="10"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250"/>
                                        <p:tgtEl>
                                          <p:spTgt spid="14"/>
                                        </p:tgtEl>
                                      </p:cBhvr>
                                    </p:animEffect>
                                  </p:childTnLst>
                                </p:cTn>
                              </p:par>
                            </p:childTnLst>
                          </p:cTn>
                        </p:par>
                        <p:par>
                          <p:cTn id="12" fill="hold">
                            <p:stCondLst>
                              <p:cond delay="250"/>
                            </p:stCondLst>
                            <p:childTnLst>
                              <p:par>
                                <p:cTn id="13" presetID="12" presetClass="entr" presetSubtype="4"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250"/>
                                        <p:tgtEl>
                                          <p:spTgt spid="11"/>
                                        </p:tgtEl>
                                        <p:attrNameLst>
                                          <p:attrName>ppt_y</p:attrName>
                                        </p:attrNameLst>
                                      </p:cBhvr>
                                      <p:tavLst>
                                        <p:tav tm="0">
                                          <p:val>
                                            <p:strVal val="#ppt_y+#ppt_h*1.125000"/>
                                          </p:val>
                                        </p:tav>
                                        <p:tav tm="100000">
                                          <p:val>
                                            <p:strVal val="#ppt_y"/>
                                          </p:val>
                                        </p:tav>
                                      </p:tavLst>
                                    </p:anim>
                                    <p:animEffect transition="in" filter="wipe(up)">
                                      <p:cBhvr>
                                        <p:cTn id="16" dur="250"/>
                                        <p:tgtEl>
                                          <p:spTgt spid="11"/>
                                        </p:tgtEl>
                                      </p:cBhvr>
                                    </p:animEffect>
                                  </p:childTnLst>
                                </p:cTn>
                              </p:par>
                            </p:childTnLst>
                          </p:cTn>
                        </p:par>
                        <p:par>
                          <p:cTn id="17" fill="hold">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250"/>
                                        <p:tgtEl>
                                          <p:spTgt spid="12"/>
                                        </p:tgtEl>
                                        <p:attrNameLst>
                                          <p:attrName>ppt_y</p:attrName>
                                        </p:attrNameLst>
                                      </p:cBhvr>
                                      <p:tavLst>
                                        <p:tav tm="0">
                                          <p:val>
                                            <p:strVal val="#ppt_y+#ppt_h*1.125000"/>
                                          </p:val>
                                        </p:tav>
                                        <p:tav tm="100000">
                                          <p:val>
                                            <p:strVal val="#ppt_y"/>
                                          </p:val>
                                        </p:tav>
                                      </p:tavLst>
                                    </p:anim>
                                    <p:animEffect transition="in" filter="wipe(up)">
                                      <p:cBhvr>
                                        <p:cTn id="21" dur="250"/>
                                        <p:tgtEl>
                                          <p:spTgt spid="12"/>
                                        </p:tgtEl>
                                      </p:cBhvr>
                                    </p:animEffect>
                                  </p:childTnLst>
                                </p:cTn>
                              </p:par>
                            </p:childTnLst>
                          </p:cTn>
                        </p:par>
                        <p:par>
                          <p:cTn id="22" fill="hold">
                            <p:stCondLst>
                              <p:cond delay="750"/>
                            </p:stCondLst>
                            <p:childTnLst>
                              <p:par>
                                <p:cTn id="23" presetID="12" presetClass="entr" presetSubtype="4"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250"/>
                                        <p:tgtEl>
                                          <p:spTgt spid="13"/>
                                        </p:tgtEl>
                                        <p:attrNameLst>
                                          <p:attrName>ppt_y</p:attrName>
                                        </p:attrNameLst>
                                      </p:cBhvr>
                                      <p:tavLst>
                                        <p:tav tm="0">
                                          <p:val>
                                            <p:strVal val="#ppt_y+#ppt_h*1.125000"/>
                                          </p:val>
                                        </p:tav>
                                        <p:tav tm="100000">
                                          <p:val>
                                            <p:strVal val="#ppt_y"/>
                                          </p:val>
                                        </p:tav>
                                      </p:tavLst>
                                    </p:anim>
                                    <p:animEffect transition="in" filter="wipe(up)">
                                      <p:cBhvr>
                                        <p:cTn id="26" dur="250"/>
                                        <p:tgtEl>
                                          <p:spTgt spid="13"/>
                                        </p:tgtEl>
                                      </p:cBhvr>
                                    </p:animEffect>
                                  </p:childTnLst>
                                </p:cTn>
                              </p:par>
                            </p:childTnLst>
                          </p:cTn>
                        </p:par>
                        <p:par>
                          <p:cTn id="27" fill="hold">
                            <p:stCondLst>
                              <p:cond delay="1000"/>
                            </p:stCondLst>
                            <p:childTnLst>
                              <p:par>
                                <p:cTn id="28" presetID="12" presetClass="entr" presetSubtype="4"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250"/>
                                        <p:tgtEl>
                                          <p:spTgt spid="15"/>
                                        </p:tgtEl>
                                        <p:attrNameLst>
                                          <p:attrName>ppt_y</p:attrName>
                                        </p:attrNameLst>
                                      </p:cBhvr>
                                      <p:tavLst>
                                        <p:tav tm="0">
                                          <p:val>
                                            <p:strVal val="#ppt_y+#ppt_h*1.125000"/>
                                          </p:val>
                                        </p:tav>
                                        <p:tav tm="100000">
                                          <p:val>
                                            <p:strVal val="#ppt_y"/>
                                          </p:val>
                                        </p:tav>
                                      </p:tavLst>
                                    </p:anim>
                                    <p:animEffect transition="in" filter="wipe(up)">
                                      <p:cBhvr>
                                        <p:cTn id="31"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1276061" y="762690"/>
            <a:ext cx="3259018" cy="919806"/>
          </a:xfrm>
        </p:spPr>
        <p:txBody>
          <a:bodyPr/>
          <a:lstStyle/>
          <a:p>
            <a:r>
              <a:rPr lang="en-US" dirty="0"/>
              <a:t>Our Approach</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1276061" y="2032560"/>
            <a:ext cx="10033612" cy="4129299"/>
          </a:xfrm>
        </p:spPr>
        <p:txBody>
          <a:bodyPr/>
          <a:lstStyle/>
          <a:p>
            <a:pPr algn="just">
              <a:buFont typeface="Arial" panose="020B0604020202020204" pitchFamily="34" charset="0"/>
              <a:buChar char="•"/>
            </a:pPr>
            <a:r>
              <a:rPr lang="en-US" b="0" i="0" dirty="0">
                <a:solidFill>
                  <a:srgbClr val="D1D5DB"/>
                </a:solidFill>
                <a:effectLst/>
                <a:latin typeface="Söhne"/>
              </a:rPr>
              <a:t>AI assistant that recognizes the lecturer's voice, understands the lecture.</a:t>
            </a:r>
          </a:p>
          <a:p>
            <a:pPr algn="just">
              <a:buFont typeface="Arial" panose="020B0604020202020204" pitchFamily="34" charset="0"/>
              <a:buChar char="•"/>
            </a:pPr>
            <a:r>
              <a:rPr lang="en-US" dirty="0">
                <a:solidFill>
                  <a:srgbClr val="D1D5DB"/>
                </a:solidFill>
                <a:latin typeface="Söhne"/>
              </a:rPr>
              <a:t>Convert the concept in visuals and present them in real time</a:t>
            </a:r>
            <a:r>
              <a:rPr lang="en-US" b="0" i="0" dirty="0">
                <a:solidFill>
                  <a:srgbClr val="D1D5DB"/>
                </a:solidFill>
                <a:effectLst/>
                <a:latin typeface="Söhne"/>
              </a:rPr>
              <a:t>.</a:t>
            </a:r>
          </a:p>
          <a:p>
            <a:pPr algn="just">
              <a:buFont typeface="Arial" panose="020B0604020202020204" pitchFamily="34" charset="0"/>
              <a:buChar char="•"/>
            </a:pPr>
            <a:r>
              <a:rPr lang="en-US" dirty="0">
                <a:solidFill>
                  <a:srgbClr val="D1D5DB"/>
                </a:solidFill>
                <a:latin typeface="Söhne"/>
              </a:rPr>
              <a:t>Instead of using a images dataset , this approach uses the classification of shapes that in combinations could create a image.</a:t>
            </a:r>
          </a:p>
          <a:p>
            <a:pPr algn="just">
              <a:buFont typeface="Arial" panose="020B0604020202020204" pitchFamily="34" charset="0"/>
              <a:buChar char="•"/>
            </a:pPr>
            <a:r>
              <a:rPr lang="en-US" b="0" i="0" dirty="0">
                <a:solidFill>
                  <a:srgbClr val="D1D5DB"/>
                </a:solidFill>
                <a:effectLst/>
                <a:latin typeface="Söhne"/>
              </a:rPr>
              <a:t>This Project is mainly a research to identify a suitable Knowledge representation that could perform this task</a:t>
            </a:r>
          </a:p>
          <a:p>
            <a:pPr algn="just">
              <a:buFont typeface="Arial" panose="020B0604020202020204" pitchFamily="34" charset="0"/>
              <a:buChar char="•"/>
            </a:pPr>
            <a:endParaRPr lang="en-US" b="0" i="0" dirty="0">
              <a:solidFill>
                <a:srgbClr val="D1D5DB"/>
              </a:solidFill>
              <a:effectLst/>
              <a:latin typeface="Söhne"/>
            </a:endParaRP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09673" y="6176963"/>
            <a:ext cx="838200" cy="360000"/>
          </a:xfrm>
        </p:spPr>
        <p:txBody>
          <a:bodyPr/>
          <a:lstStyle/>
          <a:p>
            <a:r>
              <a:rPr lang="en-US" dirty="0"/>
              <a:t>PAGE </a:t>
            </a:r>
            <a:fld id="{4A9B5881-4007-4345-955A-79C2656F0C49}" type="slidenum">
              <a:rPr lang="en-US" smtClean="0"/>
              <a:pPr/>
              <a:t>11</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0" y="6536963"/>
            <a:ext cx="2552123" cy="180000"/>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Problem Statement</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2552123" y="6562004"/>
            <a:ext cx="2552123" cy="15947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Existing System</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5104246" y="6367039"/>
            <a:ext cx="2552123" cy="359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Our Approach</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7249160"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Methodology</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7584945" y="6250627"/>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8AE9DC-B87E-7A09-4363-0D5CBE5E5B89}"/>
              </a:ext>
              <a:ext uri="{C183D7F6-B498-43B3-948B-1728B52AA6E4}">
                <adec:decorative xmlns:adec="http://schemas.microsoft.com/office/drawing/2017/decorative" val="1"/>
              </a:ext>
            </a:extLst>
          </p:cNvPr>
          <p:cNvSpPr/>
          <p:nvPr/>
        </p:nvSpPr>
        <p:spPr>
          <a:xfrm>
            <a:off x="9600761" y="6549472"/>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Expected Results</a:t>
            </a:r>
          </a:p>
        </p:txBody>
      </p:sp>
    </p:spTree>
    <p:extLst>
      <p:ext uri="{BB962C8B-B14F-4D97-AF65-F5344CB8AC3E}">
        <p14:creationId xmlns:p14="http://schemas.microsoft.com/office/powerpoint/2010/main" val="76514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p:tgtEl>
                                          <p:spTgt spid="8"/>
                                        </p:tgtEl>
                                        <p:attrNameLst>
                                          <p:attrName>ppt_y</p:attrName>
                                        </p:attrNameLst>
                                      </p:cBhvr>
                                      <p:tavLst>
                                        <p:tav tm="0">
                                          <p:val>
                                            <p:strVal val="#ppt_y+#ppt_h*1.125000"/>
                                          </p:val>
                                        </p:tav>
                                        <p:tav tm="100000">
                                          <p:val>
                                            <p:strVal val="#ppt_y"/>
                                          </p:val>
                                        </p:tav>
                                      </p:tavLst>
                                    </p:anim>
                                    <p:animEffect transition="in" filter="wipe(up)">
                                      <p:cBhvr>
                                        <p:cTn id="8" dur="250"/>
                                        <p:tgtEl>
                                          <p:spTgt spid="8"/>
                                        </p:tgtEl>
                                      </p:cBhvr>
                                    </p:animEffect>
                                  </p:childTnLst>
                                </p:cTn>
                              </p:par>
                              <p:par>
                                <p:cTn id="9" presetID="10"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250"/>
                                        <p:tgtEl>
                                          <p:spTgt spid="14"/>
                                        </p:tgtEl>
                                      </p:cBhvr>
                                    </p:animEffect>
                                  </p:childTnLst>
                                </p:cTn>
                              </p:par>
                            </p:childTnLst>
                          </p:cTn>
                        </p:par>
                        <p:par>
                          <p:cTn id="12" fill="hold">
                            <p:stCondLst>
                              <p:cond delay="250"/>
                            </p:stCondLst>
                            <p:childTnLst>
                              <p:par>
                                <p:cTn id="13" presetID="1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250"/>
                                        <p:tgtEl>
                                          <p:spTgt spid="10"/>
                                        </p:tgtEl>
                                        <p:attrNameLst>
                                          <p:attrName>ppt_y</p:attrName>
                                        </p:attrNameLst>
                                      </p:cBhvr>
                                      <p:tavLst>
                                        <p:tav tm="0">
                                          <p:val>
                                            <p:strVal val="#ppt_y+#ppt_h*1.125000"/>
                                          </p:val>
                                        </p:tav>
                                        <p:tav tm="100000">
                                          <p:val>
                                            <p:strVal val="#ppt_y"/>
                                          </p:val>
                                        </p:tav>
                                      </p:tavLst>
                                    </p:anim>
                                    <p:animEffect transition="in" filter="wipe(up)">
                                      <p:cBhvr>
                                        <p:cTn id="16" dur="250"/>
                                        <p:tgtEl>
                                          <p:spTgt spid="10"/>
                                        </p:tgtEl>
                                      </p:cBhvr>
                                    </p:animEffect>
                                  </p:childTnLst>
                                </p:cTn>
                              </p:par>
                            </p:childTnLst>
                          </p:cTn>
                        </p:par>
                        <p:par>
                          <p:cTn id="17" fill="hold">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250"/>
                                        <p:tgtEl>
                                          <p:spTgt spid="11"/>
                                        </p:tgtEl>
                                        <p:attrNameLst>
                                          <p:attrName>ppt_y</p:attrName>
                                        </p:attrNameLst>
                                      </p:cBhvr>
                                      <p:tavLst>
                                        <p:tav tm="0">
                                          <p:val>
                                            <p:strVal val="#ppt_y+#ppt_h*1.125000"/>
                                          </p:val>
                                        </p:tav>
                                        <p:tav tm="100000">
                                          <p:val>
                                            <p:strVal val="#ppt_y"/>
                                          </p:val>
                                        </p:tav>
                                      </p:tavLst>
                                    </p:anim>
                                    <p:animEffect transition="in" filter="wipe(up)">
                                      <p:cBhvr>
                                        <p:cTn id="21" dur="250"/>
                                        <p:tgtEl>
                                          <p:spTgt spid="11"/>
                                        </p:tgtEl>
                                      </p:cBhvr>
                                    </p:animEffect>
                                  </p:childTnLst>
                                </p:cTn>
                              </p:par>
                            </p:childTnLst>
                          </p:cTn>
                        </p:par>
                        <p:par>
                          <p:cTn id="22" fill="hold">
                            <p:stCondLst>
                              <p:cond delay="750"/>
                            </p:stCondLst>
                            <p:childTnLst>
                              <p:par>
                                <p:cTn id="23" presetID="12" presetClass="entr" presetSubtype="4"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250"/>
                                        <p:tgtEl>
                                          <p:spTgt spid="12"/>
                                        </p:tgtEl>
                                        <p:attrNameLst>
                                          <p:attrName>ppt_y</p:attrName>
                                        </p:attrNameLst>
                                      </p:cBhvr>
                                      <p:tavLst>
                                        <p:tav tm="0">
                                          <p:val>
                                            <p:strVal val="#ppt_y+#ppt_h*1.125000"/>
                                          </p:val>
                                        </p:tav>
                                        <p:tav tm="100000">
                                          <p:val>
                                            <p:strVal val="#ppt_y"/>
                                          </p:val>
                                        </p:tav>
                                      </p:tavLst>
                                    </p:anim>
                                    <p:animEffect transition="in" filter="wipe(up)">
                                      <p:cBhvr>
                                        <p:cTn id="26" dur="250"/>
                                        <p:tgtEl>
                                          <p:spTgt spid="12"/>
                                        </p:tgtEl>
                                      </p:cBhvr>
                                    </p:animEffect>
                                  </p:childTnLst>
                                </p:cTn>
                              </p:par>
                            </p:childTnLst>
                          </p:cTn>
                        </p:par>
                        <p:par>
                          <p:cTn id="27" fill="hold">
                            <p:stCondLst>
                              <p:cond delay="100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250"/>
                                        <p:tgtEl>
                                          <p:spTgt spid="5"/>
                                        </p:tgtEl>
                                        <p:attrNameLst>
                                          <p:attrName>ppt_y</p:attrName>
                                        </p:attrNameLst>
                                      </p:cBhvr>
                                      <p:tavLst>
                                        <p:tav tm="0">
                                          <p:val>
                                            <p:strVal val="#ppt_y+#ppt_h*1.125000"/>
                                          </p:val>
                                        </p:tav>
                                        <p:tav tm="100000">
                                          <p:val>
                                            <p:strVal val="#ppt_y"/>
                                          </p:val>
                                        </p:tav>
                                      </p:tavLst>
                                    </p:anim>
                                    <p:animEffect transition="in" filter="wipe(up)">
                                      <p:cBhvr>
                                        <p:cTn id="31"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DC8F-92C1-1FED-572F-0402BD45C179}"/>
              </a:ext>
            </a:extLst>
          </p:cNvPr>
          <p:cNvSpPr>
            <a:spLocks noGrp="1"/>
          </p:cNvSpPr>
          <p:nvPr>
            <p:ph type="title"/>
          </p:nvPr>
        </p:nvSpPr>
        <p:spPr/>
        <p:txBody>
          <a:bodyPr/>
          <a:lstStyle/>
          <a:p>
            <a:r>
              <a:rPr lang="en-US" dirty="0"/>
              <a:t>Main Methodology</a:t>
            </a:r>
            <a:endParaRPr lang="en-IN" dirty="0"/>
          </a:p>
        </p:txBody>
      </p:sp>
      <p:sp>
        <p:nvSpPr>
          <p:cNvPr id="4" name="Content Placeholder 3">
            <a:extLst>
              <a:ext uri="{FF2B5EF4-FFF2-40B4-BE49-F238E27FC236}">
                <a16:creationId xmlns:a16="http://schemas.microsoft.com/office/drawing/2014/main" id="{88E80C73-B0ED-F4B1-1526-77145A0788DA}"/>
              </a:ext>
            </a:extLst>
          </p:cNvPr>
          <p:cNvSpPr>
            <a:spLocks noGrp="1"/>
          </p:cNvSpPr>
          <p:nvPr>
            <p:ph sz="half" idx="2"/>
          </p:nvPr>
        </p:nvSpPr>
        <p:spPr/>
        <p:txBody>
          <a:bodyPr/>
          <a:lstStyle/>
          <a:p>
            <a:pPr algn="just"/>
            <a:r>
              <a:rPr lang="en-US" dirty="0"/>
              <a:t>Advantages:</a:t>
            </a:r>
          </a:p>
          <a:p>
            <a:pPr algn="just"/>
            <a:r>
              <a:rPr lang="en-US" dirty="0"/>
              <a:t>With this procedure, it requires significantly less storage</a:t>
            </a:r>
          </a:p>
          <a:p>
            <a:pPr algn="just"/>
            <a:r>
              <a:rPr lang="en-US" dirty="0"/>
              <a:t>Instead of storing pixels of each image, it stores basic information of each individual shape.</a:t>
            </a:r>
          </a:p>
          <a:p>
            <a:pPr algn="just"/>
            <a:r>
              <a:rPr lang="en-IN" dirty="0"/>
              <a:t>By using that data making transition from on image to relative image is easier</a:t>
            </a:r>
          </a:p>
          <a:p>
            <a:pPr algn="just"/>
            <a:r>
              <a:rPr lang="en-IN" dirty="0"/>
              <a:t>This can be shown as animation</a:t>
            </a:r>
          </a:p>
          <a:p>
            <a:pPr algn="just"/>
            <a:r>
              <a:rPr lang="en-IN" dirty="0"/>
              <a:t>This project basically uses canvas and turtle during research</a:t>
            </a:r>
          </a:p>
        </p:txBody>
      </p:sp>
      <p:sp>
        <p:nvSpPr>
          <p:cNvPr id="5" name="Slide Number Placeholder 4">
            <a:extLst>
              <a:ext uri="{FF2B5EF4-FFF2-40B4-BE49-F238E27FC236}">
                <a16:creationId xmlns:a16="http://schemas.microsoft.com/office/drawing/2014/main" id="{D1B3FCAC-62E0-EBB1-1082-41C9A798B745}"/>
              </a:ext>
            </a:extLst>
          </p:cNvPr>
          <p:cNvSpPr>
            <a:spLocks noGrp="1"/>
          </p:cNvSpPr>
          <p:nvPr>
            <p:ph type="sldNum" sz="quarter" idx="10"/>
          </p:nvPr>
        </p:nvSpPr>
        <p:spPr>
          <a:xfrm>
            <a:off x="11353800" y="6162190"/>
            <a:ext cx="838200" cy="360000"/>
          </a:xfrm>
        </p:spPr>
        <p:txBody>
          <a:bodyPr/>
          <a:lstStyle/>
          <a:p>
            <a:r>
              <a:rPr lang="en-US" dirty="0"/>
              <a:t>PAGE </a:t>
            </a:r>
            <a:fld id="{4A9B5881-4007-4345-955A-79C2656F0C49}" type="slidenum">
              <a:rPr lang="en-US" smtClean="0"/>
              <a:pPr/>
              <a:t>12</a:t>
            </a:fld>
            <a:endParaRPr lang="en-US" dirty="0"/>
          </a:p>
        </p:txBody>
      </p:sp>
      <p:pic>
        <p:nvPicPr>
          <p:cNvPr id="5122" name="Picture 2" descr="Basic Shapes Become Complex Objects – Drawing in Class">
            <a:extLst>
              <a:ext uri="{FF2B5EF4-FFF2-40B4-BE49-F238E27FC236}">
                <a16:creationId xmlns:a16="http://schemas.microsoft.com/office/drawing/2014/main" id="{C56A248D-604E-150A-15C2-DAA22BF0CD5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3262313"/>
            <a:ext cx="5181600" cy="291465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3">
            <a:extLst>
              <a:ext uri="{FF2B5EF4-FFF2-40B4-BE49-F238E27FC236}">
                <a16:creationId xmlns:a16="http://schemas.microsoft.com/office/drawing/2014/main" id="{AF2949DC-7599-7EA0-8CD3-BCBDCD3E13ED}"/>
              </a:ext>
            </a:extLst>
          </p:cNvPr>
          <p:cNvSpPr txBox="1">
            <a:spLocks/>
          </p:cNvSpPr>
          <p:nvPr/>
        </p:nvSpPr>
        <p:spPr>
          <a:xfrm>
            <a:off x="914400" y="1603121"/>
            <a:ext cx="5181600" cy="12589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10" name="Content Placeholder 3">
            <a:extLst>
              <a:ext uri="{FF2B5EF4-FFF2-40B4-BE49-F238E27FC236}">
                <a16:creationId xmlns:a16="http://schemas.microsoft.com/office/drawing/2014/main" id="{31CF8905-A349-DED1-47AB-7A358DF0308D}"/>
              </a:ext>
            </a:extLst>
          </p:cNvPr>
          <p:cNvSpPr txBox="1">
            <a:spLocks/>
          </p:cNvSpPr>
          <p:nvPr/>
        </p:nvSpPr>
        <p:spPr>
          <a:xfrm>
            <a:off x="838200" y="2121282"/>
            <a:ext cx="5181600" cy="1048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rPr>
              <a:t>Converting an object into combination of basic shapes</a:t>
            </a:r>
            <a:endParaRPr lang="en-IN" dirty="0">
              <a:solidFill>
                <a:srgbClr val="FF0000"/>
              </a:solidFill>
            </a:endParaRPr>
          </a:p>
        </p:txBody>
      </p:sp>
      <p:sp>
        <p:nvSpPr>
          <p:cNvPr id="11" name="Rectangle 10">
            <a:extLst>
              <a:ext uri="{FF2B5EF4-FFF2-40B4-BE49-F238E27FC236}">
                <a16:creationId xmlns:a16="http://schemas.microsoft.com/office/drawing/2014/main" id="{57A9E33D-10FC-BD6F-8BC7-37073DDF6E20}"/>
              </a:ext>
              <a:ext uri="{C183D7F6-B498-43B3-948B-1728B52AA6E4}">
                <adec:decorative xmlns:adec="http://schemas.microsoft.com/office/drawing/2017/decorative" val="1"/>
              </a:ext>
            </a:extLst>
          </p:cNvPr>
          <p:cNvSpPr/>
          <p:nvPr/>
        </p:nvSpPr>
        <p:spPr>
          <a:xfrm>
            <a:off x="0" y="6549471"/>
            <a:ext cx="2552123" cy="167491"/>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Problem Statement</a:t>
            </a:r>
          </a:p>
        </p:txBody>
      </p:sp>
      <p:sp>
        <p:nvSpPr>
          <p:cNvPr id="12" name="Rectangle 11">
            <a:extLst>
              <a:ext uri="{FF2B5EF4-FFF2-40B4-BE49-F238E27FC236}">
                <a16:creationId xmlns:a16="http://schemas.microsoft.com/office/drawing/2014/main" id="{B0AE94D9-2C06-E9F8-8C97-DC357F71184F}"/>
              </a:ext>
              <a:ext uri="{C183D7F6-B498-43B3-948B-1728B52AA6E4}">
                <adec:decorative xmlns:adec="http://schemas.microsoft.com/office/drawing/2017/decorative" val="1"/>
              </a:ext>
            </a:extLst>
          </p:cNvPr>
          <p:cNvSpPr/>
          <p:nvPr/>
        </p:nvSpPr>
        <p:spPr>
          <a:xfrm>
            <a:off x="2552123" y="6562004"/>
            <a:ext cx="2552123" cy="15947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Existing System</a:t>
            </a:r>
          </a:p>
        </p:txBody>
      </p:sp>
      <p:sp>
        <p:nvSpPr>
          <p:cNvPr id="13" name="Rectangle 12">
            <a:extLst>
              <a:ext uri="{FF2B5EF4-FFF2-40B4-BE49-F238E27FC236}">
                <a16:creationId xmlns:a16="http://schemas.microsoft.com/office/drawing/2014/main" id="{C594D9B7-3F87-24BD-C5E0-A2CDE9B4616E}"/>
              </a:ext>
              <a:ext uri="{C183D7F6-B498-43B3-948B-1728B52AA6E4}">
                <adec:decorative xmlns:adec="http://schemas.microsoft.com/office/drawing/2017/decorative" val="1"/>
              </a:ext>
            </a:extLst>
          </p:cNvPr>
          <p:cNvSpPr/>
          <p:nvPr/>
        </p:nvSpPr>
        <p:spPr>
          <a:xfrm>
            <a:off x="5104246" y="6567567"/>
            <a:ext cx="2552123" cy="1594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Our Approach</a:t>
            </a:r>
          </a:p>
        </p:txBody>
      </p:sp>
      <p:sp>
        <p:nvSpPr>
          <p:cNvPr id="14" name="Rectangle 13">
            <a:extLst>
              <a:ext uri="{FF2B5EF4-FFF2-40B4-BE49-F238E27FC236}">
                <a16:creationId xmlns:a16="http://schemas.microsoft.com/office/drawing/2014/main" id="{B45DA7A4-F807-F7AF-7C23-94F36937F8B7}"/>
              </a:ext>
              <a:ext uri="{C183D7F6-B498-43B3-948B-1728B52AA6E4}">
                <adec:decorative xmlns:adec="http://schemas.microsoft.com/office/drawing/2017/decorative" val="1"/>
              </a:ext>
            </a:extLst>
          </p:cNvPr>
          <p:cNvSpPr/>
          <p:nvPr/>
        </p:nvSpPr>
        <p:spPr>
          <a:xfrm>
            <a:off x="7249160" y="6361476"/>
            <a:ext cx="2552123" cy="359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Methodology</a:t>
            </a:r>
          </a:p>
        </p:txBody>
      </p:sp>
      <p:sp>
        <p:nvSpPr>
          <p:cNvPr id="15" name="Isosceles Triangle 14">
            <a:extLst>
              <a:ext uri="{FF2B5EF4-FFF2-40B4-BE49-F238E27FC236}">
                <a16:creationId xmlns:a16="http://schemas.microsoft.com/office/drawing/2014/main" id="{3530EB3A-EABB-5A74-7B86-F1F6127D1FC9}"/>
              </a:ext>
              <a:ext uri="{C183D7F6-B498-43B3-948B-1728B52AA6E4}">
                <adec:decorative xmlns:adec="http://schemas.microsoft.com/office/drawing/2017/decorative" val="1"/>
              </a:ext>
            </a:extLst>
          </p:cNvPr>
          <p:cNvSpPr/>
          <p:nvPr/>
        </p:nvSpPr>
        <p:spPr>
          <a:xfrm rot="10800000">
            <a:off x="9509260" y="6300300"/>
            <a:ext cx="91501" cy="6291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64A27B1-5ADD-68C7-5DFE-AE1417863ED5}"/>
              </a:ext>
              <a:ext uri="{C183D7F6-B498-43B3-948B-1728B52AA6E4}">
                <adec:decorative xmlns:adec="http://schemas.microsoft.com/office/drawing/2017/decorative" val="1"/>
              </a:ext>
            </a:extLst>
          </p:cNvPr>
          <p:cNvSpPr/>
          <p:nvPr/>
        </p:nvSpPr>
        <p:spPr>
          <a:xfrm>
            <a:off x="9600761" y="6549472"/>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Expected Results</a:t>
            </a:r>
          </a:p>
        </p:txBody>
      </p:sp>
    </p:spTree>
    <p:extLst>
      <p:ext uri="{BB962C8B-B14F-4D97-AF65-F5344CB8AC3E}">
        <p14:creationId xmlns:p14="http://schemas.microsoft.com/office/powerpoint/2010/main" val="286187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250"/>
                                        <p:tgtEl>
                                          <p:spTgt spid="11"/>
                                        </p:tgtEl>
                                        <p:attrNameLst>
                                          <p:attrName>ppt_y</p:attrName>
                                        </p:attrNameLst>
                                      </p:cBhvr>
                                      <p:tavLst>
                                        <p:tav tm="0">
                                          <p:val>
                                            <p:strVal val="#ppt_y+#ppt_h*1.125000"/>
                                          </p:val>
                                        </p:tav>
                                        <p:tav tm="100000">
                                          <p:val>
                                            <p:strVal val="#ppt_y"/>
                                          </p:val>
                                        </p:tav>
                                      </p:tavLst>
                                    </p:anim>
                                    <p:animEffect transition="in" filter="wipe(up)">
                                      <p:cBhvr>
                                        <p:cTn id="8" dur="250"/>
                                        <p:tgtEl>
                                          <p:spTgt spid="11"/>
                                        </p:tgtEl>
                                      </p:cBhvr>
                                    </p:animEffect>
                                  </p:childTnLst>
                                </p:cTn>
                              </p:par>
                              <p:par>
                                <p:cTn id="9" presetID="10"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250"/>
                                        <p:tgtEl>
                                          <p:spTgt spid="15"/>
                                        </p:tgtEl>
                                      </p:cBhvr>
                                    </p:animEffect>
                                  </p:childTnLst>
                                </p:cTn>
                              </p:par>
                            </p:childTnLst>
                          </p:cTn>
                        </p:par>
                        <p:par>
                          <p:cTn id="12" fill="hold">
                            <p:stCondLst>
                              <p:cond delay="250"/>
                            </p:stCondLst>
                            <p:childTnLst>
                              <p:par>
                                <p:cTn id="13" presetID="1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p:tgtEl>
                                          <p:spTgt spid="12"/>
                                        </p:tgtEl>
                                        <p:attrNameLst>
                                          <p:attrName>ppt_y</p:attrName>
                                        </p:attrNameLst>
                                      </p:cBhvr>
                                      <p:tavLst>
                                        <p:tav tm="0">
                                          <p:val>
                                            <p:strVal val="#ppt_y+#ppt_h*1.125000"/>
                                          </p:val>
                                        </p:tav>
                                        <p:tav tm="100000">
                                          <p:val>
                                            <p:strVal val="#ppt_y"/>
                                          </p:val>
                                        </p:tav>
                                      </p:tavLst>
                                    </p:anim>
                                    <p:animEffect transition="in" filter="wipe(up)">
                                      <p:cBhvr>
                                        <p:cTn id="16" dur="250"/>
                                        <p:tgtEl>
                                          <p:spTgt spid="12"/>
                                        </p:tgtEl>
                                      </p:cBhvr>
                                    </p:animEffect>
                                  </p:childTnLst>
                                </p:cTn>
                              </p:par>
                            </p:childTnLst>
                          </p:cTn>
                        </p:par>
                        <p:par>
                          <p:cTn id="17" fill="hold">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250"/>
                                        <p:tgtEl>
                                          <p:spTgt spid="13"/>
                                        </p:tgtEl>
                                        <p:attrNameLst>
                                          <p:attrName>ppt_y</p:attrName>
                                        </p:attrNameLst>
                                      </p:cBhvr>
                                      <p:tavLst>
                                        <p:tav tm="0">
                                          <p:val>
                                            <p:strVal val="#ppt_y+#ppt_h*1.125000"/>
                                          </p:val>
                                        </p:tav>
                                        <p:tav tm="100000">
                                          <p:val>
                                            <p:strVal val="#ppt_y"/>
                                          </p:val>
                                        </p:tav>
                                      </p:tavLst>
                                    </p:anim>
                                    <p:animEffect transition="in" filter="wipe(up)">
                                      <p:cBhvr>
                                        <p:cTn id="21" dur="250"/>
                                        <p:tgtEl>
                                          <p:spTgt spid="13"/>
                                        </p:tgtEl>
                                      </p:cBhvr>
                                    </p:animEffect>
                                  </p:childTnLst>
                                </p:cTn>
                              </p:par>
                            </p:childTnLst>
                          </p:cTn>
                        </p:par>
                        <p:par>
                          <p:cTn id="22" fill="hold">
                            <p:stCondLst>
                              <p:cond delay="750"/>
                            </p:stCondLst>
                            <p:childTnLst>
                              <p:par>
                                <p:cTn id="23" presetID="12" presetClass="entr" presetSubtype="4"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250"/>
                                        <p:tgtEl>
                                          <p:spTgt spid="14"/>
                                        </p:tgtEl>
                                        <p:attrNameLst>
                                          <p:attrName>ppt_y</p:attrName>
                                        </p:attrNameLst>
                                      </p:cBhvr>
                                      <p:tavLst>
                                        <p:tav tm="0">
                                          <p:val>
                                            <p:strVal val="#ppt_y+#ppt_h*1.125000"/>
                                          </p:val>
                                        </p:tav>
                                        <p:tav tm="100000">
                                          <p:val>
                                            <p:strVal val="#ppt_y"/>
                                          </p:val>
                                        </p:tav>
                                      </p:tavLst>
                                    </p:anim>
                                    <p:animEffect transition="in" filter="wipe(up)">
                                      <p:cBhvr>
                                        <p:cTn id="26" dur="250"/>
                                        <p:tgtEl>
                                          <p:spTgt spid="14"/>
                                        </p:tgtEl>
                                      </p:cBhvr>
                                    </p:animEffect>
                                  </p:childTnLst>
                                </p:cTn>
                              </p:par>
                            </p:childTnLst>
                          </p:cTn>
                        </p:par>
                        <p:par>
                          <p:cTn id="27" fill="hold">
                            <p:stCondLst>
                              <p:cond delay="1000"/>
                            </p:stCondLst>
                            <p:childTnLst>
                              <p:par>
                                <p:cTn id="28" presetID="12" presetClass="entr" presetSubtype="4"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250"/>
                                        <p:tgtEl>
                                          <p:spTgt spid="16"/>
                                        </p:tgtEl>
                                        <p:attrNameLst>
                                          <p:attrName>ppt_y</p:attrName>
                                        </p:attrNameLst>
                                      </p:cBhvr>
                                      <p:tavLst>
                                        <p:tav tm="0">
                                          <p:val>
                                            <p:strVal val="#ppt_y+#ppt_h*1.125000"/>
                                          </p:val>
                                        </p:tav>
                                        <p:tav tm="100000">
                                          <p:val>
                                            <p:strVal val="#ppt_y"/>
                                          </p:val>
                                        </p:tav>
                                      </p:tavLst>
                                    </p:anim>
                                    <p:animEffect transition="in" filter="wipe(up)">
                                      <p:cBhvr>
                                        <p:cTn id="31"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DC8F-92C1-1FED-572F-0402BD45C179}"/>
              </a:ext>
            </a:extLst>
          </p:cNvPr>
          <p:cNvSpPr>
            <a:spLocks noGrp="1"/>
          </p:cNvSpPr>
          <p:nvPr>
            <p:ph type="title"/>
          </p:nvPr>
        </p:nvSpPr>
        <p:spPr/>
        <p:txBody>
          <a:bodyPr/>
          <a:lstStyle/>
          <a:p>
            <a:r>
              <a:rPr lang="en-US" dirty="0"/>
              <a:t>Things to remember</a:t>
            </a:r>
            <a:endParaRPr lang="en-IN" dirty="0"/>
          </a:p>
        </p:txBody>
      </p:sp>
      <p:sp>
        <p:nvSpPr>
          <p:cNvPr id="4" name="Content Placeholder 3">
            <a:extLst>
              <a:ext uri="{FF2B5EF4-FFF2-40B4-BE49-F238E27FC236}">
                <a16:creationId xmlns:a16="http://schemas.microsoft.com/office/drawing/2014/main" id="{88E80C73-B0ED-F4B1-1526-77145A0788DA}"/>
              </a:ext>
            </a:extLst>
          </p:cNvPr>
          <p:cNvSpPr>
            <a:spLocks noGrp="1"/>
          </p:cNvSpPr>
          <p:nvPr>
            <p:ph sz="half" idx="2"/>
          </p:nvPr>
        </p:nvSpPr>
        <p:spPr>
          <a:xfrm>
            <a:off x="773723" y="1825625"/>
            <a:ext cx="10580077" cy="4351338"/>
          </a:xfrm>
        </p:spPr>
        <p:txBody>
          <a:bodyPr/>
          <a:lstStyle/>
          <a:p>
            <a:pPr algn="just"/>
            <a:r>
              <a:rPr lang="en-US" dirty="0"/>
              <a:t>Since this project is fixed to a small domain, the methodology is partially being used.</a:t>
            </a:r>
          </a:p>
          <a:p>
            <a:pPr algn="just"/>
            <a:r>
              <a:rPr lang="en-US" dirty="0"/>
              <a:t>In this project we focus on the basic shapes and work with those shapes without touching the image generation yet.</a:t>
            </a:r>
          </a:p>
          <a:p>
            <a:pPr algn="just"/>
            <a:r>
              <a:rPr lang="en-US" dirty="0"/>
              <a:t>The methodology is presented for future use case and to present our main idea.</a:t>
            </a:r>
            <a:endParaRPr lang="en-IN" dirty="0"/>
          </a:p>
        </p:txBody>
      </p:sp>
      <p:sp>
        <p:nvSpPr>
          <p:cNvPr id="5" name="Slide Number Placeholder 4">
            <a:extLst>
              <a:ext uri="{FF2B5EF4-FFF2-40B4-BE49-F238E27FC236}">
                <a16:creationId xmlns:a16="http://schemas.microsoft.com/office/drawing/2014/main" id="{D1B3FCAC-62E0-EBB1-1082-41C9A798B745}"/>
              </a:ext>
            </a:extLst>
          </p:cNvPr>
          <p:cNvSpPr>
            <a:spLocks noGrp="1"/>
          </p:cNvSpPr>
          <p:nvPr>
            <p:ph type="sldNum" sz="quarter" idx="10"/>
          </p:nvPr>
        </p:nvSpPr>
        <p:spPr>
          <a:xfrm>
            <a:off x="11353800" y="6162190"/>
            <a:ext cx="838200" cy="360000"/>
          </a:xfrm>
        </p:spPr>
        <p:txBody>
          <a:bodyPr/>
          <a:lstStyle/>
          <a:p>
            <a:r>
              <a:rPr lang="en-US" dirty="0"/>
              <a:t>PAGE </a:t>
            </a:r>
            <a:fld id="{4A9B5881-4007-4345-955A-79C2656F0C49}" type="slidenum">
              <a:rPr lang="en-US" smtClean="0"/>
              <a:pPr/>
              <a:t>13</a:t>
            </a:fld>
            <a:endParaRPr lang="en-US" dirty="0"/>
          </a:p>
        </p:txBody>
      </p:sp>
      <p:sp>
        <p:nvSpPr>
          <p:cNvPr id="9" name="Content Placeholder 3">
            <a:extLst>
              <a:ext uri="{FF2B5EF4-FFF2-40B4-BE49-F238E27FC236}">
                <a16:creationId xmlns:a16="http://schemas.microsoft.com/office/drawing/2014/main" id="{AF2949DC-7599-7EA0-8CD3-BCBDCD3E13ED}"/>
              </a:ext>
            </a:extLst>
          </p:cNvPr>
          <p:cNvSpPr txBox="1">
            <a:spLocks/>
          </p:cNvSpPr>
          <p:nvPr/>
        </p:nvSpPr>
        <p:spPr>
          <a:xfrm>
            <a:off x="914400" y="1603121"/>
            <a:ext cx="5181600" cy="12589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11" name="Rectangle 10">
            <a:extLst>
              <a:ext uri="{FF2B5EF4-FFF2-40B4-BE49-F238E27FC236}">
                <a16:creationId xmlns:a16="http://schemas.microsoft.com/office/drawing/2014/main" id="{57A9E33D-10FC-BD6F-8BC7-37073DDF6E20}"/>
              </a:ext>
              <a:ext uri="{C183D7F6-B498-43B3-948B-1728B52AA6E4}">
                <adec:decorative xmlns:adec="http://schemas.microsoft.com/office/drawing/2017/decorative" val="1"/>
              </a:ext>
            </a:extLst>
          </p:cNvPr>
          <p:cNvSpPr/>
          <p:nvPr/>
        </p:nvSpPr>
        <p:spPr>
          <a:xfrm>
            <a:off x="0" y="6549471"/>
            <a:ext cx="2552123" cy="167491"/>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Problem Statement</a:t>
            </a:r>
          </a:p>
        </p:txBody>
      </p:sp>
      <p:sp>
        <p:nvSpPr>
          <p:cNvPr id="12" name="Rectangle 11">
            <a:extLst>
              <a:ext uri="{FF2B5EF4-FFF2-40B4-BE49-F238E27FC236}">
                <a16:creationId xmlns:a16="http://schemas.microsoft.com/office/drawing/2014/main" id="{B0AE94D9-2C06-E9F8-8C97-DC357F71184F}"/>
              </a:ext>
              <a:ext uri="{C183D7F6-B498-43B3-948B-1728B52AA6E4}">
                <adec:decorative xmlns:adec="http://schemas.microsoft.com/office/drawing/2017/decorative" val="1"/>
              </a:ext>
            </a:extLst>
          </p:cNvPr>
          <p:cNvSpPr/>
          <p:nvPr/>
        </p:nvSpPr>
        <p:spPr>
          <a:xfrm>
            <a:off x="2552123" y="6562004"/>
            <a:ext cx="2552123" cy="15947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Existing System</a:t>
            </a:r>
          </a:p>
        </p:txBody>
      </p:sp>
      <p:sp>
        <p:nvSpPr>
          <p:cNvPr id="13" name="Rectangle 12">
            <a:extLst>
              <a:ext uri="{FF2B5EF4-FFF2-40B4-BE49-F238E27FC236}">
                <a16:creationId xmlns:a16="http://schemas.microsoft.com/office/drawing/2014/main" id="{C594D9B7-3F87-24BD-C5E0-A2CDE9B4616E}"/>
              </a:ext>
              <a:ext uri="{C183D7F6-B498-43B3-948B-1728B52AA6E4}">
                <adec:decorative xmlns:adec="http://schemas.microsoft.com/office/drawing/2017/decorative" val="1"/>
              </a:ext>
            </a:extLst>
          </p:cNvPr>
          <p:cNvSpPr/>
          <p:nvPr/>
        </p:nvSpPr>
        <p:spPr>
          <a:xfrm>
            <a:off x="5104246" y="6567567"/>
            <a:ext cx="2552123" cy="1594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Our Approach</a:t>
            </a:r>
          </a:p>
        </p:txBody>
      </p:sp>
      <p:sp>
        <p:nvSpPr>
          <p:cNvPr id="14" name="Rectangle 13">
            <a:extLst>
              <a:ext uri="{FF2B5EF4-FFF2-40B4-BE49-F238E27FC236}">
                <a16:creationId xmlns:a16="http://schemas.microsoft.com/office/drawing/2014/main" id="{B45DA7A4-F807-F7AF-7C23-94F36937F8B7}"/>
              </a:ext>
              <a:ext uri="{C183D7F6-B498-43B3-948B-1728B52AA6E4}">
                <adec:decorative xmlns:adec="http://schemas.microsoft.com/office/drawing/2017/decorative" val="1"/>
              </a:ext>
            </a:extLst>
          </p:cNvPr>
          <p:cNvSpPr/>
          <p:nvPr/>
        </p:nvSpPr>
        <p:spPr>
          <a:xfrm>
            <a:off x="7249160" y="6361476"/>
            <a:ext cx="2552123" cy="359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Methodology</a:t>
            </a:r>
          </a:p>
        </p:txBody>
      </p:sp>
      <p:sp>
        <p:nvSpPr>
          <p:cNvPr id="15" name="Isosceles Triangle 14">
            <a:extLst>
              <a:ext uri="{FF2B5EF4-FFF2-40B4-BE49-F238E27FC236}">
                <a16:creationId xmlns:a16="http://schemas.microsoft.com/office/drawing/2014/main" id="{3530EB3A-EABB-5A74-7B86-F1F6127D1FC9}"/>
              </a:ext>
              <a:ext uri="{C183D7F6-B498-43B3-948B-1728B52AA6E4}">
                <adec:decorative xmlns:adec="http://schemas.microsoft.com/office/drawing/2017/decorative" val="1"/>
              </a:ext>
            </a:extLst>
          </p:cNvPr>
          <p:cNvSpPr/>
          <p:nvPr/>
        </p:nvSpPr>
        <p:spPr>
          <a:xfrm rot="10800000">
            <a:off x="9509260" y="6300300"/>
            <a:ext cx="91501" cy="6291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64A27B1-5ADD-68C7-5DFE-AE1417863ED5}"/>
              </a:ext>
              <a:ext uri="{C183D7F6-B498-43B3-948B-1728B52AA6E4}">
                <adec:decorative xmlns:adec="http://schemas.microsoft.com/office/drawing/2017/decorative" val="1"/>
              </a:ext>
            </a:extLst>
          </p:cNvPr>
          <p:cNvSpPr/>
          <p:nvPr/>
        </p:nvSpPr>
        <p:spPr>
          <a:xfrm>
            <a:off x="9600761" y="6549471"/>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Expected Results</a:t>
            </a:r>
          </a:p>
        </p:txBody>
      </p:sp>
    </p:spTree>
    <p:extLst>
      <p:ext uri="{BB962C8B-B14F-4D97-AF65-F5344CB8AC3E}">
        <p14:creationId xmlns:p14="http://schemas.microsoft.com/office/powerpoint/2010/main" val="278562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250"/>
                                        <p:tgtEl>
                                          <p:spTgt spid="11"/>
                                        </p:tgtEl>
                                        <p:attrNameLst>
                                          <p:attrName>ppt_y</p:attrName>
                                        </p:attrNameLst>
                                      </p:cBhvr>
                                      <p:tavLst>
                                        <p:tav tm="0">
                                          <p:val>
                                            <p:strVal val="#ppt_y+#ppt_h*1.125000"/>
                                          </p:val>
                                        </p:tav>
                                        <p:tav tm="100000">
                                          <p:val>
                                            <p:strVal val="#ppt_y"/>
                                          </p:val>
                                        </p:tav>
                                      </p:tavLst>
                                    </p:anim>
                                    <p:animEffect transition="in" filter="wipe(up)">
                                      <p:cBhvr>
                                        <p:cTn id="8" dur="250"/>
                                        <p:tgtEl>
                                          <p:spTgt spid="11"/>
                                        </p:tgtEl>
                                      </p:cBhvr>
                                    </p:animEffect>
                                  </p:childTnLst>
                                </p:cTn>
                              </p:par>
                              <p:par>
                                <p:cTn id="9" presetID="10"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250"/>
                                        <p:tgtEl>
                                          <p:spTgt spid="15"/>
                                        </p:tgtEl>
                                      </p:cBhvr>
                                    </p:animEffect>
                                  </p:childTnLst>
                                </p:cTn>
                              </p:par>
                            </p:childTnLst>
                          </p:cTn>
                        </p:par>
                        <p:par>
                          <p:cTn id="12" fill="hold">
                            <p:stCondLst>
                              <p:cond delay="250"/>
                            </p:stCondLst>
                            <p:childTnLst>
                              <p:par>
                                <p:cTn id="13" presetID="1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250"/>
                                        <p:tgtEl>
                                          <p:spTgt spid="12"/>
                                        </p:tgtEl>
                                        <p:attrNameLst>
                                          <p:attrName>ppt_y</p:attrName>
                                        </p:attrNameLst>
                                      </p:cBhvr>
                                      <p:tavLst>
                                        <p:tav tm="0">
                                          <p:val>
                                            <p:strVal val="#ppt_y+#ppt_h*1.125000"/>
                                          </p:val>
                                        </p:tav>
                                        <p:tav tm="100000">
                                          <p:val>
                                            <p:strVal val="#ppt_y"/>
                                          </p:val>
                                        </p:tav>
                                      </p:tavLst>
                                    </p:anim>
                                    <p:animEffect transition="in" filter="wipe(up)">
                                      <p:cBhvr>
                                        <p:cTn id="16" dur="250"/>
                                        <p:tgtEl>
                                          <p:spTgt spid="12"/>
                                        </p:tgtEl>
                                      </p:cBhvr>
                                    </p:animEffect>
                                  </p:childTnLst>
                                </p:cTn>
                              </p:par>
                            </p:childTnLst>
                          </p:cTn>
                        </p:par>
                        <p:par>
                          <p:cTn id="17" fill="hold">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250"/>
                                        <p:tgtEl>
                                          <p:spTgt spid="13"/>
                                        </p:tgtEl>
                                        <p:attrNameLst>
                                          <p:attrName>ppt_y</p:attrName>
                                        </p:attrNameLst>
                                      </p:cBhvr>
                                      <p:tavLst>
                                        <p:tav tm="0">
                                          <p:val>
                                            <p:strVal val="#ppt_y+#ppt_h*1.125000"/>
                                          </p:val>
                                        </p:tav>
                                        <p:tav tm="100000">
                                          <p:val>
                                            <p:strVal val="#ppt_y"/>
                                          </p:val>
                                        </p:tav>
                                      </p:tavLst>
                                    </p:anim>
                                    <p:animEffect transition="in" filter="wipe(up)">
                                      <p:cBhvr>
                                        <p:cTn id="21" dur="250"/>
                                        <p:tgtEl>
                                          <p:spTgt spid="13"/>
                                        </p:tgtEl>
                                      </p:cBhvr>
                                    </p:animEffect>
                                  </p:childTnLst>
                                </p:cTn>
                              </p:par>
                            </p:childTnLst>
                          </p:cTn>
                        </p:par>
                        <p:par>
                          <p:cTn id="22" fill="hold">
                            <p:stCondLst>
                              <p:cond delay="750"/>
                            </p:stCondLst>
                            <p:childTnLst>
                              <p:par>
                                <p:cTn id="23" presetID="12" presetClass="entr" presetSubtype="4"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250"/>
                                        <p:tgtEl>
                                          <p:spTgt spid="14"/>
                                        </p:tgtEl>
                                        <p:attrNameLst>
                                          <p:attrName>ppt_y</p:attrName>
                                        </p:attrNameLst>
                                      </p:cBhvr>
                                      <p:tavLst>
                                        <p:tav tm="0">
                                          <p:val>
                                            <p:strVal val="#ppt_y+#ppt_h*1.125000"/>
                                          </p:val>
                                        </p:tav>
                                        <p:tav tm="100000">
                                          <p:val>
                                            <p:strVal val="#ppt_y"/>
                                          </p:val>
                                        </p:tav>
                                      </p:tavLst>
                                    </p:anim>
                                    <p:animEffect transition="in" filter="wipe(up)">
                                      <p:cBhvr>
                                        <p:cTn id="26" dur="250"/>
                                        <p:tgtEl>
                                          <p:spTgt spid="14"/>
                                        </p:tgtEl>
                                      </p:cBhvr>
                                    </p:animEffect>
                                  </p:childTnLst>
                                </p:cTn>
                              </p:par>
                            </p:childTnLst>
                          </p:cTn>
                        </p:par>
                        <p:par>
                          <p:cTn id="27" fill="hold">
                            <p:stCondLst>
                              <p:cond delay="1000"/>
                            </p:stCondLst>
                            <p:childTnLst>
                              <p:par>
                                <p:cTn id="28" presetID="12" presetClass="entr" presetSubtype="4"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250"/>
                                        <p:tgtEl>
                                          <p:spTgt spid="16"/>
                                        </p:tgtEl>
                                        <p:attrNameLst>
                                          <p:attrName>ppt_y</p:attrName>
                                        </p:attrNameLst>
                                      </p:cBhvr>
                                      <p:tavLst>
                                        <p:tav tm="0">
                                          <p:val>
                                            <p:strVal val="#ppt_y+#ppt_h*1.125000"/>
                                          </p:val>
                                        </p:tav>
                                        <p:tav tm="100000">
                                          <p:val>
                                            <p:strVal val="#ppt_y"/>
                                          </p:val>
                                        </p:tav>
                                      </p:tavLst>
                                    </p:anim>
                                    <p:animEffect transition="in" filter="wipe(up)">
                                      <p:cBhvr>
                                        <p:cTn id="31"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99EAE-DF40-971A-06B4-3E9EEE8BC62D}"/>
              </a:ext>
            </a:extLst>
          </p:cNvPr>
          <p:cNvSpPr>
            <a:spLocks noGrp="1"/>
          </p:cNvSpPr>
          <p:nvPr>
            <p:ph type="title"/>
          </p:nvPr>
        </p:nvSpPr>
        <p:spPr>
          <a:xfrm>
            <a:off x="838200" y="611077"/>
            <a:ext cx="7153656" cy="833663"/>
          </a:xfrm>
        </p:spPr>
        <p:txBody>
          <a:bodyPr/>
          <a:lstStyle/>
          <a:p>
            <a:r>
              <a:rPr lang="en-US" dirty="0"/>
              <a:t>Initial Knowledge Representation</a:t>
            </a:r>
            <a:endParaRPr lang="en-IN" dirty="0"/>
          </a:p>
        </p:txBody>
      </p:sp>
      <p:sp>
        <p:nvSpPr>
          <p:cNvPr id="6" name="Content Placeholder 5">
            <a:extLst>
              <a:ext uri="{FF2B5EF4-FFF2-40B4-BE49-F238E27FC236}">
                <a16:creationId xmlns:a16="http://schemas.microsoft.com/office/drawing/2014/main" id="{9986E51E-3405-D745-00D9-6BE6AAFCC5A7}"/>
              </a:ext>
            </a:extLst>
          </p:cNvPr>
          <p:cNvSpPr>
            <a:spLocks noGrp="1"/>
          </p:cNvSpPr>
          <p:nvPr>
            <p:ph idx="1"/>
          </p:nvPr>
        </p:nvSpPr>
        <p:spPr>
          <a:xfrm>
            <a:off x="838200" y="1825625"/>
            <a:ext cx="11003280" cy="4351338"/>
          </a:xfrm>
        </p:spPr>
        <p:txBody>
          <a:bodyPr/>
          <a:lstStyle/>
          <a:p>
            <a:pPr marL="0" indent="0" algn="ctr">
              <a:buNone/>
            </a:pPr>
            <a:r>
              <a:rPr lang="en-US" dirty="0"/>
              <a:t>Hierarchy of shapes</a:t>
            </a:r>
          </a:p>
          <a:p>
            <a:pPr marL="0" indent="0" algn="ctr">
              <a:buNone/>
            </a:pPr>
            <a:endParaRPr lang="en-IN" dirty="0"/>
          </a:p>
        </p:txBody>
      </p:sp>
      <p:sp>
        <p:nvSpPr>
          <p:cNvPr id="5" name="Slide Number Placeholder 4">
            <a:extLst>
              <a:ext uri="{FF2B5EF4-FFF2-40B4-BE49-F238E27FC236}">
                <a16:creationId xmlns:a16="http://schemas.microsoft.com/office/drawing/2014/main" id="{89F88E4E-A85C-85DC-5928-39F16C0BCEB6}"/>
              </a:ext>
            </a:extLst>
          </p:cNvPr>
          <p:cNvSpPr>
            <a:spLocks noGrp="1"/>
          </p:cNvSpPr>
          <p:nvPr>
            <p:ph type="sldNum" sz="quarter" idx="10"/>
          </p:nvPr>
        </p:nvSpPr>
        <p:spPr>
          <a:xfrm>
            <a:off x="11353800" y="6092394"/>
            <a:ext cx="838200" cy="449909"/>
          </a:xfrm>
        </p:spPr>
        <p:txBody>
          <a:bodyPr/>
          <a:lstStyle/>
          <a:p>
            <a:r>
              <a:rPr lang="en-US"/>
              <a:t>PAGE </a:t>
            </a:r>
            <a:fld id="{4A9B5881-4007-4345-955A-79C2656F0C49}" type="slidenum">
              <a:rPr lang="en-US" smtClean="0"/>
              <a:pPr/>
              <a:t>14</a:t>
            </a:fld>
            <a:endParaRPr lang="en-US" dirty="0"/>
          </a:p>
        </p:txBody>
      </p:sp>
      <p:sp>
        <p:nvSpPr>
          <p:cNvPr id="7" name="Rectangle 6">
            <a:extLst>
              <a:ext uri="{FF2B5EF4-FFF2-40B4-BE49-F238E27FC236}">
                <a16:creationId xmlns:a16="http://schemas.microsoft.com/office/drawing/2014/main" id="{B4C8E63A-017B-AD1A-DE04-360A13E78D4F}"/>
              </a:ext>
            </a:extLst>
          </p:cNvPr>
          <p:cNvSpPr/>
          <p:nvPr/>
        </p:nvSpPr>
        <p:spPr>
          <a:xfrm>
            <a:off x="5905500" y="2432304"/>
            <a:ext cx="1179576" cy="676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Shape</a:t>
            </a:r>
            <a:endParaRPr lang="en-IN" dirty="0"/>
          </a:p>
        </p:txBody>
      </p:sp>
      <p:sp>
        <p:nvSpPr>
          <p:cNvPr id="8" name="Rectangle 7">
            <a:extLst>
              <a:ext uri="{FF2B5EF4-FFF2-40B4-BE49-F238E27FC236}">
                <a16:creationId xmlns:a16="http://schemas.microsoft.com/office/drawing/2014/main" id="{C97CAB25-0D76-C489-D302-C61D10721318}"/>
              </a:ext>
            </a:extLst>
          </p:cNvPr>
          <p:cNvSpPr/>
          <p:nvPr/>
        </p:nvSpPr>
        <p:spPr>
          <a:xfrm>
            <a:off x="3758184" y="3448871"/>
            <a:ext cx="1600200" cy="676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Edges/Lines</a:t>
            </a:r>
            <a:endParaRPr lang="en-IN" dirty="0"/>
          </a:p>
        </p:txBody>
      </p:sp>
      <p:sp>
        <p:nvSpPr>
          <p:cNvPr id="9" name="Rectangle 8">
            <a:extLst>
              <a:ext uri="{FF2B5EF4-FFF2-40B4-BE49-F238E27FC236}">
                <a16:creationId xmlns:a16="http://schemas.microsoft.com/office/drawing/2014/main" id="{646B1EC2-259E-AB10-1091-511516A54692}"/>
              </a:ext>
            </a:extLst>
          </p:cNvPr>
          <p:cNvSpPr/>
          <p:nvPr/>
        </p:nvSpPr>
        <p:spPr>
          <a:xfrm>
            <a:off x="7738874" y="3445115"/>
            <a:ext cx="1472184" cy="676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Arcs</a:t>
            </a:r>
            <a:endParaRPr lang="en-IN" dirty="0"/>
          </a:p>
        </p:txBody>
      </p:sp>
      <p:sp>
        <p:nvSpPr>
          <p:cNvPr id="10" name="Rectangle 9">
            <a:extLst>
              <a:ext uri="{FF2B5EF4-FFF2-40B4-BE49-F238E27FC236}">
                <a16:creationId xmlns:a16="http://schemas.microsoft.com/office/drawing/2014/main" id="{98E10547-CA37-8805-7333-2225AFE460AD}"/>
              </a:ext>
            </a:extLst>
          </p:cNvPr>
          <p:cNvSpPr/>
          <p:nvPr/>
        </p:nvSpPr>
        <p:spPr>
          <a:xfrm>
            <a:off x="1837944" y="4709160"/>
            <a:ext cx="1600200" cy="676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points</a:t>
            </a:r>
            <a:endParaRPr lang="en-IN" dirty="0"/>
          </a:p>
        </p:txBody>
      </p:sp>
      <p:sp>
        <p:nvSpPr>
          <p:cNvPr id="11" name="Rectangle 10">
            <a:extLst>
              <a:ext uri="{FF2B5EF4-FFF2-40B4-BE49-F238E27FC236}">
                <a16:creationId xmlns:a16="http://schemas.microsoft.com/office/drawing/2014/main" id="{D985B246-5EFA-A2D8-B7A5-C34228594D3B}"/>
              </a:ext>
            </a:extLst>
          </p:cNvPr>
          <p:cNvSpPr/>
          <p:nvPr/>
        </p:nvSpPr>
        <p:spPr>
          <a:xfrm>
            <a:off x="3950208" y="4709160"/>
            <a:ext cx="1600200" cy="676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length</a:t>
            </a:r>
            <a:endParaRPr lang="en-IN" dirty="0"/>
          </a:p>
        </p:txBody>
      </p:sp>
      <p:sp>
        <p:nvSpPr>
          <p:cNvPr id="12" name="Rectangle 11">
            <a:extLst>
              <a:ext uri="{FF2B5EF4-FFF2-40B4-BE49-F238E27FC236}">
                <a16:creationId xmlns:a16="http://schemas.microsoft.com/office/drawing/2014/main" id="{5549013A-7185-E10A-E06C-961F829DF6C3}"/>
              </a:ext>
            </a:extLst>
          </p:cNvPr>
          <p:cNvSpPr/>
          <p:nvPr/>
        </p:nvSpPr>
        <p:spPr>
          <a:xfrm>
            <a:off x="5929884" y="4709160"/>
            <a:ext cx="1600200" cy="676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Angles</a:t>
            </a:r>
            <a:endParaRPr lang="en-IN" dirty="0"/>
          </a:p>
        </p:txBody>
      </p:sp>
      <p:sp>
        <p:nvSpPr>
          <p:cNvPr id="13" name="Rectangle 12">
            <a:extLst>
              <a:ext uri="{FF2B5EF4-FFF2-40B4-BE49-F238E27FC236}">
                <a16:creationId xmlns:a16="http://schemas.microsoft.com/office/drawing/2014/main" id="{A4CE9402-7C1C-2A1F-295E-F2E931CFC7AD}"/>
              </a:ext>
            </a:extLst>
          </p:cNvPr>
          <p:cNvSpPr/>
          <p:nvPr/>
        </p:nvSpPr>
        <p:spPr>
          <a:xfrm>
            <a:off x="7953758" y="4682544"/>
            <a:ext cx="1600200" cy="676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Arc length</a:t>
            </a:r>
            <a:endParaRPr lang="en-IN" dirty="0"/>
          </a:p>
        </p:txBody>
      </p:sp>
      <p:sp>
        <p:nvSpPr>
          <p:cNvPr id="14" name="Rectangle 13">
            <a:extLst>
              <a:ext uri="{FF2B5EF4-FFF2-40B4-BE49-F238E27FC236}">
                <a16:creationId xmlns:a16="http://schemas.microsoft.com/office/drawing/2014/main" id="{B1F50524-32AB-BE83-B676-B9F87ED69FF2}"/>
              </a:ext>
            </a:extLst>
          </p:cNvPr>
          <p:cNvSpPr/>
          <p:nvPr/>
        </p:nvSpPr>
        <p:spPr>
          <a:xfrm>
            <a:off x="9873231" y="4682544"/>
            <a:ext cx="1600200" cy="676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center</a:t>
            </a:r>
            <a:endParaRPr lang="en-IN" dirty="0"/>
          </a:p>
        </p:txBody>
      </p:sp>
      <p:cxnSp>
        <p:nvCxnSpPr>
          <p:cNvPr id="16" name="Straight Arrow Connector 15">
            <a:extLst>
              <a:ext uri="{FF2B5EF4-FFF2-40B4-BE49-F238E27FC236}">
                <a16:creationId xmlns:a16="http://schemas.microsoft.com/office/drawing/2014/main" id="{97E526A9-1C94-82D7-4893-ECAEB0870782}"/>
              </a:ext>
            </a:extLst>
          </p:cNvPr>
          <p:cNvCxnSpPr>
            <a:cxnSpLocks/>
            <a:stCxn id="7" idx="2"/>
            <a:endCxn id="8" idx="0"/>
          </p:cNvCxnSpPr>
          <p:nvPr/>
        </p:nvCxnSpPr>
        <p:spPr>
          <a:xfrm flipH="1">
            <a:off x="4558284" y="3108960"/>
            <a:ext cx="1937004" cy="339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E2BDB07-2468-E187-B1FC-112508771BA8}"/>
              </a:ext>
            </a:extLst>
          </p:cNvPr>
          <p:cNvCxnSpPr>
            <a:cxnSpLocks/>
            <a:stCxn id="7" idx="2"/>
            <a:endCxn id="9" idx="0"/>
          </p:cNvCxnSpPr>
          <p:nvPr/>
        </p:nvCxnSpPr>
        <p:spPr>
          <a:xfrm>
            <a:off x="6495288" y="3108960"/>
            <a:ext cx="1979678" cy="336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E3DEF12-56C9-F60B-7A62-2796B9E4832D}"/>
              </a:ext>
            </a:extLst>
          </p:cNvPr>
          <p:cNvCxnSpPr>
            <a:cxnSpLocks/>
            <a:stCxn id="8" idx="2"/>
            <a:endCxn id="10" idx="0"/>
          </p:cNvCxnSpPr>
          <p:nvPr/>
        </p:nvCxnSpPr>
        <p:spPr>
          <a:xfrm flipH="1">
            <a:off x="2638044" y="4125527"/>
            <a:ext cx="1920240" cy="583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D05989B-B1FC-E7D6-FD69-331DF80E6632}"/>
              </a:ext>
            </a:extLst>
          </p:cNvPr>
          <p:cNvCxnSpPr>
            <a:cxnSpLocks/>
            <a:stCxn id="8" idx="2"/>
            <a:endCxn id="11" idx="0"/>
          </p:cNvCxnSpPr>
          <p:nvPr/>
        </p:nvCxnSpPr>
        <p:spPr>
          <a:xfrm>
            <a:off x="4558284" y="4125527"/>
            <a:ext cx="192024" cy="583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E7CF744-C74C-FEE9-4344-A96BD655BE6D}"/>
              </a:ext>
            </a:extLst>
          </p:cNvPr>
          <p:cNvCxnSpPr>
            <a:cxnSpLocks/>
            <a:stCxn id="8" idx="2"/>
            <a:endCxn id="12" idx="0"/>
          </p:cNvCxnSpPr>
          <p:nvPr/>
        </p:nvCxnSpPr>
        <p:spPr>
          <a:xfrm>
            <a:off x="4558284" y="4125527"/>
            <a:ext cx="2171700" cy="583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B3FE4A9-63EE-E2DB-1222-2E0327F4D55B}"/>
              </a:ext>
            </a:extLst>
          </p:cNvPr>
          <p:cNvCxnSpPr>
            <a:cxnSpLocks/>
            <a:stCxn id="9" idx="2"/>
            <a:endCxn id="12" idx="0"/>
          </p:cNvCxnSpPr>
          <p:nvPr/>
        </p:nvCxnSpPr>
        <p:spPr>
          <a:xfrm flipH="1">
            <a:off x="6729984" y="4121771"/>
            <a:ext cx="1744982" cy="587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66E7AA4-BE38-81BA-3212-BF1E5CE48E3C}"/>
              </a:ext>
            </a:extLst>
          </p:cNvPr>
          <p:cNvCxnSpPr>
            <a:cxnSpLocks/>
            <a:stCxn id="9" idx="2"/>
            <a:endCxn id="13" idx="0"/>
          </p:cNvCxnSpPr>
          <p:nvPr/>
        </p:nvCxnSpPr>
        <p:spPr>
          <a:xfrm>
            <a:off x="8474966" y="4121771"/>
            <a:ext cx="278892" cy="560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2D3FC46-23CD-8265-5E04-90515F3C9AEB}"/>
              </a:ext>
            </a:extLst>
          </p:cNvPr>
          <p:cNvCxnSpPr>
            <a:cxnSpLocks/>
            <a:stCxn id="9" idx="2"/>
            <a:endCxn id="14" idx="0"/>
          </p:cNvCxnSpPr>
          <p:nvPr/>
        </p:nvCxnSpPr>
        <p:spPr>
          <a:xfrm>
            <a:off x="8474966" y="4121771"/>
            <a:ext cx="2198365" cy="560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3F279D36-1BA6-548C-C941-B43D643A9BDA}"/>
              </a:ext>
              <a:ext uri="{C183D7F6-B498-43B3-948B-1728B52AA6E4}">
                <adec:decorative xmlns:adec="http://schemas.microsoft.com/office/drawing/2017/decorative" val="1"/>
              </a:ext>
            </a:extLst>
          </p:cNvPr>
          <p:cNvSpPr/>
          <p:nvPr/>
        </p:nvSpPr>
        <p:spPr>
          <a:xfrm>
            <a:off x="0" y="6542303"/>
            <a:ext cx="2552123" cy="174660"/>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Problem Statement</a:t>
            </a:r>
          </a:p>
        </p:txBody>
      </p:sp>
      <p:sp>
        <p:nvSpPr>
          <p:cNvPr id="40" name="Rectangle 39">
            <a:extLst>
              <a:ext uri="{FF2B5EF4-FFF2-40B4-BE49-F238E27FC236}">
                <a16:creationId xmlns:a16="http://schemas.microsoft.com/office/drawing/2014/main" id="{FFD48230-70F7-D189-DF06-4A8DDE1E8059}"/>
              </a:ext>
              <a:ext uri="{C183D7F6-B498-43B3-948B-1728B52AA6E4}">
                <adec:decorative xmlns:adec="http://schemas.microsoft.com/office/drawing/2017/decorative" val="1"/>
              </a:ext>
            </a:extLst>
          </p:cNvPr>
          <p:cNvSpPr/>
          <p:nvPr/>
        </p:nvSpPr>
        <p:spPr>
          <a:xfrm>
            <a:off x="2552123" y="6557848"/>
            <a:ext cx="2552123" cy="16362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Existing System</a:t>
            </a:r>
          </a:p>
        </p:txBody>
      </p:sp>
      <p:sp>
        <p:nvSpPr>
          <p:cNvPr id="41" name="Rectangle 40">
            <a:extLst>
              <a:ext uri="{FF2B5EF4-FFF2-40B4-BE49-F238E27FC236}">
                <a16:creationId xmlns:a16="http://schemas.microsoft.com/office/drawing/2014/main" id="{A3174A90-766B-B87C-C516-36955259C1A8}"/>
              </a:ext>
              <a:ext uri="{C183D7F6-B498-43B3-948B-1728B52AA6E4}">
                <adec:decorative xmlns:adec="http://schemas.microsoft.com/office/drawing/2017/decorative" val="1"/>
              </a:ext>
            </a:extLst>
          </p:cNvPr>
          <p:cNvSpPr/>
          <p:nvPr/>
        </p:nvSpPr>
        <p:spPr>
          <a:xfrm>
            <a:off x="5104246" y="6567567"/>
            <a:ext cx="2552123" cy="1594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Our Approach</a:t>
            </a:r>
          </a:p>
        </p:txBody>
      </p:sp>
      <p:sp>
        <p:nvSpPr>
          <p:cNvPr id="42" name="Rectangle 41">
            <a:extLst>
              <a:ext uri="{FF2B5EF4-FFF2-40B4-BE49-F238E27FC236}">
                <a16:creationId xmlns:a16="http://schemas.microsoft.com/office/drawing/2014/main" id="{16598EEC-D12F-8227-4E10-268BEC00E817}"/>
              </a:ext>
              <a:ext uri="{C183D7F6-B498-43B3-948B-1728B52AA6E4}">
                <adec:decorative xmlns:adec="http://schemas.microsoft.com/office/drawing/2017/decorative" val="1"/>
              </a:ext>
            </a:extLst>
          </p:cNvPr>
          <p:cNvSpPr/>
          <p:nvPr/>
        </p:nvSpPr>
        <p:spPr>
          <a:xfrm>
            <a:off x="7249160" y="6356964"/>
            <a:ext cx="2351601" cy="36451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Methodology</a:t>
            </a:r>
          </a:p>
        </p:txBody>
      </p:sp>
      <p:sp>
        <p:nvSpPr>
          <p:cNvPr id="43" name="Isosceles Triangle 42">
            <a:extLst>
              <a:ext uri="{FF2B5EF4-FFF2-40B4-BE49-F238E27FC236}">
                <a16:creationId xmlns:a16="http://schemas.microsoft.com/office/drawing/2014/main" id="{5F9D22AF-F80B-0004-206A-8521DFC1FB8C}"/>
              </a:ext>
              <a:ext uri="{C183D7F6-B498-43B3-948B-1728B52AA6E4}">
                <adec:decorative xmlns:adec="http://schemas.microsoft.com/office/drawing/2017/decorative" val="1"/>
              </a:ext>
            </a:extLst>
          </p:cNvPr>
          <p:cNvSpPr/>
          <p:nvPr/>
        </p:nvSpPr>
        <p:spPr>
          <a:xfrm rot="10800000">
            <a:off x="9482534" y="6214927"/>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A6ADE4E4-6FF7-DBBC-31A0-9F4B9B0711DD}"/>
              </a:ext>
              <a:ext uri="{C183D7F6-B498-43B3-948B-1728B52AA6E4}">
                <adec:decorative xmlns:adec="http://schemas.microsoft.com/office/drawing/2017/decorative" val="1"/>
              </a:ext>
            </a:extLst>
          </p:cNvPr>
          <p:cNvSpPr/>
          <p:nvPr/>
        </p:nvSpPr>
        <p:spPr>
          <a:xfrm>
            <a:off x="9600761" y="6549472"/>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Expected Results</a:t>
            </a:r>
          </a:p>
        </p:txBody>
      </p:sp>
    </p:spTree>
    <p:extLst>
      <p:ext uri="{BB962C8B-B14F-4D97-AF65-F5344CB8AC3E}">
        <p14:creationId xmlns:p14="http://schemas.microsoft.com/office/powerpoint/2010/main" val="4164184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250"/>
                                        <p:tgtEl>
                                          <p:spTgt spid="39"/>
                                        </p:tgtEl>
                                        <p:attrNameLst>
                                          <p:attrName>ppt_y</p:attrName>
                                        </p:attrNameLst>
                                      </p:cBhvr>
                                      <p:tavLst>
                                        <p:tav tm="0">
                                          <p:val>
                                            <p:strVal val="#ppt_y+#ppt_h*1.125000"/>
                                          </p:val>
                                        </p:tav>
                                        <p:tav tm="100000">
                                          <p:val>
                                            <p:strVal val="#ppt_y"/>
                                          </p:val>
                                        </p:tav>
                                      </p:tavLst>
                                    </p:anim>
                                    <p:animEffect transition="in" filter="wipe(up)">
                                      <p:cBhvr>
                                        <p:cTn id="8" dur="250"/>
                                        <p:tgtEl>
                                          <p:spTgt spid="39"/>
                                        </p:tgtEl>
                                      </p:cBhvr>
                                    </p:animEffect>
                                  </p:childTnLst>
                                </p:cTn>
                              </p:par>
                              <p:par>
                                <p:cTn id="9" presetID="10"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250"/>
                                        <p:tgtEl>
                                          <p:spTgt spid="43"/>
                                        </p:tgtEl>
                                      </p:cBhvr>
                                    </p:animEffect>
                                  </p:childTnLst>
                                </p:cTn>
                              </p:par>
                            </p:childTnLst>
                          </p:cTn>
                        </p:par>
                        <p:par>
                          <p:cTn id="12" fill="hold">
                            <p:stCondLst>
                              <p:cond delay="250"/>
                            </p:stCondLst>
                            <p:childTnLst>
                              <p:par>
                                <p:cTn id="13" presetID="12" presetClass="entr" presetSubtype="4"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250"/>
                                        <p:tgtEl>
                                          <p:spTgt spid="40"/>
                                        </p:tgtEl>
                                        <p:attrNameLst>
                                          <p:attrName>ppt_y</p:attrName>
                                        </p:attrNameLst>
                                      </p:cBhvr>
                                      <p:tavLst>
                                        <p:tav tm="0">
                                          <p:val>
                                            <p:strVal val="#ppt_y+#ppt_h*1.125000"/>
                                          </p:val>
                                        </p:tav>
                                        <p:tav tm="100000">
                                          <p:val>
                                            <p:strVal val="#ppt_y"/>
                                          </p:val>
                                        </p:tav>
                                      </p:tavLst>
                                    </p:anim>
                                    <p:animEffect transition="in" filter="wipe(up)">
                                      <p:cBhvr>
                                        <p:cTn id="16" dur="250"/>
                                        <p:tgtEl>
                                          <p:spTgt spid="40"/>
                                        </p:tgtEl>
                                      </p:cBhvr>
                                    </p:animEffect>
                                  </p:childTnLst>
                                </p:cTn>
                              </p:par>
                            </p:childTnLst>
                          </p:cTn>
                        </p:par>
                        <p:par>
                          <p:cTn id="17" fill="hold">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additive="base">
                                        <p:cTn id="20" dur="250"/>
                                        <p:tgtEl>
                                          <p:spTgt spid="41"/>
                                        </p:tgtEl>
                                        <p:attrNameLst>
                                          <p:attrName>ppt_y</p:attrName>
                                        </p:attrNameLst>
                                      </p:cBhvr>
                                      <p:tavLst>
                                        <p:tav tm="0">
                                          <p:val>
                                            <p:strVal val="#ppt_y+#ppt_h*1.125000"/>
                                          </p:val>
                                        </p:tav>
                                        <p:tav tm="100000">
                                          <p:val>
                                            <p:strVal val="#ppt_y"/>
                                          </p:val>
                                        </p:tav>
                                      </p:tavLst>
                                    </p:anim>
                                    <p:animEffect transition="in" filter="wipe(up)">
                                      <p:cBhvr>
                                        <p:cTn id="21" dur="250"/>
                                        <p:tgtEl>
                                          <p:spTgt spid="41"/>
                                        </p:tgtEl>
                                      </p:cBhvr>
                                    </p:animEffect>
                                  </p:childTnLst>
                                </p:cTn>
                              </p:par>
                            </p:childTnLst>
                          </p:cTn>
                        </p:par>
                        <p:par>
                          <p:cTn id="22" fill="hold">
                            <p:stCondLst>
                              <p:cond delay="750"/>
                            </p:stCondLst>
                            <p:childTnLst>
                              <p:par>
                                <p:cTn id="23" presetID="12" presetClass="entr" presetSubtype="4"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250"/>
                                        <p:tgtEl>
                                          <p:spTgt spid="42"/>
                                        </p:tgtEl>
                                        <p:attrNameLst>
                                          <p:attrName>ppt_y</p:attrName>
                                        </p:attrNameLst>
                                      </p:cBhvr>
                                      <p:tavLst>
                                        <p:tav tm="0">
                                          <p:val>
                                            <p:strVal val="#ppt_y+#ppt_h*1.125000"/>
                                          </p:val>
                                        </p:tav>
                                        <p:tav tm="100000">
                                          <p:val>
                                            <p:strVal val="#ppt_y"/>
                                          </p:val>
                                        </p:tav>
                                      </p:tavLst>
                                    </p:anim>
                                    <p:animEffect transition="in" filter="wipe(up)">
                                      <p:cBhvr>
                                        <p:cTn id="26" dur="250"/>
                                        <p:tgtEl>
                                          <p:spTgt spid="42"/>
                                        </p:tgtEl>
                                      </p:cBhvr>
                                    </p:animEffect>
                                  </p:childTnLst>
                                </p:cTn>
                              </p:par>
                            </p:childTnLst>
                          </p:cTn>
                        </p:par>
                        <p:par>
                          <p:cTn id="27" fill="hold">
                            <p:stCondLst>
                              <p:cond delay="1000"/>
                            </p:stCondLst>
                            <p:childTnLst>
                              <p:par>
                                <p:cTn id="28" presetID="12" presetClass="entr" presetSubtype="4" fill="hold" grpId="0" nodeType="afterEffect">
                                  <p:stCondLst>
                                    <p:cond delay="0"/>
                                  </p:stCondLst>
                                  <p:childTnLst>
                                    <p:set>
                                      <p:cBhvr>
                                        <p:cTn id="29" dur="1" fill="hold">
                                          <p:stCondLst>
                                            <p:cond delay="0"/>
                                          </p:stCondLst>
                                        </p:cTn>
                                        <p:tgtEl>
                                          <p:spTgt spid="44"/>
                                        </p:tgtEl>
                                        <p:attrNameLst>
                                          <p:attrName>style.visibility</p:attrName>
                                        </p:attrNameLst>
                                      </p:cBhvr>
                                      <p:to>
                                        <p:strVal val="visible"/>
                                      </p:to>
                                    </p:set>
                                    <p:anim calcmode="lin" valueType="num">
                                      <p:cBhvr additive="base">
                                        <p:cTn id="30" dur="250"/>
                                        <p:tgtEl>
                                          <p:spTgt spid="44"/>
                                        </p:tgtEl>
                                        <p:attrNameLst>
                                          <p:attrName>ppt_y</p:attrName>
                                        </p:attrNameLst>
                                      </p:cBhvr>
                                      <p:tavLst>
                                        <p:tav tm="0">
                                          <p:val>
                                            <p:strVal val="#ppt_y+#ppt_h*1.125000"/>
                                          </p:val>
                                        </p:tav>
                                        <p:tav tm="100000">
                                          <p:val>
                                            <p:strVal val="#ppt_y"/>
                                          </p:val>
                                        </p:tav>
                                      </p:tavLst>
                                    </p:anim>
                                    <p:animEffect transition="in" filter="wipe(up)">
                                      <p:cBhvr>
                                        <p:cTn id="31" dur="25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3CB4E-6F5A-F453-3F62-0FE7B4C42FDD}"/>
              </a:ext>
            </a:extLst>
          </p:cNvPr>
          <p:cNvSpPr>
            <a:spLocks noGrp="1"/>
          </p:cNvSpPr>
          <p:nvPr>
            <p:ph type="title"/>
          </p:nvPr>
        </p:nvSpPr>
        <p:spPr>
          <a:xfrm>
            <a:off x="838200" y="641855"/>
            <a:ext cx="3605784" cy="772107"/>
          </a:xfrm>
        </p:spPr>
        <p:txBody>
          <a:bodyPr/>
          <a:lstStyle/>
          <a:p>
            <a:pPr algn="just"/>
            <a:r>
              <a:rPr lang="en-US" dirty="0"/>
              <a:t>Conclusion</a:t>
            </a:r>
            <a:endParaRPr lang="en-IN" dirty="0"/>
          </a:p>
        </p:txBody>
      </p:sp>
      <p:sp>
        <p:nvSpPr>
          <p:cNvPr id="3" name="Content Placeholder 2">
            <a:extLst>
              <a:ext uri="{FF2B5EF4-FFF2-40B4-BE49-F238E27FC236}">
                <a16:creationId xmlns:a16="http://schemas.microsoft.com/office/drawing/2014/main" id="{8446188C-C7E1-73E6-CCB5-D594413D2F53}"/>
              </a:ext>
            </a:extLst>
          </p:cNvPr>
          <p:cNvSpPr>
            <a:spLocks noGrp="1"/>
          </p:cNvSpPr>
          <p:nvPr>
            <p:ph idx="1"/>
          </p:nvPr>
        </p:nvSpPr>
        <p:spPr>
          <a:xfrm>
            <a:off x="838200" y="1864807"/>
            <a:ext cx="10515600" cy="3301553"/>
          </a:xfrm>
        </p:spPr>
        <p:txBody>
          <a:bodyPr>
            <a:normAutofit/>
          </a:bodyPr>
          <a:lstStyle/>
          <a:p>
            <a:pPr marL="0" indent="0" algn="just">
              <a:buNone/>
            </a:pPr>
            <a:r>
              <a:rPr lang="en-US" dirty="0"/>
              <a:t>This project will be expected perform the following tasks in the domain of geometry</a:t>
            </a:r>
          </a:p>
          <a:p>
            <a:pPr marL="0" indent="0" algn="just">
              <a:buNone/>
            </a:pPr>
            <a:endParaRPr lang="en-US" dirty="0"/>
          </a:p>
          <a:p>
            <a:pPr algn="just"/>
            <a:r>
              <a:rPr lang="en-US" dirty="0"/>
              <a:t>Represent the concept that is being thought during the lecture, using the lectures voice.</a:t>
            </a:r>
          </a:p>
          <a:p>
            <a:pPr algn="just"/>
            <a:r>
              <a:rPr lang="en-US" dirty="0"/>
              <a:t>Mostly the lecture should belong to the basic shapes concept. </a:t>
            </a:r>
            <a:endParaRPr lang="en-US" b="0" i="0" dirty="0">
              <a:solidFill>
                <a:srgbClr val="D1D5DB"/>
              </a:solidFill>
              <a:effectLst/>
              <a:latin typeface="Söhne"/>
            </a:endParaRPr>
          </a:p>
          <a:p>
            <a:pPr algn="just"/>
            <a:endParaRPr lang="en-IN" dirty="0"/>
          </a:p>
        </p:txBody>
      </p:sp>
      <p:sp>
        <p:nvSpPr>
          <p:cNvPr id="4" name="Slide Number Placeholder 3">
            <a:extLst>
              <a:ext uri="{FF2B5EF4-FFF2-40B4-BE49-F238E27FC236}">
                <a16:creationId xmlns:a16="http://schemas.microsoft.com/office/drawing/2014/main" id="{814EC3CB-D9FE-58FC-F22F-3D41E36963C9}"/>
              </a:ext>
            </a:extLst>
          </p:cNvPr>
          <p:cNvSpPr>
            <a:spLocks noGrp="1"/>
          </p:cNvSpPr>
          <p:nvPr>
            <p:ph type="sldNum" sz="quarter" idx="10"/>
          </p:nvPr>
        </p:nvSpPr>
        <p:spPr>
          <a:xfrm>
            <a:off x="11353800" y="6010999"/>
            <a:ext cx="838200" cy="360000"/>
          </a:xfrm>
        </p:spPr>
        <p:txBody>
          <a:bodyPr/>
          <a:lstStyle/>
          <a:p>
            <a:pPr algn="just"/>
            <a:r>
              <a:rPr lang="en-US"/>
              <a:t>PAGE </a:t>
            </a:r>
            <a:fld id="{4A9B5881-4007-4345-955A-79C2656F0C49}" type="slidenum">
              <a:rPr lang="en-US" smtClean="0"/>
              <a:pPr algn="just"/>
              <a:t>15</a:t>
            </a:fld>
            <a:endParaRPr lang="en-US" dirty="0"/>
          </a:p>
        </p:txBody>
      </p:sp>
      <p:sp>
        <p:nvSpPr>
          <p:cNvPr id="5" name="Rectangle 4">
            <a:extLst>
              <a:ext uri="{FF2B5EF4-FFF2-40B4-BE49-F238E27FC236}">
                <a16:creationId xmlns:a16="http://schemas.microsoft.com/office/drawing/2014/main" id="{45DFD4D9-8A1B-0D95-6B66-05BF42903743}"/>
              </a:ext>
              <a:ext uri="{C183D7F6-B498-43B3-948B-1728B52AA6E4}">
                <adec:decorative xmlns:adec="http://schemas.microsoft.com/office/drawing/2017/decorative" val="1"/>
              </a:ext>
            </a:extLst>
          </p:cNvPr>
          <p:cNvSpPr/>
          <p:nvPr/>
        </p:nvSpPr>
        <p:spPr>
          <a:xfrm>
            <a:off x="0" y="6556441"/>
            <a:ext cx="2552123" cy="160522"/>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1200" dirty="0"/>
              <a:t>Problem Statement</a:t>
            </a:r>
          </a:p>
        </p:txBody>
      </p:sp>
      <p:sp>
        <p:nvSpPr>
          <p:cNvPr id="6" name="Rectangle 5">
            <a:extLst>
              <a:ext uri="{FF2B5EF4-FFF2-40B4-BE49-F238E27FC236}">
                <a16:creationId xmlns:a16="http://schemas.microsoft.com/office/drawing/2014/main" id="{FDD2DF90-EE7A-6207-3C64-B2D2E6B0C2E3}"/>
              </a:ext>
              <a:ext uri="{C183D7F6-B498-43B3-948B-1728B52AA6E4}">
                <adec:decorative xmlns:adec="http://schemas.microsoft.com/office/drawing/2017/decorative" val="1"/>
              </a:ext>
            </a:extLst>
          </p:cNvPr>
          <p:cNvSpPr/>
          <p:nvPr/>
        </p:nvSpPr>
        <p:spPr>
          <a:xfrm>
            <a:off x="2552123" y="6562004"/>
            <a:ext cx="2552123" cy="15947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1200" dirty="0"/>
              <a:t>Existing System</a:t>
            </a:r>
          </a:p>
        </p:txBody>
      </p:sp>
      <p:sp>
        <p:nvSpPr>
          <p:cNvPr id="7" name="Rectangle 6">
            <a:extLst>
              <a:ext uri="{FF2B5EF4-FFF2-40B4-BE49-F238E27FC236}">
                <a16:creationId xmlns:a16="http://schemas.microsoft.com/office/drawing/2014/main" id="{05DB23FD-D888-3574-0C3F-0C2C746733DD}"/>
              </a:ext>
              <a:ext uri="{C183D7F6-B498-43B3-948B-1728B52AA6E4}">
                <adec:decorative xmlns:adec="http://schemas.microsoft.com/office/drawing/2017/decorative" val="1"/>
              </a:ext>
            </a:extLst>
          </p:cNvPr>
          <p:cNvSpPr/>
          <p:nvPr/>
        </p:nvSpPr>
        <p:spPr>
          <a:xfrm>
            <a:off x="5104246" y="6567567"/>
            <a:ext cx="2552123" cy="1594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1200" dirty="0"/>
              <a:t>Our Approach</a:t>
            </a:r>
          </a:p>
        </p:txBody>
      </p:sp>
      <p:sp>
        <p:nvSpPr>
          <p:cNvPr id="8" name="Rectangle 7">
            <a:extLst>
              <a:ext uri="{FF2B5EF4-FFF2-40B4-BE49-F238E27FC236}">
                <a16:creationId xmlns:a16="http://schemas.microsoft.com/office/drawing/2014/main" id="{3A7EF0EF-EBE2-7E8C-9728-FCB0417FCB12}"/>
              </a:ext>
              <a:ext uri="{C183D7F6-B498-43B3-948B-1728B52AA6E4}">
                <adec:decorative xmlns:adec="http://schemas.microsoft.com/office/drawing/2017/decorative" val="1"/>
              </a:ext>
            </a:extLst>
          </p:cNvPr>
          <p:cNvSpPr/>
          <p:nvPr/>
        </p:nvSpPr>
        <p:spPr>
          <a:xfrm>
            <a:off x="7249160"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1200" dirty="0"/>
              <a:t>Methodology</a:t>
            </a:r>
          </a:p>
        </p:txBody>
      </p:sp>
      <p:sp>
        <p:nvSpPr>
          <p:cNvPr id="9" name="Isosceles Triangle 8">
            <a:extLst>
              <a:ext uri="{FF2B5EF4-FFF2-40B4-BE49-F238E27FC236}">
                <a16:creationId xmlns:a16="http://schemas.microsoft.com/office/drawing/2014/main" id="{871001D1-3B23-B72B-D240-52F5BCB36CC4}"/>
              </a:ext>
              <a:ext uri="{C183D7F6-B498-43B3-948B-1728B52AA6E4}">
                <adec:decorative xmlns:adec="http://schemas.microsoft.com/office/drawing/2017/decorative" val="1"/>
              </a:ext>
            </a:extLst>
          </p:cNvPr>
          <p:cNvSpPr/>
          <p:nvPr/>
        </p:nvSpPr>
        <p:spPr>
          <a:xfrm rot="10800000">
            <a:off x="11353800" y="6226995"/>
            <a:ext cx="100645" cy="8120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10" name="Rectangle 9">
            <a:extLst>
              <a:ext uri="{FF2B5EF4-FFF2-40B4-BE49-F238E27FC236}">
                <a16:creationId xmlns:a16="http://schemas.microsoft.com/office/drawing/2014/main" id="{2A003D42-FB3E-89DA-D73F-3E6FB7354E89}"/>
              </a:ext>
              <a:ext uri="{C183D7F6-B498-43B3-948B-1728B52AA6E4}">
                <adec:decorative xmlns:adec="http://schemas.microsoft.com/office/drawing/2017/decorative" val="1"/>
              </a:ext>
            </a:extLst>
          </p:cNvPr>
          <p:cNvSpPr/>
          <p:nvPr/>
        </p:nvSpPr>
        <p:spPr>
          <a:xfrm>
            <a:off x="9609553" y="6356964"/>
            <a:ext cx="2552123" cy="3519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1200" dirty="0"/>
              <a:t>Expected Results</a:t>
            </a:r>
          </a:p>
        </p:txBody>
      </p:sp>
    </p:spTree>
    <p:extLst>
      <p:ext uri="{BB962C8B-B14F-4D97-AF65-F5344CB8AC3E}">
        <p14:creationId xmlns:p14="http://schemas.microsoft.com/office/powerpoint/2010/main" val="53489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p:tgtEl>
                                          <p:spTgt spid="5"/>
                                        </p:tgtEl>
                                        <p:attrNameLst>
                                          <p:attrName>ppt_y</p:attrName>
                                        </p:attrNameLst>
                                      </p:cBhvr>
                                      <p:tavLst>
                                        <p:tav tm="0">
                                          <p:val>
                                            <p:strVal val="#ppt_y+#ppt_h*1.125000"/>
                                          </p:val>
                                        </p:tav>
                                        <p:tav tm="100000">
                                          <p:val>
                                            <p:strVal val="#ppt_y"/>
                                          </p:val>
                                        </p:tav>
                                      </p:tavLst>
                                    </p:anim>
                                    <p:animEffect transition="in" filter="wipe(up)">
                                      <p:cBhvr>
                                        <p:cTn id="8" dur="250"/>
                                        <p:tgtEl>
                                          <p:spTgt spid="5"/>
                                        </p:tgtEl>
                                      </p:cBhvr>
                                    </p:animEffect>
                                  </p:childTnLst>
                                </p:cTn>
                              </p:par>
                              <p:par>
                                <p:cTn id="9" presetID="10"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250"/>
                                        <p:tgtEl>
                                          <p:spTgt spid="9"/>
                                        </p:tgtEl>
                                      </p:cBhvr>
                                    </p:animEffect>
                                  </p:childTnLst>
                                </p:cTn>
                              </p:par>
                            </p:childTnLst>
                          </p:cTn>
                        </p:par>
                        <p:par>
                          <p:cTn id="12" fill="hold">
                            <p:stCondLst>
                              <p:cond delay="250"/>
                            </p:stCondLst>
                            <p:childTnLst>
                              <p:par>
                                <p:cTn id="13" presetID="1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250"/>
                                        <p:tgtEl>
                                          <p:spTgt spid="6"/>
                                        </p:tgtEl>
                                        <p:attrNameLst>
                                          <p:attrName>ppt_y</p:attrName>
                                        </p:attrNameLst>
                                      </p:cBhvr>
                                      <p:tavLst>
                                        <p:tav tm="0">
                                          <p:val>
                                            <p:strVal val="#ppt_y+#ppt_h*1.125000"/>
                                          </p:val>
                                        </p:tav>
                                        <p:tav tm="100000">
                                          <p:val>
                                            <p:strVal val="#ppt_y"/>
                                          </p:val>
                                        </p:tav>
                                      </p:tavLst>
                                    </p:anim>
                                    <p:animEffect transition="in" filter="wipe(up)">
                                      <p:cBhvr>
                                        <p:cTn id="16" dur="250"/>
                                        <p:tgtEl>
                                          <p:spTgt spid="6"/>
                                        </p:tgtEl>
                                      </p:cBhvr>
                                    </p:animEffect>
                                  </p:childTnLst>
                                </p:cTn>
                              </p:par>
                            </p:childTnLst>
                          </p:cTn>
                        </p:par>
                        <p:par>
                          <p:cTn id="17" fill="hold">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250"/>
                                        <p:tgtEl>
                                          <p:spTgt spid="7"/>
                                        </p:tgtEl>
                                        <p:attrNameLst>
                                          <p:attrName>ppt_y</p:attrName>
                                        </p:attrNameLst>
                                      </p:cBhvr>
                                      <p:tavLst>
                                        <p:tav tm="0">
                                          <p:val>
                                            <p:strVal val="#ppt_y+#ppt_h*1.125000"/>
                                          </p:val>
                                        </p:tav>
                                        <p:tav tm="100000">
                                          <p:val>
                                            <p:strVal val="#ppt_y"/>
                                          </p:val>
                                        </p:tav>
                                      </p:tavLst>
                                    </p:anim>
                                    <p:animEffect transition="in" filter="wipe(up)">
                                      <p:cBhvr>
                                        <p:cTn id="21" dur="250"/>
                                        <p:tgtEl>
                                          <p:spTgt spid="7"/>
                                        </p:tgtEl>
                                      </p:cBhvr>
                                    </p:animEffect>
                                  </p:childTnLst>
                                </p:cTn>
                              </p:par>
                            </p:childTnLst>
                          </p:cTn>
                        </p:par>
                        <p:par>
                          <p:cTn id="22" fill="hold">
                            <p:stCondLst>
                              <p:cond delay="750"/>
                            </p:stCondLst>
                            <p:childTnLst>
                              <p:par>
                                <p:cTn id="23" presetID="12" presetClass="entr" presetSubtype="4"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250"/>
                                        <p:tgtEl>
                                          <p:spTgt spid="8"/>
                                        </p:tgtEl>
                                        <p:attrNameLst>
                                          <p:attrName>ppt_y</p:attrName>
                                        </p:attrNameLst>
                                      </p:cBhvr>
                                      <p:tavLst>
                                        <p:tav tm="0">
                                          <p:val>
                                            <p:strVal val="#ppt_y+#ppt_h*1.125000"/>
                                          </p:val>
                                        </p:tav>
                                        <p:tav tm="100000">
                                          <p:val>
                                            <p:strVal val="#ppt_y"/>
                                          </p:val>
                                        </p:tav>
                                      </p:tavLst>
                                    </p:anim>
                                    <p:animEffect transition="in" filter="wipe(up)">
                                      <p:cBhvr>
                                        <p:cTn id="26" dur="250"/>
                                        <p:tgtEl>
                                          <p:spTgt spid="8"/>
                                        </p:tgtEl>
                                      </p:cBhvr>
                                    </p:animEffect>
                                  </p:childTnLst>
                                </p:cTn>
                              </p:par>
                            </p:childTnLst>
                          </p:cTn>
                        </p:par>
                        <p:par>
                          <p:cTn id="27" fill="hold">
                            <p:stCondLst>
                              <p:cond delay="1000"/>
                            </p:stCondLst>
                            <p:childTnLst>
                              <p:par>
                                <p:cTn id="28" presetID="12" presetClass="entr" presetSubtype="4"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250"/>
                                        <p:tgtEl>
                                          <p:spTgt spid="10"/>
                                        </p:tgtEl>
                                        <p:attrNameLst>
                                          <p:attrName>ppt_y</p:attrName>
                                        </p:attrNameLst>
                                      </p:cBhvr>
                                      <p:tavLst>
                                        <p:tav tm="0">
                                          <p:val>
                                            <p:strVal val="#ppt_y+#ppt_h*1.125000"/>
                                          </p:val>
                                        </p:tav>
                                        <p:tav tm="100000">
                                          <p:val>
                                            <p:strVal val="#ppt_y"/>
                                          </p:val>
                                        </p:tav>
                                      </p:tavLst>
                                    </p:anim>
                                    <p:animEffect transition="in" filter="wipe(up)">
                                      <p:cBhvr>
                                        <p:cTn id="31"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3CB4E-6F5A-F453-3F62-0FE7B4C42FDD}"/>
              </a:ext>
            </a:extLst>
          </p:cNvPr>
          <p:cNvSpPr>
            <a:spLocks noGrp="1"/>
          </p:cNvSpPr>
          <p:nvPr>
            <p:ph type="title"/>
          </p:nvPr>
        </p:nvSpPr>
        <p:spPr>
          <a:xfrm>
            <a:off x="838200" y="641855"/>
            <a:ext cx="5615354" cy="772107"/>
          </a:xfrm>
        </p:spPr>
        <p:txBody>
          <a:bodyPr/>
          <a:lstStyle/>
          <a:p>
            <a:pPr algn="just"/>
            <a:r>
              <a:rPr lang="en-US" dirty="0"/>
              <a:t>Limitations of this project</a:t>
            </a:r>
            <a:endParaRPr lang="en-IN" dirty="0"/>
          </a:p>
        </p:txBody>
      </p:sp>
      <p:sp>
        <p:nvSpPr>
          <p:cNvPr id="3" name="Content Placeholder 2">
            <a:extLst>
              <a:ext uri="{FF2B5EF4-FFF2-40B4-BE49-F238E27FC236}">
                <a16:creationId xmlns:a16="http://schemas.microsoft.com/office/drawing/2014/main" id="{8446188C-C7E1-73E6-CCB5-D594413D2F53}"/>
              </a:ext>
            </a:extLst>
          </p:cNvPr>
          <p:cNvSpPr>
            <a:spLocks noGrp="1"/>
          </p:cNvSpPr>
          <p:nvPr>
            <p:ph idx="1"/>
          </p:nvPr>
        </p:nvSpPr>
        <p:spPr>
          <a:xfrm>
            <a:off x="838200" y="1864807"/>
            <a:ext cx="10515600" cy="3982078"/>
          </a:xfrm>
        </p:spPr>
        <p:txBody>
          <a:bodyPr>
            <a:normAutofit/>
          </a:bodyPr>
          <a:lstStyle/>
          <a:p>
            <a:pPr marL="0" indent="0" algn="just">
              <a:buNone/>
            </a:pPr>
            <a:endParaRPr lang="en-US" dirty="0"/>
          </a:p>
          <a:p>
            <a:pPr algn="just"/>
            <a:r>
              <a:rPr lang="en-US" b="0" i="0" dirty="0">
                <a:solidFill>
                  <a:srgbClr val="D1D5DB"/>
                </a:solidFill>
                <a:effectLst/>
                <a:latin typeface="Söhne"/>
              </a:rPr>
              <a:t>The project is limited to a small domain.</a:t>
            </a:r>
          </a:p>
          <a:p>
            <a:pPr algn="just"/>
            <a:r>
              <a:rPr lang="en-US" dirty="0">
                <a:solidFill>
                  <a:srgbClr val="D1D5DB"/>
                </a:solidFill>
                <a:latin typeface="Söhne"/>
              </a:rPr>
              <a:t>This project is subject to work in only ideal cases , such as:</a:t>
            </a:r>
          </a:p>
          <a:p>
            <a:pPr lvl="1" algn="just"/>
            <a:r>
              <a:rPr lang="en-US" dirty="0">
                <a:solidFill>
                  <a:srgbClr val="D1D5DB"/>
                </a:solidFill>
                <a:latin typeface="Söhne"/>
              </a:rPr>
              <a:t>Clear voice with no ambiguous meaning words.</a:t>
            </a:r>
          </a:p>
          <a:p>
            <a:pPr lvl="1" algn="just"/>
            <a:r>
              <a:rPr lang="en-US" b="0" i="0" dirty="0">
                <a:solidFill>
                  <a:srgbClr val="D1D5DB"/>
                </a:solidFill>
                <a:effectLst/>
                <a:latin typeface="Söhne"/>
              </a:rPr>
              <a:t>Concept belongs to only specified </a:t>
            </a:r>
            <a:r>
              <a:rPr lang="en-US" dirty="0">
                <a:solidFill>
                  <a:srgbClr val="D1D5DB"/>
                </a:solidFill>
                <a:latin typeface="Söhne"/>
              </a:rPr>
              <a:t>s</a:t>
            </a:r>
            <a:r>
              <a:rPr lang="en-US" b="0" i="0" dirty="0">
                <a:solidFill>
                  <a:srgbClr val="D1D5DB"/>
                </a:solidFill>
                <a:effectLst/>
                <a:latin typeface="Söhne"/>
              </a:rPr>
              <a:t>ubject.</a:t>
            </a:r>
          </a:p>
          <a:p>
            <a:pPr lvl="1" algn="just"/>
            <a:r>
              <a:rPr lang="en-US" b="0" i="0" dirty="0">
                <a:solidFill>
                  <a:srgbClr val="D1D5DB"/>
                </a:solidFill>
                <a:effectLst/>
                <a:latin typeface="Söhne"/>
              </a:rPr>
              <a:t>Usage of proper mic.</a:t>
            </a:r>
          </a:p>
          <a:p>
            <a:pPr algn="just"/>
            <a:endParaRPr lang="en-IN" dirty="0"/>
          </a:p>
        </p:txBody>
      </p:sp>
      <p:sp>
        <p:nvSpPr>
          <p:cNvPr id="4" name="Slide Number Placeholder 3">
            <a:extLst>
              <a:ext uri="{FF2B5EF4-FFF2-40B4-BE49-F238E27FC236}">
                <a16:creationId xmlns:a16="http://schemas.microsoft.com/office/drawing/2014/main" id="{814EC3CB-D9FE-58FC-F22F-3D41E36963C9}"/>
              </a:ext>
            </a:extLst>
          </p:cNvPr>
          <p:cNvSpPr>
            <a:spLocks noGrp="1"/>
          </p:cNvSpPr>
          <p:nvPr>
            <p:ph type="sldNum" sz="quarter" idx="10"/>
          </p:nvPr>
        </p:nvSpPr>
        <p:spPr>
          <a:xfrm>
            <a:off x="11353800" y="6010999"/>
            <a:ext cx="838200" cy="360000"/>
          </a:xfrm>
        </p:spPr>
        <p:txBody>
          <a:bodyPr/>
          <a:lstStyle/>
          <a:p>
            <a:pPr algn="just"/>
            <a:r>
              <a:rPr lang="en-US"/>
              <a:t>PAGE </a:t>
            </a:r>
            <a:fld id="{4A9B5881-4007-4345-955A-79C2656F0C49}" type="slidenum">
              <a:rPr lang="en-US" smtClean="0"/>
              <a:pPr algn="just"/>
              <a:t>16</a:t>
            </a:fld>
            <a:endParaRPr lang="en-US" dirty="0"/>
          </a:p>
        </p:txBody>
      </p:sp>
      <p:sp>
        <p:nvSpPr>
          <p:cNvPr id="5" name="Rectangle 4">
            <a:extLst>
              <a:ext uri="{FF2B5EF4-FFF2-40B4-BE49-F238E27FC236}">
                <a16:creationId xmlns:a16="http://schemas.microsoft.com/office/drawing/2014/main" id="{45DFD4D9-8A1B-0D95-6B66-05BF42903743}"/>
              </a:ext>
              <a:ext uri="{C183D7F6-B498-43B3-948B-1728B52AA6E4}">
                <adec:decorative xmlns:adec="http://schemas.microsoft.com/office/drawing/2017/decorative" val="1"/>
              </a:ext>
            </a:extLst>
          </p:cNvPr>
          <p:cNvSpPr/>
          <p:nvPr/>
        </p:nvSpPr>
        <p:spPr>
          <a:xfrm>
            <a:off x="0" y="6556441"/>
            <a:ext cx="2552123" cy="160522"/>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1200" dirty="0"/>
              <a:t>Problem Statement</a:t>
            </a:r>
          </a:p>
        </p:txBody>
      </p:sp>
      <p:sp>
        <p:nvSpPr>
          <p:cNvPr id="6" name="Rectangle 5">
            <a:extLst>
              <a:ext uri="{FF2B5EF4-FFF2-40B4-BE49-F238E27FC236}">
                <a16:creationId xmlns:a16="http://schemas.microsoft.com/office/drawing/2014/main" id="{FDD2DF90-EE7A-6207-3C64-B2D2E6B0C2E3}"/>
              </a:ext>
              <a:ext uri="{C183D7F6-B498-43B3-948B-1728B52AA6E4}">
                <adec:decorative xmlns:adec="http://schemas.microsoft.com/office/drawing/2017/decorative" val="1"/>
              </a:ext>
            </a:extLst>
          </p:cNvPr>
          <p:cNvSpPr/>
          <p:nvPr/>
        </p:nvSpPr>
        <p:spPr>
          <a:xfrm>
            <a:off x="2552123" y="6562004"/>
            <a:ext cx="2552123" cy="15947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1200" dirty="0"/>
              <a:t>Existing System</a:t>
            </a:r>
          </a:p>
        </p:txBody>
      </p:sp>
      <p:sp>
        <p:nvSpPr>
          <p:cNvPr id="7" name="Rectangle 6">
            <a:extLst>
              <a:ext uri="{FF2B5EF4-FFF2-40B4-BE49-F238E27FC236}">
                <a16:creationId xmlns:a16="http://schemas.microsoft.com/office/drawing/2014/main" id="{05DB23FD-D888-3574-0C3F-0C2C746733DD}"/>
              </a:ext>
              <a:ext uri="{C183D7F6-B498-43B3-948B-1728B52AA6E4}">
                <adec:decorative xmlns:adec="http://schemas.microsoft.com/office/drawing/2017/decorative" val="1"/>
              </a:ext>
            </a:extLst>
          </p:cNvPr>
          <p:cNvSpPr/>
          <p:nvPr/>
        </p:nvSpPr>
        <p:spPr>
          <a:xfrm>
            <a:off x="5104246" y="6567567"/>
            <a:ext cx="2552123" cy="1594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1200" dirty="0"/>
              <a:t>Our Approach</a:t>
            </a:r>
          </a:p>
        </p:txBody>
      </p:sp>
      <p:sp>
        <p:nvSpPr>
          <p:cNvPr id="8" name="Rectangle 7">
            <a:extLst>
              <a:ext uri="{FF2B5EF4-FFF2-40B4-BE49-F238E27FC236}">
                <a16:creationId xmlns:a16="http://schemas.microsoft.com/office/drawing/2014/main" id="{3A7EF0EF-EBE2-7E8C-9728-FCB0417FCB12}"/>
              </a:ext>
              <a:ext uri="{C183D7F6-B498-43B3-948B-1728B52AA6E4}">
                <adec:decorative xmlns:adec="http://schemas.microsoft.com/office/drawing/2017/decorative" val="1"/>
              </a:ext>
            </a:extLst>
          </p:cNvPr>
          <p:cNvSpPr/>
          <p:nvPr/>
        </p:nvSpPr>
        <p:spPr>
          <a:xfrm>
            <a:off x="7249160"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1200" dirty="0"/>
              <a:t>Methodology</a:t>
            </a:r>
          </a:p>
        </p:txBody>
      </p:sp>
      <p:sp>
        <p:nvSpPr>
          <p:cNvPr id="9" name="Isosceles Triangle 8">
            <a:extLst>
              <a:ext uri="{FF2B5EF4-FFF2-40B4-BE49-F238E27FC236}">
                <a16:creationId xmlns:a16="http://schemas.microsoft.com/office/drawing/2014/main" id="{871001D1-3B23-B72B-D240-52F5BCB36CC4}"/>
              </a:ext>
              <a:ext uri="{C183D7F6-B498-43B3-948B-1728B52AA6E4}">
                <adec:decorative xmlns:adec="http://schemas.microsoft.com/office/drawing/2017/decorative" val="1"/>
              </a:ext>
            </a:extLst>
          </p:cNvPr>
          <p:cNvSpPr/>
          <p:nvPr/>
        </p:nvSpPr>
        <p:spPr>
          <a:xfrm rot="10800000">
            <a:off x="11353800" y="6226995"/>
            <a:ext cx="100645" cy="8120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10" name="Rectangle 9">
            <a:extLst>
              <a:ext uri="{FF2B5EF4-FFF2-40B4-BE49-F238E27FC236}">
                <a16:creationId xmlns:a16="http://schemas.microsoft.com/office/drawing/2014/main" id="{2A003D42-FB3E-89DA-D73F-3E6FB7354E89}"/>
              </a:ext>
              <a:ext uri="{C183D7F6-B498-43B3-948B-1728B52AA6E4}">
                <adec:decorative xmlns:adec="http://schemas.microsoft.com/office/drawing/2017/decorative" val="1"/>
              </a:ext>
            </a:extLst>
          </p:cNvPr>
          <p:cNvSpPr/>
          <p:nvPr/>
        </p:nvSpPr>
        <p:spPr>
          <a:xfrm>
            <a:off x="9600761" y="6356964"/>
            <a:ext cx="2552123" cy="3519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1200" dirty="0"/>
              <a:t>Expected Results</a:t>
            </a:r>
          </a:p>
        </p:txBody>
      </p:sp>
    </p:spTree>
    <p:extLst>
      <p:ext uri="{BB962C8B-B14F-4D97-AF65-F5344CB8AC3E}">
        <p14:creationId xmlns:p14="http://schemas.microsoft.com/office/powerpoint/2010/main" val="67001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p:tgtEl>
                                          <p:spTgt spid="5"/>
                                        </p:tgtEl>
                                        <p:attrNameLst>
                                          <p:attrName>ppt_y</p:attrName>
                                        </p:attrNameLst>
                                      </p:cBhvr>
                                      <p:tavLst>
                                        <p:tav tm="0">
                                          <p:val>
                                            <p:strVal val="#ppt_y+#ppt_h*1.125000"/>
                                          </p:val>
                                        </p:tav>
                                        <p:tav tm="100000">
                                          <p:val>
                                            <p:strVal val="#ppt_y"/>
                                          </p:val>
                                        </p:tav>
                                      </p:tavLst>
                                    </p:anim>
                                    <p:animEffect transition="in" filter="wipe(up)">
                                      <p:cBhvr>
                                        <p:cTn id="8" dur="250"/>
                                        <p:tgtEl>
                                          <p:spTgt spid="5"/>
                                        </p:tgtEl>
                                      </p:cBhvr>
                                    </p:animEffect>
                                  </p:childTnLst>
                                </p:cTn>
                              </p:par>
                              <p:par>
                                <p:cTn id="9" presetID="10"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250"/>
                                        <p:tgtEl>
                                          <p:spTgt spid="9"/>
                                        </p:tgtEl>
                                      </p:cBhvr>
                                    </p:animEffect>
                                  </p:childTnLst>
                                </p:cTn>
                              </p:par>
                            </p:childTnLst>
                          </p:cTn>
                        </p:par>
                        <p:par>
                          <p:cTn id="12" fill="hold">
                            <p:stCondLst>
                              <p:cond delay="250"/>
                            </p:stCondLst>
                            <p:childTnLst>
                              <p:par>
                                <p:cTn id="13" presetID="12" presetClass="entr" presetSubtype="4"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250"/>
                                        <p:tgtEl>
                                          <p:spTgt spid="6"/>
                                        </p:tgtEl>
                                        <p:attrNameLst>
                                          <p:attrName>ppt_y</p:attrName>
                                        </p:attrNameLst>
                                      </p:cBhvr>
                                      <p:tavLst>
                                        <p:tav tm="0">
                                          <p:val>
                                            <p:strVal val="#ppt_y+#ppt_h*1.125000"/>
                                          </p:val>
                                        </p:tav>
                                        <p:tav tm="100000">
                                          <p:val>
                                            <p:strVal val="#ppt_y"/>
                                          </p:val>
                                        </p:tav>
                                      </p:tavLst>
                                    </p:anim>
                                    <p:animEffect transition="in" filter="wipe(up)">
                                      <p:cBhvr>
                                        <p:cTn id="16" dur="250"/>
                                        <p:tgtEl>
                                          <p:spTgt spid="6"/>
                                        </p:tgtEl>
                                      </p:cBhvr>
                                    </p:animEffect>
                                  </p:childTnLst>
                                </p:cTn>
                              </p:par>
                            </p:childTnLst>
                          </p:cTn>
                        </p:par>
                        <p:par>
                          <p:cTn id="17" fill="hold">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250"/>
                                        <p:tgtEl>
                                          <p:spTgt spid="7"/>
                                        </p:tgtEl>
                                        <p:attrNameLst>
                                          <p:attrName>ppt_y</p:attrName>
                                        </p:attrNameLst>
                                      </p:cBhvr>
                                      <p:tavLst>
                                        <p:tav tm="0">
                                          <p:val>
                                            <p:strVal val="#ppt_y+#ppt_h*1.125000"/>
                                          </p:val>
                                        </p:tav>
                                        <p:tav tm="100000">
                                          <p:val>
                                            <p:strVal val="#ppt_y"/>
                                          </p:val>
                                        </p:tav>
                                      </p:tavLst>
                                    </p:anim>
                                    <p:animEffect transition="in" filter="wipe(up)">
                                      <p:cBhvr>
                                        <p:cTn id="21" dur="250"/>
                                        <p:tgtEl>
                                          <p:spTgt spid="7"/>
                                        </p:tgtEl>
                                      </p:cBhvr>
                                    </p:animEffect>
                                  </p:childTnLst>
                                </p:cTn>
                              </p:par>
                            </p:childTnLst>
                          </p:cTn>
                        </p:par>
                        <p:par>
                          <p:cTn id="22" fill="hold">
                            <p:stCondLst>
                              <p:cond delay="750"/>
                            </p:stCondLst>
                            <p:childTnLst>
                              <p:par>
                                <p:cTn id="23" presetID="12" presetClass="entr" presetSubtype="4"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250"/>
                                        <p:tgtEl>
                                          <p:spTgt spid="8"/>
                                        </p:tgtEl>
                                        <p:attrNameLst>
                                          <p:attrName>ppt_y</p:attrName>
                                        </p:attrNameLst>
                                      </p:cBhvr>
                                      <p:tavLst>
                                        <p:tav tm="0">
                                          <p:val>
                                            <p:strVal val="#ppt_y+#ppt_h*1.125000"/>
                                          </p:val>
                                        </p:tav>
                                        <p:tav tm="100000">
                                          <p:val>
                                            <p:strVal val="#ppt_y"/>
                                          </p:val>
                                        </p:tav>
                                      </p:tavLst>
                                    </p:anim>
                                    <p:animEffect transition="in" filter="wipe(up)">
                                      <p:cBhvr>
                                        <p:cTn id="26" dur="250"/>
                                        <p:tgtEl>
                                          <p:spTgt spid="8"/>
                                        </p:tgtEl>
                                      </p:cBhvr>
                                    </p:animEffect>
                                  </p:childTnLst>
                                </p:cTn>
                              </p:par>
                            </p:childTnLst>
                          </p:cTn>
                        </p:par>
                        <p:par>
                          <p:cTn id="27" fill="hold">
                            <p:stCondLst>
                              <p:cond delay="1000"/>
                            </p:stCondLst>
                            <p:childTnLst>
                              <p:par>
                                <p:cTn id="28" presetID="12" presetClass="entr" presetSubtype="4"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250"/>
                                        <p:tgtEl>
                                          <p:spTgt spid="10"/>
                                        </p:tgtEl>
                                        <p:attrNameLst>
                                          <p:attrName>ppt_y</p:attrName>
                                        </p:attrNameLst>
                                      </p:cBhvr>
                                      <p:tavLst>
                                        <p:tav tm="0">
                                          <p:val>
                                            <p:strVal val="#ppt_y+#ppt_h*1.125000"/>
                                          </p:val>
                                        </p:tav>
                                        <p:tav tm="100000">
                                          <p:val>
                                            <p:strVal val="#ppt_y"/>
                                          </p:val>
                                        </p:tav>
                                      </p:tavLst>
                                    </p:anim>
                                    <p:animEffect transition="in" filter="wipe(up)">
                                      <p:cBhvr>
                                        <p:cTn id="31"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82E2CF-7F31-9F64-6986-9F52D9C3DB20}"/>
              </a:ext>
            </a:extLst>
          </p:cNvPr>
          <p:cNvSpPr>
            <a:spLocks noGrp="1"/>
          </p:cNvSpPr>
          <p:nvPr>
            <p:ph type="sldNum" sz="quarter" idx="10"/>
          </p:nvPr>
        </p:nvSpPr>
        <p:spPr/>
        <p:txBody>
          <a:bodyPr/>
          <a:lstStyle/>
          <a:p>
            <a:r>
              <a:rPr lang="en-US"/>
              <a:t>PAGE </a:t>
            </a:r>
            <a:fld id="{4A9B5881-4007-4345-955A-79C2656F0C49}" type="slidenum">
              <a:rPr lang="en-US" smtClean="0"/>
              <a:pPr/>
              <a:t>17</a:t>
            </a:fld>
            <a:endParaRPr lang="en-US" dirty="0"/>
          </a:p>
        </p:txBody>
      </p:sp>
      <p:pic>
        <p:nvPicPr>
          <p:cNvPr id="9" name="Picture Placeholder 26" descr="Robot hand and human hand almost touch with their pointer fingers">
            <a:extLst>
              <a:ext uri="{FF2B5EF4-FFF2-40B4-BE49-F238E27FC236}">
                <a16:creationId xmlns:a16="http://schemas.microsoft.com/office/drawing/2014/main" id="{C2F7733A-E87D-3859-997C-500161D3613A}"/>
              </a:ext>
              <a:ext uri="{C183D7F6-B498-43B3-948B-1728B52AA6E4}">
                <adec:decorative xmlns:adec="http://schemas.microsoft.com/office/drawing/2017/decorative" val="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flipH="1">
            <a:off x="0" y="0"/>
            <a:ext cx="12192000" cy="6858000"/>
          </a:xfrm>
          <a:prstGeom prst="rect">
            <a:avLst/>
          </a:prstGeom>
        </p:spPr>
      </p:pic>
      <p:sp>
        <p:nvSpPr>
          <p:cNvPr id="10" name="Title 1">
            <a:extLst>
              <a:ext uri="{FF2B5EF4-FFF2-40B4-BE49-F238E27FC236}">
                <a16:creationId xmlns:a16="http://schemas.microsoft.com/office/drawing/2014/main" id="{CA76590A-0E9B-ED36-7ED3-FCD513D64670}"/>
              </a:ext>
            </a:extLst>
          </p:cNvPr>
          <p:cNvSpPr>
            <a:spLocks noGrp="1"/>
          </p:cNvSpPr>
          <p:nvPr>
            <p:ph type="title"/>
          </p:nvPr>
        </p:nvSpPr>
        <p:spPr>
          <a:xfrm>
            <a:off x="3035808" y="1585366"/>
            <a:ext cx="5212080" cy="772107"/>
          </a:xfrm>
        </p:spPr>
        <p:txBody>
          <a:bodyPr/>
          <a:lstStyle/>
          <a:p>
            <a:pPr algn="ctr"/>
            <a:r>
              <a:rPr lang="en-US" dirty="0"/>
              <a:t>Summary</a:t>
            </a:r>
            <a:endParaRPr lang="en-IN" dirty="0"/>
          </a:p>
        </p:txBody>
      </p:sp>
    </p:spTree>
    <p:extLst>
      <p:ext uri="{BB962C8B-B14F-4D97-AF65-F5344CB8AC3E}">
        <p14:creationId xmlns:p14="http://schemas.microsoft.com/office/powerpoint/2010/main" val="3296135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woman with VR goggles on her face&#10;">
            <a:extLst>
              <a:ext uri="{FF2B5EF4-FFF2-40B4-BE49-F238E27FC236}">
                <a16:creationId xmlns:a16="http://schemas.microsoft.com/office/drawing/2014/main" id="{1959E133-823F-48B7-89C9-820E4A34383A}"/>
              </a:ext>
            </a:extLst>
          </p:cNvPr>
          <p:cNvPicPr>
            <a:picLocks noGrp="1" noChangeAspect="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a:xfrm flipH="1">
            <a:off x="0" y="0"/>
            <a:ext cx="8153400" cy="6858000"/>
          </a:xfrm>
        </p:spPr>
      </p:pic>
      <p:sp>
        <p:nvSpPr>
          <p:cNvPr id="15" name="Title 14">
            <a:extLst>
              <a:ext uri="{FF2B5EF4-FFF2-40B4-BE49-F238E27FC236}">
                <a16:creationId xmlns:a16="http://schemas.microsoft.com/office/drawing/2014/main" id="{FE60C9E5-E020-489F-8A9F-BCBE2A0C3BBC}"/>
              </a:ext>
            </a:extLst>
          </p:cNvPr>
          <p:cNvSpPr>
            <a:spLocks noGrp="1"/>
          </p:cNvSpPr>
          <p:nvPr>
            <p:ph type="title"/>
          </p:nvPr>
        </p:nvSpPr>
        <p:spPr>
          <a:xfrm>
            <a:off x="8153400" y="699521"/>
            <a:ext cx="4127344" cy="724702"/>
          </a:xfrm>
        </p:spPr>
        <p:txBody>
          <a:bodyPr/>
          <a:lstStyle/>
          <a:p>
            <a:r>
              <a:rPr lang="en-US" dirty="0"/>
              <a:t>Thank you</a:t>
            </a:r>
          </a:p>
        </p:txBody>
      </p:sp>
      <p:sp>
        <p:nvSpPr>
          <p:cNvPr id="9" name="Text Placeholder 8">
            <a:extLst>
              <a:ext uri="{FF2B5EF4-FFF2-40B4-BE49-F238E27FC236}">
                <a16:creationId xmlns:a16="http://schemas.microsoft.com/office/drawing/2014/main" id="{0D4FE13D-FAFA-49AC-A113-E917401DD9C2}"/>
              </a:ext>
            </a:extLst>
          </p:cNvPr>
          <p:cNvSpPr>
            <a:spLocks noGrp="1"/>
          </p:cNvSpPr>
          <p:nvPr>
            <p:ph type="body" sz="quarter" idx="15"/>
          </p:nvPr>
        </p:nvSpPr>
        <p:spPr>
          <a:xfrm>
            <a:off x="8159776" y="2518729"/>
            <a:ext cx="4114592" cy="2949383"/>
          </a:xfrm>
        </p:spPr>
        <p:txBody>
          <a:bodyPr/>
          <a:lstStyle/>
          <a:p>
            <a:r>
              <a:rPr lang="en-US" dirty="0"/>
              <a:t>Team Number: 25</a:t>
            </a:r>
          </a:p>
          <a:p>
            <a:r>
              <a:rPr lang="en-US" dirty="0"/>
              <a:t>Team Members:</a:t>
            </a:r>
          </a:p>
          <a:p>
            <a:pPr marL="342900" indent="-342900">
              <a:buFont typeface="+mj-lt"/>
              <a:buAutoNum type="arabicPeriod"/>
            </a:pPr>
            <a:r>
              <a:rPr lang="en-US" dirty="0"/>
              <a:t>Uday Sankar Gottipalli – S180443</a:t>
            </a:r>
          </a:p>
          <a:p>
            <a:pPr marL="342900" indent="-342900">
              <a:buFont typeface="+mj-lt"/>
              <a:buAutoNum type="arabicPeriod"/>
            </a:pPr>
            <a:r>
              <a:rPr lang="en-US" dirty="0"/>
              <a:t>Sai Kumar Tamminana – S180020</a:t>
            </a:r>
          </a:p>
          <a:p>
            <a:pPr marL="342900" indent="-342900">
              <a:buFont typeface="+mj-lt"/>
              <a:buAutoNum type="arabicPeriod"/>
            </a:pPr>
            <a:r>
              <a:rPr lang="en-US" dirty="0"/>
              <a:t>Sankar Rao Vantaku – S180681</a:t>
            </a:r>
          </a:p>
          <a:p>
            <a:endParaRPr lang="en-US" dirty="0"/>
          </a:p>
          <a:p>
            <a:r>
              <a:rPr lang="en-US" dirty="0"/>
              <a:t>Guide:</a:t>
            </a:r>
          </a:p>
          <a:p>
            <a:r>
              <a:rPr lang="en-US" dirty="0"/>
              <a:t>Mr. Dileep </a:t>
            </a:r>
            <a:r>
              <a:rPr lang="en-US" dirty="0" err="1"/>
              <a:t>Korada</a:t>
            </a:r>
            <a:r>
              <a:rPr lang="en-US" dirty="0"/>
              <a:t> (Assistant Professor)</a:t>
            </a:r>
          </a:p>
        </p:txBody>
      </p:sp>
    </p:spTree>
    <p:extLst>
      <p:ext uri="{BB962C8B-B14F-4D97-AF65-F5344CB8AC3E}">
        <p14:creationId xmlns:p14="http://schemas.microsoft.com/office/powerpoint/2010/main" val="1505696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95EA5F9-727A-D477-AE50-DBEC3874832F}"/>
              </a:ext>
            </a:extLst>
          </p:cNvPr>
          <p:cNvSpPr>
            <a:spLocks noGrp="1"/>
          </p:cNvSpPr>
          <p:nvPr>
            <p:ph type="title"/>
          </p:nvPr>
        </p:nvSpPr>
        <p:spPr>
          <a:xfrm>
            <a:off x="838200" y="641855"/>
            <a:ext cx="2051304" cy="772107"/>
          </a:xfrm>
        </p:spPr>
        <p:txBody>
          <a:bodyPr/>
          <a:lstStyle/>
          <a:p>
            <a:r>
              <a:rPr lang="en-IN" dirty="0"/>
              <a:t>Abstract</a:t>
            </a:r>
          </a:p>
        </p:txBody>
      </p:sp>
      <p:sp>
        <p:nvSpPr>
          <p:cNvPr id="7" name="Content Placeholder 6">
            <a:extLst>
              <a:ext uri="{FF2B5EF4-FFF2-40B4-BE49-F238E27FC236}">
                <a16:creationId xmlns:a16="http://schemas.microsoft.com/office/drawing/2014/main" id="{1B97CF94-624D-6369-8677-36237E912718}"/>
              </a:ext>
            </a:extLst>
          </p:cNvPr>
          <p:cNvSpPr>
            <a:spLocks noGrp="1"/>
          </p:cNvSpPr>
          <p:nvPr>
            <p:ph idx="1"/>
          </p:nvPr>
        </p:nvSpPr>
        <p:spPr/>
        <p:txBody>
          <a:bodyPr>
            <a:normAutofit lnSpcReduction="10000"/>
          </a:bodyPr>
          <a:lstStyle/>
          <a:p>
            <a:pPr marL="0" indent="0" algn="just">
              <a:buNone/>
            </a:pPr>
            <a:r>
              <a:rPr lang="en-IN" sz="18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In traditional lectures, students often struggle to keep up with the pace of the lecturer, leading to gaps in understanding and reduced engagement. Imagination is the crucial aspect of understanding a lecture. However, lack of imagination or knowledge to imagine or due to distraction while imagining the class - causes student to lose track of the concept. This project aims to develop an AI assistant that can automate the lecture into animation, creating an engaging and interactive learning experience. The objectives of this project are to develop a software that will recognise the lecturer voice, understand the lecture, convert the voice into an animated visual and evaluate the effectiveness of the AI assistant in improving student engagement and learning outcomes. There is some animation generation software existed like DreamCloud, Dall-e, Deep-AI. However, they can only convert some text into animated visual. This software is developing to recognise the voice and provide live animation during the lecture itself. This project will be the combination of technologies such as NLP, Machine learning and graphical tools such as Turtle and Canvas. NLP and Machine learning will be used to recognise and understand the lecture.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The effectiveness of the AI assistant will be evaluated through user testing and analysis of student engagement and learning outcomes. The AI assistant is expected to significantly improve student engagement and learning outcomes compared to traditional lectures. The project will demonstrate the feasibility of using AI and animation technology to automate lectures in ICT based education. The development of an AI assistant for automated lecture animation has the potential to revolutionize the way lectures are delivered and received. The project will provide important insights into the use of AI and animation technology in education, with implications for the development of new and innovative teaching methods.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dirty="0"/>
          </a:p>
        </p:txBody>
      </p:sp>
      <p:sp>
        <p:nvSpPr>
          <p:cNvPr id="4" name="Slide Number Placeholder 3">
            <a:extLst>
              <a:ext uri="{FF2B5EF4-FFF2-40B4-BE49-F238E27FC236}">
                <a16:creationId xmlns:a16="http://schemas.microsoft.com/office/drawing/2014/main" id="{54A82311-D3A7-9DD2-21E8-A877DE8AEE58}"/>
              </a:ext>
            </a:extLst>
          </p:cNvPr>
          <p:cNvSpPr>
            <a:spLocks noGrp="1"/>
          </p:cNvSpPr>
          <p:nvPr>
            <p:ph type="sldNum" sz="quarter" idx="10"/>
          </p:nvPr>
        </p:nvSpPr>
        <p:spPr/>
        <p:txBody>
          <a:bodyPr/>
          <a:lstStyle/>
          <a:p>
            <a:r>
              <a:rPr lang="en-US"/>
              <a:t>PAGE </a:t>
            </a:r>
            <a:fld id="{4A9B5881-4007-4345-955A-79C2656F0C49}" type="slidenum">
              <a:rPr lang="en-US" smtClean="0"/>
              <a:pPr/>
              <a:t>2</a:t>
            </a:fld>
            <a:endParaRPr lang="en-US" dirty="0"/>
          </a:p>
        </p:txBody>
      </p:sp>
    </p:spTree>
    <p:extLst>
      <p:ext uri="{BB962C8B-B14F-4D97-AF65-F5344CB8AC3E}">
        <p14:creationId xmlns:p14="http://schemas.microsoft.com/office/powerpoint/2010/main" val="451128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gradFill>
            <a:gsLst>
              <a:gs pos="1000">
                <a:schemeClr val="tx1">
                  <a:lumMod val="85000"/>
                  <a:lumOff val="15000"/>
                </a:schemeClr>
              </a:gs>
              <a:gs pos="100000">
                <a:schemeClr val="accent2">
                  <a:lumMod val="50000"/>
                </a:schemeClr>
              </a:gs>
            </a:gsLst>
          </a:gradFill>
        </p:spPr>
        <p:txBody>
          <a:bodyPr/>
          <a:lstStyle/>
          <a:p>
            <a:pPr algn="r"/>
            <a:r>
              <a:rPr lang="en-US" dirty="0">
                <a:solidFill>
                  <a:schemeClr val="bg1"/>
                </a:solidFill>
              </a:rPr>
              <a:t>List of Discussions</a:t>
            </a:r>
          </a:p>
        </p:txBody>
      </p:sp>
      <p:graphicFrame>
        <p:nvGraphicFramePr>
          <p:cNvPr id="10" name="Content Placeholder 2" descr="List Content Placeholder">
            <a:extLst>
              <a:ext uri="{FF2B5EF4-FFF2-40B4-BE49-F238E27FC236}">
                <a16:creationId xmlns:a16="http://schemas.microsoft.com/office/drawing/2014/main" id="{4DBF5C5D-E8C1-4EFB-87B6-B4245AB407AE}"/>
              </a:ext>
            </a:extLst>
          </p:cNvPr>
          <p:cNvGraphicFramePr>
            <a:graphicFrameLocks noGrp="1"/>
          </p:cNvGraphicFramePr>
          <p:nvPr>
            <p:ph idx="1"/>
            <p:extLst>
              <p:ext uri="{D42A27DB-BD31-4B8C-83A1-F6EECF244321}">
                <p14:modId xmlns:p14="http://schemas.microsoft.com/office/powerpoint/2010/main" val="646406891"/>
              </p:ext>
            </p:extLst>
          </p:nvPr>
        </p:nvGraphicFramePr>
        <p:xfrm>
          <a:off x="4626485" y="402335"/>
          <a:ext cx="4983860" cy="5916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p:txBody>
          <a:bodyPr/>
          <a:lstStyle/>
          <a:p>
            <a:r>
              <a:rPr lang="en-US" dirty="0"/>
              <a:t>PAGE </a:t>
            </a:r>
            <a:fld id="{4A9B5881-4007-4345-955A-79C2656F0C49}" type="slidenum">
              <a:rPr lang="en-US" smtClean="0"/>
              <a:pPr/>
              <a:t>3</a:t>
            </a:fld>
            <a:endParaRPr lang="en-US" dirty="0"/>
          </a:p>
        </p:txBody>
      </p:sp>
    </p:spTree>
    <p:extLst>
      <p:ext uri="{BB962C8B-B14F-4D97-AF65-F5344CB8AC3E}">
        <p14:creationId xmlns:p14="http://schemas.microsoft.com/office/powerpoint/2010/main" val="408033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1331270" y="793241"/>
            <a:ext cx="5403637" cy="991597"/>
          </a:xfrm>
        </p:spPr>
        <p:txBody>
          <a:bodyPr/>
          <a:lstStyle/>
          <a:p>
            <a:r>
              <a:rPr lang="en-US" dirty="0"/>
              <a:t>Overview of the problem</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1331270" y="2100228"/>
            <a:ext cx="6273800" cy="1975759"/>
          </a:xfrm>
        </p:spPr>
        <p:txBody>
          <a:bodyPr/>
          <a:lstStyle/>
          <a:p>
            <a:pPr algn="just">
              <a:buFont typeface="Arial" panose="020B0604020202020204" pitchFamily="34" charset="0"/>
              <a:buChar char="•"/>
            </a:pPr>
            <a:r>
              <a:rPr lang="en-US" b="0" i="0" dirty="0">
                <a:solidFill>
                  <a:srgbClr val="D1D5DB"/>
                </a:solidFill>
                <a:effectLst/>
                <a:latin typeface="Söhne"/>
              </a:rPr>
              <a:t>Students struggling to keep up with traditional lectures, leading to gaps in understanding and reduced engagement.</a:t>
            </a:r>
          </a:p>
          <a:p>
            <a:pPr algn="just">
              <a:buFont typeface="Arial" panose="020B0604020202020204" pitchFamily="34" charset="0"/>
              <a:buChar char="•"/>
            </a:pPr>
            <a:r>
              <a:rPr lang="en-US" b="0" i="0" dirty="0">
                <a:solidFill>
                  <a:srgbClr val="D1D5DB"/>
                </a:solidFill>
                <a:effectLst/>
                <a:latin typeface="Söhne"/>
              </a:rPr>
              <a:t>Importance of imagination in understanding lectures and its impact on student learning.</a:t>
            </a:r>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14684" y="6091566"/>
            <a:ext cx="838200" cy="360000"/>
          </a:xfrm>
        </p:spPr>
        <p:txBody>
          <a:bodyPr/>
          <a:lstStyle/>
          <a:p>
            <a:r>
              <a:rPr lang="en-US" dirty="0"/>
              <a:t>PAGE </a:t>
            </a:r>
            <a:fld id="{4A9B5881-4007-4345-955A-79C2656F0C49}" type="slidenum">
              <a:rPr lang="en-US" smtClean="0"/>
              <a:pPr/>
              <a:t>4</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0" y="6356963"/>
            <a:ext cx="2552123" cy="360000"/>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Problem Statement</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2552123" y="6562004"/>
            <a:ext cx="2552123" cy="15947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Existing System</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5104246" y="6567567"/>
            <a:ext cx="2552123" cy="1594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Our Approach</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7249160"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Methodology</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2349947"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8AE9DC-B87E-7A09-4363-0D5CBE5E5B89}"/>
              </a:ext>
              <a:ext uri="{C183D7F6-B498-43B3-948B-1728B52AA6E4}">
                <adec:decorative xmlns:adec="http://schemas.microsoft.com/office/drawing/2017/decorative" val="1"/>
              </a:ext>
            </a:extLst>
          </p:cNvPr>
          <p:cNvSpPr/>
          <p:nvPr/>
        </p:nvSpPr>
        <p:spPr>
          <a:xfrm>
            <a:off x="9600761" y="6549472"/>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Expected Results</a:t>
            </a:r>
          </a:p>
        </p:txBody>
      </p:sp>
    </p:spTree>
    <p:extLst>
      <p:ext uri="{BB962C8B-B14F-4D97-AF65-F5344CB8AC3E}">
        <p14:creationId xmlns:p14="http://schemas.microsoft.com/office/powerpoint/2010/main" val="216983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p:tgtEl>
                                          <p:spTgt spid="8"/>
                                        </p:tgtEl>
                                        <p:attrNameLst>
                                          <p:attrName>ppt_y</p:attrName>
                                        </p:attrNameLst>
                                      </p:cBhvr>
                                      <p:tavLst>
                                        <p:tav tm="0">
                                          <p:val>
                                            <p:strVal val="#ppt_y+#ppt_h*1.125000"/>
                                          </p:val>
                                        </p:tav>
                                        <p:tav tm="100000">
                                          <p:val>
                                            <p:strVal val="#ppt_y"/>
                                          </p:val>
                                        </p:tav>
                                      </p:tavLst>
                                    </p:anim>
                                    <p:animEffect transition="in" filter="wipe(up)">
                                      <p:cBhvr>
                                        <p:cTn id="8" dur="250"/>
                                        <p:tgtEl>
                                          <p:spTgt spid="8"/>
                                        </p:tgtEl>
                                      </p:cBhvr>
                                    </p:animEffect>
                                  </p:childTnLst>
                                </p:cTn>
                              </p:par>
                              <p:par>
                                <p:cTn id="9" presetID="10"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250"/>
                                        <p:tgtEl>
                                          <p:spTgt spid="14"/>
                                        </p:tgtEl>
                                      </p:cBhvr>
                                    </p:animEffect>
                                  </p:childTnLst>
                                </p:cTn>
                              </p:par>
                            </p:childTnLst>
                          </p:cTn>
                        </p:par>
                        <p:par>
                          <p:cTn id="12" fill="hold">
                            <p:stCondLst>
                              <p:cond delay="250"/>
                            </p:stCondLst>
                            <p:childTnLst>
                              <p:par>
                                <p:cTn id="13" presetID="1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250"/>
                                        <p:tgtEl>
                                          <p:spTgt spid="10"/>
                                        </p:tgtEl>
                                        <p:attrNameLst>
                                          <p:attrName>ppt_y</p:attrName>
                                        </p:attrNameLst>
                                      </p:cBhvr>
                                      <p:tavLst>
                                        <p:tav tm="0">
                                          <p:val>
                                            <p:strVal val="#ppt_y+#ppt_h*1.125000"/>
                                          </p:val>
                                        </p:tav>
                                        <p:tav tm="100000">
                                          <p:val>
                                            <p:strVal val="#ppt_y"/>
                                          </p:val>
                                        </p:tav>
                                      </p:tavLst>
                                    </p:anim>
                                    <p:animEffect transition="in" filter="wipe(up)">
                                      <p:cBhvr>
                                        <p:cTn id="16" dur="250"/>
                                        <p:tgtEl>
                                          <p:spTgt spid="10"/>
                                        </p:tgtEl>
                                      </p:cBhvr>
                                    </p:animEffect>
                                  </p:childTnLst>
                                </p:cTn>
                              </p:par>
                            </p:childTnLst>
                          </p:cTn>
                        </p:par>
                        <p:par>
                          <p:cTn id="17" fill="hold">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250"/>
                                        <p:tgtEl>
                                          <p:spTgt spid="11"/>
                                        </p:tgtEl>
                                        <p:attrNameLst>
                                          <p:attrName>ppt_y</p:attrName>
                                        </p:attrNameLst>
                                      </p:cBhvr>
                                      <p:tavLst>
                                        <p:tav tm="0">
                                          <p:val>
                                            <p:strVal val="#ppt_y+#ppt_h*1.125000"/>
                                          </p:val>
                                        </p:tav>
                                        <p:tav tm="100000">
                                          <p:val>
                                            <p:strVal val="#ppt_y"/>
                                          </p:val>
                                        </p:tav>
                                      </p:tavLst>
                                    </p:anim>
                                    <p:animEffect transition="in" filter="wipe(up)">
                                      <p:cBhvr>
                                        <p:cTn id="21" dur="250"/>
                                        <p:tgtEl>
                                          <p:spTgt spid="11"/>
                                        </p:tgtEl>
                                      </p:cBhvr>
                                    </p:animEffect>
                                  </p:childTnLst>
                                </p:cTn>
                              </p:par>
                            </p:childTnLst>
                          </p:cTn>
                        </p:par>
                        <p:par>
                          <p:cTn id="22" fill="hold">
                            <p:stCondLst>
                              <p:cond delay="750"/>
                            </p:stCondLst>
                            <p:childTnLst>
                              <p:par>
                                <p:cTn id="23" presetID="12" presetClass="entr" presetSubtype="4"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250"/>
                                        <p:tgtEl>
                                          <p:spTgt spid="12"/>
                                        </p:tgtEl>
                                        <p:attrNameLst>
                                          <p:attrName>ppt_y</p:attrName>
                                        </p:attrNameLst>
                                      </p:cBhvr>
                                      <p:tavLst>
                                        <p:tav tm="0">
                                          <p:val>
                                            <p:strVal val="#ppt_y+#ppt_h*1.125000"/>
                                          </p:val>
                                        </p:tav>
                                        <p:tav tm="100000">
                                          <p:val>
                                            <p:strVal val="#ppt_y"/>
                                          </p:val>
                                        </p:tav>
                                      </p:tavLst>
                                    </p:anim>
                                    <p:animEffect transition="in" filter="wipe(up)">
                                      <p:cBhvr>
                                        <p:cTn id="26" dur="250"/>
                                        <p:tgtEl>
                                          <p:spTgt spid="12"/>
                                        </p:tgtEl>
                                      </p:cBhvr>
                                    </p:animEffect>
                                  </p:childTnLst>
                                </p:cTn>
                              </p:par>
                            </p:childTnLst>
                          </p:cTn>
                        </p:par>
                        <p:par>
                          <p:cTn id="27" fill="hold">
                            <p:stCondLst>
                              <p:cond delay="100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250"/>
                                        <p:tgtEl>
                                          <p:spTgt spid="5"/>
                                        </p:tgtEl>
                                        <p:attrNameLst>
                                          <p:attrName>ppt_y</p:attrName>
                                        </p:attrNameLst>
                                      </p:cBhvr>
                                      <p:tavLst>
                                        <p:tav tm="0">
                                          <p:val>
                                            <p:strVal val="#ppt_y+#ppt_h*1.125000"/>
                                          </p:val>
                                        </p:tav>
                                        <p:tav tm="100000">
                                          <p:val>
                                            <p:strVal val="#ppt_y"/>
                                          </p:val>
                                        </p:tav>
                                      </p:tavLst>
                                    </p:anim>
                                    <p:animEffect transition="in" filter="wipe(up)">
                                      <p:cBhvr>
                                        <p:cTn id="31"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1331270" y="1042912"/>
            <a:ext cx="4454067" cy="856226"/>
          </a:xfrm>
        </p:spPr>
        <p:txBody>
          <a:bodyPr/>
          <a:lstStyle/>
          <a:p>
            <a:r>
              <a:rPr lang="en-US" dirty="0"/>
              <a:t>Problem Statement</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1276061" y="2176908"/>
            <a:ext cx="6273800" cy="1862990"/>
          </a:xfrm>
        </p:spPr>
        <p:txBody>
          <a:bodyPr/>
          <a:lstStyle/>
          <a:p>
            <a:pPr algn="just">
              <a:buFont typeface="Arial" panose="020B0604020202020204" pitchFamily="34" charset="0"/>
              <a:buChar char="•"/>
            </a:pPr>
            <a:r>
              <a:rPr lang="en-US" b="0" i="0" dirty="0">
                <a:solidFill>
                  <a:srgbClr val="D1D5DB"/>
                </a:solidFill>
                <a:effectLst/>
                <a:latin typeface="Söhne"/>
              </a:rPr>
              <a:t>Develop an AI assistant to automate lectures into animation for an engaging and interactive learning experience.</a:t>
            </a:r>
          </a:p>
          <a:p>
            <a:pPr algn="just">
              <a:buFont typeface="Arial" panose="020B0604020202020204" pitchFamily="34" charset="0"/>
              <a:buChar char="•"/>
            </a:pPr>
            <a:r>
              <a:rPr lang="en-US" noProof="1">
                <a:solidFill>
                  <a:srgbClr val="D1D5DB"/>
                </a:solidFill>
                <a:latin typeface="Söhne"/>
              </a:rPr>
              <a:t>In this project, the demain is limited few concepts of the geometry in mathematics. </a:t>
            </a:r>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09673" y="6176963"/>
            <a:ext cx="838200" cy="360000"/>
          </a:xfrm>
        </p:spPr>
        <p:txBody>
          <a:bodyPr/>
          <a:lstStyle/>
          <a:p>
            <a:r>
              <a:rPr lang="en-US" dirty="0"/>
              <a:t>PAGE </a:t>
            </a:r>
            <a:fld id="{4A9B5881-4007-4345-955A-79C2656F0C49}" type="slidenum">
              <a:rPr lang="en-US" smtClean="0"/>
              <a:pPr/>
              <a:t>5</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0" y="6356963"/>
            <a:ext cx="2552123" cy="360000"/>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Problem Statement</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2552123" y="6562004"/>
            <a:ext cx="2552123" cy="15947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Existing System</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5104246" y="6567567"/>
            <a:ext cx="2552123" cy="1594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Our Approach</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7249160"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Methodology</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2492794" y="6268810"/>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8AE9DC-B87E-7A09-4363-0D5CBE5E5B89}"/>
              </a:ext>
              <a:ext uri="{C183D7F6-B498-43B3-948B-1728B52AA6E4}">
                <adec:decorative xmlns:adec="http://schemas.microsoft.com/office/drawing/2017/decorative" val="1"/>
              </a:ext>
            </a:extLst>
          </p:cNvPr>
          <p:cNvSpPr/>
          <p:nvPr/>
        </p:nvSpPr>
        <p:spPr>
          <a:xfrm>
            <a:off x="9600761" y="6549472"/>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Expected Results</a:t>
            </a:r>
          </a:p>
        </p:txBody>
      </p:sp>
    </p:spTree>
    <p:extLst>
      <p:ext uri="{BB962C8B-B14F-4D97-AF65-F5344CB8AC3E}">
        <p14:creationId xmlns:p14="http://schemas.microsoft.com/office/powerpoint/2010/main" val="119516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p:tgtEl>
                                          <p:spTgt spid="8"/>
                                        </p:tgtEl>
                                        <p:attrNameLst>
                                          <p:attrName>ppt_y</p:attrName>
                                        </p:attrNameLst>
                                      </p:cBhvr>
                                      <p:tavLst>
                                        <p:tav tm="0">
                                          <p:val>
                                            <p:strVal val="#ppt_y+#ppt_h*1.125000"/>
                                          </p:val>
                                        </p:tav>
                                        <p:tav tm="100000">
                                          <p:val>
                                            <p:strVal val="#ppt_y"/>
                                          </p:val>
                                        </p:tav>
                                      </p:tavLst>
                                    </p:anim>
                                    <p:animEffect transition="in" filter="wipe(up)">
                                      <p:cBhvr>
                                        <p:cTn id="8" dur="250"/>
                                        <p:tgtEl>
                                          <p:spTgt spid="8"/>
                                        </p:tgtEl>
                                      </p:cBhvr>
                                    </p:animEffect>
                                  </p:childTnLst>
                                </p:cTn>
                              </p:par>
                              <p:par>
                                <p:cTn id="9" presetID="10"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250"/>
                                        <p:tgtEl>
                                          <p:spTgt spid="14"/>
                                        </p:tgtEl>
                                      </p:cBhvr>
                                    </p:animEffect>
                                  </p:childTnLst>
                                </p:cTn>
                              </p:par>
                            </p:childTnLst>
                          </p:cTn>
                        </p:par>
                        <p:par>
                          <p:cTn id="12" fill="hold">
                            <p:stCondLst>
                              <p:cond delay="250"/>
                            </p:stCondLst>
                            <p:childTnLst>
                              <p:par>
                                <p:cTn id="13" presetID="1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250"/>
                                        <p:tgtEl>
                                          <p:spTgt spid="10"/>
                                        </p:tgtEl>
                                        <p:attrNameLst>
                                          <p:attrName>ppt_y</p:attrName>
                                        </p:attrNameLst>
                                      </p:cBhvr>
                                      <p:tavLst>
                                        <p:tav tm="0">
                                          <p:val>
                                            <p:strVal val="#ppt_y+#ppt_h*1.125000"/>
                                          </p:val>
                                        </p:tav>
                                        <p:tav tm="100000">
                                          <p:val>
                                            <p:strVal val="#ppt_y"/>
                                          </p:val>
                                        </p:tav>
                                      </p:tavLst>
                                    </p:anim>
                                    <p:animEffect transition="in" filter="wipe(up)">
                                      <p:cBhvr>
                                        <p:cTn id="16" dur="250"/>
                                        <p:tgtEl>
                                          <p:spTgt spid="10"/>
                                        </p:tgtEl>
                                      </p:cBhvr>
                                    </p:animEffect>
                                  </p:childTnLst>
                                </p:cTn>
                              </p:par>
                            </p:childTnLst>
                          </p:cTn>
                        </p:par>
                        <p:par>
                          <p:cTn id="17" fill="hold">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250"/>
                                        <p:tgtEl>
                                          <p:spTgt spid="11"/>
                                        </p:tgtEl>
                                        <p:attrNameLst>
                                          <p:attrName>ppt_y</p:attrName>
                                        </p:attrNameLst>
                                      </p:cBhvr>
                                      <p:tavLst>
                                        <p:tav tm="0">
                                          <p:val>
                                            <p:strVal val="#ppt_y+#ppt_h*1.125000"/>
                                          </p:val>
                                        </p:tav>
                                        <p:tav tm="100000">
                                          <p:val>
                                            <p:strVal val="#ppt_y"/>
                                          </p:val>
                                        </p:tav>
                                      </p:tavLst>
                                    </p:anim>
                                    <p:animEffect transition="in" filter="wipe(up)">
                                      <p:cBhvr>
                                        <p:cTn id="21" dur="250"/>
                                        <p:tgtEl>
                                          <p:spTgt spid="11"/>
                                        </p:tgtEl>
                                      </p:cBhvr>
                                    </p:animEffect>
                                  </p:childTnLst>
                                </p:cTn>
                              </p:par>
                            </p:childTnLst>
                          </p:cTn>
                        </p:par>
                        <p:par>
                          <p:cTn id="22" fill="hold">
                            <p:stCondLst>
                              <p:cond delay="750"/>
                            </p:stCondLst>
                            <p:childTnLst>
                              <p:par>
                                <p:cTn id="23" presetID="12" presetClass="entr" presetSubtype="4"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250"/>
                                        <p:tgtEl>
                                          <p:spTgt spid="12"/>
                                        </p:tgtEl>
                                        <p:attrNameLst>
                                          <p:attrName>ppt_y</p:attrName>
                                        </p:attrNameLst>
                                      </p:cBhvr>
                                      <p:tavLst>
                                        <p:tav tm="0">
                                          <p:val>
                                            <p:strVal val="#ppt_y+#ppt_h*1.125000"/>
                                          </p:val>
                                        </p:tav>
                                        <p:tav tm="100000">
                                          <p:val>
                                            <p:strVal val="#ppt_y"/>
                                          </p:val>
                                        </p:tav>
                                      </p:tavLst>
                                    </p:anim>
                                    <p:animEffect transition="in" filter="wipe(up)">
                                      <p:cBhvr>
                                        <p:cTn id="26" dur="250"/>
                                        <p:tgtEl>
                                          <p:spTgt spid="12"/>
                                        </p:tgtEl>
                                      </p:cBhvr>
                                    </p:animEffect>
                                  </p:childTnLst>
                                </p:cTn>
                              </p:par>
                            </p:childTnLst>
                          </p:cTn>
                        </p:par>
                        <p:par>
                          <p:cTn id="27" fill="hold">
                            <p:stCondLst>
                              <p:cond delay="100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250"/>
                                        <p:tgtEl>
                                          <p:spTgt spid="5"/>
                                        </p:tgtEl>
                                        <p:attrNameLst>
                                          <p:attrName>ppt_y</p:attrName>
                                        </p:attrNameLst>
                                      </p:cBhvr>
                                      <p:tavLst>
                                        <p:tav tm="0">
                                          <p:val>
                                            <p:strVal val="#ppt_y+#ppt_h*1.125000"/>
                                          </p:val>
                                        </p:tav>
                                        <p:tav tm="100000">
                                          <p:val>
                                            <p:strVal val="#ppt_y"/>
                                          </p:val>
                                        </p:tav>
                                      </p:tavLst>
                                    </p:anim>
                                    <p:animEffect transition="in" filter="wipe(up)">
                                      <p:cBhvr>
                                        <p:cTn id="31"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1331270" y="1042912"/>
            <a:ext cx="1464684" cy="856226"/>
          </a:xfrm>
        </p:spPr>
        <p:txBody>
          <a:bodyPr/>
          <a:lstStyle/>
          <a:p>
            <a:r>
              <a:rPr lang="en-US" dirty="0">
                <a:solidFill>
                  <a:srgbClr val="FF0000"/>
                </a:solidFill>
              </a:rPr>
              <a:t>Note:</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1276061" y="2176908"/>
            <a:ext cx="6273800" cy="1862990"/>
          </a:xfrm>
        </p:spPr>
        <p:txBody>
          <a:bodyPr>
            <a:normAutofit lnSpcReduction="10000"/>
          </a:bodyPr>
          <a:lstStyle/>
          <a:p>
            <a:pPr algn="just">
              <a:buFont typeface="Arial" panose="020B0604020202020204" pitchFamily="34" charset="0"/>
              <a:buChar char="•"/>
            </a:pPr>
            <a:r>
              <a:rPr lang="en-US" b="0" i="0" dirty="0">
                <a:solidFill>
                  <a:srgbClr val="D1D5DB"/>
                </a:solidFill>
                <a:effectLst/>
                <a:latin typeface="Söhne"/>
              </a:rPr>
              <a:t>Some of the slides of this presentation discusses about the concepts</a:t>
            </a:r>
            <a:r>
              <a:rPr lang="en-US" dirty="0">
                <a:solidFill>
                  <a:srgbClr val="D1D5DB"/>
                </a:solidFill>
                <a:latin typeface="Söhne"/>
              </a:rPr>
              <a:t> that helps for further development of this project.</a:t>
            </a:r>
          </a:p>
          <a:p>
            <a:pPr algn="just">
              <a:buFont typeface="Arial" panose="020B0604020202020204" pitchFamily="34" charset="0"/>
              <a:buChar char="•"/>
            </a:pPr>
            <a:r>
              <a:rPr lang="en-US" noProof="1">
                <a:solidFill>
                  <a:srgbClr val="D1D5DB"/>
                </a:solidFill>
                <a:latin typeface="Söhne"/>
              </a:rPr>
              <a:t>They are presented to here to understand some crucial concepts of the project but might not related this mini project. </a:t>
            </a:r>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09673" y="6176963"/>
            <a:ext cx="838200" cy="360000"/>
          </a:xfrm>
        </p:spPr>
        <p:txBody>
          <a:bodyPr/>
          <a:lstStyle/>
          <a:p>
            <a:r>
              <a:rPr lang="en-US" dirty="0"/>
              <a:t>PAGE </a:t>
            </a:r>
            <a:fld id="{4A9B5881-4007-4345-955A-79C2656F0C49}" type="slidenum">
              <a:rPr lang="en-US" smtClean="0"/>
              <a:pPr/>
              <a:t>6</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0" y="6356963"/>
            <a:ext cx="2552123" cy="360000"/>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Problem Statement</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2552123" y="6562004"/>
            <a:ext cx="2552123" cy="15947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Existing System</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5104246" y="6567567"/>
            <a:ext cx="2552123" cy="1594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Our Approach</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7249160"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Methodology</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2492794" y="6268810"/>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8AE9DC-B87E-7A09-4363-0D5CBE5E5B89}"/>
              </a:ext>
              <a:ext uri="{C183D7F6-B498-43B3-948B-1728B52AA6E4}">
                <adec:decorative xmlns:adec="http://schemas.microsoft.com/office/drawing/2017/decorative" val="1"/>
              </a:ext>
            </a:extLst>
          </p:cNvPr>
          <p:cNvSpPr/>
          <p:nvPr/>
        </p:nvSpPr>
        <p:spPr>
          <a:xfrm>
            <a:off x="9600761" y="6549472"/>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Expected Results</a:t>
            </a:r>
          </a:p>
        </p:txBody>
      </p:sp>
    </p:spTree>
    <p:extLst>
      <p:ext uri="{BB962C8B-B14F-4D97-AF65-F5344CB8AC3E}">
        <p14:creationId xmlns:p14="http://schemas.microsoft.com/office/powerpoint/2010/main" val="25112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p:tgtEl>
                                          <p:spTgt spid="8"/>
                                        </p:tgtEl>
                                        <p:attrNameLst>
                                          <p:attrName>ppt_y</p:attrName>
                                        </p:attrNameLst>
                                      </p:cBhvr>
                                      <p:tavLst>
                                        <p:tav tm="0">
                                          <p:val>
                                            <p:strVal val="#ppt_y+#ppt_h*1.125000"/>
                                          </p:val>
                                        </p:tav>
                                        <p:tav tm="100000">
                                          <p:val>
                                            <p:strVal val="#ppt_y"/>
                                          </p:val>
                                        </p:tav>
                                      </p:tavLst>
                                    </p:anim>
                                    <p:animEffect transition="in" filter="wipe(up)">
                                      <p:cBhvr>
                                        <p:cTn id="8" dur="250"/>
                                        <p:tgtEl>
                                          <p:spTgt spid="8"/>
                                        </p:tgtEl>
                                      </p:cBhvr>
                                    </p:animEffect>
                                  </p:childTnLst>
                                </p:cTn>
                              </p:par>
                              <p:par>
                                <p:cTn id="9" presetID="10"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250"/>
                                        <p:tgtEl>
                                          <p:spTgt spid="14"/>
                                        </p:tgtEl>
                                      </p:cBhvr>
                                    </p:animEffect>
                                  </p:childTnLst>
                                </p:cTn>
                              </p:par>
                            </p:childTnLst>
                          </p:cTn>
                        </p:par>
                        <p:par>
                          <p:cTn id="12" fill="hold">
                            <p:stCondLst>
                              <p:cond delay="250"/>
                            </p:stCondLst>
                            <p:childTnLst>
                              <p:par>
                                <p:cTn id="13" presetID="1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250"/>
                                        <p:tgtEl>
                                          <p:spTgt spid="10"/>
                                        </p:tgtEl>
                                        <p:attrNameLst>
                                          <p:attrName>ppt_y</p:attrName>
                                        </p:attrNameLst>
                                      </p:cBhvr>
                                      <p:tavLst>
                                        <p:tav tm="0">
                                          <p:val>
                                            <p:strVal val="#ppt_y+#ppt_h*1.125000"/>
                                          </p:val>
                                        </p:tav>
                                        <p:tav tm="100000">
                                          <p:val>
                                            <p:strVal val="#ppt_y"/>
                                          </p:val>
                                        </p:tav>
                                      </p:tavLst>
                                    </p:anim>
                                    <p:animEffect transition="in" filter="wipe(up)">
                                      <p:cBhvr>
                                        <p:cTn id="16" dur="250"/>
                                        <p:tgtEl>
                                          <p:spTgt spid="10"/>
                                        </p:tgtEl>
                                      </p:cBhvr>
                                    </p:animEffect>
                                  </p:childTnLst>
                                </p:cTn>
                              </p:par>
                            </p:childTnLst>
                          </p:cTn>
                        </p:par>
                        <p:par>
                          <p:cTn id="17" fill="hold">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250"/>
                                        <p:tgtEl>
                                          <p:spTgt spid="11"/>
                                        </p:tgtEl>
                                        <p:attrNameLst>
                                          <p:attrName>ppt_y</p:attrName>
                                        </p:attrNameLst>
                                      </p:cBhvr>
                                      <p:tavLst>
                                        <p:tav tm="0">
                                          <p:val>
                                            <p:strVal val="#ppt_y+#ppt_h*1.125000"/>
                                          </p:val>
                                        </p:tav>
                                        <p:tav tm="100000">
                                          <p:val>
                                            <p:strVal val="#ppt_y"/>
                                          </p:val>
                                        </p:tav>
                                      </p:tavLst>
                                    </p:anim>
                                    <p:animEffect transition="in" filter="wipe(up)">
                                      <p:cBhvr>
                                        <p:cTn id="21" dur="250"/>
                                        <p:tgtEl>
                                          <p:spTgt spid="11"/>
                                        </p:tgtEl>
                                      </p:cBhvr>
                                    </p:animEffect>
                                  </p:childTnLst>
                                </p:cTn>
                              </p:par>
                            </p:childTnLst>
                          </p:cTn>
                        </p:par>
                        <p:par>
                          <p:cTn id="22" fill="hold">
                            <p:stCondLst>
                              <p:cond delay="750"/>
                            </p:stCondLst>
                            <p:childTnLst>
                              <p:par>
                                <p:cTn id="23" presetID="12" presetClass="entr" presetSubtype="4"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250"/>
                                        <p:tgtEl>
                                          <p:spTgt spid="12"/>
                                        </p:tgtEl>
                                        <p:attrNameLst>
                                          <p:attrName>ppt_y</p:attrName>
                                        </p:attrNameLst>
                                      </p:cBhvr>
                                      <p:tavLst>
                                        <p:tav tm="0">
                                          <p:val>
                                            <p:strVal val="#ppt_y+#ppt_h*1.125000"/>
                                          </p:val>
                                        </p:tav>
                                        <p:tav tm="100000">
                                          <p:val>
                                            <p:strVal val="#ppt_y"/>
                                          </p:val>
                                        </p:tav>
                                      </p:tavLst>
                                    </p:anim>
                                    <p:animEffect transition="in" filter="wipe(up)">
                                      <p:cBhvr>
                                        <p:cTn id="26" dur="250"/>
                                        <p:tgtEl>
                                          <p:spTgt spid="12"/>
                                        </p:tgtEl>
                                      </p:cBhvr>
                                    </p:animEffect>
                                  </p:childTnLst>
                                </p:cTn>
                              </p:par>
                            </p:childTnLst>
                          </p:cTn>
                        </p:par>
                        <p:par>
                          <p:cTn id="27" fill="hold">
                            <p:stCondLst>
                              <p:cond delay="100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250"/>
                                        <p:tgtEl>
                                          <p:spTgt spid="5"/>
                                        </p:tgtEl>
                                        <p:attrNameLst>
                                          <p:attrName>ppt_y</p:attrName>
                                        </p:attrNameLst>
                                      </p:cBhvr>
                                      <p:tavLst>
                                        <p:tav tm="0">
                                          <p:val>
                                            <p:strVal val="#ppt_y+#ppt_h*1.125000"/>
                                          </p:val>
                                        </p:tav>
                                        <p:tav tm="100000">
                                          <p:val>
                                            <p:strVal val="#ppt_y"/>
                                          </p:val>
                                        </p:tav>
                                      </p:tavLst>
                                    </p:anim>
                                    <p:animEffect transition="in" filter="wipe(up)">
                                      <p:cBhvr>
                                        <p:cTn id="31"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p:txBody>
          <a:bodyPr/>
          <a:lstStyle/>
          <a:p>
            <a:r>
              <a:rPr lang="en-US" dirty="0"/>
              <a:t>Existing System</a:t>
            </a:r>
          </a:p>
        </p:txBody>
      </p:sp>
      <p:sp>
        <p:nvSpPr>
          <p:cNvPr id="16" name="Content Placeholder 15">
            <a:extLst>
              <a:ext uri="{FF2B5EF4-FFF2-40B4-BE49-F238E27FC236}">
                <a16:creationId xmlns:a16="http://schemas.microsoft.com/office/drawing/2014/main" id="{44311727-E0ED-5B67-9D27-64A03BEEE01F}"/>
              </a:ext>
            </a:extLst>
          </p:cNvPr>
          <p:cNvSpPr>
            <a:spLocks noGrp="1"/>
          </p:cNvSpPr>
          <p:nvPr>
            <p:ph sz="half" idx="1"/>
          </p:nvPr>
        </p:nvSpPr>
        <p:spPr>
          <a:xfrm>
            <a:off x="838200" y="1825625"/>
            <a:ext cx="5181600" cy="3496183"/>
          </a:xfrm>
        </p:spPr>
        <p:txBody>
          <a:bodyPr/>
          <a:lstStyle/>
          <a:p>
            <a:r>
              <a:rPr lang="en-US" dirty="0"/>
              <a:t>Dall-E</a:t>
            </a:r>
          </a:p>
          <a:p>
            <a:r>
              <a:rPr lang="en-US" b="1" dirty="0">
                <a:solidFill>
                  <a:srgbClr val="BCC0C3"/>
                </a:solidFill>
                <a:latin typeface="arial" panose="020B0604020202020204" pitchFamily="34" charset="0"/>
              </a:rPr>
              <a:t>A</a:t>
            </a:r>
            <a:r>
              <a:rPr lang="en-US" b="1" i="0" dirty="0">
                <a:solidFill>
                  <a:srgbClr val="BCC0C3"/>
                </a:solidFill>
                <a:effectLst/>
                <a:latin typeface="arial" panose="020B0604020202020204" pitchFamily="34" charset="0"/>
              </a:rPr>
              <a:t>n AI system that can create realistic images and art from a description in natural language</a:t>
            </a:r>
            <a:r>
              <a:rPr lang="en-US" b="0" i="0" dirty="0">
                <a:solidFill>
                  <a:srgbClr val="BDC1C6"/>
                </a:solidFill>
                <a:effectLst/>
                <a:latin typeface="arial" panose="020B0604020202020204" pitchFamily="34" charset="0"/>
              </a:rPr>
              <a:t>.</a:t>
            </a:r>
            <a:endParaRPr lang="en-IN" dirty="0"/>
          </a:p>
        </p:txBody>
      </p:sp>
      <p:sp>
        <p:nvSpPr>
          <p:cNvPr id="17" name="Content Placeholder 16">
            <a:extLst>
              <a:ext uri="{FF2B5EF4-FFF2-40B4-BE49-F238E27FC236}">
                <a16:creationId xmlns:a16="http://schemas.microsoft.com/office/drawing/2014/main" id="{E2FC67CD-C03A-00BB-5BA7-C66C666C5088}"/>
              </a:ext>
            </a:extLst>
          </p:cNvPr>
          <p:cNvSpPr>
            <a:spLocks noGrp="1"/>
          </p:cNvSpPr>
          <p:nvPr>
            <p:ph sz="half" idx="2"/>
          </p:nvPr>
        </p:nvSpPr>
        <p:spPr/>
        <p:txBody>
          <a:bodyPr/>
          <a:lstStyle/>
          <a:p>
            <a:r>
              <a:rPr lang="en-US" dirty="0"/>
              <a:t>Deep.AI</a:t>
            </a:r>
          </a:p>
          <a:p>
            <a:r>
              <a:rPr lang="en-US" b="1" i="0" dirty="0">
                <a:solidFill>
                  <a:srgbClr val="BCC0C3"/>
                </a:solidFill>
                <a:effectLst/>
                <a:latin typeface="arial" panose="020B0604020202020204" pitchFamily="34" charset="0"/>
              </a:rPr>
              <a:t>An AI tools for naturally creative humans</a:t>
            </a:r>
            <a:r>
              <a:rPr lang="en-US" b="0" i="0" dirty="0">
                <a:solidFill>
                  <a:srgbClr val="BDC1C6"/>
                </a:solidFill>
                <a:effectLst/>
                <a:latin typeface="arial" panose="020B0604020202020204" pitchFamily="34" charset="0"/>
              </a:rPr>
              <a:t>. DeepAI offers a suite of tools that use AI to enhance your creativity</a:t>
            </a:r>
            <a:r>
              <a:rPr lang="en-US" dirty="0">
                <a:solidFill>
                  <a:srgbClr val="BDC1C6"/>
                </a:solidFill>
                <a:latin typeface="arial" panose="020B0604020202020204" pitchFamily="34" charset="0"/>
              </a:rPr>
              <a:t>.</a:t>
            </a:r>
            <a:endParaRPr lang="en-IN"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26575" y="6202004"/>
            <a:ext cx="838200" cy="360000"/>
          </a:xfrm>
        </p:spPr>
        <p:txBody>
          <a:bodyPr/>
          <a:lstStyle/>
          <a:p>
            <a:r>
              <a:rPr lang="en-US" dirty="0"/>
              <a:t>PAGE </a:t>
            </a:r>
            <a:fld id="{4A9B5881-4007-4345-955A-79C2656F0C49}" type="slidenum">
              <a:rPr lang="en-US" smtClean="0"/>
              <a:pPr/>
              <a:t>7</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0" y="6549471"/>
            <a:ext cx="2552123" cy="167491"/>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Problem Statement</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2552123" y="6361476"/>
            <a:ext cx="2552123" cy="360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Existing System</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5104246" y="6567567"/>
            <a:ext cx="2552123" cy="1594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Our Approach</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7249160"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Methodology</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5021889" y="6280698"/>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8AE9DC-B87E-7A09-4363-0D5CBE5E5B89}"/>
              </a:ext>
              <a:ext uri="{C183D7F6-B498-43B3-948B-1728B52AA6E4}">
                <adec:decorative xmlns:adec="http://schemas.microsoft.com/office/drawing/2017/decorative" val="1"/>
              </a:ext>
            </a:extLst>
          </p:cNvPr>
          <p:cNvSpPr/>
          <p:nvPr/>
        </p:nvSpPr>
        <p:spPr>
          <a:xfrm>
            <a:off x="9600761" y="6549472"/>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Expected Results</a:t>
            </a:r>
          </a:p>
        </p:txBody>
      </p:sp>
      <p:sp>
        <p:nvSpPr>
          <p:cNvPr id="18" name="AutoShape 2" descr="DALL-E 2 : AI Image Generator - Apps on Google Play">
            <a:extLst>
              <a:ext uri="{FF2B5EF4-FFF2-40B4-BE49-F238E27FC236}">
                <a16:creationId xmlns:a16="http://schemas.microsoft.com/office/drawing/2014/main" id="{9B0F8636-7860-74BE-C859-DC11CDC5DC2E}"/>
              </a:ext>
            </a:extLst>
          </p:cNvPr>
          <p:cNvSpPr>
            <a:spLocks noChangeAspect="1" noChangeArrowheads="1"/>
          </p:cNvSpPr>
          <p:nvPr/>
        </p:nvSpPr>
        <p:spPr bwMode="auto">
          <a:xfrm>
            <a:off x="2980944" y="3976727"/>
            <a:ext cx="1143000" cy="1143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20" name="Picture 19">
            <a:extLst>
              <a:ext uri="{FF2B5EF4-FFF2-40B4-BE49-F238E27FC236}">
                <a16:creationId xmlns:a16="http://schemas.microsoft.com/office/drawing/2014/main" id="{118EC3A1-9556-C809-B2FA-72EE951031FD}"/>
              </a:ext>
            </a:extLst>
          </p:cNvPr>
          <p:cNvPicPr>
            <a:picLocks noChangeAspect="1"/>
          </p:cNvPicPr>
          <p:nvPr/>
        </p:nvPicPr>
        <p:blipFill>
          <a:blip r:embed="rId2"/>
          <a:stretch>
            <a:fillRect/>
          </a:stretch>
        </p:blipFill>
        <p:spPr>
          <a:xfrm>
            <a:off x="2552123" y="3660207"/>
            <a:ext cx="1461776" cy="1461776"/>
          </a:xfrm>
          <a:prstGeom prst="rect">
            <a:avLst/>
          </a:prstGeom>
        </p:spPr>
      </p:pic>
      <p:pic>
        <p:nvPicPr>
          <p:cNvPr id="22" name="Picture 21">
            <a:extLst>
              <a:ext uri="{FF2B5EF4-FFF2-40B4-BE49-F238E27FC236}">
                <a16:creationId xmlns:a16="http://schemas.microsoft.com/office/drawing/2014/main" id="{64294417-929D-DFA9-3E8B-4794B9887210}"/>
              </a:ext>
            </a:extLst>
          </p:cNvPr>
          <p:cNvPicPr>
            <a:picLocks noChangeAspect="1"/>
          </p:cNvPicPr>
          <p:nvPr/>
        </p:nvPicPr>
        <p:blipFill>
          <a:blip r:embed="rId3"/>
          <a:stretch>
            <a:fillRect/>
          </a:stretch>
        </p:blipFill>
        <p:spPr>
          <a:xfrm>
            <a:off x="7964425" y="3671326"/>
            <a:ext cx="1461776" cy="1461776"/>
          </a:xfrm>
          <a:prstGeom prst="rect">
            <a:avLst/>
          </a:prstGeom>
        </p:spPr>
      </p:pic>
    </p:spTree>
    <p:extLst>
      <p:ext uri="{BB962C8B-B14F-4D97-AF65-F5344CB8AC3E}">
        <p14:creationId xmlns:p14="http://schemas.microsoft.com/office/powerpoint/2010/main" val="20131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p:tgtEl>
                                          <p:spTgt spid="8"/>
                                        </p:tgtEl>
                                        <p:attrNameLst>
                                          <p:attrName>ppt_y</p:attrName>
                                        </p:attrNameLst>
                                      </p:cBhvr>
                                      <p:tavLst>
                                        <p:tav tm="0">
                                          <p:val>
                                            <p:strVal val="#ppt_y+#ppt_h*1.125000"/>
                                          </p:val>
                                        </p:tav>
                                        <p:tav tm="100000">
                                          <p:val>
                                            <p:strVal val="#ppt_y"/>
                                          </p:val>
                                        </p:tav>
                                      </p:tavLst>
                                    </p:anim>
                                    <p:animEffect transition="in" filter="wipe(up)">
                                      <p:cBhvr>
                                        <p:cTn id="8" dur="250"/>
                                        <p:tgtEl>
                                          <p:spTgt spid="8"/>
                                        </p:tgtEl>
                                      </p:cBhvr>
                                    </p:animEffect>
                                  </p:childTnLst>
                                </p:cTn>
                              </p:par>
                              <p:par>
                                <p:cTn id="9" presetID="10"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250"/>
                                        <p:tgtEl>
                                          <p:spTgt spid="14"/>
                                        </p:tgtEl>
                                      </p:cBhvr>
                                    </p:animEffect>
                                  </p:childTnLst>
                                </p:cTn>
                              </p:par>
                            </p:childTnLst>
                          </p:cTn>
                        </p:par>
                        <p:par>
                          <p:cTn id="12" fill="hold">
                            <p:stCondLst>
                              <p:cond delay="250"/>
                            </p:stCondLst>
                            <p:childTnLst>
                              <p:par>
                                <p:cTn id="13" presetID="1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250"/>
                                        <p:tgtEl>
                                          <p:spTgt spid="10"/>
                                        </p:tgtEl>
                                        <p:attrNameLst>
                                          <p:attrName>ppt_y</p:attrName>
                                        </p:attrNameLst>
                                      </p:cBhvr>
                                      <p:tavLst>
                                        <p:tav tm="0">
                                          <p:val>
                                            <p:strVal val="#ppt_y+#ppt_h*1.125000"/>
                                          </p:val>
                                        </p:tav>
                                        <p:tav tm="100000">
                                          <p:val>
                                            <p:strVal val="#ppt_y"/>
                                          </p:val>
                                        </p:tav>
                                      </p:tavLst>
                                    </p:anim>
                                    <p:animEffect transition="in" filter="wipe(up)">
                                      <p:cBhvr>
                                        <p:cTn id="16" dur="250"/>
                                        <p:tgtEl>
                                          <p:spTgt spid="10"/>
                                        </p:tgtEl>
                                      </p:cBhvr>
                                    </p:animEffect>
                                  </p:childTnLst>
                                </p:cTn>
                              </p:par>
                            </p:childTnLst>
                          </p:cTn>
                        </p:par>
                        <p:par>
                          <p:cTn id="17" fill="hold">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250"/>
                                        <p:tgtEl>
                                          <p:spTgt spid="11"/>
                                        </p:tgtEl>
                                        <p:attrNameLst>
                                          <p:attrName>ppt_y</p:attrName>
                                        </p:attrNameLst>
                                      </p:cBhvr>
                                      <p:tavLst>
                                        <p:tav tm="0">
                                          <p:val>
                                            <p:strVal val="#ppt_y+#ppt_h*1.125000"/>
                                          </p:val>
                                        </p:tav>
                                        <p:tav tm="100000">
                                          <p:val>
                                            <p:strVal val="#ppt_y"/>
                                          </p:val>
                                        </p:tav>
                                      </p:tavLst>
                                    </p:anim>
                                    <p:animEffect transition="in" filter="wipe(up)">
                                      <p:cBhvr>
                                        <p:cTn id="21" dur="250"/>
                                        <p:tgtEl>
                                          <p:spTgt spid="11"/>
                                        </p:tgtEl>
                                      </p:cBhvr>
                                    </p:animEffect>
                                  </p:childTnLst>
                                </p:cTn>
                              </p:par>
                            </p:childTnLst>
                          </p:cTn>
                        </p:par>
                        <p:par>
                          <p:cTn id="22" fill="hold">
                            <p:stCondLst>
                              <p:cond delay="750"/>
                            </p:stCondLst>
                            <p:childTnLst>
                              <p:par>
                                <p:cTn id="23" presetID="12" presetClass="entr" presetSubtype="4"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250"/>
                                        <p:tgtEl>
                                          <p:spTgt spid="12"/>
                                        </p:tgtEl>
                                        <p:attrNameLst>
                                          <p:attrName>ppt_y</p:attrName>
                                        </p:attrNameLst>
                                      </p:cBhvr>
                                      <p:tavLst>
                                        <p:tav tm="0">
                                          <p:val>
                                            <p:strVal val="#ppt_y+#ppt_h*1.125000"/>
                                          </p:val>
                                        </p:tav>
                                        <p:tav tm="100000">
                                          <p:val>
                                            <p:strVal val="#ppt_y"/>
                                          </p:val>
                                        </p:tav>
                                      </p:tavLst>
                                    </p:anim>
                                    <p:animEffect transition="in" filter="wipe(up)">
                                      <p:cBhvr>
                                        <p:cTn id="26" dur="250"/>
                                        <p:tgtEl>
                                          <p:spTgt spid="12"/>
                                        </p:tgtEl>
                                      </p:cBhvr>
                                    </p:animEffect>
                                  </p:childTnLst>
                                </p:cTn>
                              </p:par>
                            </p:childTnLst>
                          </p:cTn>
                        </p:par>
                        <p:par>
                          <p:cTn id="27" fill="hold">
                            <p:stCondLst>
                              <p:cond delay="1000"/>
                            </p:stCondLst>
                            <p:childTnLst>
                              <p:par>
                                <p:cTn id="28" presetID="12" presetClass="entr" presetSubtype="4"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250"/>
                                        <p:tgtEl>
                                          <p:spTgt spid="5"/>
                                        </p:tgtEl>
                                        <p:attrNameLst>
                                          <p:attrName>ppt_y</p:attrName>
                                        </p:attrNameLst>
                                      </p:cBhvr>
                                      <p:tavLst>
                                        <p:tav tm="0">
                                          <p:val>
                                            <p:strVal val="#ppt_y+#ppt_h*1.125000"/>
                                          </p:val>
                                        </p:tav>
                                        <p:tav tm="100000">
                                          <p:val>
                                            <p:strVal val="#ppt_y"/>
                                          </p:val>
                                        </p:tav>
                                      </p:tavLst>
                                    </p:anim>
                                    <p:animEffect transition="in" filter="wipe(up)">
                                      <p:cBhvr>
                                        <p:cTn id="31"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BFDA-FE2F-1EA1-ACF9-63C65FC50598}"/>
              </a:ext>
            </a:extLst>
          </p:cNvPr>
          <p:cNvSpPr>
            <a:spLocks noGrp="1"/>
          </p:cNvSpPr>
          <p:nvPr>
            <p:ph type="title"/>
          </p:nvPr>
        </p:nvSpPr>
        <p:spPr/>
        <p:txBody>
          <a:bodyPr/>
          <a:lstStyle/>
          <a:p>
            <a:r>
              <a:rPr lang="en-US" dirty="0"/>
              <a:t>Latent Space</a:t>
            </a:r>
            <a:endParaRPr lang="en-IN" dirty="0"/>
          </a:p>
        </p:txBody>
      </p:sp>
      <p:sp>
        <p:nvSpPr>
          <p:cNvPr id="3" name="Content Placeholder 2">
            <a:extLst>
              <a:ext uri="{FF2B5EF4-FFF2-40B4-BE49-F238E27FC236}">
                <a16:creationId xmlns:a16="http://schemas.microsoft.com/office/drawing/2014/main" id="{0CCBA74B-26D0-EA4B-37CB-F561C6A63EDE}"/>
              </a:ext>
            </a:extLst>
          </p:cNvPr>
          <p:cNvSpPr>
            <a:spLocks noGrp="1"/>
          </p:cNvSpPr>
          <p:nvPr>
            <p:ph sz="half" idx="1"/>
          </p:nvPr>
        </p:nvSpPr>
        <p:spPr/>
        <p:txBody>
          <a:bodyPr/>
          <a:lstStyle/>
          <a:p>
            <a:pPr algn="just"/>
            <a:r>
              <a:rPr lang="en-US" b="0" i="0" dirty="0">
                <a:solidFill>
                  <a:srgbClr val="D1D5DB"/>
                </a:solidFill>
                <a:effectLst/>
                <a:latin typeface="Söhne"/>
              </a:rPr>
              <a:t>"latent space" refers to a conceptual space or representation where data is encoded in a compressed and meaningful form. </a:t>
            </a:r>
          </a:p>
          <a:p>
            <a:pPr algn="just"/>
            <a:r>
              <a:rPr lang="en-US" b="0" i="0" dirty="0">
                <a:solidFill>
                  <a:srgbClr val="D1D5DB"/>
                </a:solidFill>
                <a:effectLst/>
                <a:latin typeface="Söhne"/>
              </a:rPr>
              <a:t>It is a lower-dimensional space that captures the essential features or characteristics of the input data.</a:t>
            </a:r>
          </a:p>
          <a:p>
            <a:pPr algn="just"/>
            <a:r>
              <a:rPr lang="en-US" dirty="0">
                <a:solidFill>
                  <a:srgbClr val="D1D5DB"/>
                </a:solidFill>
                <a:latin typeface="Söhne"/>
              </a:rPr>
              <a:t>I</a:t>
            </a:r>
            <a:r>
              <a:rPr lang="en-US" b="0" i="0" dirty="0">
                <a:solidFill>
                  <a:srgbClr val="D1D5DB"/>
                </a:solidFill>
                <a:effectLst/>
                <a:latin typeface="Söhne"/>
              </a:rPr>
              <a:t>n image generation tasks, one can sample points from the latent space and decode them to generate realistic new images. </a:t>
            </a:r>
          </a:p>
        </p:txBody>
      </p:sp>
      <p:sp>
        <p:nvSpPr>
          <p:cNvPr id="11" name="Content Placeholder 10">
            <a:extLst>
              <a:ext uri="{FF2B5EF4-FFF2-40B4-BE49-F238E27FC236}">
                <a16:creationId xmlns:a16="http://schemas.microsoft.com/office/drawing/2014/main" id="{17E0FDBD-6F61-6C11-3018-9FB2D311945A}"/>
              </a:ext>
            </a:extLst>
          </p:cNvPr>
          <p:cNvSpPr>
            <a:spLocks noGrp="1"/>
          </p:cNvSpPr>
          <p:nvPr>
            <p:ph sz="half" idx="2"/>
          </p:nvPr>
        </p:nvSpPr>
        <p:spPr/>
        <p:txBody>
          <a:bodyPr/>
          <a:lstStyle/>
          <a:p>
            <a:endParaRPr lang="en-IN"/>
          </a:p>
        </p:txBody>
      </p:sp>
      <p:sp>
        <p:nvSpPr>
          <p:cNvPr id="5" name="Slide Number Placeholder 4">
            <a:extLst>
              <a:ext uri="{FF2B5EF4-FFF2-40B4-BE49-F238E27FC236}">
                <a16:creationId xmlns:a16="http://schemas.microsoft.com/office/drawing/2014/main" id="{3D44B174-C441-C2A6-B64F-4042F35571F0}"/>
              </a:ext>
            </a:extLst>
          </p:cNvPr>
          <p:cNvSpPr>
            <a:spLocks noGrp="1"/>
          </p:cNvSpPr>
          <p:nvPr>
            <p:ph type="sldNum" sz="quarter" idx="10"/>
          </p:nvPr>
        </p:nvSpPr>
        <p:spPr>
          <a:xfrm>
            <a:off x="11353800" y="6162190"/>
            <a:ext cx="838200" cy="360000"/>
          </a:xfrm>
        </p:spPr>
        <p:txBody>
          <a:bodyPr/>
          <a:lstStyle/>
          <a:p>
            <a:r>
              <a:rPr lang="en-US"/>
              <a:t>PAGE </a:t>
            </a:r>
            <a:fld id="{4A9B5881-4007-4345-955A-79C2656F0C49}" type="slidenum">
              <a:rPr lang="en-US" smtClean="0"/>
              <a:pPr/>
              <a:t>8</a:t>
            </a:fld>
            <a:endParaRPr lang="en-US" dirty="0"/>
          </a:p>
        </p:txBody>
      </p:sp>
      <p:pic>
        <p:nvPicPr>
          <p:cNvPr id="3074" name="Picture 2" descr="Image generation via latent space learning using improved combination -  ScienceDirect">
            <a:extLst>
              <a:ext uri="{FF2B5EF4-FFF2-40B4-BE49-F238E27FC236}">
                <a16:creationId xmlns:a16="http://schemas.microsoft.com/office/drawing/2014/main" id="{1525F9A7-79E1-A0C8-2A96-D874B6CE5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0325" y="1843088"/>
            <a:ext cx="4705350" cy="433387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C24ADDCD-622E-C9B1-43E5-8CCCA0DDC19F}"/>
              </a:ext>
              <a:ext uri="{C183D7F6-B498-43B3-948B-1728B52AA6E4}">
                <adec:decorative xmlns:adec="http://schemas.microsoft.com/office/drawing/2017/decorative" val="1"/>
              </a:ext>
            </a:extLst>
          </p:cNvPr>
          <p:cNvSpPr/>
          <p:nvPr/>
        </p:nvSpPr>
        <p:spPr>
          <a:xfrm>
            <a:off x="0" y="6522189"/>
            <a:ext cx="2552123" cy="194773"/>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Problem Statement</a:t>
            </a:r>
          </a:p>
        </p:txBody>
      </p:sp>
      <p:sp>
        <p:nvSpPr>
          <p:cNvPr id="13" name="Rectangle 12">
            <a:extLst>
              <a:ext uri="{FF2B5EF4-FFF2-40B4-BE49-F238E27FC236}">
                <a16:creationId xmlns:a16="http://schemas.microsoft.com/office/drawing/2014/main" id="{A1B39A24-8EC5-752F-7761-0BD633827901}"/>
              </a:ext>
              <a:ext uri="{C183D7F6-B498-43B3-948B-1728B52AA6E4}">
                <adec:decorative xmlns:adec="http://schemas.microsoft.com/office/drawing/2017/decorative" val="1"/>
              </a:ext>
            </a:extLst>
          </p:cNvPr>
          <p:cNvSpPr/>
          <p:nvPr/>
        </p:nvSpPr>
        <p:spPr>
          <a:xfrm>
            <a:off x="2552123" y="6356964"/>
            <a:ext cx="2552123" cy="364512"/>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Existing System</a:t>
            </a:r>
          </a:p>
        </p:txBody>
      </p:sp>
      <p:sp>
        <p:nvSpPr>
          <p:cNvPr id="14" name="Rectangle 13">
            <a:extLst>
              <a:ext uri="{FF2B5EF4-FFF2-40B4-BE49-F238E27FC236}">
                <a16:creationId xmlns:a16="http://schemas.microsoft.com/office/drawing/2014/main" id="{23CB7CBF-43D1-D85A-56B4-08721B92ABF4}"/>
              </a:ext>
              <a:ext uri="{C183D7F6-B498-43B3-948B-1728B52AA6E4}">
                <adec:decorative xmlns:adec="http://schemas.microsoft.com/office/drawing/2017/decorative" val="1"/>
              </a:ext>
            </a:extLst>
          </p:cNvPr>
          <p:cNvSpPr/>
          <p:nvPr/>
        </p:nvSpPr>
        <p:spPr>
          <a:xfrm>
            <a:off x="5104246" y="6567567"/>
            <a:ext cx="2552123" cy="1594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Our Approach</a:t>
            </a:r>
          </a:p>
        </p:txBody>
      </p:sp>
      <p:sp>
        <p:nvSpPr>
          <p:cNvPr id="15" name="Rectangle 14">
            <a:extLst>
              <a:ext uri="{FF2B5EF4-FFF2-40B4-BE49-F238E27FC236}">
                <a16:creationId xmlns:a16="http://schemas.microsoft.com/office/drawing/2014/main" id="{472619A3-6C60-34A8-B51B-68E2BD21233D}"/>
              </a:ext>
              <a:ext uri="{C183D7F6-B498-43B3-948B-1728B52AA6E4}">
                <adec:decorative xmlns:adec="http://schemas.microsoft.com/office/drawing/2017/decorative" val="1"/>
              </a:ext>
            </a:extLst>
          </p:cNvPr>
          <p:cNvSpPr/>
          <p:nvPr/>
        </p:nvSpPr>
        <p:spPr>
          <a:xfrm>
            <a:off x="7249160"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Methodology</a:t>
            </a:r>
          </a:p>
        </p:txBody>
      </p:sp>
      <p:sp>
        <p:nvSpPr>
          <p:cNvPr id="16" name="Isosceles Triangle 15">
            <a:extLst>
              <a:ext uri="{FF2B5EF4-FFF2-40B4-BE49-F238E27FC236}">
                <a16:creationId xmlns:a16="http://schemas.microsoft.com/office/drawing/2014/main" id="{031EA6CF-FB29-C863-285E-1C741404F212}"/>
              </a:ext>
              <a:ext uri="{C183D7F6-B498-43B3-948B-1728B52AA6E4}">
                <adec:decorative xmlns:adec="http://schemas.microsoft.com/office/drawing/2017/decorative" val="1"/>
              </a:ext>
            </a:extLst>
          </p:cNvPr>
          <p:cNvSpPr/>
          <p:nvPr/>
        </p:nvSpPr>
        <p:spPr>
          <a:xfrm rot="10800000">
            <a:off x="5032822" y="627695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B8FE206-3F9C-69E3-9B6B-1A0305298623}"/>
              </a:ext>
              <a:ext uri="{C183D7F6-B498-43B3-948B-1728B52AA6E4}">
                <adec:decorative xmlns:adec="http://schemas.microsoft.com/office/drawing/2017/decorative" val="1"/>
              </a:ext>
            </a:extLst>
          </p:cNvPr>
          <p:cNvSpPr/>
          <p:nvPr/>
        </p:nvSpPr>
        <p:spPr>
          <a:xfrm>
            <a:off x="9600761" y="6549472"/>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Expected Results</a:t>
            </a:r>
          </a:p>
        </p:txBody>
      </p:sp>
    </p:spTree>
    <p:extLst>
      <p:ext uri="{BB962C8B-B14F-4D97-AF65-F5344CB8AC3E}">
        <p14:creationId xmlns:p14="http://schemas.microsoft.com/office/powerpoint/2010/main" val="126313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50"/>
                                        <p:tgtEl>
                                          <p:spTgt spid="12"/>
                                        </p:tgtEl>
                                        <p:attrNameLst>
                                          <p:attrName>ppt_y</p:attrName>
                                        </p:attrNameLst>
                                      </p:cBhvr>
                                      <p:tavLst>
                                        <p:tav tm="0">
                                          <p:val>
                                            <p:strVal val="#ppt_y+#ppt_h*1.125000"/>
                                          </p:val>
                                        </p:tav>
                                        <p:tav tm="100000">
                                          <p:val>
                                            <p:strVal val="#ppt_y"/>
                                          </p:val>
                                        </p:tav>
                                      </p:tavLst>
                                    </p:anim>
                                    <p:animEffect transition="in" filter="wipe(up)">
                                      <p:cBhvr>
                                        <p:cTn id="8" dur="250"/>
                                        <p:tgtEl>
                                          <p:spTgt spid="12"/>
                                        </p:tgtEl>
                                      </p:cBhvr>
                                    </p:animEffect>
                                  </p:childTnLst>
                                </p:cTn>
                              </p:par>
                              <p:par>
                                <p:cTn id="9" presetID="10"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250"/>
                                        <p:tgtEl>
                                          <p:spTgt spid="16"/>
                                        </p:tgtEl>
                                      </p:cBhvr>
                                    </p:animEffect>
                                  </p:childTnLst>
                                </p:cTn>
                              </p:par>
                            </p:childTnLst>
                          </p:cTn>
                        </p:par>
                        <p:par>
                          <p:cTn id="12" fill="hold">
                            <p:stCondLst>
                              <p:cond delay="250"/>
                            </p:stCondLst>
                            <p:childTnLst>
                              <p:par>
                                <p:cTn id="13" presetID="12" presetClass="entr" presetSubtype="4"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250"/>
                                        <p:tgtEl>
                                          <p:spTgt spid="13"/>
                                        </p:tgtEl>
                                        <p:attrNameLst>
                                          <p:attrName>ppt_y</p:attrName>
                                        </p:attrNameLst>
                                      </p:cBhvr>
                                      <p:tavLst>
                                        <p:tav tm="0">
                                          <p:val>
                                            <p:strVal val="#ppt_y+#ppt_h*1.125000"/>
                                          </p:val>
                                        </p:tav>
                                        <p:tav tm="100000">
                                          <p:val>
                                            <p:strVal val="#ppt_y"/>
                                          </p:val>
                                        </p:tav>
                                      </p:tavLst>
                                    </p:anim>
                                    <p:animEffect transition="in" filter="wipe(up)">
                                      <p:cBhvr>
                                        <p:cTn id="16" dur="250"/>
                                        <p:tgtEl>
                                          <p:spTgt spid="13"/>
                                        </p:tgtEl>
                                      </p:cBhvr>
                                    </p:animEffect>
                                  </p:childTnLst>
                                </p:cTn>
                              </p:par>
                            </p:childTnLst>
                          </p:cTn>
                        </p:par>
                        <p:par>
                          <p:cTn id="17" fill="hold">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250"/>
                                        <p:tgtEl>
                                          <p:spTgt spid="14"/>
                                        </p:tgtEl>
                                        <p:attrNameLst>
                                          <p:attrName>ppt_y</p:attrName>
                                        </p:attrNameLst>
                                      </p:cBhvr>
                                      <p:tavLst>
                                        <p:tav tm="0">
                                          <p:val>
                                            <p:strVal val="#ppt_y+#ppt_h*1.125000"/>
                                          </p:val>
                                        </p:tav>
                                        <p:tav tm="100000">
                                          <p:val>
                                            <p:strVal val="#ppt_y"/>
                                          </p:val>
                                        </p:tav>
                                      </p:tavLst>
                                    </p:anim>
                                    <p:animEffect transition="in" filter="wipe(up)">
                                      <p:cBhvr>
                                        <p:cTn id="21" dur="250"/>
                                        <p:tgtEl>
                                          <p:spTgt spid="14"/>
                                        </p:tgtEl>
                                      </p:cBhvr>
                                    </p:animEffect>
                                  </p:childTnLst>
                                </p:cTn>
                              </p:par>
                            </p:childTnLst>
                          </p:cTn>
                        </p:par>
                        <p:par>
                          <p:cTn id="22" fill="hold">
                            <p:stCondLst>
                              <p:cond delay="750"/>
                            </p:stCondLst>
                            <p:childTnLst>
                              <p:par>
                                <p:cTn id="23" presetID="12" presetClass="entr" presetSubtype="4"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250"/>
                                        <p:tgtEl>
                                          <p:spTgt spid="15"/>
                                        </p:tgtEl>
                                        <p:attrNameLst>
                                          <p:attrName>ppt_y</p:attrName>
                                        </p:attrNameLst>
                                      </p:cBhvr>
                                      <p:tavLst>
                                        <p:tav tm="0">
                                          <p:val>
                                            <p:strVal val="#ppt_y+#ppt_h*1.125000"/>
                                          </p:val>
                                        </p:tav>
                                        <p:tav tm="100000">
                                          <p:val>
                                            <p:strVal val="#ppt_y"/>
                                          </p:val>
                                        </p:tav>
                                      </p:tavLst>
                                    </p:anim>
                                    <p:animEffect transition="in" filter="wipe(up)">
                                      <p:cBhvr>
                                        <p:cTn id="26" dur="250"/>
                                        <p:tgtEl>
                                          <p:spTgt spid="15"/>
                                        </p:tgtEl>
                                      </p:cBhvr>
                                    </p:animEffect>
                                  </p:childTnLst>
                                </p:cTn>
                              </p:par>
                            </p:childTnLst>
                          </p:cTn>
                        </p:par>
                        <p:par>
                          <p:cTn id="27" fill="hold">
                            <p:stCondLst>
                              <p:cond delay="1000"/>
                            </p:stCondLst>
                            <p:childTnLst>
                              <p:par>
                                <p:cTn id="28" presetID="12" presetClass="entr" presetSubtype="4"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additive="base">
                                        <p:cTn id="30" dur="250"/>
                                        <p:tgtEl>
                                          <p:spTgt spid="17"/>
                                        </p:tgtEl>
                                        <p:attrNameLst>
                                          <p:attrName>ppt_y</p:attrName>
                                        </p:attrNameLst>
                                      </p:cBhvr>
                                      <p:tavLst>
                                        <p:tav tm="0">
                                          <p:val>
                                            <p:strVal val="#ppt_y+#ppt_h*1.125000"/>
                                          </p:val>
                                        </p:tav>
                                        <p:tav tm="100000">
                                          <p:val>
                                            <p:strVal val="#ppt_y"/>
                                          </p:val>
                                        </p:tav>
                                      </p:tavLst>
                                    </p:anim>
                                    <p:animEffect transition="in" filter="wipe(up)">
                                      <p:cBhvr>
                                        <p:cTn id="31"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DF85-1D16-1372-FC16-6121F264F6DD}"/>
              </a:ext>
            </a:extLst>
          </p:cNvPr>
          <p:cNvSpPr>
            <a:spLocks noGrp="1"/>
          </p:cNvSpPr>
          <p:nvPr>
            <p:ph type="title"/>
          </p:nvPr>
        </p:nvSpPr>
        <p:spPr/>
        <p:txBody>
          <a:bodyPr/>
          <a:lstStyle/>
          <a:p>
            <a:r>
              <a:rPr lang="en-US" dirty="0"/>
              <a:t>Stable diffusion</a:t>
            </a:r>
            <a:endParaRPr lang="en-IN" dirty="0"/>
          </a:p>
        </p:txBody>
      </p:sp>
      <p:sp>
        <p:nvSpPr>
          <p:cNvPr id="3" name="Content Placeholder 2">
            <a:extLst>
              <a:ext uri="{FF2B5EF4-FFF2-40B4-BE49-F238E27FC236}">
                <a16:creationId xmlns:a16="http://schemas.microsoft.com/office/drawing/2014/main" id="{69C543FB-9D5F-0453-2720-E49903A462D8}"/>
              </a:ext>
            </a:extLst>
          </p:cNvPr>
          <p:cNvSpPr>
            <a:spLocks noGrp="1"/>
          </p:cNvSpPr>
          <p:nvPr>
            <p:ph sz="half" idx="1"/>
          </p:nvPr>
        </p:nvSpPr>
        <p:spPr/>
        <p:txBody>
          <a:bodyPr/>
          <a:lstStyle/>
          <a:p>
            <a:pPr algn="just"/>
            <a:r>
              <a:rPr lang="en-US" dirty="0">
                <a:solidFill>
                  <a:srgbClr val="D1D5DB"/>
                </a:solidFill>
                <a:latin typeface="Söhne"/>
              </a:rPr>
              <a:t>A</a:t>
            </a:r>
            <a:r>
              <a:rPr lang="en-US" b="0" i="0" dirty="0">
                <a:solidFill>
                  <a:srgbClr val="D1D5DB"/>
                </a:solidFill>
                <a:effectLst/>
                <a:latin typeface="Söhne"/>
              </a:rPr>
              <a:t> process is designed to stabilize the evolution of the generated images as the diffusion steps progress. </a:t>
            </a:r>
          </a:p>
          <a:p>
            <a:pPr algn="just"/>
            <a:r>
              <a:rPr lang="en-US" b="0" i="0" dirty="0">
                <a:solidFill>
                  <a:srgbClr val="D1D5DB"/>
                </a:solidFill>
                <a:effectLst/>
                <a:latin typeface="Söhne"/>
              </a:rPr>
              <a:t>Refers to the property that the generated images remain coherent and visually plausible throughout the diffusion process.</a:t>
            </a:r>
          </a:p>
          <a:p>
            <a:pPr algn="just"/>
            <a:r>
              <a:rPr lang="en-US" b="0" i="0" dirty="0">
                <a:solidFill>
                  <a:srgbClr val="D1D5DB"/>
                </a:solidFill>
                <a:effectLst/>
                <a:latin typeface="Söhne"/>
              </a:rPr>
              <a:t>Has an ability to generate high-quality and diverse images</a:t>
            </a:r>
          </a:p>
          <a:p>
            <a:pPr algn="just"/>
            <a:endParaRPr lang="en-IN" dirty="0"/>
          </a:p>
        </p:txBody>
      </p:sp>
      <p:pic>
        <p:nvPicPr>
          <p:cNvPr id="4100" name="Picture 4" descr="How to Run Stable Diffusion on Your PC to Generate AI Images">
            <a:extLst>
              <a:ext uri="{FF2B5EF4-FFF2-40B4-BE49-F238E27FC236}">
                <a16:creationId xmlns:a16="http://schemas.microsoft.com/office/drawing/2014/main" id="{933BD3AC-724F-75E5-5D67-A7C76C191EF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72200" y="2547760"/>
            <a:ext cx="5181600" cy="290706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150C0B7A-C611-F58E-F020-6B41568B4BAC}"/>
              </a:ext>
            </a:extLst>
          </p:cNvPr>
          <p:cNvSpPr>
            <a:spLocks noGrp="1"/>
          </p:cNvSpPr>
          <p:nvPr>
            <p:ph type="sldNum" sz="quarter" idx="10"/>
          </p:nvPr>
        </p:nvSpPr>
        <p:spPr>
          <a:xfrm>
            <a:off x="11314684" y="6132875"/>
            <a:ext cx="838200" cy="360000"/>
          </a:xfrm>
        </p:spPr>
        <p:txBody>
          <a:bodyPr/>
          <a:lstStyle/>
          <a:p>
            <a:r>
              <a:rPr lang="en-US"/>
              <a:t>PAGE </a:t>
            </a:r>
            <a:fld id="{4A9B5881-4007-4345-955A-79C2656F0C49}" type="slidenum">
              <a:rPr lang="en-US" smtClean="0"/>
              <a:pPr/>
              <a:t>9</a:t>
            </a:fld>
            <a:endParaRPr lang="en-US" dirty="0"/>
          </a:p>
        </p:txBody>
      </p:sp>
      <p:sp>
        <p:nvSpPr>
          <p:cNvPr id="6" name="Rectangle 5">
            <a:extLst>
              <a:ext uri="{FF2B5EF4-FFF2-40B4-BE49-F238E27FC236}">
                <a16:creationId xmlns:a16="http://schemas.microsoft.com/office/drawing/2014/main" id="{86346C88-498F-9982-AF22-D219271F13C3}"/>
              </a:ext>
              <a:ext uri="{C183D7F6-B498-43B3-948B-1728B52AA6E4}">
                <adec:decorative xmlns:adec="http://schemas.microsoft.com/office/drawing/2017/decorative" val="1"/>
              </a:ext>
            </a:extLst>
          </p:cNvPr>
          <p:cNvSpPr/>
          <p:nvPr/>
        </p:nvSpPr>
        <p:spPr>
          <a:xfrm>
            <a:off x="0" y="6549471"/>
            <a:ext cx="2552123" cy="167491"/>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Problem Statement</a:t>
            </a:r>
          </a:p>
        </p:txBody>
      </p:sp>
      <p:sp>
        <p:nvSpPr>
          <p:cNvPr id="7" name="Rectangle 6">
            <a:extLst>
              <a:ext uri="{FF2B5EF4-FFF2-40B4-BE49-F238E27FC236}">
                <a16:creationId xmlns:a16="http://schemas.microsoft.com/office/drawing/2014/main" id="{74EEDC5D-6EAD-35C4-1FCE-FB7B00A09181}"/>
              </a:ext>
              <a:ext uri="{C183D7F6-B498-43B3-948B-1728B52AA6E4}">
                <adec:decorative xmlns:adec="http://schemas.microsoft.com/office/drawing/2017/decorative" val="1"/>
              </a:ext>
            </a:extLst>
          </p:cNvPr>
          <p:cNvSpPr/>
          <p:nvPr/>
        </p:nvSpPr>
        <p:spPr>
          <a:xfrm>
            <a:off x="2552123" y="6361476"/>
            <a:ext cx="2552123" cy="360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Existing System</a:t>
            </a:r>
          </a:p>
        </p:txBody>
      </p:sp>
      <p:sp>
        <p:nvSpPr>
          <p:cNvPr id="8" name="Rectangle 7">
            <a:extLst>
              <a:ext uri="{FF2B5EF4-FFF2-40B4-BE49-F238E27FC236}">
                <a16:creationId xmlns:a16="http://schemas.microsoft.com/office/drawing/2014/main" id="{73FF31E6-8315-7F32-FF46-40C42BF15532}"/>
              </a:ext>
              <a:ext uri="{C183D7F6-B498-43B3-948B-1728B52AA6E4}">
                <adec:decorative xmlns:adec="http://schemas.microsoft.com/office/drawing/2017/decorative" val="1"/>
              </a:ext>
            </a:extLst>
          </p:cNvPr>
          <p:cNvSpPr/>
          <p:nvPr/>
        </p:nvSpPr>
        <p:spPr>
          <a:xfrm>
            <a:off x="5104246" y="6567567"/>
            <a:ext cx="2552123" cy="1594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Our Approach</a:t>
            </a:r>
          </a:p>
        </p:txBody>
      </p:sp>
      <p:sp>
        <p:nvSpPr>
          <p:cNvPr id="9" name="Rectangle 8">
            <a:extLst>
              <a:ext uri="{FF2B5EF4-FFF2-40B4-BE49-F238E27FC236}">
                <a16:creationId xmlns:a16="http://schemas.microsoft.com/office/drawing/2014/main" id="{93214A91-7627-387C-9B1D-2767FEF81DD6}"/>
              </a:ext>
              <a:ext uri="{C183D7F6-B498-43B3-948B-1728B52AA6E4}">
                <adec:decorative xmlns:adec="http://schemas.microsoft.com/office/drawing/2017/decorative" val="1"/>
              </a:ext>
            </a:extLst>
          </p:cNvPr>
          <p:cNvSpPr/>
          <p:nvPr/>
        </p:nvSpPr>
        <p:spPr>
          <a:xfrm>
            <a:off x="7249160"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Methodology</a:t>
            </a:r>
          </a:p>
        </p:txBody>
      </p:sp>
      <p:sp>
        <p:nvSpPr>
          <p:cNvPr id="10" name="Isosceles Triangle 9">
            <a:extLst>
              <a:ext uri="{FF2B5EF4-FFF2-40B4-BE49-F238E27FC236}">
                <a16:creationId xmlns:a16="http://schemas.microsoft.com/office/drawing/2014/main" id="{2C485DA7-A162-6989-78E8-F26D1024D2B4}"/>
              </a:ext>
              <a:ext uri="{C183D7F6-B498-43B3-948B-1728B52AA6E4}">
                <adec:decorative xmlns:adec="http://schemas.microsoft.com/office/drawing/2017/decorative" val="1"/>
              </a:ext>
            </a:extLst>
          </p:cNvPr>
          <p:cNvSpPr/>
          <p:nvPr/>
        </p:nvSpPr>
        <p:spPr>
          <a:xfrm rot="10800000">
            <a:off x="5032822" y="6264347"/>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9106AEA-ABD6-1A74-BA75-9955AAA759B8}"/>
              </a:ext>
              <a:ext uri="{C183D7F6-B498-43B3-948B-1728B52AA6E4}">
                <adec:decorative xmlns:adec="http://schemas.microsoft.com/office/drawing/2017/decorative" val="1"/>
              </a:ext>
            </a:extLst>
          </p:cNvPr>
          <p:cNvSpPr/>
          <p:nvPr/>
        </p:nvSpPr>
        <p:spPr>
          <a:xfrm>
            <a:off x="9600761" y="6549472"/>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Expected Results</a:t>
            </a:r>
          </a:p>
        </p:txBody>
      </p:sp>
    </p:spTree>
    <p:extLst>
      <p:ext uri="{BB962C8B-B14F-4D97-AF65-F5344CB8AC3E}">
        <p14:creationId xmlns:p14="http://schemas.microsoft.com/office/powerpoint/2010/main" val="376422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p:tgtEl>
                                          <p:spTgt spid="6"/>
                                        </p:tgtEl>
                                        <p:attrNameLst>
                                          <p:attrName>ppt_y</p:attrName>
                                        </p:attrNameLst>
                                      </p:cBhvr>
                                      <p:tavLst>
                                        <p:tav tm="0">
                                          <p:val>
                                            <p:strVal val="#ppt_y+#ppt_h*1.125000"/>
                                          </p:val>
                                        </p:tav>
                                        <p:tav tm="100000">
                                          <p:val>
                                            <p:strVal val="#ppt_y"/>
                                          </p:val>
                                        </p:tav>
                                      </p:tavLst>
                                    </p:anim>
                                    <p:animEffect transition="in" filter="wipe(up)">
                                      <p:cBhvr>
                                        <p:cTn id="8" dur="250"/>
                                        <p:tgtEl>
                                          <p:spTgt spid="6"/>
                                        </p:tgtEl>
                                      </p:cBhvr>
                                    </p:animEffect>
                                  </p:childTnLst>
                                </p:cTn>
                              </p:par>
                              <p:par>
                                <p:cTn id="9" presetID="10"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250"/>
                                        <p:tgtEl>
                                          <p:spTgt spid="10"/>
                                        </p:tgtEl>
                                      </p:cBhvr>
                                    </p:animEffect>
                                  </p:childTnLst>
                                </p:cTn>
                              </p:par>
                            </p:childTnLst>
                          </p:cTn>
                        </p:par>
                        <p:par>
                          <p:cTn id="12" fill="hold">
                            <p:stCondLst>
                              <p:cond delay="250"/>
                            </p:stCondLst>
                            <p:childTnLst>
                              <p:par>
                                <p:cTn id="13" presetID="12" presetClass="entr" presetSubtype="4"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250"/>
                                        <p:tgtEl>
                                          <p:spTgt spid="7"/>
                                        </p:tgtEl>
                                        <p:attrNameLst>
                                          <p:attrName>ppt_y</p:attrName>
                                        </p:attrNameLst>
                                      </p:cBhvr>
                                      <p:tavLst>
                                        <p:tav tm="0">
                                          <p:val>
                                            <p:strVal val="#ppt_y+#ppt_h*1.125000"/>
                                          </p:val>
                                        </p:tav>
                                        <p:tav tm="100000">
                                          <p:val>
                                            <p:strVal val="#ppt_y"/>
                                          </p:val>
                                        </p:tav>
                                      </p:tavLst>
                                    </p:anim>
                                    <p:animEffect transition="in" filter="wipe(up)">
                                      <p:cBhvr>
                                        <p:cTn id="16" dur="250"/>
                                        <p:tgtEl>
                                          <p:spTgt spid="7"/>
                                        </p:tgtEl>
                                      </p:cBhvr>
                                    </p:animEffect>
                                  </p:childTnLst>
                                </p:cTn>
                              </p:par>
                            </p:childTnLst>
                          </p:cTn>
                        </p:par>
                        <p:par>
                          <p:cTn id="17" fill="hold">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250"/>
                                        <p:tgtEl>
                                          <p:spTgt spid="8"/>
                                        </p:tgtEl>
                                        <p:attrNameLst>
                                          <p:attrName>ppt_y</p:attrName>
                                        </p:attrNameLst>
                                      </p:cBhvr>
                                      <p:tavLst>
                                        <p:tav tm="0">
                                          <p:val>
                                            <p:strVal val="#ppt_y+#ppt_h*1.125000"/>
                                          </p:val>
                                        </p:tav>
                                        <p:tav tm="100000">
                                          <p:val>
                                            <p:strVal val="#ppt_y"/>
                                          </p:val>
                                        </p:tav>
                                      </p:tavLst>
                                    </p:anim>
                                    <p:animEffect transition="in" filter="wipe(up)">
                                      <p:cBhvr>
                                        <p:cTn id="21" dur="250"/>
                                        <p:tgtEl>
                                          <p:spTgt spid="8"/>
                                        </p:tgtEl>
                                      </p:cBhvr>
                                    </p:animEffect>
                                  </p:childTnLst>
                                </p:cTn>
                              </p:par>
                            </p:childTnLst>
                          </p:cTn>
                        </p:par>
                        <p:par>
                          <p:cTn id="22" fill="hold">
                            <p:stCondLst>
                              <p:cond delay="750"/>
                            </p:stCondLst>
                            <p:childTnLst>
                              <p:par>
                                <p:cTn id="23" presetID="12" presetClass="entr" presetSubtype="4"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250"/>
                                        <p:tgtEl>
                                          <p:spTgt spid="9"/>
                                        </p:tgtEl>
                                        <p:attrNameLst>
                                          <p:attrName>ppt_y</p:attrName>
                                        </p:attrNameLst>
                                      </p:cBhvr>
                                      <p:tavLst>
                                        <p:tav tm="0">
                                          <p:val>
                                            <p:strVal val="#ppt_y+#ppt_h*1.125000"/>
                                          </p:val>
                                        </p:tav>
                                        <p:tav tm="100000">
                                          <p:val>
                                            <p:strVal val="#ppt_y"/>
                                          </p:val>
                                        </p:tav>
                                      </p:tavLst>
                                    </p:anim>
                                    <p:animEffect transition="in" filter="wipe(up)">
                                      <p:cBhvr>
                                        <p:cTn id="26" dur="250"/>
                                        <p:tgtEl>
                                          <p:spTgt spid="9"/>
                                        </p:tgtEl>
                                      </p:cBhvr>
                                    </p:animEffect>
                                  </p:childTnLst>
                                </p:cTn>
                              </p:par>
                            </p:childTnLst>
                          </p:cTn>
                        </p:par>
                        <p:par>
                          <p:cTn id="27" fill="hold">
                            <p:stCondLst>
                              <p:cond delay="1000"/>
                            </p:stCondLst>
                            <p:childTnLst>
                              <p:par>
                                <p:cTn id="28" presetID="12" presetClass="entr" presetSubtype="4"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250"/>
                                        <p:tgtEl>
                                          <p:spTgt spid="11"/>
                                        </p:tgtEl>
                                        <p:attrNameLst>
                                          <p:attrName>ppt_y</p:attrName>
                                        </p:attrNameLst>
                                      </p:cBhvr>
                                      <p:tavLst>
                                        <p:tav tm="0">
                                          <p:val>
                                            <p:strVal val="#ppt_y+#ppt_h*1.125000"/>
                                          </p:val>
                                        </p:tav>
                                        <p:tav tm="100000">
                                          <p:val>
                                            <p:strVal val="#ppt_y"/>
                                          </p:val>
                                        </p:tav>
                                      </p:tavLst>
                                    </p:anim>
                                    <p:animEffect transition="in" filter="wipe(up)">
                                      <p:cBhvr>
                                        <p:cTn id="31"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98415_win32_fixed" id="{1E7205E9-DD76-422B-B9FD-343E9C2C894B}" vid="{008E2BBC-A2E4-4140-B026-F6CAB78406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CFB5EA-1DDA-4423-A8FC-85579F36DE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F9969FA-0C19-40F2-9B6F-EADA7B231A6C}">
  <ds:schemaRefs>
    <ds:schemaRef ds:uri="http://schemas.microsoft.com/sharepoint/v3/contenttype/forms"/>
  </ds:schemaRefs>
</ds:datastoreItem>
</file>

<file path=customXml/itemProps3.xml><?xml version="1.0" encoding="utf-8"?>
<ds:datastoreItem xmlns:ds="http://schemas.openxmlformats.org/officeDocument/2006/customXml" ds:itemID="{FC7B5194-E537-408E-9CFF-66A6141D5DE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
  <TotalTime>115</TotalTime>
  <Words>1136</Words>
  <Application>Microsoft Office PowerPoint</Application>
  <PresentationFormat>Widescreen</PresentationFormat>
  <Paragraphs>169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vt:lpstr>
      <vt:lpstr>Calibri</vt:lpstr>
      <vt:lpstr>Calibri Light</vt:lpstr>
      <vt:lpstr>Söhne</vt:lpstr>
      <vt:lpstr>Wingdings</vt:lpstr>
      <vt:lpstr>Office Theme</vt:lpstr>
      <vt:lpstr>Live Lecture Visual Generation</vt:lpstr>
      <vt:lpstr>Abstract</vt:lpstr>
      <vt:lpstr>List of Discussions</vt:lpstr>
      <vt:lpstr>Overview of the problem</vt:lpstr>
      <vt:lpstr>Problem Statement</vt:lpstr>
      <vt:lpstr>Note:</vt:lpstr>
      <vt:lpstr>Existing System</vt:lpstr>
      <vt:lpstr>Latent Space</vt:lpstr>
      <vt:lpstr>Stable diffusion</vt:lpstr>
      <vt:lpstr>Usage of Image Datasets</vt:lpstr>
      <vt:lpstr>Our Approach</vt:lpstr>
      <vt:lpstr>Main Methodology</vt:lpstr>
      <vt:lpstr>Things to remember</vt:lpstr>
      <vt:lpstr>Initial Knowledge Representation</vt:lpstr>
      <vt:lpstr>Conclusion</vt:lpstr>
      <vt:lpstr>Limitations of this project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Lecture Visual Generation</dc:title>
  <dc:creator>USAGO PRO</dc:creator>
  <cp:lastModifiedBy>USAGO PRO</cp:lastModifiedBy>
  <cp:revision>8</cp:revision>
  <dcterms:created xsi:type="dcterms:W3CDTF">2023-05-09T06:48:22Z</dcterms:created>
  <dcterms:modified xsi:type="dcterms:W3CDTF">2023-06-16T12:07:39Z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