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6" r:id="rId3"/>
    <p:sldId id="320" r:id="rId4"/>
    <p:sldId id="359" r:id="rId5"/>
    <p:sldId id="325" r:id="rId6"/>
    <p:sldId id="326" r:id="rId7"/>
    <p:sldId id="337" r:id="rId8"/>
    <p:sldId id="338" r:id="rId9"/>
    <p:sldId id="339" r:id="rId10"/>
    <p:sldId id="340" r:id="rId11"/>
    <p:sldId id="341" r:id="rId12"/>
    <p:sldId id="345" r:id="rId13"/>
    <p:sldId id="342" r:id="rId14"/>
    <p:sldId id="358" r:id="rId15"/>
    <p:sldId id="343" r:id="rId16"/>
    <p:sldId id="344" r:id="rId17"/>
    <p:sldId id="357" r:id="rId18"/>
    <p:sldId id="351" r:id="rId19"/>
    <p:sldId id="352" r:id="rId20"/>
    <p:sldId id="346" r:id="rId21"/>
    <p:sldId id="347" r:id="rId22"/>
    <p:sldId id="348" r:id="rId23"/>
    <p:sldId id="349" r:id="rId24"/>
    <p:sldId id="350" r:id="rId25"/>
    <p:sldId id="327" r:id="rId26"/>
    <p:sldId id="334" r:id="rId27"/>
    <p:sldId id="335" r:id="rId28"/>
    <p:sldId id="336" r:id="rId29"/>
    <p:sldId id="328" r:id="rId30"/>
    <p:sldId id="329" r:id="rId31"/>
    <p:sldId id="35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 autoAdjust="0"/>
    <p:restoredTop sz="78095" autoAdjust="0"/>
  </p:normalViewPr>
  <p:slideViewPr>
    <p:cSldViewPr>
      <p:cViewPr varScale="1">
        <p:scale>
          <a:sx n="98" d="100"/>
          <a:sy n="98" d="100"/>
        </p:scale>
        <p:origin x="26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9B826AA1-E7E8-4048-9366-C85C52BB344E}" type="datetimeFigureOut">
              <a:rPr lang="en-US"/>
              <a:pPr>
                <a:defRPr/>
              </a:pPr>
              <a:t>4/22/22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12742DF3-4033-4BBC-9A10-E563366FC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60FC00-CB8F-4268-93EC-7ABB39D2F63C}" type="datetimeFigureOut">
              <a:rPr lang="zh-CN" altLang="en-US"/>
              <a:pPr>
                <a:defRPr/>
              </a:pPr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ACF634-60D1-4D3C-A44B-2EAF90B3C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7E9DA5-596E-415B-B2CF-D3D7706EBE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63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9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8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55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9DBEED-3664-4D2E-862C-DD9C580F7F7B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33A08E-1C69-4339-AA1F-5234D50C926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4E964F-E45F-4C5B-85D3-027A6A0C032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sp>
        <p:nvSpPr>
          <p:cNvPr id="921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7144D9-45F8-4AA8-A5A2-448CB8EDE0B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21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181FD-7827-4E72-B9B4-32716B75D63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25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95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76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2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9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0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1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5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39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1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79E6E-AA8C-43CB-81EF-578FE00FE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42E9C-AEC5-42B8-B28F-353EEBC5F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AB10-D719-4480-B976-D8E143875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8EE9-9E73-45F0-A7CA-90363CDC5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E5781-787B-4524-97F6-D13F686BE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6B6B5-C72E-4707-8D38-0078B9691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232C7-CC6F-4239-8087-869718C2E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F00C-2567-4347-BB4C-FF60FAAB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D70A-2DCA-447D-8A44-E39195ABF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2F7D-0FF9-43D9-A322-394D01B57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F9437-ED2D-4FDD-A393-0E1DE6FC0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65F2C4-38A6-42C8-8060-30E04DF4A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程序设计（</a:t>
            </a:r>
            <a:r>
              <a:rPr lang="en-US" altLang="zh-CN"/>
              <a:t>part 2）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定义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virtual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800" i="1" dirty="0">
                <a:latin typeface="宋体" panose="02010600030101010101" pitchFamily="2" charset="-122"/>
              </a:rPr>
              <a:t>			</a:t>
            </a:r>
            <a:r>
              <a:rPr lang="en-GB" altLang="zh-CN" sz="2000" i="1" dirty="0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 dirty="0"/>
              <a:t>			{  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 dirty="0"/>
              <a:t>			 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 dirty="0"/>
              <a:t>			      </a:t>
            </a:r>
            <a:r>
              <a:rPr lang="en-US" altLang="zh-CN" sz="2000" i="1" dirty="0">
                <a:solidFill>
                  <a:srgbClr val="00B0F0"/>
                </a:solidFill>
              </a:rPr>
              <a:t>virtual </a:t>
            </a:r>
            <a:r>
              <a:rPr lang="en-US" altLang="zh-CN" sz="2000" i="1" dirty="0"/>
              <a:t>void</a:t>
            </a:r>
            <a:r>
              <a:rPr lang="en-US" altLang="zh-CN" sz="2000" i="1" dirty="0">
                <a:solidFill>
                  <a:srgbClr val="00B0F0"/>
                </a:solidFill>
              </a:rPr>
              <a:t> </a:t>
            </a:r>
            <a:r>
              <a:rPr lang="en-GB" altLang="zh-CN" sz="2000" i="1" dirty="0"/>
              <a:t>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 dirty="0"/>
              <a:t>		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400" i="1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GB" sz="2400" dirty="0">
                <a:latin typeface="宋体" panose="02010600030101010101" pitchFamily="2" charset="-122"/>
              </a:rPr>
              <a:t>动态绑定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000" i="1" dirty="0">
                <a:latin typeface="宋体" panose="02010600030101010101" pitchFamily="2" charset="-122"/>
              </a:rPr>
              <a:t> </a:t>
            </a:r>
            <a:r>
              <a:rPr lang="zh-CN" altLang="en-US" sz="2000" i="1" dirty="0">
                <a:latin typeface="宋体" panose="02010600030101010101" pitchFamily="2" charset="-122"/>
              </a:rPr>
              <a:t>根据</a:t>
            </a:r>
            <a:r>
              <a:rPr lang="zh-CN" altLang="en-US" sz="2000" dirty="0">
                <a:latin typeface="宋体" panose="02010600030101010101" pitchFamily="2" charset="-122"/>
              </a:rPr>
              <a:t>实际引用和指向的对象类型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方法覆盖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如基类中被定义为虚成员函数，则派生类中对其重定义的成员函数均为虚函数</a:t>
            </a:r>
            <a:endParaRPr lang="zh-CN" altLang="en-US"/>
          </a:p>
          <a:p>
            <a:pPr algn="just" eaLnBrk="1" hangingPunct="1"/>
            <a:endParaRPr lang="zh-CN" altLang="en-US"/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限制</a:t>
            </a:r>
            <a:endParaRPr lang="zh-CN" altLang="en-US" sz="2400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类的成员函数才可以是虚函数</a:t>
            </a:r>
            <a:endParaRPr lang="zh-CN" altLang="en-US"/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静态成员函数不能是虚函数</a:t>
            </a:r>
            <a:endParaRPr lang="zh-CN" altLang="en-US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内联成员函数不能是虚函数</a:t>
            </a:r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构造函数不能是虚函数</a:t>
            </a:r>
            <a:endParaRPr lang="zh-CN" altLang="en-US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析构函数可以（往往）是虚函数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20713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779712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后期绑定的实现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1606550" y="2493963"/>
            <a:ext cx="207281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     int </a:t>
            </a:r>
            <a:r>
              <a:rPr lang="en-US" altLang="zh-CN" sz="1800" i="1" dirty="0" err="1">
                <a:solidFill>
                  <a:schemeClr val="tx2"/>
                </a:solidFill>
              </a:rPr>
              <a:t>x,y</a:t>
            </a:r>
            <a:r>
              <a:rPr lang="en-US" altLang="zh-CN" sz="1800" i="1" dirty="0">
                <a:solidFill>
                  <a:schemeClr val="tx2"/>
                </a:solidFill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</a:t>
            </a:r>
            <a:r>
              <a:rPr lang="zh-CN" altLang="en-US" sz="1800" i="1" dirty="0">
                <a:solidFill>
                  <a:schemeClr val="tx2"/>
                </a:solidFill>
              </a:rPr>
              <a:t> </a:t>
            </a:r>
            <a:r>
              <a:rPr lang="en-US" altLang="zh-CN" sz="1800" i="1" dirty="0">
                <a:solidFill>
                  <a:schemeClr val="tx2"/>
                </a:solidFill>
              </a:rPr>
              <a:t>f();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virtual void g();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h();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B: public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      int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 void f();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void h();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a; B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*p;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779838" y="2565400"/>
            <a:ext cx="3303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对象的内存空间中含有指针，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指向其虚函数表</a:t>
            </a:r>
          </a:p>
        </p:txBody>
      </p:sp>
      <p:sp>
        <p:nvSpPr>
          <p:cNvPr id="79877" name="Rectangle 6"/>
          <p:cNvSpPr>
            <a:spLocks noChangeArrowheads="1"/>
          </p:cNvSpPr>
          <p:nvPr/>
        </p:nvSpPr>
        <p:spPr bwMode="auto">
          <a:xfrm>
            <a:off x="7010400" y="5589588"/>
            <a:ext cx="730250" cy="111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9878" name="Line 8"/>
          <p:cNvSpPr>
            <a:spLocks noChangeShapeType="1"/>
          </p:cNvSpPr>
          <p:nvPr/>
        </p:nvSpPr>
        <p:spPr bwMode="auto">
          <a:xfrm>
            <a:off x="7010400" y="6324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Text Box 14"/>
          <p:cNvSpPr txBox="1">
            <a:spLocks noChangeArrowheads="1"/>
          </p:cNvSpPr>
          <p:nvPr/>
        </p:nvSpPr>
        <p:spPr bwMode="auto">
          <a:xfrm>
            <a:off x="6659563" y="566102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endParaRPr lang="en-US" altLang="zh-CN" sz="1800"/>
          </a:p>
        </p:txBody>
      </p:sp>
      <p:sp>
        <p:nvSpPr>
          <p:cNvPr id="79880" name="Text Box 15"/>
          <p:cNvSpPr txBox="1">
            <a:spLocks noChangeArrowheads="1"/>
          </p:cNvSpPr>
          <p:nvPr/>
        </p:nvSpPr>
        <p:spPr bwMode="auto">
          <a:xfrm>
            <a:off x="7239000" y="552767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  <a:endParaRPr lang="en-US" altLang="zh-CN" sz="2000"/>
          </a:p>
        </p:txBody>
      </p:sp>
      <p:sp>
        <p:nvSpPr>
          <p:cNvPr id="79881" name="Text Box 16"/>
          <p:cNvSpPr txBox="1">
            <a:spLocks noChangeArrowheads="1"/>
          </p:cNvSpPr>
          <p:nvPr/>
        </p:nvSpPr>
        <p:spPr bwMode="auto">
          <a:xfrm>
            <a:off x="7223125" y="5873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y</a:t>
            </a:r>
            <a:endParaRPr lang="en-US" altLang="zh-CN" sz="2000"/>
          </a:p>
        </p:txBody>
      </p:sp>
      <p:sp>
        <p:nvSpPr>
          <p:cNvPr id="79882" name="Text Box 17"/>
          <p:cNvSpPr txBox="1">
            <a:spLocks noChangeArrowheads="1"/>
          </p:cNvSpPr>
          <p:nvPr/>
        </p:nvSpPr>
        <p:spPr bwMode="auto">
          <a:xfrm>
            <a:off x="7239000" y="628967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z</a:t>
            </a:r>
          </a:p>
        </p:txBody>
      </p:sp>
      <p:grpSp>
        <p:nvGrpSpPr>
          <p:cNvPr id="2" name="组合 47"/>
          <p:cNvGrpSpPr>
            <a:grpSpLocks/>
          </p:cNvGrpSpPr>
          <p:nvPr/>
        </p:nvGrpSpPr>
        <p:grpSpPr bwMode="auto">
          <a:xfrm>
            <a:off x="7924800" y="4818063"/>
            <a:ext cx="1143000" cy="1312862"/>
            <a:chOff x="7924800" y="4818063"/>
            <a:chExt cx="1143000" cy="1312862"/>
          </a:xfrm>
        </p:grpSpPr>
        <p:sp>
          <p:nvSpPr>
            <p:cNvPr id="79910" name="Line 10"/>
            <p:cNvSpPr>
              <a:spLocks noChangeShapeType="1"/>
            </p:cNvSpPr>
            <p:nvPr/>
          </p:nvSpPr>
          <p:spPr bwMode="auto">
            <a:xfrm flipV="1">
              <a:off x="8077200" y="5638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911" name="组合 46"/>
            <p:cNvGrpSpPr>
              <a:grpSpLocks/>
            </p:cNvGrpSpPr>
            <p:nvPr/>
          </p:nvGrpSpPr>
          <p:grpSpPr bwMode="auto">
            <a:xfrm>
              <a:off x="7924800" y="4818063"/>
              <a:ext cx="1143000" cy="1312862"/>
              <a:chOff x="7924800" y="4818063"/>
              <a:chExt cx="1143000" cy="1312862"/>
            </a:xfrm>
          </p:grpSpPr>
          <p:sp>
            <p:nvSpPr>
              <p:cNvPr id="79912" name="Rectangle 9"/>
              <p:cNvSpPr>
                <a:spLocks noChangeArrowheads="1"/>
              </p:cNvSpPr>
              <p:nvPr/>
            </p:nvSpPr>
            <p:spPr bwMode="auto">
              <a:xfrm>
                <a:off x="8077200" y="5216525"/>
                <a:ext cx="7620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9913" name="Text Box 11"/>
              <p:cNvSpPr txBox="1">
                <a:spLocks noChangeArrowheads="1"/>
              </p:cNvSpPr>
              <p:nvPr/>
            </p:nvSpPr>
            <p:spPr bwMode="auto">
              <a:xfrm>
                <a:off x="8169275" y="5257800"/>
                <a:ext cx="6699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/>
                  <a:t>B::f</a:t>
                </a:r>
              </a:p>
            </p:txBody>
          </p:sp>
          <p:sp>
            <p:nvSpPr>
              <p:cNvPr id="79914" name="Text Box 12"/>
              <p:cNvSpPr txBox="1">
                <a:spLocks noChangeArrowheads="1"/>
              </p:cNvSpPr>
              <p:nvPr/>
            </p:nvSpPr>
            <p:spPr bwMode="auto">
              <a:xfrm>
                <a:off x="8077200" y="5680075"/>
                <a:ext cx="762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/>
                  <a:t>A::g</a:t>
                </a:r>
                <a:endParaRPr lang="en-US" altLang="zh-CN" sz="2000"/>
              </a:p>
            </p:txBody>
          </p:sp>
          <p:sp>
            <p:nvSpPr>
              <p:cNvPr id="79915" name="Text Box 18"/>
              <p:cNvSpPr txBox="1">
                <a:spLocks noChangeArrowheads="1"/>
              </p:cNvSpPr>
              <p:nvPr/>
            </p:nvSpPr>
            <p:spPr bwMode="auto">
              <a:xfrm>
                <a:off x="7924800" y="4818063"/>
                <a:ext cx="11430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B_vtable</a:t>
                </a:r>
              </a:p>
            </p:txBody>
          </p:sp>
        </p:grpSp>
      </p:grp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3276600" y="5876925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i="1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70C0"/>
                </a:solidFill>
              </a:rPr>
              <a:t>(**((char *)p-4))(p)</a:t>
            </a:r>
          </a:p>
        </p:txBody>
      </p:sp>
      <p:sp>
        <p:nvSpPr>
          <p:cNvPr id="79885" name="Rectangle 21"/>
          <p:cNvSpPr>
            <a:spLocks noChangeArrowheads="1"/>
          </p:cNvSpPr>
          <p:nvPr/>
        </p:nvSpPr>
        <p:spPr bwMode="auto">
          <a:xfrm>
            <a:off x="4859338" y="4292600"/>
            <a:ext cx="576262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9886" name="Text Box 26"/>
          <p:cNvSpPr txBox="1">
            <a:spLocks noChangeArrowheads="1"/>
          </p:cNvSpPr>
          <p:nvPr/>
        </p:nvSpPr>
        <p:spPr bwMode="auto">
          <a:xfrm>
            <a:off x="4500563" y="4292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a</a:t>
            </a:r>
            <a:endParaRPr lang="en-US" altLang="zh-CN" sz="1800"/>
          </a:p>
        </p:txBody>
      </p:sp>
      <p:sp>
        <p:nvSpPr>
          <p:cNvPr id="79887" name="Text Box 27"/>
          <p:cNvSpPr txBox="1">
            <a:spLocks noChangeArrowheads="1"/>
          </p:cNvSpPr>
          <p:nvPr/>
        </p:nvSpPr>
        <p:spPr bwMode="auto">
          <a:xfrm>
            <a:off x="4953000" y="4251325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  <a:endParaRPr lang="en-US" altLang="zh-CN" sz="2000"/>
          </a:p>
        </p:txBody>
      </p:sp>
      <p:sp>
        <p:nvSpPr>
          <p:cNvPr id="79888" name="Text Box 28"/>
          <p:cNvSpPr txBox="1">
            <a:spLocks noChangeArrowheads="1"/>
          </p:cNvSpPr>
          <p:nvPr/>
        </p:nvSpPr>
        <p:spPr bwMode="auto">
          <a:xfrm>
            <a:off x="4937125" y="4578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y</a:t>
            </a:r>
          </a:p>
        </p:txBody>
      </p:sp>
      <p:grpSp>
        <p:nvGrpSpPr>
          <p:cNvPr id="5" name="组合 45"/>
          <p:cNvGrpSpPr>
            <a:grpSpLocks/>
          </p:cNvGrpSpPr>
          <p:nvPr/>
        </p:nvGrpSpPr>
        <p:grpSpPr bwMode="auto">
          <a:xfrm>
            <a:off x="5715000" y="3581400"/>
            <a:ext cx="1219200" cy="1303338"/>
            <a:chOff x="5715000" y="3581400"/>
            <a:chExt cx="1219200" cy="1303338"/>
          </a:xfrm>
        </p:grpSpPr>
        <p:sp>
          <p:nvSpPr>
            <p:cNvPr id="79905" name="Rectangle 23"/>
            <p:cNvSpPr>
              <a:spLocks noChangeArrowheads="1"/>
            </p:cNvSpPr>
            <p:nvPr/>
          </p:nvSpPr>
          <p:spPr bwMode="auto">
            <a:xfrm>
              <a:off x="5867400" y="3970338"/>
              <a:ext cx="7620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9906" name="Line 24"/>
            <p:cNvSpPr>
              <a:spLocks noChangeShapeType="1"/>
            </p:cNvSpPr>
            <p:nvPr/>
          </p:nvSpPr>
          <p:spPr bwMode="auto">
            <a:xfrm>
              <a:off x="5867400" y="4427538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7" name="Text Box 29"/>
            <p:cNvSpPr txBox="1">
              <a:spLocks noChangeArrowheads="1"/>
            </p:cNvSpPr>
            <p:nvPr/>
          </p:nvSpPr>
          <p:spPr bwMode="auto">
            <a:xfrm>
              <a:off x="5943600" y="4011613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/>
                <a:t>A::f</a:t>
              </a:r>
            </a:p>
          </p:txBody>
        </p:sp>
        <p:sp>
          <p:nvSpPr>
            <p:cNvPr id="79908" name="Text Box 30"/>
            <p:cNvSpPr txBox="1">
              <a:spLocks noChangeArrowheads="1"/>
            </p:cNvSpPr>
            <p:nvPr/>
          </p:nvSpPr>
          <p:spPr bwMode="auto">
            <a:xfrm>
              <a:off x="5851525" y="4433888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/>
                <a:t> A::g</a:t>
              </a:r>
              <a:endParaRPr lang="en-US" altLang="zh-CN" sz="2000"/>
            </a:p>
          </p:txBody>
        </p:sp>
        <p:sp>
          <p:nvSpPr>
            <p:cNvPr id="79909" name="Text Box 31"/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A_vtable</a:t>
              </a: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4859338" y="3933825"/>
            <a:ext cx="576262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1464" name="Line 25"/>
          <p:cNvSpPr>
            <a:spLocks noChangeShapeType="1"/>
          </p:cNvSpPr>
          <p:nvPr/>
        </p:nvSpPr>
        <p:spPr bwMode="auto">
          <a:xfrm>
            <a:off x="51816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2" name="TextBox 31"/>
          <p:cNvSpPr txBox="1">
            <a:spLocks noChangeArrowheads="1"/>
          </p:cNvSpPr>
          <p:nvPr/>
        </p:nvSpPr>
        <p:spPr bwMode="auto">
          <a:xfrm>
            <a:off x="4030663" y="3716338"/>
            <a:ext cx="32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</a:t>
            </a:r>
            <a:endParaRPr lang="zh-CN" altLang="en-US" sz="2000" i="1"/>
          </a:p>
        </p:txBody>
      </p:sp>
      <p:cxnSp>
        <p:nvCxnSpPr>
          <p:cNvPr id="79893" name="直接箭头连接符 33"/>
          <p:cNvCxnSpPr>
            <a:cxnSpLocks noChangeShapeType="1"/>
          </p:cNvCxnSpPr>
          <p:nvPr/>
        </p:nvCxnSpPr>
        <p:spPr bwMode="auto">
          <a:xfrm>
            <a:off x="4356100" y="3989388"/>
            <a:ext cx="503238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4" name="TextBox 34"/>
          <p:cNvSpPr txBox="1">
            <a:spLocks noChangeArrowheads="1"/>
          </p:cNvSpPr>
          <p:nvPr/>
        </p:nvSpPr>
        <p:spPr bwMode="auto">
          <a:xfrm>
            <a:off x="6191250" y="5084763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</a:t>
            </a:r>
            <a:endParaRPr lang="zh-CN" altLang="en-US" sz="2000" i="1"/>
          </a:p>
        </p:txBody>
      </p:sp>
      <p:cxnSp>
        <p:nvCxnSpPr>
          <p:cNvPr id="79895" name="直接箭头连接符 35"/>
          <p:cNvCxnSpPr>
            <a:cxnSpLocks noChangeShapeType="1"/>
          </p:cNvCxnSpPr>
          <p:nvPr/>
        </p:nvCxnSpPr>
        <p:spPr bwMode="auto">
          <a:xfrm>
            <a:off x="6516688" y="5357813"/>
            <a:ext cx="50323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9" name="TextBox 37"/>
          <p:cNvSpPr txBox="1">
            <a:spLocks noChangeArrowheads="1"/>
          </p:cNvSpPr>
          <p:nvPr/>
        </p:nvSpPr>
        <p:spPr bwMode="auto">
          <a:xfrm>
            <a:off x="3635375" y="4581525"/>
            <a:ext cx="1304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000" i="1" dirty="0">
                <a:solidFill>
                  <a:schemeClr val="tx2"/>
                </a:solidFill>
              </a:rPr>
              <a:t>case1:</a:t>
            </a:r>
          </a:p>
          <a:p>
            <a:pPr marL="457200" indent="-457200" eaLnBrk="1" hangingPunct="1">
              <a:defRPr/>
            </a:pPr>
            <a:r>
              <a:rPr lang="en-US" altLang="zh-CN" sz="2000" b="1" i="1" dirty="0">
                <a:solidFill>
                  <a:schemeClr val="accent5">
                    <a:lumMod val="25000"/>
                  </a:schemeClr>
                </a:solidFill>
              </a:rPr>
              <a:t>  p = &amp;a;</a:t>
            </a:r>
            <a:endParaRPr lang="zh-CN" altLang="en-US" sz="2000" b="1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0210" name="TextBox 38"/>
          <p:cNvSpPr txBox="1">
            <a:spLocks noChangeArrowheads="1"/>
          </p:cNvSpPr>
          <p:nvPr/>
        </p:nvSpPr>
        <p:spPr bwMode="auto">
          <a:xfrm>
            <a:off x="5940425" y="5949950"/>
            <a:ext cx="11620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000" i="1" dirty="0">
                <a:solidFill>
                  <a:schemeClr val="tx2"/>
                </a:solidFill>
              </a:rPr>
              <a:t>case 2:</a:t>
            </a:r>
          </a:p>
          <a:p>
            <a:pPr marL="457200" indent="-457200" eaLnBrk="1" hangingPunct="1">
              <a:defRPr/>
            </a:pPr>
            <a:r>
              <a:rPr lang="en-US" altLang="zh-CN" sz="2000" b="1" i="1" dirty="0">
                <a:solidFill>
                  <a:schemeClr val="accent5">
                    <a:lumMod val="25000"/>
                  </a:schemeClr>
                </a:solidFill>
              </a:rPr>
              <a:t>p = &amp;b;</a:t>
            </a:r>
            <a:endParaRPr lang="zh-CN" altLang="en-US" sz="2000" b="1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019925" y="5229225"/>
            <a:ext cx="720725" cy="3603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7467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0" name="TextBox 36"/>
          <p:cNvSpPr txBox="1">
            <a:spLocks noChangeArrowheads="1"/>
          </p:cNvSpPr>
          <p:nvPr/>
        </p:nvSpPr>
        <p:spPr bwMode="auto">
          <a:xfrm>
            <a:off x="4427538" y="5300663"/>
            <a:ext cx="1584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2060"/>
                </a:solidFill>
              </a:rPr>
              <a:t>p-&gt;f()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7235825" y="3573463"/>
            <a:ext cx="146685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+mn-ea"/>
                <a:ea typeface="+mn-ea"/>
              </a:rPr>
              <a:t>虚函数表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 err="1">
                <a:latin typeface="+mn-ea"/>
                <a:ea typeface="+mn-ea"/>
              </a:rPr>
              <a:t>vtable</a:t>
            </a:r>
            <a:r>
              <a:rPr lang="en-US" altLang="zh-CN" sz="2000" dirty="0">
                <a:latin typeface="+mn-ea"/>
                <a:ea typeface="+mn-ea"/>
              </a:rPr>
              <a:t>）</a:t>
            </a:r>
            <a:endParaRPr lang="zh-CN" altLang="en-US" sz="2000" dirty="0">
              <a:latin typeface="+mn-ea"/>
              <a:ea typeface="+mn-ea"/>
            </a:endParaRPr>
          </a:p>
        </p:txBody>
      </p:sp>
      <p:cxnSp>
        <p:nvCxnSpPr>
          <p:cNvPr id="40" name="直接箭头连接符 39"/>
          <p:cNvCxnSpPr>
            <a:cxnSpLocks noChangeShapeType="1"/>
          </p:cNvCxnSpPr>
          <p:nvPr/>
        </p:nvCxnSpPr>
        <p:spPr bwMode="auto">
          <a:xfrm flipH="1">
            <a:off x="6732588" y="4076700"/>
            <a:ext cx="6477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42"/>
          <p:cNvCxnSpPr>
            <a:cxnSpLocks noChangeShapeType="1"/>
            <a:stCxn id="38" idx="2"/>
          </p:cNvCxnSpPr>
          <p:nvPr/>
        </p:nvCxnSpPr>
        <p:spPr bwMode="auto">
          <a:xfrm>
            <a:off x="7969250" y="4281488"/>
            <a:ext cx="347663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箭头连接符 44"/>
          <p:cNvCxnSpPr>
            <a:cxnSpLocks noChangeShapeType="1"/>
            <a:endCxn id="31" idx="0"/>
          </p:cNvCxnSpPr>
          <p:nvPr/>
        </p:nvCxnSpPr>
        <p:spPr bwMode="auto">
          <a:xfrm>
            <a:off x="5003800" y="3213100"/>
            <a:ext cx="144463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59" grpId="0" build="allAtOnce"/>
      <p:bldP spid="31" grpId="0" animBg="1"/>
      <p:bldP spid="41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08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5813" y="2133600"/>
            <a:ext cx="3405187" cy="44958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class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{ 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    A() { f();}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	virtual  void f();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    void g();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	void h() { f(); g();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class B: public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{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void f();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void g();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};	</a:t>
            </a:r>
          </a:p>
        </p:txBody>
      </p:sp>
      <p:sp>
        <p:nvSpPr>
          <p:cNvPr id="80899" name="Text Box 5"/>
          <p:cNvSpPr txBox="1">
            <a:spLocks noChangeArrowheads="1"/>
          </p:cNvSpPr>
          <p:nvPr/>
        </p:nvSpPr>
        <p:spPr bwMode="auto">
          <a:xfrm>
            <a:off x="4038600" y="4708525"/>
            <a:ext cx="4572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/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B b;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A *p=&amp;b;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p-&gt;f();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p-&gt;g();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p-&gt;h();	</a:t>
            </a:r>
            <a:endParaRPr lang="zh-CN" altLang="en-US" sz="2000" i="1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5334000" y="5013325"/>
            <a:ext cx="323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/>
              <a:t>/</a:t>
            </a:r>
            <a:r>
              <a:rPr lang="zh-CN" altLang="en-US" sz="2000" i="1">
                <a:solidFill>
                  <a:srgbClr val="006600"/>
                </a:solidFill>
              </a:rPr>
              <a:t>/ </a:t>
            </a:r>
            <a:r>
              <a:rPr lang="en-US" altLang="zh-CN" sz="2000" i="1">
                <a:solidFill>
                  <a:srgbClr val="006600"/>
                </a:solidFill>
              </a:rPr>
              <a:t>A::A()</a:t>
            </a:r>
            <a:r>
              <a:rPr lang="zh-CN" altLang="en-US" sz="2000" i="1">
                <a:solidFill>
                  <a:srgbClr val="006600"/>
                </a:solidFill>
              </a:rPr>
              <a:t>，</a:t>
            </a:r>
            <a:r>
              <a:rPr lang="en-US" altLang="zh-CN" sz="2000" i="1">
                <a:solidFill>
                  <a:srgbClr val="006600"/>
                </a:solidFill>
              </a:rPr>
              <a:t>A::f, B::B(), </a:t>
            </a:r>
            <a:endParaRPr lang="zh-CN" altLang="en-US" sz="2000">
              <a:solidFill>
                <a:srgbClr val="006600"/>
              </a:solidFill>
            </a:endParaRP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5254625" y="5600700"/>
            <a:ext cx="79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B::f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5254625" y="5886450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A::g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214938" y="6215063"/>
            <a:ext cx="204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A::h, B::f, A::g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73725" y="428625"/>
            <a:ext cx="24003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virtual void f( 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void g()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B: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void f( ) { g();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void g()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A* p = &amp;b;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p-&gt;f();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2250" y="4273550"/>
            <a:ext cx="985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800" i="1" dirty="0">
                <a:solidFill>
                  <a:srgbClr val="006600"/>
                </a:solidFill>
                <a:latin typeface="+mj-lt"/>
              </a:rPr>
              <a:t>//</a:t>
            </a:r>
            <a:r>
              <a:rPr lang="en-US" altLang="zh-CN" sz="1800" i="1" dirty="0" err="1">
                <a:solidFill>
                  <a:srgbClr val="006600"/>
                </a:solidFill>
                <a:latin typeface="+mj-lt"/>
              </a:rPr>
              <a:t>b.B</a:t>
            </a:r>
            <a:r>
              <a:rPr lang="en-US" altLang="zh-CN" sz="1800" i="1" dirty="0">
                <a:solidFill>
                  <a:srgbClr val="006600"/>
                </a:solidFill>
                <a:latin typeface="+mj-lt"/>
              </a:rPr>
              <a:t>::g</a:t>
            </a:r>
            <a:endParaRPr lang="zh-CN" altLang="en-US" sz="1800" dirty="0">
              <a:latin typeface="+mj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273002">
            <a:off x="2506663" y="1890713"/>
            <a:ext cx="300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直到构造函数返回之后，</a:t>
            </a:r>
            <a:endParaRPr lang="en-US" altLang="zh-CN" sz="200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对象方可正常使用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505700" y="1916113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B* const this</a:t>
            </a:r>
            <a:endParaRPr lang="zh-CN" altLang="en-US" sz="2000" i="1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 flipH="1">
            <a:off x="7019925" y="2276475"/>
            <a:ext cx="6477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524750" y="3213100"/>
            <a:ext cx="129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this-&gt;g();</a:t>
            </a:r>
            <a:endParaRPr lang="zh-CN" altLang="en-US" sz="2000" i="1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 flipH="1" flipV="1">
            <a:off x="7596188" y="2924175"/>
            <a:ext cx="43180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utoUpdateAnimBg="0"/>
      <p:bldP spid="185351" grpId="0" autoUpdateAnimBg="0"/>
      <p:bldP spid="185352" grpId="0" autoUpdateAnimBg="0"/>
      <p:bldP spid="185353" grpId="0" autoUpdateAnimBg="0"/>
      <p:bldP spid="9" grpId="0" build="allAtOnce"/>
      <p:bldP spid="10" grpId="0" build="allAtOnce"/>
      <p:bldP spid="11" grpId="0" build="allAtOnce"/>
      <p:bldP spid="15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final, override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420888"/>
            <a:ext cx="3029272" cy="39604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i="1" dirty="0" err="1"/>
              <a:t>struct</a:t>
            </a:r>
            <a:r>
              <a:rPr lang="en-US" altLang="zh-CN" i="1" dirty="0"/>
              <a:t> B {</a:t>
            </a:r>
          </a:p>
          <a:p>
            <a:pPr marL="0" indent="0">
              <a:buNone/>
            </a:pPr>
            <a:r>
              <a:rPr lang="en-US" altLang="zh-CN" i="1" dirty="0"/>
              <a:t>    virtual void f1(</a:t>
            </a:r>
            <a:r>
              <a:rPr lang="en-US" altLang="zh-CN" i="1" dirty="0" err="1"/>
              <a:t>int</a:t>
            </a:r>
            <a:r>
              <a:rPr lang="en-US" altLang="zh-CN" i="1" dirty="0"/>
              <a:t>) </a:t>
            </a:r>
            <a:r>
              <a:rPr lang="en-US" altLang="zh-CN" i="1" dirty="0" err="1"/>
              <a:t>const</a:t>
            </a:r>
            <a:r>
              <a:rPr lang="en-US" altLang="zh-CN" i="1" dirty="0"/>
              <a:t> ;</a:t>
            </a:r>
          </a:p>
          <a:p>
            <a:pPr marL="0" indent="0">
              <a:buNone/>
            </a:pPr>
            <a:r>
              <a:rPr lang="en-US" altLang="zh-CN" i="1" dirty="0"/>
              <a:t>    virtual void f2 ();</a:t>
            </a:r>
          </a:p>
          <a:p>
            <a:pPr marL="0" indent="0">
              <a:buNone/>
            </a:pPr>
            <a:r>
              <a:rPr lang="en-US" altLang="zh-CN" i="1" dirty="0"/>
              <a:t>    void f3 () ;</a:t>
            </a:r>
          </a:p>
          <a:p>
            <a:pPr marL="0" indent="0">
              <a:buNone/>
            </a:pPr>
            <a:r>
              <a:rPr lang="en-US" altLang="zh-CN" i="1" dirty="0"/>
              <a:t>    virtual void f5 (int) final;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};</a:t>
            </a:r>
          </a:p>
          <a:p>
            <a:pPr marL="0" indent="0">
              <a:buNone/>
            </a:pPr>
            <a:r>
              <a:rPr lang="en-US" altLang="zh-CN" i="1" dirty="0" err="1"/>
              <a:t>struct</a:t>
            </a:r>
            <a:r>
              <a:rPr lang="en-US" altLang="zh-CN" i="1" dirty="0"/>
              <a:t> D: B {</a:t>
            </a:r>
          </a:p>
          <a:p>
            <a:pPr marL="0" indent="0">
              <a:buNone/>
            </a:pPr>
            <a:r>
              <a:rPr lang="en-US" altLang="zh-CN" i="1" dirty="0"/>
              <a:t>    void f1(</a:t>
            </a:r>
            <a:r>
              <a:rPr lang="en-US" altLang="zh-CN" i="1" dirty="0" err="1"/>
              <a:t>int</a:t>
            </a:r>
            <a:r>
              <a:rPr lang="en-US" altLang="zh-CN" i="1" dirty="0"/>
              <a:t>) </a:t>
            </a:r>
            <a:r>
              <a:rPr lang="en-US" altLang="zh-CN" i="1" dirty="0" err="1"/>
              <a:t>const</a:t>
            </a:r>
            <a:r>
              <a:rPr lang="en-US" altLang="zh-CN" i="1" dirty="0"/>
              <a:t> override ;</a:t>
            </a:r>
            <a:r>
              <a:rPr lang="zh-CN" altLang="en-US" i="1" dirty="0"/>
              <a:t> 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    void f2(</a:t>
            </a:r>
            <a:r>
              <a:rPr lang="en-US" altLang="zh-CN" i="1" dirty="0" err="1"/>
              <a:t>int</a:t>
            </a:r>
            <a:r>
              <a:rPr lang="en-US" altLang="zh-CN" i="1" dirty="0"/>
              <a:t>) override ;</a:t>
            </a:r>
          </a:p>
          <a:p>
            <a:pPr marL="0" indent="0">
              <a:buNone/>
            </a:pPr>
            <a:r>
              <a:rPr lang="en-US" altLang="zh-CN" i="1" dirty="0"/>
              <a:t>    void f3 () override ;</a:t>
            </a:r>
          </a:p>
          <a:p>
            <a:pPr marL="0" indent="0">
              <a:buNone/>
            </a:pPr>
            <a:r>
              <a:rPr lang="en-US" altLang="zh-CN" i="1" dirty="0"/>
              <a:t>    void f4 () override ;</a:t>
            </a:r>
          </a:p>
          <a:p>
            <a:pPr marL="0" indent="0">
              <a:buNone/>
            </a:pPr>
            <a:r>
              <a:rPr lang="en-US" altLang="zh-CN" i="1" dirty="0"/>
              <a:t>    void f5 (</a:t>
            </a:r>
            <a:r>
              <a:rPr lang="en-US" altLang="zh-CN" i="1" dirty="0" err="1"/>
              <a:t>int</a:t>
            </a:r>
            <a:r>
              <a:rPr lang="en-US" altLang="zh-CN" i="1" dirty="0"/>
              <a:t>) ;</a:t>
            </a:r>
          </a:p>
          <a:p>
            <a:pPr marL="0" indent="0">
              <a:buNone/>
            </a:pPr>
            <a:r>
              <a:rPr lang="en-US" altLang="zh-CN" i="1" dirty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11960" y="4221088"/>
            <a:ext cx="4464496" cy="133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正确： </a:t>
            </a:r>
            <a:r>
              <a:rPr lang="en-US" altLang="zh-CN" kern="0" dirty="0"/>
              <a:t>f1</a:t>
            </a:r>
            <a:r>
              <a:rPr lang="zh-CN" altLang="en-US" kern="0" dirty="0"/>
              <a:t>与基类中的</a:t>
            </a:r>
            <a:r>
              <a:rPr lang="en-US" altLang="zh-CN" kern="0" dirty="0"/>
              <a:t>f1 </a:t>
            </a:r>
            <a:r>
              <a:rPr lang="zh-CN" altLang="en-US" kern="0" dirty="0"/>
              <a:t>匹配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B</a:t>
            </a:r>
            <a:r>
              <a:rPr lang="zh-CN" altLang="en-US" kern="0" dirty="0"/>
              <a:t>没有形如</a:t>
            </a:r>
            <a:r>
              <a:rPr lang="en-US" altLang="zh-CN" kern="0" dirty="0"/>
              <a:t>f2(</a:t>
            </a:r>
            <a:r>
              <a:rPr lang="en-US" altLang="zh-CN" kern="0" dirty="0" err="1"/>
              <a:t>int</a:t>
            </a:r>
            <a:r>
              <a:rPr lang="en-US" altLang="zh-CN" kern="0" dirty="0"/>
              <a:t>) </a:t>
            </a:r>
            <a:r>
              <a:rPr lang="zh-CN" altLang="en-US" kern="0" dirty="0"/>
              <a:t>的函数。</a:t>
            </a:r>
            <a:r>
              <a:rPr lang="en-US" altLang="zh-CN" kern="0" dirty="0"/>
              <a:t>int f2()</a:t>
            </a:r>
            <a:r>
              <a:rPr lang="zh-CN" altLang="en-US" kern="0" dirty="0"/>
              <a:t>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f3</a:t>
            </a:r>
            <a:r>
              <a:rPr lang="zh-CN" altLang="en-US" kern="0" dirty="0"/>
              <a:t>不是虚函数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B</a:t>
            </a:r>
            <a:r>
              <a:rPr lang="zh-CN" altLang="en-US" kern="0" dirty="0"/>
              <a:t>没有名为</a:t>
            </a:r>
            <a:r>
              <a:rPr lang="en-US" altLang="zh-CN" kern="0" dirty="0"/>
              <a:t>f4</a:t>
            </a:r>
            <a:r>
              <a:rPr lang="zh-CN" altLang="en-US" kern="0" dirty="0"/>
              <a:t>的函数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错误： </a:t>
            </a:r>
            <a:r>
              <a:rPr lang="en-US" altLang="zh-CN" dirty="0"/>
              <a:t>B</a:t>
            </a:r>
            <a:r>
              <a:rPr lang="zh-CN" altLang="en-US" dirty="0"/>
              <a:t>已经将</a:t>
            </a:r>
            <a:r>
              <a:rPr lang="en-US" altLang="zh-CN" dirty="0"/>
              <a:t>f5</a:t>
            </a:r>
            <a:r>
              <a:rPr lang="zh-CN" altLang="en-US" dirty="0"/>
              <a:t>声明成</a:t>
            </a:r>
            <a:r>
              <a:rPr lang="en-US" altLang="zh-CN" dirty="0"/>
              <a:t>final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505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纯虚函数和抽象类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纯虚函数</a:t>
            </a:r>
          </a:p>
          <a:p>
            <a:pPr lvl="2" eaLnBrk="1" hangingPunct="1"/>
            <a:r>
              <a:rPr lang="zh-CN" altLang="en-US" sz="2000">
                <a:latin typeface="宋体" panose="02010600030101010101" pitchFamily="2" charset="-122"/>
              </a:rPr>
              <a:t>声明时在函数原型后面加上 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</a:rPr>
              <a:t>= 0</a:t>
            </a:r>
            <a:r>
              <a:rPr lang="zh-CN" altLang="en-US" sz="2000">
                <a:latin typeface="宋体" panose="02010600030101010101" pitchFamily="2" charset="-122"/>
              </a:rPr>
              <a:t>     </a:t>
            </a:r>
            <a:r>
              <a:rPr lang="en-US" altLang="zh-CN" sz="2000" i="1">
                <a:solidFill>
                  <a:schemeClr val="tx2"/>
                </a:solidFill>
              </a:rPr>
              <a:t>virtual int f()=0;</a:t>
            </a:r>
          </a:p>
          <a:p>
            <a:pPr lvl="2" eaLnBrk="1" hangingPunct="1"/>
            <a:r>
              <a:rPr lang="zh-CN" altLang="en-US" sz="2000">
                <a:solidFill>
                  <a:srgbClr val="CC0000"/>
                </a:solidFill>
                <a:latin typeface="宋体" panose="02010600030101010101" pitchFamily="2" charset="-122"/>
              </a:rPr>
              <a:t>往往</a:t>
            </a:r>
            <a:r>
              <a:rPr lang="zh-CN" altLang="en-US" sz="2000">
                <a:latin typeface="宋体" panose="02010600030101010101" pitchFamily="2" charset="-122"/>
              </a:rPr>
              <a:t>只给出函数声明，不给出实现</a:t>
            </a:r>
            <a:endParaRPr lang="en-US" altLang="zh-CN" sz="2000" i="1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抽象类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至少包含一个纯虚函数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不能用于创建对象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为派生类提供框架，派生类提供抽象基类的所有成员函数的实现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6515100" y="3570288"/>
            <a:ext cx="24003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class AbstractClass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en-US" sz="1800" i="1">
                <a:solidFill>
                  <a:schemeClr val="tx2"/>
                </a:solidFill>
              </a:rPr>
              <a:t>{      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   public: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       </a:t>
            </a:r>
            <a:r>
              <a:rPr lang="en-US" altLang="zh-CN" sz="1800" i="1">
                <a:solidFill>
                  <a:schemeClr val="tx2"/>
                </a:solidFill>
              </a:rPr>
              <a:t>virtual int </a:t>
            </a:r>
            <a:r>
              <a:rPr lang="en-GB" altLang="zh-CN" sz="1800" i="1">
                <a:solidFill>
                  <a:schemeClr val="tx2"/>
                </a:solidFill>
              </a:rPr>
              <a:t>f()=0; </a:t>
            </a:r>
            <a:endParaRPr lang="en-GB" altLang="en-US" sz="1800" i="1">
              <a:solidFill>
                <a:schemeClr val="tx2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GB" altLang="en-US" sz="1800" i="1">
                <a:solidFill>
                  <a:schemeClr val="tx2"/>
                </a:solidFill>
              </a:rPr>
              <a:t>};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48263" y="2205038"/>
            <a:ext cx="2738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70C0"/>
                </a:solidFill>
              </a:rPr>
              <a:t>Means “ not there”</a:t>
            </a:r>
            <a:endParaRPr lang="zh-CN" altLang="en-US" sz="240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H="1">
            <a:off x="5795963" y="2565400"/>
            <a:ext cx="360362" cy="503238"/>
          </a:xfrm>
          <a:prstGeom prst="straightConnector1">
            <a:avLst/>
          </a:prstGeom>
          <a:noFill/>
          <a:ln w="9525">
            <a:solidFill>
              <a:srgbClr val="0070C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364163" y="5949950"/>
            <a:ext cx="24653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_</a:t>
            </a:r>
            <a:r>
              <a:rPr lang="en-US" altLang="zh-CN" sz="2000" i="1" dirty="0" err="1">
                <a:solidFill>
                  <a:schemeClr val="accent5">
                    <a:lumMod val="25000"/>
                  </a:schemeClr>
                </a:solidFill>
              </a:rPr>
              <a:t>pure_virtual_called</a:t>
            </a:r>
            <a:endParaRPr lang="zh-CN" altLang="en-US" sz="2000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7019925" y="4797425"/>
            <a:ext cx="1008063" cy="1223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2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3970" name="Oval 4"/>
          <p:cNvSpPr>
            <a:spLocks noChangeArrowheads="1"/>
          </p:cNvSpPr>
          <p:nvPr/>
        </p:nvSpPr>
        <p:spPr bwMode="auto">
          <a:xfrm>
            <a:off x="2819400" y="2049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Figure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1430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Rectangle</a:t>
            </a:r>
          </a:p>
        </p:txBody>
      </p:sp>
      <p:sp>
        <p:nvSpPr>
          <p:cNvPr id="83972" name="Oval 6"/>
          <p:cNvSpPr>
            <a:spLocks noChangeArrowheads="1"/>
          </p:cNvSpPr>
          <p:nvPr/>
        </p:nvSpPr>
        <p:spPr bwMode="auto">
          <a:xfrm>
            <a:off x="33528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Ellipse</a:t>
            </a: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54864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Line</a:t>
            </a:r>
          </a:p>
        </p:txBody>
      </p:sp>
      <p:sp>
        <p:nvSpPr>
          <p:cNvPr id="83974" name="Text Box 8"/>
          <p:cNvSpPr txBox="1">
            <a:spLocks noChangeArrowheads="1"/>
          </p:cNvSpPr>
          <p:nvPr/>
        </p:nvSpPr>
        <p:spPr bwMode="auto">
          <a:xfrm>
            <a:off x="4648200" y="2166938"/>
            <a:ext cx="233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virtual display()=0;</a:t>
            </a:r>
            <a:endParaRPr lang="en-US" altLang="zh-CN" sz="2000"/>
          </a:p>
        </p:txBody>
      </p:sp>
      <p:sp>
        <p:nvSpPr>
          <p:cNvPr id="83975" name="Text Box 9"/>
          <p:cNvSpPr txBox="1">
            <a:spLocks noChangeArrowheads="1"/>
          </p:cNvSpPr>
          <p:nvPr/>
        </p:nvSpPr>
        <p:spPr bwMode="auto">
          <a:xfrm>
            <a:off x="1447800" y="3995738"/>
            <a:ext cx="954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6" name="Text Box 10"/>
          <p:cNvSpPr txBox="1">
            <a:spLocks noChangeArrowheads="1"/>
          </p:cNvSpPr>
          <p:nvPr/>
        </p:nvSpPr>
        <p:spPr bwMode="auto">
          <a:xfrm>
            <a:off x="3733800" y="403066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7" name="Text Box 11"/>
          <p:cNvSpPr txBox="1">
            <a:spLocks noChangeArrowheads="1"/>
          </p:cNvSpPr>
          <p:nvPr/>
        </p:nvSpPr>
        <p:spPr bwMode="auto">
          <a:xfrm>
            <a:off x="5867400" y="403066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8" name="Line 12"/>
          <p:cNvSpPr>
            <a:spLocks noChangeShapeType="1"/>
          </p:cNvSpPr>
          <p:nvPr/>
        </p:nvSpPr>
        <p:spPr bwMode="auto">
          <a:xfrm flipH="1">
            <a:off x="2209800" y="2582863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9" name="Line 13"/>
          <p:cNvSpPr>
            <a:spLocks noChangeShapeType="1"/>
          </p:cNvSpPr>
          <p:nvPr/>
        </p:nvSpPr>
        <p:spPr bwMode="auto">
          <a:xfrm>
            <a:off x="3886200" y="273526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0" name="Line 14"/>
          <p:cNvSpPr>
            <a:spLocks noChangeShapeType="1"/>
          </p:cNvSpPr>
          <p:nvPr/>
        </p:nvSpPr>
        <p:spPr bwMode="auto">
          <a:xfrm>
            <a:off x="4419600" y="2582863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1" name="Text Box 15"/>
          <p:cNvSpPr txBox="1">
            <a:spLocks noChangeArrowheads="1"/>
          </p:cNvSpPr>
          <p:nvPr/>
        </p:nvSpPr>
        <p:spPr bwMode="auto">
          <a:xfrm>
            <a:off x="1066800" y="4632325"/>
            <a:ext cx="64706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Figure *a[100];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a[0] = new Rectangle();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a[1] = new Ellipse();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a[2] = new 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for (int i=0; i&lt;num_of_figures; i++)    a[i]-&gt;display()；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013" y="1916113"/>
            <a:ext cx="4392612" cy="2616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WinButton *pb= new   WinButton();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……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pb-&gt;SetStyle( … );</a:t>
            </a:r>
          </a:p>
          <a:p>
            <a:pPr eaLnBrk="1" hangingPunct="1">
              <a:defRPr/>
            </a:pPr>
            <a:endParaRPr lang="en-US" altLang="zh-CN" sz="2000">
              <a:solidFill>
                <a:schemeClr val="accent5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WinLabel *pl= new    WinLabel();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……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pl-&gt;SetText( … );</a:t>
            </a:r>
            <a:endParaRPr lang="zh-CN" altLang="en-US" sz="2000">
              <a:solidFill>
                <a:schemeClr val="accent5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940425" y="404813"/>
            <a:ext cx="2744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Step1: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提供</a:t>
            </a:r>
            <a:r>
              <a:rPr lang="en-US" altLang="zh-CN" sz="2000"/>
              <a:t>Windows GUI</a:t>
            </a:r>
            <a:r>
              <a:rPr lang="zh-CN" altLang="en-US" sz="2000"/>
              <a:t>类库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538" y="404813"/>
            <a:ext cx="1246187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WinButton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WinLabel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  <a:endParaRPr lang="zh-CN" altLang="en-US" sz="18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2205038"/>
            <a:ext cx="1262063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MacButton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MacLabel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2000" i="1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  <a:endParaRPr lang="zh-CN" altLang="en-US" sz="2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11863" y="1341438"/>
            <a:ext cx="21748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Step2: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增加对</a:t>
            </a:r>
            <a:r>
              <a:rPr lang="en-US" altLang="zh-CN" sz="2000"/>
              <a:t>Mac</a:t>
            </a:r>
            <a:r>
              <a:rPr lang="zh-CN" altLang="en-US" sz="2000"/>
              <a:t>的支持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24513" y="3213100"/>
            <a:ext cx="3519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Step3: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增加对用户跨平台设计的支持</a:t>
            </a:r>
          </a:p>
        </p:txBody>
      </p:sp>
      <p:grpSp>
        <p:nvGrpSpPr>
          <p:cNvPr id="7" name="组合 36"/>
          <p:cNvGrpSpPr>
            <a:grpSpLocks/>
          </p:cNvGrpSpPr>
          <p:nvPr/>
        </p:nvGrpSpPr>
        <p:grpSpPr bwMode="auto">
          <a:xfrm>
            <a:off x="5287963" y="4149725"/>
            <a:ext cx="2755900" cy="976313"/>
            <a:chOff x="5288539" y="4149080"/>
            <a:chExt cx="2754700" cy="976174"/>
          </a:xfrm>
        </p:grpSpPr>
        <p:sp>
          <p:nvSpPr>
            <p:cNvPr id="10" name="TextBox 9"/>
            <p:cNvSpPr txBox="1"/>
            <p:nvPr/>
          </p:nvSpPr>
          <p:spPr>
            <a:xfrm>
              <a:off x="6153349" y="4149080"/>
              <a:ext cx="931457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accent2">
                      <a:lumMod val="50000"/>
                    </a:schemeClr>
                  </a:solidFill>
                </a:rPr>
                <a:t>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88539" y="4725261"/>
              <a:ext cx="1364656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WinButton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59542" y="4725261"/>
              <a:ext cx="1383697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MacButton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85022" name="直接连接符 13"/>
            <p:cNvCxnSpPr>
              <a:cxnSpLocks noChangeShapeType="1"/>
            </p:cNvCxnSpPr>
            <p:nvPr/>
          </p:nvCxnSpPr>
          <p:spPr bwMode="auto">
            <a:xfrm flipH="1">
              <a:off x="6080627" y="4509120"/>
              <a:ext cx="36004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3" name="直接连接符 16"/>
            <p:cNvCxnSpPr>
              <a:cxnSpLocks noChangeShapeType="1"/>
            </p:cNvCxnSpPr>
            <p:nvPr/>
          </p:nvCxnSpPr>
          <p:spPr bwMode="auto">
            <a:xfrm>
              <a:off x="6800707" y="4509120"/>
              <a:ext cx="28803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648075" y="1916113"/>
            <a:ext cx="6365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</a:rPr>
              <a:t>Mac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492500" y="3141663"/>
            <a:ext cx="635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</a:rPr>
              <a:t>Mac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948488" y="4149725"/>
            <a:ext cx="1403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SetStyle()=0;</a:t>
            </a:r>
            <a:endParaRPr lang="zh-CN" altLang="en-US" sz="1600">
              <a:solidFill>
                <a:srgbClr val="0070C0"/>
              </a:solidFill>
            </a:endParaRPr>
          </a:p>
        </p:txBody>
      </p:sp>
      <p:grpSp>
        <p:nvGrpSpPr>
          <p:cNvPr id="9" name="组合 37"/>
          <p:cNvGrpSpPr>
            <a:grpSpLocks/>
          </p:cNvGrpSpPr>
          <p:nvPr/>
        </p:nvGrpSpPr>
        <p:grpSpPr bwMode="auto">
          <a:xfrm>
            <a:off x="323850" y="4508500"/>
            <a:ext cx="3024188" cy="976313"/>
            <a:chOff x="323528" y="4509120"/>
            <a:chExt cx="3024336" cy="976174"/>
          </a:xfrm>
        </p:grpSpPr>
        <p:sp>
          <p:nvSpPr>
            <p:cNvPr id="26" name="TextBox 25"/>
            <p:cNvSpPr txBox="1"/>
            <p:nvPr/>
          </p:nvSpPr>
          <p:spPr>
            <a:xfrm>
              <a:off x="1115730" y="4509120"/>
              <a:ext cx="1930494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AbstractFactory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5085301"/>
              <a:ext cx="1439933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WinFactory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90468" y="5085301"/>
              <a:ext cx="1457396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MacFactory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85017" name="直接连接符 28"/>
            <p:cNvCxnSpPr>
              <a:cxnSpLocks noChangeShapeType="1"/>
            </p:cNvCxnSpPr>
            <p:nvPr/>
          </p:nvCxnSpPr>
          <p:spPr bwMode="auto">
            <a:xfrm flipH="1">
              <a:off x="1259632" y="4869160"/>
              <a:ext cx="36004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8" name="直接连接符 29"/>
            <p:cNvCxnSpPr>
              <a:cxnSpLocks noChangeShapeType="1"/>
            </p:cNvCxnSpPr>
            <p:nvPr/>
          </p:nvCxnSpPr>
          <p:spPr bwMode="auto">
            <a:xfrm>
              <a:off x="1979712" y="4869160"/>
              <a:ext cx="28803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Box 30"/>
          <p:cNvSpPr txBox="1"/>
          <p:nvPr/>
        </p:nvSpPr>
        <p:spPr>
          <a:xfrm>
            <a:off x="2987675" y="4581525"/>
            <a:ext cx="19240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dirty="0" err="1">
                <a:solidFill>
                  <a:srgbClr val="0070C0"/>
                </a:solidFill>
              </a:rPr>
              <a:t>CreateButton</a:t>
            </a:r>
            <a:r>
              <a:rPr lang="en-US" altLang="zh-CN" sz="1600" dirty="0">
                <a:solidFill>
                  <a:srgbClr val="0070C0"/>
                </a:solidFill>
              </a:rPr>
              <a:t>() =0;</a:t>
            </a:r>
          </a:p>
          <a:p>
            <a:pPr eaLnBrk="1" hangingPunct="1">
              <a:defRPr/>
            </a:pPr>
            <a:r>
              <a:rPr lang="en-US" altLang="zh-CN" sz="1600" dirty="0" err="1">
                <a:solidFill>
                  <a:srgbClr val="0070C0"/>
                </a:solidFill>
              </a:rPr>
              <a:t>CreateLabel</a:t>
            </a:r>
            <a:r>
              <a:rPr lang="en-US" altLang="zh-CN" sz="1600" dirty="0">
                <a:solidFill>
                  <a:srgbClr val="0070C0"/>
                </a:solidFill>
              </a:rPr>
              <a:t>()=0;</a:t>
            </a:r>
            <a:endParaRPr lang="zh-CN" altLang="en-US" sz="1600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700338" y="5445125"/>
            <a:ext cx="24018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MacButton* CreateButton()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MacButton;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MacLabel* CreateLabel()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MacLabel; }</a:t>
            </a:r>
            <a:endParaRPr lang="zh-CN" altLang="en-US" sz="1400" i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7950" y="5445125"/>
            <a:ext cx="23891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WinButton* CreateButton()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WinButton;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WinLabel*   CreateLabel()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return new WinLabel; }</a:t>
            </a:r>
            <a:endParaRPr lang="zh-CN" altLang="en-US" sz="1400" i="1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059113" y="1989138"/>
            <a:ext cx="2325687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fac-&gt;CreateButton();</a:t>
            </a:r>
            <a:endParaRPr lang="zh-CN" altLang="en-US" sz="180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82900" y="3141663"/>
            <a:ext cx="2193925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fac-&gt;CreateLabel();</a:t>
            </a:r>
            <a:endParaRPr lang="zh-CN" altLang="en-US" sz="180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258888" y="115888"/>
            <a:ext cx="25130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AbstractFactory* fac;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case MAC: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    fac = new MacFactory;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case WIN: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    fac = new WinFactory;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27088" y="1887538"/>
            <a:ext cx="8350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Mac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85813" y="3068638"/>
            <a:ext cx="8334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Mac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85813" y="1916113"/>
            <a:ext cx="8334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</a:t>
            </a:r>
            <a:endParaRPr lang="zh-CN" altLang="en-US" sz="240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85813" y="3111500"/>
            <a:ext cx="8334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  <p:bldP spid="4" grpId="0" build="allAtOnce"/>
      <p:bldP spid="5" grpId="0" build="allAtOnce"/>
      <p:bldP spid="6" grpId="0" build="allAtOnce"/>
      <p:bldP spid="8" grpId="0" build="allAtOnce"/>
      <p:bldP spid="23" grpId="0" build="allAtOnce" animBg="1"/>
      <p:bldP spid="24" grpId="0" build="allAtOnce" animBg="1"/>
      <p:bldP spid="25" grpId="0" build="allAtOnce"/>
      <p:bldP spid="31" grpId="0" build="allAtOnce"/>
      <p:bldP spid="32" grpId="0" build="allAtOnce"/>
      <p:bldP spid="33" grpId="0" build="allAtOnce"/>
      <p:bldP spid="34" grpId="0" build="allAtOnce" animBg="1"/>
      <p:bldP spid="35" grpId="0" build="allAtOnce" animBg="1"/>
      <p:bldP spid="36" grpId="0" build="allAtOnce"/>
      <p:bldP spid="39" grpId="0" build="allAtOnce" animBg="1"/>
      <p:bldP spid="40" grpId="0" build="allAtOnce" animBg="1"/>
      <p:bldP spid="21" grpId="0" build="allAtOnce" animBg="1"/>
      <p:bldP spid="22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Box 2"/>
          <p:cNvSpPr txBox="1">
            <a:spLocks noChangeArrowheads="1"/>
          </p:cNvSpPr>
          <p:nvPr/>
        </p:nvSpPr>
        <p:spPr bwMode="auto">
          <a:xfrm>
            <a:off x="1000125" y="0"/>
            <a:ext cx="37734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Button; // Abstract Class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MacButton: public Button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WinButton: public Button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Label; // Abstract Class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MacLabel: public Label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WinLabel: public Label {};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18" name="TextBox 3"/>
          <p:cNvSpPr txBox="1">
            <a:spLocks noChangeArrowheads="1"/>
          </p:cNvSpPr>
          <p:nvPr/>
        </p:nvSpPr>
        <p:spPr bwMode="auto">
          <a:xfrm>
            <a:off x="285750" y="2214563"/>
            <a:ext cx="6062663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virtual Button* CreateButton() 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virtual Label* CreateLabel() 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MacFactory: public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MacButton* CreateButton() { return new MacButton;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MacLabel* CreateLabel() {  return new MacLabel;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WinFactory: public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WinButton* CreateButton() { return new WinButton;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WinLabel*   CreateLabel() { return new WinLabel;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19" name="TextBox 4"/>
          <p:cNvSpPr txBox="1">
            <a:spLocks noChangeArrowheads="1"/>
          </p:cNvSpPr>
          <p:nvPr/>
        </p:nvSpPr>
        <p:spPr bwMode="auto">
          <a:xfrm>
            <a:off x="4954588" y="360363"/>
            <a:ext cx="41894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AbstractFactory* fac;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switch (style)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case MAC: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fac = new MacFactory;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case WIN: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fac = new WinFactory;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Button* button = fac-&gt;CreateButton();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Label* Label = fac-&gt;CreateLabel();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20" name="TextBox 6"/>
          <p:cNvSpPr txBox="1">
            <a:spLocks noChangeArrowheads="1"/>
          </p:cNvSpPr>
          <p:nvPr/>
        </p:nvSpPr>
        <p:spPr bwMode="auto">
          <a:xfrm>
            <a:off x="6643688" y="4214813"/>
            <a:ext cx="2266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6600"/>
                </a:solidFill>
              </a:rPr>
              <a:t>抽象工厂模式</a:t>
            </a:r>
            <a:endParaRPr lang="en-US" altLang="zh-CN" sz="240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00"/>
                </a:solidFill>
              </a:rPr>
              <a:t>Abstact Factory</a:t>
            </a:r>
            <a:endParaRPr lang="zh-CN" altLang="en-US" sz="24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628650"/>
            <a:ext cx="7219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继承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>
                <a:latin typeface="宋体" panose="02010600030101010101" pitchFamily="2" charset="-122"/>
              </a:rPr>
              <a:t>继承</a:t>
            </a:r>
            <a:r>
              <a:rPr lang="zh-CN" altLang="en-GB" sz="2400">
                <a:latin typeface="宋体" panose="02010600030101010101" pitchFamily="2" charset="-122"/>
              </a:rPr>
              <a:t>机制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基于</a:t>
            </a:r>
            <a:r>
              <a:rPr lang="en-GB" altLang="en-US" sz="2000" b="1">
                <a:latin typeface="宋体" panose="02010600030101010101" pitchFamily="2" charset="-122"/>
              </a:rPr>
              <a:t>目标代码</a:t>
            </a:r>
            <a:r>
              <a:rPr lang="en-GB" altLang="en-US" sz="2000">
                <a:latin typeface="宋体" panose="02010600030101010101" pitchFamily="2" charset="-122"/>
              </a:rPr>
              <a:t>的复用</a:t>
            </a:r>
            <a:endParaRPr lang="zh-CN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对事物进行分类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1800">
                <a:latin typeface="宋体" panose="02010600030101010101" pitchFamily="2" charset="-122"/>
              </a:rPr>
              <a:t>派生类是基类的具体化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1800">
                <a:latin typeface="宋体" panose="02010600030101010101" pitchFamily="2" charset="-122"/>
              </a:rPr>
              <a:t>把事物（概念）以层次结构表示出来，有利于描述和解决问题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200">
                <a:latin typeface="宋体" panose="02010600030101010101" pitchFamily="2" charset="-122"/>
              </a:rPr>
              <a:t>增量开发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虚析构函数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600200" y="2676525"/>
            <a:ext cx="59626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B {…};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D: public B{…};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B* </a:t>
            </a:r>
            <a:r>
              <a:rPr lang="en-US" altLang="zh-CN" sz="2000" i="1" dirty="0">
                <a:solidFill>
                  <a:schemeClr val="tx2"/>
                </a:solidFill>
              </a:rPr>
              <a:t>p = new D;			?:   </a:t>
            </a:r>
            <a:r>
              <a:rPr lang="en-US" altLang="zh-CN" sz="2800" i="1" dirty="0">
                <a:solidFill>
                  <a:srgbClr val="C00000"/>
                </a:solidFill>
              </a:rPr>
              <a:t>delete p;  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524000" y="3946525"/>
            <a:ext cx="67627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</a:t>
            </a:r>
            <a:r>
              <a:rPr lang="en-US" altLang="zh-CN" sz="2000" i="1" dirty="0" err="1">
                <a:solidFill>
                  <a:schemeClr val="tx2"/>
                </a:solidFill>
              </a:rPr>
              <a:t>mystring</a:t>
            </a:r>
            <a:r>
              <a:rPr lang="en-US" altLang="zh-CN" sz="2000" i="1" dirty="0">
                <a:solidFill>
                  <a:schemeClr val="tx2"/>
                </a:solidFill>
              </a:rPr>
              <a:t> {…}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B {…}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D: public 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 err="1">
                <a:solidFill>
                  <a:schemeClr val="tx2"/>
                </a:solidFill>
              </a:rPr>
              <a:t>mystring</a:t>
            </a:r>
            <a:r>
              <a:rPr lang="en-US" altLang="zh-CN" sz="2000" i="1" dirty="0">
                <a:solidFill>
                  <a:schemeClr val="tx2"/>
                </a:solidFill>
              </a:rPr>
              <a:t> name; 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B*</a:t>
            </a:r>
            <a:r>
              <a:rPr lang="en-US" altLang="zh-CN" sz="2000" i="1" dirty="0">
                <a:solidFill>
                  <a:schemeClr val="tx2"/>
                </a:solidFill>
              </a:rPr>
              <a:t> p = new D;			</a:t>
            </a:r>
            <a:r>
              <a:rPr lang="en-US" altLang="zh-CN" sz="1600" i="1" dirty="0">
                <a:solidFill>
                  <a:schemeClr val="tx2"/>
                </a:solidFill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</a:rPr>
              <a:t>?:   </a:t>
            </a:r>
            <a:r>
              <a:rPr lang="en-US" altLang="zh-CN" sz="2800" i="1" dirty="0">
                <a:solidFill>
                  <a:srgbClr val="C00000"/>
                </a:solidFill>
              </a:rPr>
              <a:t>delete p; </a:t>
            </a:r>
            <a:r>
              <a:rPr lang="en-US" altLang="zh-CN" sz="2000" i="1" dirty="0">
                <a:solidFill>
                  <a:schemeClr val="tx2"/>
                </a:solidFill>
              </a:rPr>
              <a:t>		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utoUpdateAnimBg="0"/>
      <p:bldP spid="18944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>
                <a:latin typeface="宋体" panose="02010600030101010101" pitchFamily="2" charset="-122"/>
              </a:rPr>
              <a:t>确定</a:t>
            </a:r>
            <a:r>
              <a:rPr lang="en-US" altLang="zh-CN" sz="2000">
                <a:latin typeface="宋体" panose="02010600030101010101" pitchFamily="2" charset="-122"/>
              </a:rPr>
              <a:t>public inheritance,</a:t>
            </a:r>
            <a:r>
              <a:rPr lang="zh-CN" altLang="en-US" sz="2000">
                <a:latin typeface="宋体" panose="02010600030101010101" pitchFamily="2" charset="-122"/>
              </a:rPr>
              <a:t>是真正意义的</a:t>
            </a:r>
            <a:r>
              <a:rPr lang="zh-CN" altLang="en-US" sz="2000">
                <a:latin typeface="Times New Roman" panose="02020603050405020304" pitchFamily="18" charset="0"/>
              </a:rPr>
              <a:t>“</a:t>
            </a:r>
            <a:r>
              <a:rPr lang="en-US" altLang="zh-CN" sz="2000">
                <a:latin typeface="宋体" panose="02010600030101010101" pitchFamily="2" charset="-122"/>
              </a:rPr>
              <a:t>is_a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zh-CN" altLang="en-US" sz="2000">
                <a:latin typeface="宋体" panose="02010600030101010101" pitchFamily="2" charset="-122"/>
              </a:rPr>
              <a:t>关系</a:t>
            </a:r>
          </a:p>
          <a:p>
            <a:pPr eaLnBrk="1" hangingPunct="1"/>
            <a:r>
              <a:rPr lang="zh-CN" altLang="en-US" sz="2000">
                <a:latin typeface="宋体" panose="02010600030101010101" pitchFamily="2" charset="-122"/>
              </a:rPr>
              <a:t>不要定义与继承而来的非虚成员函数同名的成员函数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6429375" y="2786063"/>
            <a:ext cx="22098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B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mf();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…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D: public B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D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B* </a:t>
            </a:r>
            <a:r>
              <a:rPr lang="en-US" altLang="zh-CN" sz="1600" i="1" dirty="0" err="1">
                <a:solidFill>
                  <a:schemeClr val="tx2"/>
                </a:solidFill>
              </a:rPr>
              <a:t>pB</a:t>
            </a:r>
            <a:r>
              <a:rPr lang="en-US" altLang="zh-CN" sz="1600" i="1" dirty="0">
                <a:solidFill>
                  <a:schemeClr val="tx2"/>
                </a:solidFill>
              </a:rPr>
              <a:t> = &amp;x;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>
                <a:solidFill>
                  <a:schemeClr val="tx2"/>
                </a:solidFill>
              </a:rPr>
              <a:t>pB</a:t>
            </a:r>
            <a:r>
              <a:rPr lang="en-US" altLang="zh-CN" sz="1600" i="1" dirty="0">
                <a:solidFill>
                  <a:schemeClr val="tx2"/>
                </a:solidFill>
              </a:rPr>
              <a:t>-&gt;mf();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D* </a:t>
            </a:r>
            <a:r>
              <a:rPr lang="en-US" altLang="zh-CN" sz="1600" i="1" dirty="0" err="1">
                <a:solidFill>
                  <a:schemeClr val="tx2"/>
                </a:solidFill>
              </a:rPr>
              <a:t>pD</a:t>
            </a:r>
            <a:r>
              <a:rPr lang="en-US" altLang="zh-CN" sz="1600" i="1" dirty="0">
                <a:solidFill>
                  <a:schemeClr val="tx2"/>
                </a:solidFill>
              </a:rPr>
              <a:t> = &amp;x;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>
                <a:solidFill>
                  <a:schemeClr val="tx2"/>
                </a:solidFill>
              </a:rPr>
              <a:t>pD</a:t>
            </a:r>
            <a:r>
              <a:rPr lang="en-US" altLang="zh-CN" sz="1600" i="1" dirty="0">
                <a:solidFill>
                  <a:schemeClr val="tx2"/>
                </a:solidFill>
              </a:rPr>
              <a:t>-&gt;mf();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6572250" y="4000500"/>
            <a:ext cx="16668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CC0000"/>
                </a:solidFill>
              </a:rPr>
              <a:t> </a:t>
            </a:r>
            <a:r>
              <a:rPr lang="en-US" altLang="zh-CN" sz="1600" i="1">
                <a:solidFill>
                  <a:srgbClr val="CC000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         void mf();</a:t>
            </a:r>
            <a:endParaRPr lang="zh-CN" altLang="en-US" sz="1600">
              <a:solidFill>
                <a:srgbClr val="CC0000"/>
              </a:solidFill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7637463" y="5429250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>
                <a:solidFill>
                  <a:srgbClr val="CC0000"/>
                </a:solidFill>
              </a:rPr>
              <a:t>//</a:t>
            </a:r>
            <a:r>
              <a:rPr lang="en-US" altLang="zh-CN" sz="1600" i="1">
                <a:solidFill>
                  <a:srgbClr val="CC0000"/>
                </a:solidFill>
              </a:rPr>
              <a:t>B:mf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7572375" y="5929313"/>
            <a:ext cx="1066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>
                <a:solidFill>
                  <a:srgbClr val="CC0000"/>
                </a:solidFill>
              </a:rPr>
              <a:t>//</a:t>
            </a:r>
            <a:r>
              <a:rPr lang="en-US" altLang="zh-CN" sz="1600" i="1">
                <a:solidFill>
                  <a:srgbClr val="CC0000"/>
                </a:solidFill>
              </a:rPr>
              <a:t>D:mf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395288" y="3030538"/>
            <a:ext cx="3233737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Rectangle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setHeight</a:t>
            </a:r>
            <a:r>
              <a:rPr lang="en-US" altLang="zh-CN" sz="1600" i="1" dirty="0">
                <a:solidFill>
                  <a:schemeClr val="tx2"/>
                </a:solidFill>
              </a:rPr>
              <a:t>(int);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setWidth</a:t>
            </a:r>
            <a:r>
              <a:rPr lang="en-US" altLang="zh-CN" sz="1600" i="1" dirty="0">
                <a:solidFill>
                  <a:schemeClr val="tx2"/>
                </a:solidFill>
              </a:rPr>
              <a:t>(int); </a:t>
            </a:r>
            <a:br>
              <a:rPr lang="en-US" altLang="zh-CN" sz="1600" dirty="0"/>
            </a:br>
            <a:r>
              <a:rPr lang="en-US" altLang="zh-CN" sz="1600" dirty="0"/>
              <a:t>              </a:t>
            </a:r>
            <a:r>
              <a:rPr lang="en-US" altLang="zh-CN" sz="1600" i="1" dirty="0">
                <a:solidFill>
                  <a:schemeClr val="tx2"/>
                </a:solidFill>
              </a:rPr>
              <a:t>int height()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        int width() const;};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Square: public Rectangle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    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setLength</a:t>
            </a:r>
            <a:r>
              <a:rPr lang="en-US" altLang="zh-CN" sz="1600" i="1" dirty="0">
                <a:solidFill>
                  <a:schemeClr val="tx2"/>
                </a:solidFill>
              </a:rPr>
              <a:t> (int);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9925" y="4000500"/>
            <a:ext cx="744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virtual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9925" y="3786188"/>
            <a:ext cx="744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virtual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00088" y="5741988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setHeight(int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setWidth(int );</a:t>
            </a:r>
            <a:endParaRPr lang="zh-CN" altLang="en-US" sz="1600" i="1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429500" y="642938"/>
            <a:ext cx="1265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6600"/>
                </a:solidFill>
              </a:rPr>
              <a:t>Penguin</a:t>
            </a:r>
            <a:endParaRPr lang="zh-CN" altLang="en-US" sz="2400" i="1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357563" y="642938"/>
            <a:ext cx="2446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6600"/>
                </a:solidFill>
              </a:rPr>
              <a:t>class  FlyingBird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6600"/>
                </a:solidFill>
              </a:rPr>
              <a:t>class  NonFlyingBird</a:t>
            </a:r>
            <a:endParaRPr lang="zh-CN" altLang="en-US" sz="2000" i="1">
              <a:solidFill>
                <a:srgbClr val="0066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57563" y="1357313"/>
            <a:ext cx="557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B0F0"/>
                </a:solidFill>
              </a:rPr>
              <a:t>virtual void fly() { error("Penguins can't fly!"); }</a:t>
            </a:r>
            <a:endParaRPr lang="zh-CN" altLang="en-US" sz="2000" i="1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348038" y="3357563"/>
            <a:ext cx="2936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void Widen(Rectangle&amp; r,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w)</a:t>
            </a:r>
            <a:endParaRPr lang="zh-CN" altLang="en-US" sz="1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int </a:t>
            </a:r>
            <a:r>
              <a:rPr lang="en-US" altLang="zh-CN" sz="1400" dirty="0" err="1"/>
              <a:t>oldHeight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r.height</a:t>
            </a:r>
            <a:r>
              <a:rPr lang="en-US" altLang="zh-CN" sz="1400" dirty="0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r.setWidth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r.width</a:t>
            </a:r>
            <a:r>
              <a:rPr lang="en-US" altLang="zh-CN" sz="1400" dirty="0"/>
              <a:t>() + w);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assert(</a:t>
            </a:r>
            <a:r>
              <a:rPr lang="en-US" altLang="zh-CN" sz="1400" dirty="0" err="1">
                <a:solidFill>
                  <a:srgbClr val="FF0000"/>
                </a:solidFill>
              </a:rPr>
              <a:t>r.height</a:t>
            </a:r>
            <a:r>
              <a:rPr lang="en-US" altLang="zh-CN" sz="1400" dirty="0">
                <a:solidFill>
                  <a:srgbClr val="FF0000"/>
                </a:solidFill>
              </a:rPr>
              <a:t>() == </a:t>
            </a:r>
            <a:r>
              <a:rPr lang="en-US" altLang="zh-CN" sz="1400" dirty="0" err="1">
                <a:solidFill>
                  <a:srgbClr val="FF0000"/>
                </a:solidFill>
              </a:rPr>
              <a:t>oldHeight</a:t>
            </a:r>
            <a:r>
              <a:rPr lang="en-US" altLang="zh-CN" sz="14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16238" y="4746625"/>
            <a:ext cx="3500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assert(s.width() == s.height());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419475" y="5589588"/>
            <a:ext cx="1936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Square s(1,1);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Rectangle *p = &amp;s;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p-&gt;</a:t>
            </a:r>
            <a:r>
              <a:rPr lang="en-US" altLang="zh-CN" sz="1600" i="1" dirty="0" err="1"/>
              <a:t>setHeight</a:t>
            </a:r>
            <a:r>
              <a:rPr lang="en-US" altLang="zh-CN" sz="1600" i="1" dirty="0"/>
              <a:t>(10);</a:t>
            </a:r>
            <a:endParaRPr lang="zh-CN" altLang="en-US" sz="1600" i="1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4213" y="5732463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setHeight(int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setWidth(int );</a:t>
            </a:r>
            <a:endParaRPr lang="zh-CN" altLang="en-US" sz="1600" i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4213" y="5732463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    void setHeight(int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    void setWidth(int );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nimBg="1" autoUpdateAnimBg="0"/>
      <p:bldP spid="190470" grpId="0" autoUpdateAnimBg="0"/>
      <p:bldP spid="190471" grpId="0" autoUpdateAnimBg="0"/>
      <p:bldP spid="190472" grpId="0" autoUpdateAnimBg="0"/>
      <p:bldP spid="9" grpId="0" build="allAtOnce"/>
      <p:bldP spid="11" grpId="0" build="allAtOnce"/>
      <p:bldP spid="11" grpId="1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7" grpId="1" build="allAtOnce"/>
      <p:bldP spid="18" grpId="0" build="allAtOnce"/>
      <p:bldP spid="20" grpId="0" build="allAtOnce"/>
      <p:bldP spid="20" grpI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明智地运用</a:t>
            </a:r>
            <a:r>
              <a:rPr lang="en-US" altLang="zh-CN" sz="2400" dirty="0"/>
              <a:t>private Inheritance</a:t>
            </a:r>
          </a:p>
          <a:p>
            <a:pPr lvl="1" eaLnBrk="1" hangingPunct="1"/>
            <a:r>
              <a:rPr lang="en-US" altLang="zh-CN" sz="2000" dirty="0">
                <a:solidFill>
                  <a:srgbClr val="C00000"/>
                </a:solidFill>
              </a:rPr>
              <a:t>Implemented-in-term-of</a:t>
            </a:r>
          </a:p>
          <a:p>
            <a:pPr lvl="2" eaLnBrk="1" hangingPunct="1"/>
            <a:r>
              <a:rPr lang="zh-CN" altLang="en-US" sz="1600" dirty="0"/>
              <a:t>需要使用</a:t>
            </a:r>
            <a:r>
              <a:rPr lang="en-US" altLang="zh-CN" sz="1600" dirty="0"/>
              <a:t>Base Class</a:t>
            </a:r>
            <a:r>
              <a:rPr lang="zh-CN" altLang="en-US" sz="1600" dirty="0"/>
              <a:t>中的</a:t>
            </a:r>
            <a:r>
              <a:rPr lang="en-US" altLang="zh-CN" sz="1600" dirty="0"/>
              <a:t>protected</a:t>
            </a:r>
            <a:r>
              <a:rPr lang="zh-CN" altLang="en-US" sz="1600" dirty="0"/>
              <a:t>成员，或重载</a:t>
            </a:r>
            <a:r>
              <a:rPr lang="en-US" altLang="zh-CN" sz="1600" dirty="0"/>
              <a:t>virtual function</a:t>
            </a:r>
          </a:p>
          <a:p>
            <a:pPr lvl="2" eaLnBrk="1" hangingPunct="1"/>
            <a:r>
              <a:rPr lang="zh-CN" altLang="en-US" sz="1600" dirty="0"/>
              <a:t>不希望一个</a:t>
            </a:r>
            <a:r>
              <a:rPr lang="en-US" altLang="zh-CN" sz="1600" dirty="0"/>
              <a:t>Base Class</a:t>
            </a:r>
            <a:r>
              <a:rPr lang="zh-CN" altLang="en-US" sz="1600" dirty="0"/>
              <a:t>被</a:t>
            </a:r>
            <a:r>
              <a:rPr lang="en-US" altLang="zh-CN" sz="1600" dirty="0"/>
              <a:t>client</a:t>
            </a:r>
            <a:r>
              <a:rPr lang="zh-CN" altLang="en-US" sz="1600" dirty="0"/>
              <a:t>使用</a:t>
            </a:r>
            <a:endParaRPr lang="en-US" altLang="zh-CN" sz="1600" dirty="0"/>
          </a:p>
          <a:p>
            <a:pPr lvl="1" eaLnBrk="1" hangingPunct="1"/>
            <a:r>
              <a:rPr lang="zh-CN" altLang="en-US" sz="2000" dirty="0"/>
              <a:t>在设计层面无意义，只用于</a:t>
            </a:r>
            <a:r>
              <a:rPr lang="zh-CN" altLang="en-US" sz="2000" dirty="0">
                <a:solidFill>
                  <a:srgbClr val="CC0000"/>
                </a:solidFill>
              </a:rPr>
              <a:t>实现</a:t>
            </a:r>
            <a:r>
              <a:rPr lang="zh-CN" altLang="en-US" sz="2000" dirty="0"/>
              <a:t>层面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857375" y="3852863"/>
            <a:ext cx="42243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class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 { 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class </a:t>
            </a:r>
            <a:r>
              <a:rPr lang="en-US" altLang="zh-CN" sz="1600" i="1" dirty="0" err="1"/>
              <a:t>CStudent</a:t>
            </a:r>
            <a:r>
              <a:rPr lang="en-US" altLang="zh-CN" sz="1600" i="1" dirty="0"/>
              <a:t>: private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 { 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void eat(const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&amp; h)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/>
              <a:t>CHumanBeing</a:t>
            </a:r>
            <a:r>
              <a:rPr lang="en-US" altLang="zh-CN" sz="1600" i="1" dirty="0"/>
              <a:t> a;  </a:t>
            </a:r>
            <a:r>
              <a:rPr lang="en-US" altLang="zh-CN" sz="1600" i="1" dirty="0" err="1"/>
              <a:t>CStudent</a:t>
            </a:r>
            <a:r>
              <a:rPr lang="en-US" altLang="zh-CN" sz="1600" i="1" dirty="0"/>
              <a:t>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eat(a);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eat(b);	</a:t>
            </a:r>
            <a:endParaRPr lang="zh-CN" altLang="en-US" sz="1600" i="1" dirty="0">
              <a:solidFill>
                <a:srgbClr val="CC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F4203B-1702-5640-9853-F6716E389FFF}"/>
              </a:ext>
            </a:extLst>
          </p:cNvPr>
          <p:cNvSpPr txBox="1"/>
          <p:nvPr/>
        </p:nvSpPr>
        <p:spPr>
          <a:xfrm>
            <a:off x="2627784" y="6068596"/>
            <a:ext cx="78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solidFill>
                  <a:srgbClr val="CC0000"/>
                </a:solidFill>
              </a:rPr>
              <a:t>//Error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纯虚函数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只有函数接口会被继承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子类</a:t>
            </a:r>
            <a:r>
              <a:rPr lang="zh-CN" altLang="en-US" sz="2000">
                <a:solidFill>
                  <a:srgbClr val="CC0000"/>
                </a:solidFill>
              </a:rPr>
              <a:t>必须</a:t>
            </a:r>
            <a:r>
              <a:rPr lang="zh-CN" altLang="en-US" sz="2000"/>
              <a:t>继承函数接口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（必须）提供实现代码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一般虚函数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函数的接口及缺省实现代码都会被继承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子类</a:t>
            </a:r>
            <a:r>
              <a:rPr lang="zh-CN" altLang="en-US" sz="2000">
                <a:solidFill>
                  <a:srgbClr val="CC0000"/>
                </a:solidFill>
              </a:rPr>
              <a:t>必须</a:t>
            </a:r>
            <a:r>
              <a:rPr lang="zh-CN" altLang="en-US" sz="2000"/>
              <a:t>继承函数接口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CC0000"/>
                </a:solidFill>
              </a:rPr>
              <a:t>可以</a:t>
            </a:r>
            <a:r>
              <a:rPr lang="zh-CN" altLang="en-US" sz="2000"/>
              <a:t>继承缺省实现代码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非虚函数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函数的接口和其实现代码都会被继承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CC0000"/>
                </a:solidFill>
              </a:rPr>
              <a:t>必须</a:t>
            </a:r>
            <a:r>
              <a:rPr lang="zh-CN" altLang="en-US" sz="2000"/>
              <a:t>同时继承接口和实现代码</a:t>
            </a:r>
            <a:endParaRPr lang="zh-CN" altLang="en-US" sz="2400"/>
          </a:p>
        </p:txBody>
      </p:sp>
      <p:sp>
        <p:nvSpPr>
          <p:cNvPr id="92164" name="TextBox 3"/>
          <p:cNvSpPr txBox="1">
            <a:spLocks noChangeArrowheads="1"/>
          </p:cNvSpPr>
          <p:nvPr/>
        </p:nvSpPr>
        <p:spPr bwMode="auto">
          <a:xfrm>
            <a:off x="4714875" y="571500"/>
            <a:ext cx="3805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class Shape {</a:t>
            </a: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public:</a:t>
            </a: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     virtual void draw() const = 0;</a:t>
            </a:r>
            <a:br>
              <a:rPr lang="en-US" altLang="zh-CN" sz="1600">
                <a:solidFill>
                  <a:srgbClr val="0070C0"/>
                </a:solidFill>
              </a:rPr>
            </a:b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    virtual void error(const string&amp; msg);</a:t>
            </a:r>
            <a:br>
              <a:rPr lang="en-US" altLang="zh-CN" sz="1600">
                <a:solidFill>
                  <a:srgbClr val="0070C0"/>
                </a:solidFill>
              </a:rPr>
            </a:b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    int objectID()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};</a:t>
            </a:r>
            <a:endParaRPr lang="zh-CN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绝对不要重新定义继承而来的缺省参数值</a:t>
            </a:r>
          </a:p>
          <a:p>
            <a:pPr lvl="1" eaLnBrk="1" hangingPunct="1"/>
            <a:r>
              <a:rPr lang="zh-CN" altLang="en-US" sz="2000"/>
              <a:t>静态绑定</a:t>
            </a:r>
          </a:p>
          <a:p>
            <a:pPr lvl="1" eaLnBrk="1" hangingPunct="1"/>
            <a:r>
              <a:rPr lang="zh-CN" altLang="en-US" sz="2000"/>
              <a:t>效率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042988" y="3141663"/>
            <a:ext cx="31797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x=0) =0;</a:t>
            </a:r>
            <a:endParaRPr lang="en-US" altLang="zh-CN" sz="18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B: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x=1)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{ </a:t>
            </a:r>
            <a:r>
              <a:rPr lang="en-US" altLang="zh-CN" sz="18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1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x;}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  <a:endParaRPr lang="zh-CN" altLang="en-US" sz="1800" i="1" dirty="0">
              <a:solidFill>
                <a:schemeClr val="tx2"/>
              </a:solidFill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4216400" y="2971800"/>
            <a:ext cx="3746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C: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x) { </a:t>
            </a:r>
            <a:r>
              <a:rPr lang="en-US" altLang="zh-CN" sz="18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1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&lt;&lt; x;</a:t>
            </a:r>
            <a:r>
              <a:rPr lang="en-US" altLang="zh-CN" sz="1800" i="1" dirty="0">
                <a:solidFill>
                  <a:schemeClr val="tx2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  <a:endParaRPr lang="zh-CN" altLang="en-US" sz="1800" i="1" dirty="0">
              <a:solidFill>
                <a:schemeClr val="tx2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211638" y="4706938"/>
            <a:ext cx="13001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*</a:t>
            </a: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B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 = &amp;b;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-&gt;f();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5807075" y="4706938"/>
            <a:ext cx="1300163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*p_a1;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p_a1 = &amp;c;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p_a1-&gt;f();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0438" y="6286500"/>
            <a:ext cx="341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对象中只记录虚函数的入口地址</a:t>
            </a: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6457950" y="963613"/>
            <a:ext cx="576263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466013" y="641350"/>
            <a:ext cx="7620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6099175" y="9636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endParaRPr lang="en-US" altLang="zh-CN" sz="1800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551613" y="922338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  <a:endParaRPr lang="en-US" altLang="zh-CN" sz="2000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6535738" y="1249363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7542213" y="6826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B::f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7456488" y="2524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vtable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457950" y="604838"/>
            <a:ext cx="576263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6780213" y="7858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Box 31"/>
          <p:cNvSpPr txBox="1">
            <a:spLocks noChangeArrowheads="1"/>
          </p:cNvSpPr>
          <p:nvPr/>
        </p:nvSpPr>
        <p:spPr bwMode="auto">
          <a:xfrm>
            <a:off x="5508625" y="260350"/>
            <a:ext cx="60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p_a</a:t>
            </a:r>
            <a:endParaRPr lang="zh-CN" altLang="en-US" sz="2000" i="1"/>
          </a:p>
        </p:txBody>
      </p:sp>
      <p:cxnSp>
        <p:nvCxnSpPr>
          <p:cNvPr id="21" name="直接箭头连接符 33"/>
          <p:cNvCxnSpPr>
            <a:cxnSpLocks noChangeShapeType="1"/>
          </p:cNvCxnSpPr>
          <p:nvPr/>
        </p:nvCxnSpPr>
        <p:spPr bwMode="auto">
          <a:xfrm>
            <a:off x="5954713" y="660400"/>
            <a:ext cx="503237" cy="303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8243888" y="641350"/>
            <a:ext cx="4318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00000"/>
                </a:solidFill>
              </a:rPr>
              <a:t>1</a:t>
            </a:r>
            <a:endParaRPr lang="zh-CN" altLang="en-US" sz="2400" i="1">
              <a:solidFill>
                <a:srgbClr val="C00000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889750" y="2987675"/>
            <a:ext cx="576263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897813" y="2665413"/>
            <a:ext cx="762000" cy="48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530975" y="2987675"/>
            <a:ext cx="29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</a:t>
            </a:r>
            <a:endParaRPr lang="en-US" altLang="zh-CN" sz="180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83413" y="2946400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  <a:endParaRPr lang="en-US" altLang="zh-CN" sz="2000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967538" y="3273425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974013" y="270668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C::f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7889875" y="22764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vtable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6889750" y="2628900"/>
            <a:ext cx="576263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7212013" y="28098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940425" y="2284413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p_a1</a:t>
            </a:r>
            <a:endParaRPr lang="zh-CN" altLang="en-US" sz="2000" i="1"/>
          </a:p>
        </p:txBody>
      </p:sp>
      <p:cxnSp>
        <p:nvCxnSpPr>
          <p:cNvPr id="33" name="直接箭头连接符 33"/>
          <p:cNvCxnSpPr>
            <a:cxnSpLocks noChangeShapeType="1"/>
          </p:cNvCxnSpPr>
          <p:nvPr/>
        </p:nvCxnSpPr>
        <p:spPr bwMode="auto">
          <a:xfrm>
            <a:off x="6386513" y="2684463"/>
            <a:ext cx="503237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8675688" y="2665413"/>
            <a:ext cx="433387" cy="48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00000"/>
                </a:solidFill>
              </a:rPr>
              <a:t>0</a:t>
            </a:r>
            <a:endParaRPr lang="zh-CN" altLang="en-US" sz="2400" i="1">
              <a:solidFill>
                <a:srgbClr val="C00000"/>
              </a:solidFill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684213" y="115888"/>
            <a:ext cx="39624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(**((char *)p_a1 - 4))(p_a1)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755650" y="476250"/>
            <a:ext cx="32400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char *q = *((char *)p_a1 - 4);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(*q)(p_a1, *q+4);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1" grpId="0" autoUpdateAnimBg="0"/>
      <p:bldP spid="193543" grpId="0" autoUpdateAnimBg="0"/>
      <p:bldP spid="193544" grpId="0" autoUpdateAnimBg="0"/>
      <p:bldP spid="8" grpId="0" build="allAtOnce"/>
      <p:bldP spid="9" grpId="0" animBg="1"/>
      <p:bldP spid="10" grpId="0" animBg="1"/>
      <p:bldP spid="12" grpId="0"/>
      <p:bldP spid="13" grpId="0"/>
      <p:bldP spid="14" grpId="0"/>
      <p:bldP spid="15" grpId="0"/>
      <p:bldP spid="17" grpId="0"/>
      <p:bldP spid="18" grpId="0" animBg="1"/>
      <p:bldP spid="20" grpId="0"/>
      <p:bldP spid="22" grpId="0" build="allAtOnce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2" grpId="0"/>
      <p:bldP spid="34" grpId="0" build="allAtOnce" animBg="1"/>
      <p:bldP spid="35" grpId="0" build="allAtOnce"/>
      <p:bldP spid="36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多继承</a:t>
            </a:r>
          </a:p>
          <a:p>
            <a:pPr lvl="1" algn="just" eaLnBrk="1" hangingPunct="1"/>
            <a:r>
              <a:rPr lang="zh-CN" altLang="en-GB" sz="2400">
                <a:latin typeface="宋体" panose="02010600030101010101" pitchFamily="2" charset="-122"/>
              </a:rPr>
              <a:t>定义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class</a:t>
            </a:r>
            <a:r>
              <a:rPr lang="en-GB" altLang="zh-CN" sz="2000">
                <a:latin typeface="宋体" panose="02010600030101010101" pitchFamily="2" charset="-122"/>
              </a:rPr>
              <a:t> &lt;</a:t>
            </a:r>
            <a:r>
              <a:rPr lang="en-GB" altLang="en-US" sz="2000">
                <a:latin typeface="宋体" panose="02010600030101010101" pitchFamily="2" charset="-122"/>
              </a:rPr>
              <a:t>派生类名&gt;：[&lt;继承方式&gt;] &lt;基类名1&gt;，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>
                <a:latin typeface="宋体" panose="02010600030101010101" pitchFamily="2" charset="-122"/>
              </a:rPr>
              <a:t>			   [&lt;继承方式&gt;] &lt;基类名2&gt;，</a:t>
            </a:r>
            <a:r>
              <a:rPr lang="en-GB" altLang="en-US" sz="2000">
                <a:latin typeface="Times New Roman" panose="02020603050405020304" pitchFamily="18" charset="0"/>
              </a:rPr>
              <a:t>…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/>
              <a:t>	</a:t>
            </a:r>
            <a:r>
              <a:rPr lang="en-GB" altLang="en-US" sz="2000" i="1"/>
              <a:t>{</a:t>
            </a:r>
            <a:r>
              <a:rPr lang="en-GB" altLang="en-US" sz="2000">
                <a:latin typeface="宋体" panose="02010600030101010101" pitchFamily="2" charset="-122"/>
              </a:rPr>
              <a:t> 〈成员表〉</a:t>
            </a:r>
            <a:r>
              <a:rPr lang="en-GB" altLang="en-US" sz="2000" i="1"/>
              <a:t>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en-US" sz="2000"/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继承方式</a:t>
            </a:r>
          </a:p>
          <a:p>
            <a:pPr lvl="3" algn="just" eaLnBrk="1" hangingPunct="1"/>
            <a:r>
              <a:rPr lang="en-GB" altLang="zh-CN" sz="1800" i="1"/>
              <a:t>public</a:t>
            </a:r>
            <a:r>
              <a:rPr lang="en-GB" altLang="zh-CN" sz="1800">
                <a:latin typeface="宋体" panose="02010600030101010101" pitchFamily="2" charset="-122"/>
              </a:rPr>
              <a:t>、</a:t>
            </a:r>
            <a:r>
              <a:rPr lang="en-GB" altLang="zh-CN" sz="1800" i="1"/>
              <a:t>private </a:t>
            </a:r>
            <a:r>
              <a:rPr lang="en-GB" altLang="zh-CN" sz="1800">
                <a:latin typeface="宋体" panose="02010600030101010101" pitchFamily="2" charset="-122"/>
              </a:rPr>
              <a:t>、</a:t>
            </a:r>
            <a:r>
              <a:rPr lang="en-GB" altLang="zh-CN" sz="1800" i="1"/>
              <a:t>protected</a:t>
            </a:r>
            <a:endParaRPr lang="en-GB" altLang="zh-CN" sz="18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继承方式及访问控制的规定同单继承</a:t>
            </a:r>
            <a:endParaRPr lang="en-GB" altLang="en-US" sz="2000"/>
          </a:p>
          <a:p>
            <a:pPr lvl="2" eaLnBrk="1" hangingPunct="1"/>
            <a:r>
              <a:rPr lang="en-GB" altLang="en-US" sz="2000">
                <a:latin typeface="宋体" panose="02010600030101010101" pitchFamily="2" charset="-122"/>
              </a:rPr>
              <a:t>派生类拥有所有基类的所有成员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990600" y="23622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weight</a:t>
            </a: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381000" y="27432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Sleep()</a:t>
            </a:r>
          </a:p>
        </p:txBody>
      </p:sp>
      <p:sp>
        <p:nvSpPr>
          <p:cNvPr id="97284" name="Rectangle 6"/>
          <p:cNvSpPr>
            <a:spLocks noChangeArrowheads="1"/>
          </p:cNvSpPr>
          <p:nvPr/>
        </p:nvSpPr>
        <p:spPr bwMode="auto">
          <a:xfrm>
            <a:off x="381000" y="3276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SetWeight()</a:t>
            </a:r>
          </a:p>
        </p:txBody>
      </p:sp>
      <p:sp>
        <p:nvSpPr>
          <p:cNvPr id="97285" name="Rectangle 7"/>
          <p:cNvSpPr>
            <a:spLocks noChangeArrowheads="1"/>
          </p:cNvSpPr>
          <p:nvPr/>
        </p:nvSpPr>
        <p:spPr bwMode="auto">
          <a:xfrm>
            <a:off x="4267200" y="23622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weight</a:t>
            </a:r>
          </a:p>
        </p:txBody>
      </p:sp>
      <p:sp>
        <p:nvSpPr>
          <p:cNvPr id="97286" name="Rectangle 8"/>
          <p:cNvSpPr>
            <a:spLocks noChangeArrowheads="1"/>
          </p:cNvSpPr>
          <p:nvPr/>
        </p:nvSpPr>
        <p:spPr bwMode="auto">
          <a:xfrm>
            <a:off x="3657600" y="27432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WatchTV()</a:t>
            </a:r>
          </a:p>
        </p:txBody>
      </p:sp>
      <p:sp>
        <p:nvSpPr>
          <p:cNvPr id="97287" name="Rectangle 9"/>
          <p:cNvSpPr>
            <a:spLocks noChangeArrowheads="1"/>
          </p:cNvSpPr>
          <p:nvPr/>
        </p:nvSpPr>
        <p:spPr bwMode="auto">
          <a:xfrm>
            <a:off x="3657600" y="3276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SetWeight()</a:t>
            </a:r>
          </a:p>
        </p:txBody>
      </p:sp>
      <p:sp>
        <p:nvSpPr>
          <p:cNvPr id="97288" name="Rectangle 10"/>
          <p:cNvSpPr>
            <a:spLocks noChangeArrowheads="1"/>
          </p:cNvSpPr>
          <p:nvPr/>
        </p:nvSpPr>
        <p:spPr bwMode="auto">
          <a:xfrm>
            <a:off x="2590800" y="51054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i="1"/>
          </a:p>
        </p:txBody>
      </p:sp>
      <p:sp>
        <p:nvSpPr>
          <p:cNvPr id="97289" name="Rectangle 12"/>
          <p:cNvSpPr>
            <a:spLocks noChangeArrowheads="1"/>
          </p:cNvSpPr>
          <p:nvPr/>
        </p:nvSpPr>
        <p:spPr bwMode="auto">
          <a:xfrm>
            <a:off x="1981200" y="6019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foldOut()</a:t>
            </a:r>
          </a:p>
        </p:txBody>
      </p:sp>
      <p:sp>
        <p:nvSpPr>
          <p:cNvPr id="97290" name="Line 13"/>
          <p:cNvSpPr>
            <a:spLocks noChangeShapeType="1"/>
          </p:cNvSpPr>
          <p:nvPr/>
        </p:nvSpPr>
        <p:spPr bwMode="auto">
          <a:xfrm>
            <a:off x="1828800" y="3962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1" name="Line 14"/>
          <p:cNvSpPr>
            <a:spLocks noChangeShapeType="1"/>
          </p:cNvSpPr>
          <p:nvPr/>
        </p:nvSpPr>
        <p:spPr bwMode="auto">
          <a:xfrm flipH="1">
            <a:off x="3962400" y="3962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1524000" y="2057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8307" name="Rectangle 6"/>
          <p:cNvSpPr>
            <a:spLocks noChangeArrowheads="1"/>
          </p:cNvSpPr>
          <p:nvPr/>
        </p:nvSpPr>
        <p:spPr bwMode="auto">
          <a:xfrm>
            <a:off x="914400" y="2514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8308" name="Rectangle 10"/>
          <p:cNvSpPr>
            <a:spLocks noChangeArrowheads="1"/>
          </p:cNvSpPr>
          <p:nvPr/>
        </p:nvSpPr>
        <p:spPr bwMode="auto">
          <a:xfrm>
            <a:off x="4419600" y="2057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8309" name="Rectangle 11"/>
          <p:cNvSpPr>
            <a:spLocks noChangeArrowheads="1"/>
          </p:cNvSpPr>
          <p:nvPr/>
        </p:nvSpPr>
        <p:spPr bwMode="auto">
          <a:xfrm>
            <a:off x="3810000" y="2514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8310" name="Rectangle 12"/>
          <p:cNvSpPr>
            <a:spLocks noChangeArrowheads="1"/>
          </p:cNvSpPr>
          <p:nvPr/>
        </p:nvSpPr>
        <p:spPr bwMode="auto">
          <a:xfrm>
            <a:off x="1524000" y="35052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1" name="Rectangle 13"/>
          <p:cNvSpPr>
            <a:spLocks noChangeArrowheads="1"/>
          </p:cNvSpPr>
          <p:nvPr/>
        </p:nvSpPr>
        <p:spPr bwMode="auto">
          <a:xfrm>
            <a:off x="9144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Sleep()</a:t>
            </a:r>
          </a:p>
        </p:txBody>
      </p:sp>
      <p:sp>
        <p:nvSpPr>
          <p:cNvPr id="98312" name="Rectangle 14"/>
          <p:cNvSpPr>
            <a:spLocks noChangeArrowheads="1"/>
          </p:cNvSpPr>
          <p:nvPr/>
        </p:nvSpPr>
        <p:spPr bwMode="auto">
          <a:xfrm>
            <a:off x="4419600" y="35052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3" name="Rectangle 15"/>
          <p:cNvSpPr>
            <a:spLocks noChangeArrowheads="1"/>
          </p:cNvSpPr>
          <p:nvPr/>
        </p:nvSpPr>
        <p:spPr bwMode="auto">
          <a:xfrm>
            <a:off x="38100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WatchTV()</a:t>
            </a:r>
          </a:p>
        </p:txBody>
      </p:sp>
      <p:sp>
        <p:nvSpPr>
          <p:cNvPr id="98314" name="Rectangle 16"/>
          <p:cNvSpPr>
            <a:spLocks noChangeArrowheads="1"/>
          </p:cNvSpPr>
          <p:nvPr/>
        </p:nvSpPr>
        <p:spPr bwMode="auto">
          <a:xfrm>
            <a:off x="2971800" y="51816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5" name="Rectangle 17"/>
          <p:cNvSpPr>
            <a:spLocks noChangeArrowheads="1"/>
          </p:cNvSpPr>
          <p:nvPr/>
        </p:nvSpPr>
        <p:spPr bwMode="auto">
          <a:xfrm>
            <a:off x="2362200" y="5638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FoldOut()</a:t>
            </a:r>
          </a:p>
        </p:txBody>
      </p:sp>
      <p:sp>
        <p:nvSpPr>
          <p:cNvPr id="98316" name="Line 18"/>
          <p:cNvSpPr>
            <a:spLocks noChangeShapeType="1"/>
          </p:cNvSpPr>
          <p:nvPr/>
        </p:nvSpPr>
        <p:spPr bwMode="auto">
          <a:xfrm>
            <a:off x="2209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7" name="Line 19"/>
          <p:cNvSpPr>
            <a:spLocks noChangeShapeType="1"/>
          </p:cNvSpPr>
          <p:nvPr/>
        </p:nvSpPr>
        <p:spPr bwMode="auto">
          <a:xfrm>
            <a:off x="2590800" y="4495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8" name="Line 20"/>
          <p:cNvSpPr>
            <a:spLocks noChangeShapeType="1"/>
          </p:cNvSpPr>
          <p:nvPr/>
        </p:nvSpPr>
        <p:spPr bwMode="auto">
          <a:xfrm flipH="1">
            <a:off x="4038600" y="44958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9" name="Line 21"/>
          <p:cNvSpPr>
            <a:spLocks noChangeShapeType="1"/>
          </p:cNvSpPr>
          <p:nvPr/>
        </p:nvSpPr>
        <p:spPr bwMode="auto">
          <a:xfrm>
            <a:off x="5181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6689725" y="2395538"/>
            <a:ext cx="215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Base-Class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Decomposition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3048000" y="1905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2438400" y="2362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9332" name="Rectangle 8"/>
          <p:cNvSpPr>
            <a:spLocks noChangeArrowheads="1"/>
          </p:cNvSpPr>
          <p:nvPr/>
        </p:nvSpPr>
        <p:spPr bwMode="auto">
          <a:xfrm>
            <a:off x="1828800" y="3810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3" name="Rectangle 9"/>
          <p:cNvSpPr>
            <a:spLocks noChangeArrowheads="1"/>
          </p:cNvSpPr>
          <p:nvPr/>
        </p:nvSpPr>
        <p:spPr bwMode="auto">
          <a:xfrm>
            <a:off x="1219200" y="4267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Sleep()</a:t>
            </a:r>
          </a:p>
        </p:txBody>
      </p:sp>
      <p:sp>
        <p:nvSpPr>
          <p:cNvPr id="99334" name="Rectangle 10"/>
          <p:cNvSpPr>
            <a:spLocks noChangeArrowheads="1"/>
          </p:cNvSpPr>
          <p:nvPr/>
        </p:nvSpPr>
        <p:spPr bwMode="auto">
          <a:xfrm>
            <a:off x="4572000" y="3810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5" name="Rectangle 11"/>
          <p:cNvSpPr>
            <a:spLocks noChangeArrowheads="1"/>
          </p:cNvSpPr>
          <p:nvPr/>
        </p:nvSpPr>
        <p:spPr bwMode="auto">
          <a:xfrm>
            <a:off x="3962400" y="4267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WatchTV()</a:t>
            </a:r>
          </a:p>
        </p:txBody>
      </p:sp>
      <p:sp>
        <p:nvSpPr>
          <p:cNvPr id="99336" name="Rectangle 12"/>
          <p:cNvSpPr>
            <a:spLocks noChangeArrowheads="1"/>
          </p:cNvSpPr>
          <p:nvPr/>
        </p:nvSpPr>
        <p:spPr bwMode="auto">
          <a:xfrm>
            <a:off x="3276600" y="5486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7" name="Rectangle 13"/>
          <p:cNvSpPr>
            <a:spLocks noChangeArrowheads="1"/>
          </p:cNvSpPr>
          <p:nvPr/>
        </p:nvSpPr>
        <p:spPr bwMode="auto">
          <a:xfrm>
            <a:off x="2667000" y="5943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FoldOut()</a:t>
            </a:r>
          </a:p>
        </p:txBody>
      </p:sp>
      <p:sp>
        <p:nvSpPr>
          <p:cNvPr id="99338" name="Line 15"/>
          <p:cNvSpPr>
            <a:spLocks noChangeShapeType="1"/>
          </p:cNvSpPr>
          <p:nvPr/>
        </p:nvSpPr>
        <p:spPr bwMode="auto">
          <a:xfrm>
            <a:off x="2895600" y="4800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9" name="Line 16"/>
          <p:cNvSpPr>
            <a:spLocks noChangeShapeType="1"/>
          </p:cNvSpPr>
          <p:nvPr/>
        </p:nvSpPr>
        <p:spPr bwMode="auto">
          <a:xfrm flipH="1">
            <a:off x="4343400" y="48006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0" name="Line 18"/>
          <p:cNvSpPr>
            <a:spLocks noChangeShapeType="1"/>
          </p:cNvSpPr>
          <p:nvPr/>
        </p:nvSpPr>
        <p:spPr bwMode="auto">
          <a:xfrm flipH="1">
            <a:off x="27432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1" name="Line 19"/>
          <p:cNvSpPr>
            <a:spLocks noChangeShapeType="1"/>
          </p:cNvSpPr>
          <p:nvPr/>
        </p:nvSpPr>
        <p:spPr bwMode="auto">
          <a:xfrm>
            <a:off x="42672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20" name="Text Box 20"/>
          <p:cNvSpPr txBox="1">
            <a:spLocks noChangeArrowheads="1"/>
          </p:cNvSpPr>
          <p:nvPr/>
        </p:nvSpPr>
        <p:spPr bwMode="auto">
          <a:xfrm>
            <a:off x="6019800" y="2319338"/>
            <a:ext cx="267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Virtual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GB" altLang="en-US" sz="2000">
                <a:latin typeface="宋体" panose="02010600030101010101" pitchFamily="2" charset="-122"/>
              </a:rPr>
              <a:t>基类的声明次序决定：</a:t>
            </a:r>
            <a:endParaRPr lang="en-GB" altLang="en-US" sz="2000"/>
          </a:p>
          <a:p>
            <a:pPr lvl="3" algn="just" eaLnBrk="1" hangingPunct="1"/>
            <a:r>
              <a:rPr lang="en-GB" altLang="en-US">
                <a:latin typeface="宋体" panose="02010600030101010101" pitchFamily="2" charset="-122"/>
              </a:rPr>
              <a:t>对基类构造函数/析构函数的调用次序</a:t>
            </a:r>
            <a:endParaRPr lang="en-GB" altLang="en-US"/>
          </a:p>
          <a:p>
            <a:pPr lvl="3" eaLnBrk="1" hangingPunct="1"/>
            <a:r>
              <a:rPr lang="en-GB" altLang="en-US">
                <a:latin typeface="宋体" panose="02010600030101010101" pitchFamily="2" charset="-122"/>
              </a:rPr>
              <a:t>对基类数据成员的存储安排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 b="1">
              <a:latin typeface="宋体" panose="02010600030101010101" pitchFamily="2" charset="-122"/>
            </a:endParaRP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名冲突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&lt;基类名&gt;::&lt;基类成员名&gt;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endParaRPr lang="en-US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虚基类</a:t>
            </a: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如果直接基类有公共的基类，则该公共基类中的成员变量在多继承的派生类中有多个副本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0355" name="Oval 4"/>
          <p:cNvSpPr>
            <a:spLocks noChangeArrowheads="1"/>
          </p:cNvSpPr>
          <p:nvPr/>
        </p:nvSpPr>
        <p:spPr bwMode="auto">
          <a:xfrm>
            <a:off x="7696200" y="45720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0356" name="Line 9"/>
          <p:cNvSpPr>
            <a:spLocks noChangeShapeType="1"/>
          </p:cNvSpPr>
          <p:nvPr/>
        </p:nvSpPr>
        <p:spPr bwMode="auto">
          <a:xfrm>
            <a:off x="82296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Oval 13"/>
          <p:cNvSpPr>
            <a:spLocks noChangeArrowheads="1"/>
          </p:cNvSpPr>
          <p:nvPr/>
        </p:nvSpPr>
        <p:spPr bwMode="auto">
          <a:xfrm>
            <a:off x="7620000" y="34290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0358" name="Oval 14"/>
          <p:cNvSpPr>
            <a:spLocks noChangeArrowheads="1"/>
          </p:cNvSpPr>
          <p:nvPr/>
        </p:nvSpPr>
        <p:spPr bwMode="auto">
          <a:xfrm>
            <a:off x="7162800" y="40386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0359" name="Oval 15"/>
          <p:cNvSpPr>
            <a:spLocks noChangeArrowheads="1"/>
          </p:cNvSpPr>
          <p:nvPr/>
        </p:nvSpPr>
        <p:spPr bwMode="auto">
          <a:xfrm>
            <a:off x="8229600" y="40386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0360" name="Line 16"/>
          <p:cNvSpPr>
            <a:spLocks noChangeShapeType="1"/>
          </p:cNvSpPr>
          <p:nvPr/>
        </p:nvSpPr>
        <p:spPr bwMode="auto">
          <a:xfrm flipH="1">
            <a:off x="74676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1" name="Line 17"/>
          <p:cNvSpPr>
            <a:spLocks noChangeShapeType="1"/>
          </p:cNvSpPr>
          <p:nvPr/>
        </p:nvSpPr>
        <p:spPr bwMode="auto">
          <a:xfrm>
            <a:off x="76200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2" name="Line 18"/>
          <p:cNvSpPr>
            <a:spLocks noChangeShapeType="1"/>
          </p:cNvSpPr>
          <p:nvPr/>
        </p:nvSpPr>
        <p:spPr bwMode="auto">
          <a:xfrm flipH="1">
            <a:off x="82296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3" name="Text Box 19"/>
          <p:cNvSpPr txBox="1">
            <a:spLocks noChangeArrowheads="1"/>
          </p:cNvSpPr>
          <p:nvPr/>
        </p:nvSpPr>
        <p:spPr bwMode="auto">
          <a:xfrm>
            <a:off x="6081713" y="3352800"/>
            <a:ext cx="138588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{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B: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C: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D: B, C;</a:t>
            </a:r>
            <a:endParaRPr lang="en-US" altLang="zh-CN" sz="16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单继承</a:t>
            </a:r>
          </a:p>
        </p:txBody>
      </p:sp>
      <p:sp>
        <p:nvSpPr>
          <p:cNvPr id="70658" name="TextBox 6"/>
          <p:cNvSpPr txBox="1">
            <a:spLocks noChangeArrowheads="1"/>
          </p:cNvSpPr>
          <p:nvPr/>
        </p:nvSpPr>
        <p:spPr bwMode="auto">
          <a:xfrm>
            <a:off x="323850" y="1916113"/>
            <a:ext cx="4859338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class Student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{       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id;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char nickname[16];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set_ID</a:t>
            </a:r>
            <a:r>
              <a:rPr lang="en-US" altLang="zh-CN" sz="1600" i="1" dirty="0">
                <a:solidFill>
                  <a:srgbClr val="002060"/>
                </a:solidFill>
              </a:rPr>
              <a:t>(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x)  </a:t>
            </a:r>
            <a:r>
              <a:rPr lang="en-US" altLang="zh-CN" sz="1200" i="1" dirty="0">
                <a:solidFill>
                  <a:srgbClr val="002060"/>
                </a:solidFill>
              </a:rPr>
              <a:t>{ id = x;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SetNickName</a:t>
            </a:r>
            <a:r>
              <a:rPr lang="en-US" altLang="zh-CN" sz="1600" i="1" dirty="0">
                <a:solidFill>
                  <a:srgbClr val="002060"/>
                </a:solidFill>
              </a:rPr>
              <a:t>(char *s)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strcpy</a:t>
            </a:r>
            <a:r>
              <a:rPr lang="en-US" altLang="zh-CN" sz="1200" i="1" dirty="0">
                <a:solidFill>
                  <a:srgbClr val="002060"/>
                </a:solidFill>
              </a:rPr>
              <a:t>(</a:t>
            </a:r>
            <a:r>
              <a:rPr lang="en-US" altLang="zh-CN" sz="1200" i="1" dirty="0" err="1">
                <a:solidFill>
                  <a:srgbClr val="002060"/>
                </a:solidFill>
              </a:rPr>
              <a:t>nickname,s</a:t>
            </a:r>
            <a:r>
              <a:rPr lang="en-US" altLang="zh-CN" sz="1200" i="1" dirty="0">
                <a:solidFill>
                  <a:srgbClr val="002060"/>
                </a:solidFill>
              </a:rPr>
              <a:t>);}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showInfo</a:t>
            </a:r>
            <a:r>
              <a:rPr lang="en-US" altLang="zh-CN" sz="1600" i="1" dirty="0">
                <a:solidFill>
                  <a:srgbClr val="002060"/>
                </a:solidFill>
              </a:rPr>
              <a:t>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cout</a:t>
            </a:r>
            <a:r>
              <a:rPr lang="en-US" altLang="zh-CN" sz="1200" i="1" dirty="0">
                <a:solidFill>
                  <a:srgbClr val="002060"/>
                </a:solidFill>
              </a:rPr>
              <a:t> &lt;&lt; nickname &lt;&lt; “ : “ &lt;&lt; id &lt;&lt;</a:t>
            </a:r>
            <a:r>
              <a:rPr lang="en-US" altLang="zh-CN" sz="1200" i="1" dirty="0" err="1">
                <a:solidFill>
                  <a:srgbClr val="002060"/>
                </a:solidFill>
              </a:rPr>
              <a:t>endl</a:t>
            </a:r>
            <a:r>
              <a:rPr lang="en-US" altLang="zh-CN" sz="1200" i="1" dirty="0">
                <a:solidFill>
                  <a:srgbClr val="002060"/>
                </a:solidFill>
              </a:rPr>
              <a:t>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};</a:t>
            </a: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4076700"/>
            <a:ext cx="4538662" cy="280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Undergraduate_Student</a:t>
            </a:r>
            <a:r>
              <a:rPr lang="en-US" altLang="zh-CN" sz="1600" i="1" dirty="0">
                <a:solidFill>
                  <a:srgbClr val="002060"/>
                </a:solidFill>
              </a:rPr>
              <a:t> </a:t>
            </a:r>
            <a:r>
              <a:rPr lang="en-US" altLang="zh-CN" sz="1600" b="1" i="1" dirty="0">
                <a:solidFill>
                  <a:schemeClr val="accent5">
                    <a:lumMod val="25000"/>
                  </a:schemeClr>
                </a:solidFill>
              </a:rPr>
              <a:t>: public </a:t>
            </a:r>
            <a:r>
              <a:rPr lang="en-US" altLang="zh-CN" sz="1600" i="1" dirty="0">
                <a:solidFill>
                  <a:srgbClr val="002060"/>
                </a:solidFill>
              </a:rPr>
              <a:t>Student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{       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</a:t>
            </a:r>
            <a:r>
              <a:rPr lang="en-US" altLang="zh-CN" sz="1600" i="1" dirty="0" err="1">
                <a:solidFill>
                  <a:srgbClr val="002060"/>
                </a:solidFill>
              </a:rPr>
              <a:t>dept_no</a:t>
            </a:r>
            <a:r>
              <a:rPr lang="en-US" altLang="zh-CN" sz="1600" i="1" dirty="0">
                <a:solidFill>
                  <a:srgbClr val="002060"/>
                </a:solidFill>
              </a:rPr>
              <a:t>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setDeptNo</a:t>
            </a:r>
            <a:r>
              <a:rPr lang="en-US" altLang="zh-CN" sz="1600" i="1" dirty="0">
                <a:solidFill>
                  <a:srgbClr val="002060"/>
                </a:solidFill>
              </a:rPr>
              <a:t>(int x)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dept_no</a:t>
            </a:r>
            <a:r>
              <a:rPr lang="en-US" altLang="zh-CN" sz="1200" i="1" dirty="0">
                <a:solidFill>
                  <a:srgbClr val="002060"/>
                </a:solidFill>
              </a:rPr>
              <a:t> = x; }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     </a:t>
            </a: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};</a:t>
            </a: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63713" y="5805488"/>
            <a:ext cx="215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   Student::nickname;</a:t>
            </a:r>
            <a:endParaRPr lang="zh-CN" altLang="en-US" sz="1600" i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54213" y="6259513"/>
            <a:ext cx="2109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void </a:t>
            </a:r>
            <a:r>
              <a:rPr lang="en-US" altLang="zh-CN" sz="1600" i="1" dirty="0" err="1">
                <a:solidFill>
                  <a:srgbClr val="C00000"/>
                </a:solidFill>
              </a:rPr>
              <a:t>SetNickName</a:t>
            </a:r>
            <a:r>
              <a:rPr lang="en-US" altLang="zh-CN" sz="1600" i="1" dirty="0">
                <a:solidFill>
                  <a:srgbClr val="C00000"/>
                </a:solidFill>
              </a:rPr>
              <a:t> ();</a:t>
            </a:r>
            <a:endParaRPr lang="zh-CN" altLang="en-US" sz="1600" i="1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10538"/>
              </p:ext>
            </p:extLst>
          </p:nvPr>
        </p:nvGraphicFramePr>
        <p:xfrm>
          <a:off x="6804025" y="2708275"/>
          <a:ext cx="1512888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nickname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dept_no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24075" y="5300663"/>
            <a:ext cx="491013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void </a:t>
            </a:r>
            <a:r>
              <a:rPr lang="en-US" altLang="zh-CN" sz="1600" i="1" dirty="0" err="1">
                <a:solidFill>
                  <a:schemeClr val="accent5">
                    <a:lumMod val="25000"/>
                  </a:schemeClr>
                </a:solidFill>
              </a:rPr>
              <a:t>showInfo</a:t>
            </a: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()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{ 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cout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 &lt;&lt; 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dept_no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 &lt;&lt; “: “&lt;&lt; nickname &lt;&lt;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endl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; }</a:t>
            </a:r>
          </a:p>
          <a:p>
            <a:pPr eaLnBrk="1" hangingPunct="1">
              <a:defRPr/>
            </a:pP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06613" y="5084763"/>
            <a:ext cx="34020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void </a:t>
            </a:r>
            <a:r>
              <a:rPr lang="en-US" altLang="zh-CN" sz="1600" i="1" dirty="0" err="1">
                <a:solidFill>
                  <a:srgbClr val="C00000"/>
                </a:solidFill>
              </a:rPr>
              <a:t>set_ID</a:t>
            </a:r>
            <a:r>
              <a:rPr lang="en-US" altLang="zh-CN" sz="1600" i="1" dirty="0">
                <a:solidFill>
                  <a:srgbClr val="C00000"/>
                </a:solidFill>
              </a:rPr>
              <a:t>(</a:t>
            </a:r>
            <a:r>
              <a:rPr lang="en-US" altLang="zh-CN" sz="1600" i="1" dirty="0" err="1">
                <a:solidFill>
                  <a:srgbClr val="C00000"/>
                </a:solidFill>
              </a:rPr>
              <a:t>int</a:t>
            </a:r>
            <a:r>
              <a:rPr lang="en-US" altLang="zh-CN" sz="1600" i="1" dirty="0">
                <a:solidFill>
                  <a:srgbClr val="C00000"/>
                </a:solidFill>
              </a:rPr>
              <a:t> x) </a:t>
            </a:r>
            <a:r>
              <a:rPr lang="en-US" altLang="zh-CN" sz="1200" i="1" dirty="0">
                <a:solidFill>
                  <a:srgbClr val="C00000"/>
                </a:solidFill>
              </a:rPr>
              <a:t>{……}</a:t>
            </a:r>
            <a:endParaRPr lang="zh-CN" altLang="en-US" sz="1200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950" y="3357563"/>
            <a:ext cx="8636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b="1" i="1" dirty="0">
                <a:solidFill>
                  <a:schemeClr val="accent5">
                    <a:lumMod val="25000"/>
                  </a:schemeClr>
                </a:solidFill>
              </a:rPr>
              <a:t>virtual</a:t>
            </a:r>
            <a:r>
              <a:rPr lang="en-US" altLang="zh-CN" sz="16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endParaRPr lang="zh-CN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65763" y="4513263"/>
            <a:ext cx="33543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2000" dirty="0">
                <a:latin typeface="宋体" panose="02010600030101010101" pitchFamily="2" charset="-122"/>
              </a:rPr>
              <a:t>继承方式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006600"/>
                </a:solidFill>
              </a:rPr>
              <a:t>p</a:t>
            </a:r>
            <a:r>
              <a:rPr lang="en-GB" altLang="zh-CN" sz="2000" b="1" i="1" dirty="0" err="1">
                <a:solidFill>
                  <a:srgbClr val="006600"/>
                </a:solidFill>
              </a:rPr>
              <a:t>ublic</a:t>
            </a:r>
            <a:endParaRPr lang="en-GB" altLang="zh-CN" sz="2000" b="1" i="1" dirty="0">
              <a:solidFill>
                <a:srgbClr val="006600"/>
              </a:solidFill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C00000"/>
                </a:solidFill>
              </a:rPr>
              <a:t>p</a:t>
            </a:r>
            <a:r>
              <a:rPr lang="en-GB" altLang="zh-CN" sz="2000" i="1" dirty="0" err="1">
                <a:solidFill>
                  <a:srgbClr val="C00000"/>
                </a:solidFill>
              </a:rPr>
              <a:t>rivate</a:t>
            </a:r>
            <a:r>
              <a:rPr lang="zh-CN" altLang="en-US" sz="2000" i="1" dirty="0">
                <a:solidFill>
                  <a:srgbClr val="C00000"/>
                </a:solidFill>
              </a:rPr>
              <a:t>、</a:t>
            </a:r>
            <a:r>
              <a:rPr lang="en-GB" altLang="zh-CN" sz="2000" i="1" dirty="0">
                <a:solidFill>
                  <a:srgbClr val="C00000"/>
                </a:solidFill>
              </a:rPr>
              <a:t>protected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70676" name="TextBox 11"/>
          <p:cNvSpPr txBox="1">
            <a:spLocks noChangeArrowheads="1"/>
          </p:cNvSpPr>
          <p:nvPr/>
        </p:nvSpPr>
        <p:spPr bwMode="auto">
          <a:xfrm>
            <a:off x="3132138" y="1989138"/>
            <a:ext cx="1471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protected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3995936" y="401178"/>
            <a:ext cx="4680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//</a:t>
            </a:r>
            <a:r>
              <a:rPr lang="zh-CN" altLang="en-US" sz="1600" i="1" dirty="0">
                <a:solidFill>
                  <a:srgbClr val="002060"/>
                </a:solidFill>
              </a:rPr>
              <a:t>错误声明</a:t>
            </a: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Undergraduated_Student</a:t>
            </a:r>
            <a:r>
              <a:rPr lang="en-US" altLang="zh-CN" sz="1600" i="1" dirty="0">
                <a:solidFill>
                  <a:srgbClr val="002060"/>
                </a:solidFill>
              </a:rPr>
              <a:t> : public Student;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//</a:t>
            </a:r>
            <a:r>
              <a:rPr lang="zh-CN" altLang="en-US" sz="1600" i="1" dirty="0">
                <a:solidFill>
                  <a:srgbClr val="002060"/>
                </a:solidFill>
              </a:rPr>
              <a:t>正确声明</a:t>
            </a: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Undergraduated_Student</a:t>
            </a:r>
            <a:r>
              <a:rPr lang="en-US" altLang="zh-CN" sz="1600" i="1" dirty="0">
                <a:solidFill>
                  <a:srgbClr val="002060"/>
                </a:solidFill>
              </a:rPr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类</a:t>
            </a:r>
            <a:r>
              <a:rPr lang="en-GB" altLang="zh-CN" sz="2000" dirty="0" err="1">
                <a:latin typeface="宋体" panose="02010600030101010101" pitchFamily="2" charset="-122"/>
              </a:rPr>
              <a:t>D</a:t>
            </a:r>
            <a:r>
              <a:rPr lang="en-GB" altLang="en-US" sz="2000" dirty="0" err="1">
                <a:latin typeface="宋体" panose="02010600030101010101" pitchFamily="2" charset="-122"/>
              </a:rPr>
              <a:t>拥有两个</a:t>
            </a:r>
            <a:r>
              <a:rPr lang="en-GB" altLang="zh-CN" sz="2000" dirty="0" err="1">
                <a:latin typeface="宋体" panose="02010600030101010101" pitchFamily="2" charset="-122"/>
              </a:rPr>
              <a:t>x</a:t>
            </a:r>
            <a:r>
              <a:rPr lang="en-GB" altLang="en-US" sz="2000" dirty="0" err="1">
                <a:latin typeface="宋体" panose="02010600030101010101" pitchFamily="2" charset="-122"/>
              </a:rPr>
              <a:t>成员：</a:t>
            </a:r>
            <a:r>
              <a:rPr lang="en-GB" altLang="zh-CN" sz="2000" dirty="0" err="1">
                <a:latin typeface="宋体" panose="02010600030101010101" pitchFamily="2" charset="-122"/>
              </a:rPr>
              <a:t>B</a:t>
            </a:r>
            <a:r>
              <a:rPr lang="en-GB" altLang="zh-CN" sz="2000" dirty="0">
                <a:latin typeface="宋体" panose="02010600030101010101" pitchFamily="2" charset="-122"/>
              </a:rPr>
              <a:t>::</a:t>
            </a:r>
            <a:r>
              <a:rPr lang="en-GB" altLang="zh-CN" sz="2000" dirty="0" err="1">
                <a:latin typeface="宋体" panose="02010600030101010101" pitchFamily="2" charset="-122"/>
              </a:rPr>
              <a:t>x</a:t>
            </a:r>
            <a:r>
              <a:rPr lang="en-GB" altLang="en-US" sz="2000" dirty="0" err="1">
                <a:latin typeface="宋体" panose="02010600030101010101" pitchFamily="2" charset="-122"/>
              </a:rPr>
              <a:t>和</a:t>
            </a:r>
            <a:r>
              <a:rPr lang="en-GB" altLang="zh-CN" sz="2000" dirty="0" err="1">
                <a:latin typeface="宋体" panose="02010600030101010101" pitchFamily="2" charset="-122"/>
              </a:rPr>
              <a:t>C</a:t>
            </a:r>
            <a:r>
              <a:rPr lang="en-GB" altLang="zh-CN" sz="2000" dirty="0">
                <a:latin typeface="宋体" panose="02010600030101010101" pitchFamily="2" charset="-122"/>
              </a:rPr>
              <a:t>::x</a:t>
            </a:r>
          </a:p>
          <a:p>
            <a:pPr lvl="2" algn="just" eaLnBrk="1" hangingPunct="1"/>
            <a:endParaRPr lang="en-GB" altLang="zh-CN" sz="2000" dirty="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虚基类</a:t>
            </a:r>
            <a:endParaRPr lang="en-GB" altLang="en-US" sz="2000" dirty="0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GB" altLang="en-US" dirty="0" err="1">
                <a:latin typeface="宋体" panose="02010600030101010101" pitchFamily="2" charset="-122"/>
              </a:rPr>
              <a:t>合并</a:t>
            </a:r>
            <a:endParaRPr lang="en-GB" altLang="en-US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 sz="2800" dirty="0"/>
              <a:t>			</a:t>
            </a:r>
            <a:r>
              <a:rPr lang="en-GB" altLang="zh-CN" sz="1800" i="1" dirty="0"/>
              <a:t>class 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B: virtual </a:t>
            </a:r>
            <a:r>
              <a:rPr lang="en-US" altLang="zh-CN" sz="1800" i="1" dirty="0"/>
              <a:t>public </a:t>
            </a:r>
            <a:r>
              <a:rPr lang="en-GB" altLang="zh-CN" sz="1800" i="1" dirty="0"/>
              <a:t>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C: public virtual 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D: B, C;</a:t>
            </a:r>
            <a:endParaRPr lang="en-GB" altLang="zh-CN" sz="1800" dirty="0"/>
          </a:p>
          <a:p>
            <a:pPr lvl="1" algn="just" eaLnBrk="1" hangingPunct="1"/>
            <a:endParaRPr lang="en-GB" altLang="zh-CN" sz="1800" dirty="0"/>
          </a:p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注意</a:t>
            </a:r>
            <a:endParaRPr lang="en-GB" altLang="en-US" sz="2000" dirty="0"/>
          </a:p>
          <a:p>
            <a:pPr lvl="3" algn="just" eaLnBrk="1" hangingPunct="1"/>
            <a:r>
              <a:rPr lang="en-GB" altLang="en-US" dirty="0" err="1">
                <a:solidFill>
                  <a:srgbClr val="C00000"/>
                </a:solidFill>
                <a:latin typeface="宋体" panose="02010600030101010101" pitchFamily="2" charset="-122"/>
              </a:rPr>
              <a:t>虚基类的构造函数由最新派生出的类的构造函数调用</a:t>
            </a:r>
            <a:endParaRPr lang="en-GB" altLang="en-US" dirty="0">
              <a:solidFill>
                <a:srgbClr val="C00000"/>
              </a:solidFill>
            </a:endParaRPr>
          </a:p>
          <a:p>
            <a:pPr lvl="3" algn="just" eaLnBrk="1" hangingPunct="1"/>
            <a:r>
              <a:rPr lang="en-GB" altLang="en-US" dirty="0" err="1">
                <a:solidFill>
                  <a:srgbClr val="C00000"/>
                </a:solidFill>
                <a:latin typeface="宋体" panose="02010600030101010101" pitchFamily="2" charset="-122"/>
              </a:rPr>
              <a:t>虚基类的构造函数优先非虚基类的构造函数执行</a:t>
            </a:r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0"/>
            <a:ext cx="38957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14313"/>
            <a:ext cx="45434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14625"/>
            <a:ext cx="5524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友元和</a:t>
            </a:r>
            <a:r>
              <a:rPr lang="en-US" altLang="zh-CN" dirty="0"/>
              <a:t>protected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3749352" cy="4114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class Base (</a:t>
            </a:r>
          </a:p>
          <a:p>
            <a:pPr marL="0" indent="0">
              <a:buNone/>
            </a:pPr>
            <a:r>
              <a:rPr lang="en-US" altLang="zh-CN" i="1" dirty="0"/>
              <a:t>protected :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int</a:t>
            </a:r>
            <a:r>
              <a:rPr lang="en-US" altLang="zh-CN" i="1" dirty="0"/>
              <a:t> </a:t>
            </a:r>
            <a:r>
              <a:rPr lang="en-US" altLang="zh-CN" i="1" dirty="0" err="1"/>
              <a:t>prot_mem</a:t>
            </a:r>
            <a:r>
              <a:rPr lang="en-US" altLang="zh-CN" i="1" dirty="0"/>
              <a:t>;</a:t>
            </a:r>
          </a:p>
          <a:p>
            <a:pPr marL="0" indent="0">
              <a:buNone/>
            </a:pPr>
            <a:r>
              <a:rPr lang="en-US" altLang="zh-CN" i="1" dirty="0"/>
              <a:t>} ;</a:t>
            </a:r>
          </a:p>
          <a:p>
            <a:pPr marL="0" indent="0">
              <a:buNone/>
            </a:pPr>
            <a:r>
              <a:rPr lang="en-US" altLang="zh-CN" i="1" dirty="0"/>
              <a:t>class Sneaky : public Base {</a:t>
            </a:r>
          </a:p>
          <a:p>
            <a:pPr marL="0" indent="0">
              <a:buNone/>
            </a:pPr>
            <a:r>
              <a:rPr lang="en-US" altLang="zh-CN" i="1" dirty="0"/>
              <a:t>    friend void clobber(Sneaky&amp;) ;</a:t>
            </a:r>
          </a:p>
          <a:p>
            <a:pPr marL="0" indent="0">
              <a:buNone/>
            </a:pPr>
            <a:r>
              <a:rPr lang="en-US" altLang="zh-CN" i="1" dirty="0"/>
              <a:t>    friend void clobber(Base&amp;);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int</a:t>
            </a:r>
            <a:r>
              <a:rPr lang="en-US" altLang="zh-CN" i="1" dirty="0"/>
              <a:t> j;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void clobber(Sneaky &amp;s) { </a:t>
            </a:r>
            <a:r>
              <a:rPr lang="en-US" altLang="zh-CN" i="1" dirty="0" err="1"/>
              <a:t>s.j</a:t>
            </a:r>
            <a:r>
              <a:rPr lang="en-US" altLang="zh-CN" i="1" dirty="0"/>
              <a:t> = </a:t>
            </a:r>
            <a:r>
              <a:rPr lang="en-US" altLang="zh-CN" i="1" dirty="0" err="1"/>
              <a:t>s.prot_mem</a:t>
            </a:r>
            <a:r>
              <a:rPr lang="en-US" altLang="zh-CN" i="1" dirty="0"/>
              <a:t> = 0; )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void clobber(Base &amp;b) { </a:t>
            </a:r>
            <a:r>
              <a:rPr lang="en-US" altLang="zh-CN" i="1" dirty="0" err="1"/>
              <a:t>b.prot_mem</a:t>
            </a:r>
            <a:r>
              <a:rPr lang="en-US" altLang="zh-CN" i="1" dirty="0"/>
              <a:t> = 0; }</a:t>
            </a:r>
            <a:endParaRPr lang="zh-CN" altLang="en-US" i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932040" y="2564904"/>
            <a:ext cx="410445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 protected </a:t>
            </a:r>
            <a:r>
              <a:rPr lang="zh-CN" altLang="en-US" kern="0" dirty="0"/>
              <a:t>成员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能访问</a:t>
            </a:r>
            <a:r>
              <a:rPr lang="en-US" altLang="zh-CN" kern="0" dirty="0"/>
              <a:t>Sneaky::</a:t>
            </a:r>
            <a:r>
              <a:rPr lang="en-US" altLang="zh-CN" kern="0" dirty="0" err="1"/>
              <a:t>prot_mem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不能访问</a:t>
            </a:r>
            <a:r>
              <a:rPr lang="en-US" altLang="zh-CN" kern="0" dirty="0"/>
              <a:t>Base::</a:t>
            </a:r>
            <a:r>
              <a:rPr lang="en-US" altLang="zh-CN" kern="0" dirty="0" err="1"/>
              <a:t>prot_mem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 j </a:t>
            </a:r>
            <a:r>
              <a:rPr lang="zh-CN" altLang="en-US" kern="0" dirty="0"/>
              <a:t>默认是</a:t>
            </a:r>
            <a:r>
              <a:rPr lang="en-US" altLang="zh-CN" kern="0" dirty="0"/>
              <a:t>private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正确：</a:t>
            </a:r>
            <a:r>
              <a:rPr lang="en-US" altLang="zh-CN" kern="0" dirty="0"/>
              <a:t>clobber </a:t>
            </a:r>
            <a:r>
              <a:rPr lang="zh-CN" altLang="en-US" kern="0" dirty="0"/>
              <a:t>能访问</a:t>
            </a:r>
            <a:r>
              <a:rPr lang="en-US" altLang="zh-CN" kern="0" dirty="0"/>
              <a:t>Sneaky</a:t>
            </a:r>
            <a:r>
              <a:rPr lang="zh-CN" altLang="en-US" kern="0" dirty="0"/>
              <a:t>对象的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dirty="0"/>
              <a:t>private</a:t>
            </a:r>
            <a:r>
              <a:rPr lang="zh-CN" altLang="en-US" dirty="0"/>
              <a:t>和</a:t>
            </a:r>
            <a:r>
              <a:rPr lang="en-US" altLang="zh-CN" dirty="0"/>
              <a:t>protected</a:t>
            </a:r>
            <a:r>
              <a:rPr lang="zh-CN" altLang="en-US" dirty="0"/>
              <a:t>成员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clobber </a:t>
            </a:r>
            <a:r>
              <a:rPr lang="zh-CN" altLang="en-US" kern="0" dirty="0"/>
              <a:t>不能访问</a:t>
            </a:r>
            <a:r>
              <a:rPr lang="en-US" altLang="zh-CN" kern="0" dirty="0"/>
              <a:t>Base</a:t>
            </a:r>
            <a:r>
              <a:rPr lang="zh-CN" altLang="en-US" kern="0" dirty="0"/>
              <a:t>的</a:t>
            </a:r>
            <a:r>
              <a:rPr lang="en-US" altLang="zh-CN" dirty="0"/>
              <a:t>protected </a:t>
            </a:r>
            <a:r>
              <a:rPr lang="zh-CN" altLang="en-US" dirty="0"/>
              <a:t>成员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4753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继承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派生类对象的初始化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由基类和派生类共同完成</a:t>
            </a:r>
          </a:p>
          <a:p>
            <a:pPr lvl="1" algn="just" eaLnBrk="1" hangingPunct="1">
              <a:lnSpc>
                <a:spcPct val="90000"/>
              </a:lnSpc>
            </a:pP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构造函数的执行次序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基类的构造函数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zh-CN" sz="2000">
                <a:latin typeface="宋体" panose="02010600030101010101" pitchFamily="2" charset="-122"/>
              </a:rPr>
              <a:t>派生类</a:t>
            </a:r>
            <a:r>
              <a:rPr lang="en-GB" altLang="en-US" sz="2000">
                <a:latin typeface="宋体" panose="02010600030101010101" pitchFamily="2" charset="-122"/>
              </a:rPr>
              <a:t>对象成员</a:t>
            </a:r>
            <a:r>
              <a:rPr lang="zh-CN" altLang="en-US" sz="2000">
                <a:latin typeface="宋体" panose="02010600030101010101" pitchFamily="2" charset="-122"/>
              </a:rPr>
              <a:t>类</a:t>
            </a:r>
            <a:r>
              <a:rPr lang="en-GB" altLang="en-US" sz="2000">
                <a:latin typeface="宋体" panose="02010600030101010101" pitchFamily="2" charset="-122"/>
              </a:rPr>
              <a:t>的构造函数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派生类的构造函数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>
                <a:latin typeface="宋体" panose="02010600030101010101" pitchFamily="2" charset="-122"/>
              </a:rPr>
              <a:t>析构</a:t>
            </a:r>
            <a:r>
              <a:rPr lang="en-GB" altLang="en-US" sz="2400">
                <a:latin typeface="宋体" panose="02010600030101010101" pitchFamily="2" charset="-122"/>
              </a:rPr>
              <a:t>函数的执行次序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与构造函数相反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继承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sz="2400">
                <a:latin typeface="宋体" panose="02010600030101010101" pitchFamily="2" charset="-122"/>
              </a:rPr>
              <a:t>基类构造函数</a:t>
            </a:r>
            <a:r>
              <a:rPr lang="en-GB" altLang="zh-CN" sz="2400">
                <a:latin typeface="宋体" panose="02010600030101010101" pitchFamily="2" charset="-122"/>
              </a:rPr>
              <a:t>的</a:t>
            </a:r>
            <a:r>
              <a:rPr lang="zh-CN" altLang="en-GB" sz="2400">
                <a:latin typeface="宋体" panose="02010600030101010101" pitchFamily="2" charset="-122"/>
              </a:rPr>
              <a:t>调用</a:t>
            </a:r>
          </a:p>
          <a:p>
            <a:pPr lvl="2" eaLnBrk="1" hangingPunct="1"/>
            <a:r>
              <a:rPr lang="en-US" altLang="en-GB" sz="2000">
                <a:latin typeface="宋体" panose="02010600030101010101" pitchFamily="2" charset="-122"/>
              </a:rPr>
              <a:t>缺省执行基类默认构造函数</a:t>
            </a:r>
          </a:p>
          <a:p>
            <a:pPr lvl="2" eaLnBrk="1" hangingPunct="1"/>
            <a:r>
              <a:rPr lang="en-US" altLang="en-GB" sz="2000">
                <a:latin typeface="宋体" panose="02010600030101010101" pitchFamily="2" charset="-122"/>
              </a:rPr>
              <a:t>如果要执行基类的</a:t>
            </a:r>
            <a:r>
              <a:rPr lang="en-US" altLang="en-GB" sz="2000" b="1">
                <a:solidFill>
                  <a:srgbClr val="002060"/>
                </a:solidFill>
                <a:latin typeface="宋体" panose="02010600030101010101" pitchFamily="2" charset="-122"/>
              </a:rPr>
              <a:t>非默认构造函数</a:t>
            </a:r>
            <a:r>
              <a:rPr lang="en-US" altLang="en-GB" sz="2000">
                <a:latin typeface="宋体" panose="02010600030101010101" pitchFamily="2" charset="-122"/>
              </a:rPr>
              <a:t>，则必须在派生类构造函数的</a:t>
            </a:r>
            <a:r>
              <a:rPr lang="en-US" altLang="en-GB" sz="2000" b="1">
                <a:solidFill>
                  <a:srgbClr val="0D0D0D"/>
                </a:solidFill>
                <a:latin typeface="宋体" panose="02010600030101010101" pitchFamily="2" charset="-122"/>
              </a:rPr>
              <a:t>成员初始化表</a:t>
            </a:r>
            <a:r>
              <a:rPr lang="en-US" altLang="en-GB" sz="2000">
                <a:latin typeface="宋体" panose="02010600030101010101" pitchFamily="2" charset="-122"/>
              </a:rPr>
              <a:t>中指出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2351088" y="3624263"/>
            <a:ext cx="222091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{  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   A() { x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   A(int i) { x = i;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6321425" y="3505200"/>
            <a:ext cx="2136775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class B: public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  int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B() { y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B(int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) { y =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B(int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, int j):A(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{   y = j;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 dirty="0"/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2273300" y="5500688"/>
            <a:ext cx="13244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b1; 	</a:t>
            </a:r>
            <a:endParaRPr lang="en-US" altLang="zh-CN" sz="1800" b="1" i="1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b2(1); 	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b3(0,1);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27801AB-620B-394A-A137-47F8FE56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347706"/>
            <a:ext cx="2586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B(</a:t>
            </a:r>
            <a:r>
              <a:rPr lang="en-GB" altLang="zh-CN" sz="1800" i="1" dirty="0" err="1"/>
              <a:t>const</a:t>
            </a:r>
            <a:r>
              <a:rPr lang="en-GB" altLang="zh-CN" sz="1800" i="1" dirty="0"/>
              <a:t> B&amp; b){…}  </a:t>
            </a:r>
            <a:r>
              <a:rPr lang="en-GB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??</a:t>
            </a:r>
            <a:endParaRPr lang="zh-CN" altLang="en-US" sz="1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4DDF975-3D44-9443-AEF9-CAB8C87E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158" y="5500688"/>
            <a:ext cx="35429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B::B(int)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A::A(int)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</a:t>
            </a:r>
            <a:r>
              <a:rPr lang="en-US" altLang="zh-CN" sz="1800" b="1" i="1" dirty="0" err="1">
                <a:solidFill>
                  <a:srgbClr val="006600"/>
                </a:solidFill>
              </a:rPr>
              <a:t>int,int</a:t>
            </a:r>
            <a:r>
              <a:rPr lang="en-US" altLang="zh-CN" sz="1800" b="1" i="1" dirty="0">
                <a:solidFill>
                  <a:srgbClr val="006600"/>
                </a:solidFill>
              </a:rPr>
              <a:t>)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969E959-C5C0-4747-9AA5-08412DF7A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054122"/>
            <a:ext cx="36518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class B: public A</a:t>
            </a:r>
            <a:r>
              <a:rPr lang="en-US" altLang="zh-CN" sz="1800" i="1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using A::A; //</a:t>
            </a:r>
            <a:r>
              <a:rPr lang="zh-CN" altLang="en-US" sz="1800" i="1" dirty="0"/>
              <a:t>继承</a:t>
            </a:r>
            <a:r>
              <a:rPr lang="en-US" altLang="zh-CN" sz="1800" i="1" dirty="0"/>
              <a:t>A</a:t>
            </a:r>
            <a:r>
              <a:rPr lang="zh-CN" altLang="en-US" sz="1800" i="1" dirty="0"/>
              <a:t>的构造函数</a:t>
            </a:r>
            <a:endParaRPr lang="en-GB" altLang="zh-CN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231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800" dirty="0" err="1">
                <a:latin typeface="宋体" panose="02010600030101010101" pitchFamily="2" charset="-122"/>
              </a:rPr>
              <a:t>类型相容</a:t>
            </a:r>
            <a:endParaRPr lang="en-GB" altLang="en-US" sz="28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 dirty="0" err="1">
                <a:latin typeface="宋体" panose="02010600030101010101" pitchFamily="2" charset="-122"/>
              </a:rPr>
              <a:t>类</a:t>
            </a:r>
            <a:r>
              <a:rPr lang="en-GB" altLang="zh-CN" sz="2400" dirty="0" err="1">
                <a:latin typeface="宋体" panose="02010600030101010101" pitchFamily="2" charset="-122"/>
              </a:rPr>
              <a:t>、</a:t>
            </a:r>
            <a:r>
              <a:rPr lang="en-GB" altLang="en-US" sz="2400" dirty="0" err="1">
                <a:latin typeface="宋体" panose="02010600030101010101" pitchFamily="2" charset="-122"/>
              </a:rPr>
              <a:t>类型</a:t>
            </a:r>
            <a:endParaRPr lang="en-GB" altLang="en-US" sz="24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 dirty="0" err="1">
                <a:latin typeface="宋体" panose="02010600030101010101" pitchFamily="2" charset="-122"/>
              </a:rPr>
              <a:t>类型相容</a:t>
            </a:r>
            <a:r>
              <a:rPr lang="en-GB" altLang="zh-CN" sz="2400" dirty="0" err="1">
                <a:latin typeface="宋体" panose="02010600030101010101" pitchFamily="2" charset="-122"/>
              </a:rPr>
              <a:t>、</a:t>
            </a:r>
            <a:r>
              <a:rPr lang="en-GB" altLang="en-US" sz="2400" dirty="0" err="1">
                <a:latin typeface="宋体" panose="02010600030101010101" pitchFamily="2" charset="-122"/>
              </a:rPr>
              <a:t>赋值相容</a:t>
            </a:r>
            <a:endParaRPr lang="en-GB" altLang="en-US" sz="24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400" dirty="0">
                <a:latin typeface="宋体" panose="02010600030101010101" pitchFamily="2" charset="-122"/>
              </a:rPr>
              <a:t>问题：</a:t>
            </a:r>
            <a:r>
              <a:rPr lang="en-US" altLang="zh-CN" sz="240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是什么类型时，</a:t>
            </a:r>
            <a:r>
              <a:rPr lang="en-US" altLang="zh-CN" sz="2400" dirty="0">
                <a:latin typeface="宋体" panose="02010600030101010101" pitchFamily="2" charset="-122"/>
              </a:rPr>
              <a:t>a = b </a:t>
            </a:r>
            <a:r>
              <a:rPr lang="zh-CN" altLang="en-US" sz="2400" dirty="0">
                <a:latin typeface="宋体" panose="02010600030101010101" pitchFamily="2" charset="-122"/>
              </a:rPr>
              <a:t>合法？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zh-CN" sz="2000" dirty="0"/>
              <a:t>A a; 	 B b; 		class B: public A</a:t>
            </a:r>
            <a:endParaRPr lang="zh-CN" altLang="en-GB" sz="2000" dirty="0"/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对象的身份发生变化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属于派生类的属性已不存在</a:t>
            </a:r>
          </a:p>
          <a:p>
            <a:pPr lvl="2" algn="just" eaLnBrk="1" hangingPunct="1">
              <a:lnSpc>
                <a:spcPct val="90000"/>
              </a:lnSpc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 dirty="0"/>
              <a:t>B* pb;  A* pa = pb; 	   	class B: public A 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 dirty="0"/>
              <a:t>B  b; 	   A &amp;a=b; 	class B: public A</a:t>
            </a:r>
            <a:r>
              <a:rPr lang="en-GB" altLang="zh-CN" sz="2000" dirty="0">
                <a:latin typeface="宋体" panose="02010600030101010101" pitchFamily="2" charset="-122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对象身份没有发生变化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57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057400"/>
            <a:ext cx="1981200" cy="3657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{    </a:t>
            </a:r>
            <a:r>
              <a:rPr lang="en-US" altLang="zh-CN" sz="1800" i="1" dirty="0" err="1"/>
              <a:t>int</a:t>
            </a:r>
            <a:r>
              <a:rPr lang="en-US" altLang="zh-CN" sz="1800" i="1" dirty="0"/>
              <a:t> </a:t>
            </a:r>
            <a:r>
              <a:rPr lang="en-US" altLang="zh-CN" sz="1800" i="1" dirty="0" err="1"/>
              <a:t>x,y</a:t>
            </a:r>
            <a:r>
              <a:rPr lang="en-US" altLang="zh-CN" sz="1800" i="1" dirty="0"/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     void 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class B: public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{    </a:t>
            </a:r>
            <a:r>
              <a:rPr lang="en-US" altLang="zh-CN" sz="1800" i="1" dirty="0" err="1"/>
              <a:t>int</a:t>
            </a:r>
            <a:r>
              <a:rPr lang="en-US" altLang="zh-CN" sz="1800" i="1" dirty="0"/>
              <a:t>  z;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  void 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  void g();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};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3505200" y="2057400"/>
            <a:ext cx="186372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A  </a:t>
            </a:r>
            <a:r>
              <a:rPr lang="en-US" altLang="zh-CN" sz="1800" i="1" dirty="0" err="1"/>
              <a:t>a</a:t>
            </a:r>
            <a:r>
              <a:rPr lang="en-US" altLang="zh-CN" sz="1800" i="1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 </a:t>
            </a:r>
            <a:r>
              <a:rPr lang="en-US" altLang="zh-CN" sz="1800" i="1" dirty="0" err="1"/>
              <a:t>b</a:t>
            </a:r>
            <a:r>
              <a:rPr lang="en-US" altLang="zh-CN" sz="1800" i="1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a = b;     //OK,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= a;     //</a:t>
            </a:r>
            <a:r>
              <a:rPr lang="en-US" altLang="zh-CN" sz="1800" i="1" dirty="0">
                <a:solidFill>
                  <a:srgbClr val="CC0000"/>
                </a:solidFill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/>
              <a:t>a.f</a:t>
            </a:r>
            <a:r>
              <a:rPr lang="en-US" altLang="zh-CN" sz="1800" i="1" dirty="0"/>
              <a:t>();      //A::f()</a:t>
            </a:r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3505200" y="3962400"/>
            <a:ext cx="27686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A &amp;r_a=b;      	 //OK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A *p_a=&amp;b; 	 //OK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B &amp;r_b=a; 	 //</a:t>
            </a:r>
            <a:r>
              <a:rPr lang="en-GB" altLang="zh-CN" sz="1800" i="1">
                <a:solidFill>
                  <a:srgbClr val="CC0000"/>
                </a:solidFill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B *p_b=&amp;a;	 //</a:t>
            </a:r>
            <a:r>
              <a:rPr lang="en-GB" altLang="zh-CN" sz="1800" i="1">
                <a:solidFill>
                  <a:srgbClr val="CC0000"/>
                </a:solidFill>
              </a:rPr>
              <a:t>Error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>
              <a:solidFill>
                <a:srgbClr val="CC0000"/>
              </a:solidFill>
            </a:endParaRP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5562600" y="974725"/>
            <a:ext cx="221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把派生类对象赋值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给基类对象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4876800" y="5919788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基类的引用或指针可以引用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或指向派生类对象</a:t>
            </a:r>
            <a:endParaRPr lang="zh-CN" altLang="en-US" sz="2000" i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6456363" y="1968500"/>
            <a:ext cx="2306637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func1(A&amp; 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…  </a:t>
            </a:r>
            <a:r>
              <a:rPr lang="en-GB" altLang="zh-CN" sz="1800" i="1" dirty="0" err="1"/>
              <a:t>a.f</a:t>
            </a:r>
            <a:r>
              <a:rPr lang="en-GB" altLang="zh-CN" sz="1800" i="1" dirty="0"/>
              <a:t>(); 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func2(A *pa)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…  pa-&gt;f(); 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func1(b);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func2(&amp;b);</a:t>
            </a:r>
            <a:endParaRPr lang="en-US" altLang="zh-CN" sz="1800" dirty="0"/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7772400" y="4419600"/>
            <a:ext cx="1295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A::f?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B::f</a:t>
            </a:r>
            <a:r>
              <a:rPr lang="en-GB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？</a:t>
            </a:r>
            <a:endParaRPr lang="en-US" altLang="zh-CN" sz="24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 flipH="1" flipV="1">
            <a:off x="7620000" y="3886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 flipH="1">
            <a:off x="4114800" y="1676400"/>
            <a:ext cx="2133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 flipH="1" flipV="1">
            <a:off x="4800600" y="45720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 autoUpdateAnimBg="0"/>
      <p:bldP spid="181256" grpId="0" autoUpdateAnimBg="0"/>
      <p:bldP spid="18125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前期绑定（</a:t>
            </a:r>
            <a:r>
              <a:rPr lang="en-US" altLang="zh-CN" sz="2400"/>
              <a:t>Early Binding</a:t>
            </a:r>
            <a:r>
              <a:rPr lang="en-US" altLang="zh-CN" sz="2400">
                <a:latin typeface="宋体" panose="02010600030101010101" pitchFamily="2" charset="-122"/>
              </a:rPr>
              <a:t>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编译时刻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依据对象的静态类型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效率高、灵活性差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动态绑定（</a:t>
            </a:r>
            <a:r>
              <a:rPr lang="en-US" altLang="zh-CN" sz="2400"/>
              <a:t>Late Binding</a:t>
            </a:r>
            <a:r>
              <a:rPr lang="en-US" altLang="zh-CN" sz="2400">
                <a:latin typeface="宋体" panose="02010600030101010101" pitchFamily="2" charset="-122"/>
              </a:rPr>
              <a:t>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运行时刻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依据对象的实际类型（动态）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灵活性高、效率低</a:t>
            </a:r>
          </a:p>
          <a:p>
            <a:pPr lvl="1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注重效率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默认前期绑定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后期绑定需显式指出	</a:t>
            </a:r>
            <a:r>
              <a:rPr lang="en-US" altLang="zh-CN" sz="2000" i="1">
                <a:solidFill>
                  <a:schemeClr val="tx2"/>
                </a:solidFill>
              </a:rPr>
              <a:t>virtual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10126</TotalTime>
  <Words>2840</Words>
  <Application>Microsoft Macintosh PowerPoint</Application>
  <PresentationFormat>全屏显示(4:3)</PresentationFormat>
  <Paragraphs>679</Paragraphs>
  <Slides>31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Calibri</vt:lpstr>
      <vt:lpstr>Tahoma</vt:lpstr>
      <vt:lpstr>Times New Roman</vt:lpstr>
      <vt:lpstr>Wingdings</vt:lpstr>
      <vt:lpstr>Blends</vt:lpstr>
      <vt:lpstr>C++程序设计（part 2）</vt:lpstr>
      <vt:lpstr>继承</vt:lpstr>
      <vt:lpstr>单继承</vt:lpstr>
      <vt:lpstr>友元和protected</vt:lpstr>
      <vt:lpstr>继承</vt:lpstr>
      <vt:lpstr>继承</vt:lpstr>
      <vt:lpstr>虚函数</vt:lpstr>
      <vt:lpstr>虚函数</vt:lpstr>
      <vt:lpstr>虚函数</vt:lpstr>
      <vt:lpstr>虚函数</vt:lpstr>
      <vt:lpstr>虚函数</vt:lpstr>
      <vt:lpstr>虚函数</vt:lpstr>
      <vt:lpstr>虚函数</vt:lpstr>
      <vt:lpstr>final, override</vt:lpstr>
      <vt:lpstr>虚函数</vt:lpstr>
      <vt:lpstr>虚函数</vt:lpstr>
      <vt:lpstr>PowerPoint 演示文稿</vt:lpstr>
      <vt:lpstr>PowerPoint 演示文稿</vt:lpstr>
      <vt:lpstr>PowerPoint 演示文稿</vt:lpstr>
      <vt:lpstr>虚函数</vt:lpstr>
      <vt:lpstr>虚函数</vt:lpstr>
      <vt:lpstr>虚函数</vt:lpstr>
      <vt:lpstr>虚函数</vt:lpstr>
      <vt:lpstr>虚函数</vt:lpstr>
      <vt:lpstr>多继承</vt:lpstr>
      <vt:lpstr>多继承</vt:lpstr>
      <vt:lpstr>多继承</vt:lpstr>
      <vt:lpstr>多继承</vt:lpstr>
      <vt:lpstr>多继承</vt:lpstr>
      <vt:lpstr>多继承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zt</dc:creator>
  <cp:lastModifiedBy>Microsoft Office User</cp:lastModifiedBy>
  <cp:revision>517</cp:revision>
  <cp:lastPrinted>1601-01-01T00:00:00Z</cp:lastPrinted>
  <dcterms:created xsi:type="dcterms:W3CDTF">2007-03-08T08:43:17Z</dcterms:created>
  <dcterms:modified xsi:type="dcterms:W3CDTF">2022-04-22T07:06:04Z</dcterms:modified>
</cp:coreProperties>
</file>