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76"/>
  </p:handoutMasterIdLst>
  <p:sldIdLst>
    <p:sldId id="256" r:id="rId3"/>
    <p:sldId id="258" r:id="rId4"/>
    <p:sldId id="257" r:id="rId6"/>
    <p:sldId id="367" r:id="rId7"/>
    <p:sldId id="381" r:id="rId8"/>
    <p:sldId id="389" r:id="rId9"/>
    <p:sldId id="368" r:id="rId10"/>
    <p:sldId id="382" r:id="rId11"/>
    <p:sldId id="369" r:id="rId12"/>
    <p:sldId id="385" r:id="rId13"/>
    <p:sldId id="390" r:id="rId14"/>
    <p:sldId id="370" r:id="rId15"/>
    <p:sldId id="371" r:id="rId16"/>
    <p:sldId id="372" r:id="rId17"/>
    <p:sldId id="373" r:id="rId18"/>
    <p:sldId id="374" r:id="rId19"/>
    <p:sldId id="375" r:id="rId20"/>
    <p:sldId id="383" r:id="rId21"/>
    <p:sldId id="376" r:id="rId22"/>
    <p:sldId id="377" r:id="rId23"/>
    <p:sldId id="378" r:id="rId24"/>
    <p:sldId id="386" r:id="rId25"/>
    <p:sldId id="431" r:id="rId26"/>
    <p:sldId id="357" r:id="rId27"/>
    <p:sldId id="356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5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312" r:id="rId51"/>
    <p:sldId id="295" r:id="rId52"/>
    <p:sldId id="296" r:id="rId53"/>
    <p:sldId id="297" r:id="rId54"/>
    <p:sldId id="298" r:id="rId55"/>
    <p:sldId id="301" r:id="rId56"/>
    <p:sldId id="302" r:id="rId57"/>
    <p:sldId id="303" r:id="rId58"/>
    <p:sldId id="304" r:id="rId59"/>
    <p:sldId id="430" r:id="rId60"/>
    <p:sldId id="323" r:id="rId61"/>
    <p:sldId id="324" r:id="rId62"/>
    <p:sldId id="325" r:id="rId63"/>
    <p:sldId id="326" r:id="rId64"/>
    <p:sldId id="327" r:id="rId65"/>
    <p:sldId id="328" r:id="rId66"/>
    <p:sldId id="305" r:id="rId67"/>
    <p:sldId id="306" r:id="rId68"/>
    <p:sldId id="387" r:id="rId69"/>
    <p:sldId id="307" r:id="rId70"/>
    <p:sldId id="308" r:id="rId71"/>
    <p:sldId id="309" r:id="rId72"/>
    <p:sldId id="310" r:id="rId73"/>
    <p:sldId id="311" r:id="rId74"/>
    <p:sldId id="315" r:id="rId7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6040305040402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60403050404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60403050404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60403050404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60403050404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i="1" kern="1200">
        <a:solidFill>
          <a:schemeClr val="tx1"/>
        </a:solidFill>
        <a:latin typeface="Tahoma" panose="020B06040305040402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i="1" kern="1200">
        <a:solidFill>
          <a:schemeClr val="tx1"/>
        </a:solidFill>
        <a:latin typeface="Tahoma" panose="020B06040305040402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i="1" kern="1200">
        <a:solidFill>
          <a:schemeClr val="tx1"/>
        </a:solidFill>
        <a:latin typeface="Tahoma" panose="020B06040305040402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i="1" kern="1200">
        <a:solidFill>
          <a:schemeClr val="tx1"/>
        </a:solidFill>
        <a:latin typeface="Tahoma" panose="020B06040305040402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36" autoAdjust="0"/>
    <p:restoredTop sz="71578" autoAdjust="0"/>
  </p:normalViewPr>
  <p:slideViewPr>
    <p:cSldViewPr>
      <p:cViewPr varScale="1">
        <p:scale>
          <a:sx n="112" d="100"/>
          <a:sy n="112" d="100"/>
        </p:scale>
        <p:origin x="4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handoutMaster" Target="handoutMasters/handoutMaster1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60403050404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60403050404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83C7A7A-3292-D544-804C-6E56607111E4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60403050404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60403050404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4439808-3126-8948-820E-4BCC393D38B0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60403050404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60403050404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A8B457-C542-A34B-9599-D9286F6596A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60403050404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60403050404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FCF9BB5-D8D7-5D49-93FC-CF4B757E63A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4AB3-86CA-477E-A94E-5F7731B2954A}" type="slidenum">
              <a:rPr lang="zh-CN" altLang="en-US" smtClean="0"/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4AB3-86CA-477E-A94E-5F7731B2954A}" type="slidenum">
              <a:rPr lang="zh-CN" altLang="en-US" smtClean="0"/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4AB3-86CA-477E-A94E-5F7731B2954A}" type="slidenum">
              <a:rPr lang="zh-CN" altLang="en-US" smtClean="0"/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4AB3-86CA-477E-A94E-5F7731B2954A}" type="slidenum">
              <a:rPr lang="zh-CN" altLang="en-US" smtClean="0"/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4AB3-86CA-477E-A94E-5F7731B2954A}" type="slidenum">
              <a:rPr lang="zh-CN" altLang="en-US" smtClean="0"/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4AB3-86CA-477E-A94E-5F7731B2954A}" type="slidenum">
              <a:rPr lang="zh-CN" altLang="en-US" smtClean="0"/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4AB3-86CA-477E-A94E-5F7731B2954A}" type="slidenum">
              <a:rPr lang="zh-CN" altLang="en-US" smtClean="0"/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fld id="{DE1F5C23-6786-0248-8D3F-6EEB93EE0084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fld id="{9A432655-B670-E346-A5EF-9485BB61F69F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183BA4-5EF4-4F04-B427-AC1845DE45B2}" type="slidenum">
              <a:rPr lang="zh-CN" altLang="en-US" smtClean="0"/>
            </a:fld>
            <a:endParaRPr lang="en-US" altLang="zh-CN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96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>
              <a:spcBef>
                <a:spcPct val="20000"/>
              </a:spcBef>
            </a:pPr>
            <a:fld id="{91CB64D1-5F1D-CF4C-BBAE-2D0ECAAB8A91}" type="slidenum">
              <a:rPr lang="zh-CN" altLang="en-US">
                <a:latin typeface="Tahoma" panose="020B0604030504040204" charset="0"/>
              </a:rPr>
            </a:fld>
            <a:endParaRPr lang="en-US" altLang="zh-CN">
              <a:latin typeface="Tahoma" panose="020B060403050404020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fld id="{E65DC357-5647-CD4F-AF16-E0E5766CB546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57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>
              <a:spcBef>
                <a:spcPct val="20000"/>
              </a:spcBef>
            </a:pPr>
            <a:fld id="{EB330FCE-8E77-0C4A-90BD-945811C4AA74}" type="slidenum">
              <a:rPr lang="zh-CN" altLang="en-US">
                <a:latin typeface="Tahoma" panose="020B0604030504040204" charset="0"/>
              </a:rPr>
            </a:fld>
            <a:endParaRPr lang="en-US" altLang="zh-CN">
              <a:latin typeface="Tahoma" panose="020B060403050404020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endParaRPr lang="en-US" altLang="en-US" dirty="0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fld id="{6FDF7FDE-AB8A-6B4C-A8B3-E201E797EB5D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fld id="{8539CF17-2B6B-A443-B645-39F63575DF31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>
              <a:spcBef>
                <a:spcPct val="20000"/>
              </a:spcBef>
            </a:pPr>
            <a:fld id="{9A89E8EE-4907-8541-BBAD-84180FE5776A}" type="slidenum">
              <a:rPr lang="zh-CN" altLang="en-US">
                <a:latin typeface="Tahoma" panose="020B0604030504040204" charset="0"/>
              </a:rPr>
            </a:fld>
            <a:endParaRPr lang="zh-CN" altLang="en-US">
              <a:latin typeface="Tahoma" panose="020B060403050404020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4AB3-86CA-477E-A94E-5F7731B2954A}" type="slidenum">
              <a:rPr lang="zh-CN" altLang="en-US" smtClean="0"/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fld id="{15ECCC45-0C4C-B245-A499-E6A1DBA67116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911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>
              <a:spcBef>
                <a:spcPct val="20000"/>
              </a:spcBef>
            </a:pPr>
            <a:fld id="{F3F5FA66-DA4C-914A-9DAC-C628414C5C21}" type="slidenum">
              <a:rPr lang="zh-CN" altLang="en-US">
                <a:latin typeface="Tahoma" panose="020B0604030504040204" charset="0"/>
              </a:rPr>
            </a:fld>
            <a:endParaRPr lang="en-US" altLang="zh-CN">
              <a:latin typeface="Tahoma" panose="020B060403050404020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>
              <a:spcBef>
                <a:spcPct val="20000"/>
              </a:spcBef>
            </a:pPr>
            <a:fld id="{ECB6C441-B707-0045-894B-893FD920D9AA}" type="slidenum">
              <a:rPr lang="zh-CN" altLang="en-US">
                <a:latin typeface="Tahoma" panose="020B0604030504040204" charset="0"/>
              </a:rPr>
            </a:fld>
            <a:endParaRPr lang="en-US" altLang="zh-CN">
              <a:latin typeface="Tahoma" panose="020B060403050404020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为基类构造纯虚函数</a:t>
            </a:r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这里绿的那个每个都要写，就很烦</a:t>
            </a:r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RAll提供了更好的控制，像这样来个析构函数就没事了</a:t>
            </a:r>
            <a:endParaRPr lang="zh-CN" altLang="en-US" dirty="0"/>
          </a:p>
          <a:p>
            <a:r>
              <a:rPr lang="zh-CN" altLang="en-US" dirty="0"/>
              <a:t>那个</a:t>
            </a:r>
            <a:r>
              <a:rPr lang="en-US" altLang="zh-CN" dirty="0"/>
              <a:t>operator</a:t>
            </a:r>
            <a:r>
              <a:rPr lang="zh-CN" altLang="en-US" dirty="0"/>
              <a:t>是类型转化操作符重载</a:t>
            </a:r>
            <a:endParaRPr lang="zh-CN" altLang="en-US" dirty="0"/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fld id="{1A76833C-4A92-3B46-B841-E68FC3525190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fld id="{5DE05F87-6B37-AE4E-A7C4-8405275B6C89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4AB3-86CA-477E-A94E-5F7731B2954A}" type="slidenum">
              <a:rPr lang="zh-CN" altLang="en-US" smtClean="0"/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fld id="{5CEB95CF-2F3D-394F-8956-C8D0F03F0F05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4AB3-86CA-477E-A94E-5F7731B2954A}" type="slidenum">
              <a:rPr lang="zh-CN" altLang="en-US" smtClean="0"/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4AB3-86CA-477E-A94E-5F7731B2954A}" type="slidenum">
              <a:rPr lang="zh-CN" altLang="en-US" smtClean="0"/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4AB3-86CA-477E-A94E-5F7731B2954A}" type="slidenum">
              <a:rPr lang="zh-CN" altLang="en-US" smtClean="0"/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4AB3-86CA-477E-A94E-5F7731B2954A}" type="slidenum">
              <a:rPr lang="zh-CN" altLang="en-US" smtClean="0"/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4AB3-86CA-477E-A94E-5F7731B2954A}" type="slidenum">
              <a:rPr lang="zh-CN" altLang="en-US" smtClean="0"/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1pPr>
                <a:lvl2pPr marL="742950" indent="-28575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2pPr>
                <a:lvl3pPr marL="11430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4pPr>
                <a:lvl5pPr marL="20574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1pPr>
                <a:lvl2pPr marL="742950" indent="-28575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2pPr>
                <a:lvl3pPr marL="11430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4pPr>
                <a:lvl5pPr marL="20574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1pPr>
                <a:lvl2pPr marL="742950" indent="-28575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2pPr>
                <a:lvl3pPr marL="11430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4pPr>
                <a:lvl5pPr marL="20574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1pPr>
                <a:lvl2pPr marL="742950" indent="-28575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2pPr>
                <a:lvl3pPr marL="11430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4pPr>
                <a:lvl5pPr marL="20574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60403050404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604030504040204" charset="0"/>
                  <a:ea typeface="宋体" panose="02010600030101010101" pitchFamily="2" charset="-122"/>
                </a:defRPr>
              </a:lvl1pPr>
              <a:lvl2pPr marL="742950" indent="-28575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604030504040204" charset="0"/>
                  <a:ea typeface="宋体" panose="02010600030101010101" pitchFamily="2" charset="-122"/>
                </a:defRPr>
              </a:lvl2pPr>
              <a:lvl3pPr marL="11430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604030504040204" charset="0"/>
                  <a:ea typeface="宋体" panose="02010600030101010101" pitchFamily="2" charset="-122"/>
                </a:defRPr>
              </a:lvl3pPr>
              <a:lvl4pPr marL="16002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604030504040204" charset="0"/>
                  <a:ea typeface="宋体" panose="02010600030101010101" pitchFamily="2" charset="-122"/>
                </a:defRPr>
              </a:lvl4pPr>
              <a:lvl5pPr marL="20574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60403050404020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60403050404020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60403050404020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60403050404020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60403050404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604030504040204" charset="0"/>
                  <a:ea typeface="宋体" panose="02010600030101010101" pitchFamily="2" charset="-122"/>
                </a:defRPr>
              </a:lvl1pPr>
              <a:lvl2pPr marL="742950" indent="-28575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604030504040204" charset="0"/>
                  <a:ea typeface="宋体" panose="02010600030101010101" pitchFamily="2" charset="-122"/>
                </a:defRPr>
              </a:lvl2pPr>
              <a:lvl3pPr marL="11430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604030504040204" charset="0"/>
                  <a:ea typeface="宋体" panose="02010600030101010101" pitchFamily="2" charset="-122"/>
                </a:defRPr>
              </a:lvl3pPr>
              <a:lvl4pPr marL="16002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604030504040204" charset="0"/>
                  <a:ea typeface="宋体" panose="02010600030101010101" pitchFamily="2" charset="-122"/>
                </a:defRPr>
              </a:lvl4pPr>
              <a:lvl5pPr marL="20574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60403050404020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60403050404020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60403050404020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60403050404020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60403050404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604030504040204" charset="0"/>
                  <a:ea typeface="宋体" panose="02010600030101010101" pitchFamily="2" charset="-122"/>
                </a:defRPr>
              </a:lvl1pPr>
              <a:lvl2pPr marL="742950" indent="-28575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604030504040204" charset="0"/>
                  <a:ea typeface="宋体" panose="02010600030101010101" pitchFamily="2" charset="-122"/>
                </a:defRPr>
              </a:lvl2pPr>
              <a:lvl3pPr marL="11430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604030504040204" charset="0"/>
                  <a:ea typeface="宋体" panose="02010600030101010101" pitchFamily="2" charset="-122"/>
                </a:defRPr>
              </a:lvl3pPr>
              <a:lvl4pPr marL="16002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604030504040204" charset="0"/>
                  <a:ea typeface="宋体" panose="02010600030101010101" pitchFamily="2" charset="-122"/>
                </a:defRPr>
              </a:lvl4pPr>
              <a:lvl5pPr marL="20574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60403050404020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60403050404020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60403050404020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60403050404020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60403050404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1C95258-68AE-FD4B-8236-D26A719CC2B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CC722-8DA1-444C-9958-A494FFE8DBB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C6D5B-8B3E-554D-8ABF-CBC24004F9D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077DC-756B-0A43-97C2-56D92CAACD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7C545-38E5-B44B-8458-472EBF1759C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D1799-CFEA-814B-AEE5-EDD2A7ABDD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61200-847C-0945-9F3B-06BFD00CD2F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42A79-2DDC-464C-A5BF-32215B1B0DE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75EA9-DE5E-824F-9FDC-2277BE9AE0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DC920-875B-224A-B639-4B7966933C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87C00-67C4-DA4A-987E-9EDE806600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i="0">
                <a:latin typeface="Tahoma" panose="020B060403050404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i="0">
                <a:latin typeface="Tahoma" panose="020B060403050404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i="0">
                <a:latin typeface="Tahoma" panose="020B060403050404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5654C3A-3D29-6D46-98ED-EC5CD6C91F9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面向对象程序设计（</a:t>
            </a:r>
            <a:r>
              <a:rPr lang="en-US" altLang="zh-CN"/>
              <a:t>part 3）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714348" y="2786058"/>
            <a:ext cx="1928826" cy="85725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/>
              <a:t>new person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2643174" y="3143248"/>
            <a:ext cx="2714644" cy="78581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1868" y="2857496"/>
            <a:ext cx="121058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sz="1600" b="1" u="sng" dirty="0"/>
              <a:t>操作符重载</a:t>
            </a:r>
            <a:endParaRPr lang="zh-CN" altLang="en-US" sz="1600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5857884" y="3429000"/>
            <a:ext cx="142539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sz="1600" b="1" u="sng" dirty="0"/>
              <a:t>空间足够吗？</a:t>
            </a:r>
            <a:endParaRPr lang="zh-CN" altLang="en-US" sz="1600" b="1" u="sng" dirty="0"/>
          </a:p>
        </p:txBody>
      </p:sp>
      <p:sp>
        <p:nvSpPr>
          <p:cNvPr id="13" name="流程图: 决策 12"/>
          <p:cNvSpPr/>
          <p:nvPr/>
        </p:nvSpPr>
        <p:spPr bwMode="auto">
          <a:xfrm>
            <a:off x="4500562" y="3929066"/>
            <a:ext cx="1928826" cy="928694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/>
              <a:t>scan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rot="5400000">
            <a:off x="4732736" y="4768463"/>
            <a:ext cx="642942" cy="8215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rot="16200000" flipH="1">
            <a:off x="5554272" y="4768462"/>
            <a:ext cx="642942" cy="8215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57884" y="4786322"/>
            <a:ext cx="59824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sz="1600" b="1" u="sng" dirty="0"/>
              <a:t>足够</a:t>
            </a:r>
            <a:endParaRPr lang="zh-CN" altLang="en-US" sz="1600" b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5891360" y="5643578"/>
            <a:ext cx="225254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sz="1600" b="1" u="sng" dirty="0"/>
              <a:t>在可用容器内分配空间</a:t>
            </a:r>
            <a:endParaRPr lang="zh-CN" altLang="en-US" sz="1600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4286248" y="4714884"/>
            <a:ext cx="59824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sz="1600" b="1" u="sng" dirty="0"/>
              <a:t>不够</a:t>
            </a:r>
            <a:endParaRPr lang="zh-CN" altLang="en-US" sz="1600" b="1" u="sng" dirty="0"/>
          </a:p>
        </p:txBody>
      </p:sp>
      <p:sp>
        <p:nvSpPr>
          <p:cNvPr id="17" name="矩形 16"/>
          <p:cNvSpPr/>
          <p:nvPr/>
        </p:nvSpPr>
        <p:spPr bwMode="auto">
          <a:xfrm>
            <a:off x="1714480" y="5429264"/>
            <a:ext cx="2786082" cy="78581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/>
              <a:t>create new space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/>
          <p:cNvCxnSpPr>
            <a:endCxn id="21" idx="1"/>
          </p:cNvCxnSpPr>
          <p:nvPr/>
        </p:nvCxnSpPr>
        <p:spPr bwMode="auto">
          <a:xfrm>
            <a:off x="4643438" y="5786454"/>
            <a:ext cx="1247922" cy="1409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2.2	</a:t>
            </a:r>
            <a:r>
              <a:rPr lang="zh-CN" altLang="en-US" dirty="0"/>
              <a:t>具体策略的选择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容器内的</a:t>
            </a:r>
            <a:r>
              <a:rPr lang="en-US" altLang="zh-CN" dirty="0"/>
              <a:t>Person</a:t>
            </a:r>
            <a:r>
              <a:rPr lang="zh-CN" altLang="en-US" dirty="0"/>
              <a:t>以何种形式存储？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柱形 4"/>
          <p:cNvSpPr/>
          <p:nvPr/>
        </p:nvSpPr>
        <p:spPr bwMode="auto">
          <a:xfrm>
            <a:off x="4429124" y="571480"/>
            <a:ext cx="3643338" cy="5643602"/>
          </a:xfrm>
          <a:prstGeom prst="can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572132" y="1857364"/>
            <a:ext cx="1285884" cy="114300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D:\Documents\Pictures\rBACE1NhsZ-j8ojzAADSy8iBDAM37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14348" y="2714620"/>
            <a:ext cx="2357454" cy="3144843"/>
          </a:xfrm>
          <a:prstGeom prst="rect">
            <a:avLst/>
          </a:prstGeom>
          <a:noFill/>
        </p:spPr>
      </p:pic>
      <p:sp>
        <p:nvSpPr>
          <p:cNvPr id="6" name="椭圆 5"/>
          <p:cNvSpPr/>
          <p:nvPr/>
        </p:nvSpPr>
        <p:spPr bwMode="auto">
          <a:xfrm>
            <a:off x="5643570" y="1857364"/>
            <a:ext cx="1143008" cy="1143008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572132" y="3000372"/>
            <a:ext cx="1285884" cy="114300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5643570" y="3000372"/>
            <a:ext cx="1143008" cy="1143008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572132" y="4143380"/>
            <a:ext cx="1285884" cy="114300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5643570" y="4143380"/>
            <a:ext cx="1143008" cy="1143008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00892" y="2147012"/>
            <a:ext cx="4286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00892" y="3361458"/>
            <a:ext cx="4286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000892" y="4643446"/>
            <a:ext cx="4286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71604" y="1071546"/>
            <a:ext cx="235745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b="1" dirty="0"/>
              <a:t>数组形式</a:t>
            </a:r>
            <a:endParaRPr lang="zh-CN" altLang="en-US" b="1" dirty="0"/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4500562" y="2428868"/>
            <a:ext cx="100013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67012" y="2214554"/>
            <a:ext cx="177642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b="1" dirty="0"/>
              <a:t>available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柱形 4"/>
          <p:cNvSpPr/>
          <p:nvPr/>
        </p:nvSpPr>
        <p:spPr bwMode="auto">
          <a:xfrm>
            <a:off x="4429124" y="571480"/>
            <a:ext cx="3643338" cy="5643602"/>
          </a:xfrm>
          <a:prstGeom prst="can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572132" y="1857364"/>
            <a:ext cx="1285884" cy="114300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D:\Documents\Pictures\rBACE1NhsZ-j8ojzAADSy8iBDAM37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14348" y="2713025"/>
            <a:ext cx="2357454" cy="3144843"/>
          </a:xfrm>
          <a:prstGeom prst="rect">
            <a:avLst/>
          </a:prstGeom>
          <a:noFill/>
        </p:spPr>
      </p:pic>
      <p:sp>
        <p:nvSpPr>
          <p:cNvPr id="6" name="椭圆 5"/>
          <p:cNvSpPr/>
          <p:nvPr/>
        </p:nvSpPr>
        <p:spPr bwMode="auto">
          <a:xfrm>
            <a:off x="5643570" y="1857364"/>
            <a:ext cx="1143008" cy="1143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572132" y="3000372"/>
            <a:ext cx="1285884" cy="114300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5643570" y="3000372"/>
            <a:ext cx="1143008" cy="1143008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572132" y="4143380"/>
            <a:ext cx="1285884" cy="114300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5643570" y="4143380"/>
            <a:ext cx="1143008" cy="1143008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00892" y="2147012"/>
            <a:ext cx="4286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00892" y="3361458"/>
            <a:ext cx="4286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000892" y="4643446"/>
            <a:ext cx="4286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71604" y="1071546"/>
            <a:ext cx="235745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b="1" dirty="0"/>
              <a:t>#1</a:t>
            </a:r>
            <a:r>
              <a:rPr lang="zh-CN" altLang="en-US" b="1" dirty="0"/>
              <a:t>被使用</a:t>
            </a:r>
            <a:endParaRPr lang="zh-CN" altLang="en-US" b="1" dirty="0"/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4500562" y="3498850"/>
            <a:ext cx="100013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67012" y="3290020"/>
            <a:ext cx="177642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b="1" dirty="0"/>
              <a:t>available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柱形 4"/>
          <p:cNvSpPr/>
          <p:nvPr/>
        </p:nvSpPr>
        <p:spPr bwMode="auto">
          <a:xfrm>
            <a:off x="4429124" y="571480"/>
            <a:ext cx="3643338" cy="5643602"/>
          </a:xfrm>
          <a:prstGeom prst="can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572132" y="1857364"/>
            <a:ext cx="1285884" cy="114300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D:\Documents\Pictures\rBACE1NhsZ-j8ojzAADSy8iBDAM37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14348" y="2713025"/>
            <a:ext cx="2357454" cy="3144843"/>
          </a:xfrm>
          <a:prstGeom prst="rect">
            <a:avLst/>
          </a:prstGeom>
          <a:noFill/>
        </p:spPr>
      </p:pic>
      <p:sp>
        <p:nvSpPr>
          <p:cNvPr id="6" name="椭圆 5"/>
          <p:cNvSpPr/>
          <p:nvPr/>
        </p:nvSpPr>
        <p:spPr bwMode="auto">
          <a:xfrm>
            <a:off x="5643570" y="1857364"/>
            <a:ext cx="1143008" cy="1143008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572132" y="3000372"/>
            <a:ext cx="1285884" cy="114300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5643570" y="3000372"/>
            <a:ext cx="1143008" cy="1143008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572132" y="4143380"/>
            <a:ext cx="1285884" cy="114300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5643570" y="4143380"/>
            <a:ext cx="1143008" cy="1143008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00892" y="2147012"/>
            <a:ext cx="4286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00892" y="3361458"/>
            <a:ext cx="4286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000892" y="4643446"/>
            <a:ext cx="4286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71604" y="1071546"/>
            <a:ext cx="235745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b="1" dirty="0"/>
              <a:t>#1</a:t>
            </a:r>
            <a:r>
              <a:rPr lang="zh-CN" altLang="en-US" b="1" dirty="0"/>
              <a:t>被归还</a:t>
            </a:r>
            <a:endParaRPr lang="zh-CN" altLang="en-US" b="1" dirty="0"/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4500562" y="3498850"/>
            <a:ext cx="100013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67012" y="3290020"/>
            <a:ext cx="177642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b="1" dirty="0"/>
              <a:t>available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71472" y="6131502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sz="2000" b="1" u="sng" dirty="0">
                <a:solidFill>
                  <a:srgbClr val="FF0000"/>
                </a:solidFill>
              </a:rPr>
              <a:t>需要额外空间记录当前可用位置</a:t>
            </a:r>
            <a:endParaRPr lang="zh-CN" altLang="en-US" sz="2000" b="1" u="sng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8662" y="2214554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sz="2000" b="1" dirty="0">
                <a:solidFill>
                  <a:srgbClr val="7030A0"/>
                </a:solidFill>
              </a:rPr>
              <a:t>当前哪几个位置可用？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柱形 4"/>
          <p:cNvSpPr/>
          <p:nvPr/>
        </p:nvSpPr>
        <p:spPr bwMode="auto">
          <a:xfrm>
            <a:off x="4429124" y="571480"/>
            <a:ext cx="3643338" cy="5643602"/>
          </a:xfrm>
          <a:prstGeom prst="can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D:\Documents\Pictures\rBACE1NhsZ-j8ojzAADSy8iBDAM37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14348" y="2713025"/>
            <a:ext cx="2357454" cy="3144843"/>
          </a:xfrm>
          <a:prstGeom prst="rect">
            <a:avLst/>
          </a:prstGeom>
          <a:noFill/>
        </p:spPr>
      </p:pic>
      <p:sp>
        <p:nvSpPr>
          <p:cNvPr id="6" name="椭圆 5"/>
          <p:cNvSpPr/>
          <p:nvPr/>
        </p:nvSpPr>
        <p:spPr bwMode="auto">
          <a:xfrm>
            <a:off x="5572132" y="1714488"/>
            <a:ext cx="1143008" cy="1143008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500826" y="3429000"/>
            <a:ext cx="1143008" cy="1143008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5072066" y="4714884"/>
            <a:ext cx="1143008" cy="1143008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71604" y="1071546"/>
            <a:ext cx="235745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b="1" dirty="0"/>
              <a:t>自嵌入链表形式</a:t>
            </a:r>
            <a:endParaRPr lang="zh-CN" altLang="en-US" b="1" dirty="0"/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4500562" y="2428868"/>
            <a:ext cx="100013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67012" y="2214554"/>
            <a:ext cx="177642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b="1" dirty="0"/>
              <a:t>available</a:t>
            </a:r>
            <a:endParaRPr lang="zh-CN" altLang="en-US" b="1" dirty="0"/>
          </a:p>
        </p:txBody>
      </p:sp>
      <p:cxnSp>
        <p:nvCxnSpPr>
          <p:cNvPr id="18" name="直接箭头连接符 17"/>
          <p:cNvCxnSpPr/>
          <p:nvPr/>
        </p:nvCxnSpPr>
        <p:spPr bwMode="auto">
          <a:xfrm rot="16200000" flipH="1">
            <a:off x="6393669" y="2893215"/>
            <a:ext cx="571504" cy="5000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 bwMode="auto">
          <a:xfrm rot="5400000">
            <a:off x="6429388" y="4714884"/>
            <a:ext cx="428628" cy="4286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53226" y="2647078"/>
            <a:ext cx="106204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b="1" dirty="0"/>
              <a:t>next</a:t>
            </a:r>
            <a:endParaRPr lang="zh-CN" altLang="en-US" b="1" dirty="0"/>
          </a:p>
        </p:txBody>
      </p:sp>
      <p:cxnSp>
        <p:nvCxnSpPr>
          <p:cNvPr id="29" name="直接箭头连接符 28"/>
          <p:cNvCxnSpPr/>
          <p:nvPr/>
        </p:nvCxnSpPr>
        <p:spPr bwMode="auto">
          <a:xfrm rot="5400000">
            <a:off x="4643438" y="5929330"/>
            <a:ext cx="428628" cy="4286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28992" y="621508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NULL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柱形 4"/>
          <p:cNvSpPr/>
          <p:nvPr/>
        </p:nvSpPr>
        <p:spPr bwMode="auto">
          <a:xfrm>
            <a:off x="4429124" y="571480"/>
            <a:ext cx="3643338" cy="5643602"/>
          </a:xfrm>
          <a:prstGeom prst="can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5572132" y="1714488"/>
            <a:ext cx="1143008" cy="1143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500826" y="3429000"/>
            <a:ext cx="1143008" cy="1143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5072066" y="4714884"/>
            <a:ext cx="1143008" cy="1143008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71604" y="1071546"/>
            <a:ext cx="235745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b="1" dirty="0"/>
              <a:t>#1</a:t>
            </a:r>
            <a:r>
              <a:rPr lang="zh-CN" altLang="en-US" b="1" dirty="0"/>
              <a:t>，</a:t>
            </a:r>
            <a:r>
              <a:rPr lang="en-US" altLang="zh-CN" b="1" dirty="0"/>
              <a:t>2</a:t>
            </a:r>
            <a:r>
              <a:rPr lang="zh-CN" altLang="en-US" b="1" dirty="0"/>
              <a:t>被使用</a:t>
            </a:r>
            <a:endParaRPr lang="zh-CN" altLang="en-US" b="1" dirty="0"/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4214810" y="5286388"/>
            <a:ext cx="100013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43174" y="5147408"/>
            <a:ext cx="177642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b="1" dirty="0"/>
              <a:t>available</a:t>
            </a:r>
            <a:endParaRPr lang="zh-CN" altLang="en-US" b="1" dirty="0"/>
          </a:p>
        </p:txBody>
      </p:sp>
      <p:cxnSp>
        <p:nvCxnSpPr>
          <p:cNvPr id="18" name="直接箭头连接符 17"/>
          <p:cNvCxnSpPr/>
          <p:nvPr/>
        </p:nvCxnSpPr>
        <p:spPr bwMode="auto">
          <a:xfrm rot="16200000" flipH="1">
            <a:off x="6393669" y="2893215"/>
            <a:ext cx="571504" cy="5000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 bwMode="auto">
          <a:xfrm rot="5400000">
            <a:off x="6286512" y="4643446"/>
            <a:ext cx="428628" cy="4286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53226" y="2647078"/>
            <a:ext cx="106204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b="1" dirty="0"/>
              <a:t>next</a:t>
            </a:r>
            <a:endParaRPr lang="zh-CN" altLang="en-US" b="1" dirty="0"/>
          </a:p>
        </p:txBody>
      </p:sp>
      <p:cxnSp>
        <p:nvCxnSpPr>
          <p:cNvPr id="16" name="直接箭头连接符 15"/>
          <p:cNvCxnSpPr/>
          <p:nvPr/>
        </p:nvCxnSpPr>
        <p:spPr bwMode="auto">
          <a:xfrm rot="5400000">
            <a:off x="4643438" y="5929330"/>
            <a:ext cx="428628" cy="4286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28992" y="621508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NULL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472" y="3243374"/>
            <a:ext cx="328614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available = available-&gt;next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柱形 4"/>
          <p:cNvSpPr/>
          <p:nvPr/>
        </p:nvSpPr>
        <p:spPr bwMode="auto">
          <a:xfrm>
            <a:off x="4429124" y="571480"/>
            <a:ext cx="3643338" cy="5643602"/>
          </a:xfrm>
          <a:prstGeom prst="can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5572132" y="1714488"/>
            <a:ext cx="1143008" cy="1143008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500826" y="3429000"/>
            <a:ext cx="1143008" cy="1143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5072066" y="4714884"/>
            <a:ext cx="1143008" cy="1143008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71604" y="1071546"/>
            <a:ext cx="235745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b="1" dirty="0"/>
              <a:t>#1</a:t>
            </a:r>
            <a:r>
              <a:rPr lang="zh-CN" altLang="en-US" b="1" dirty="0"/>
              <a:t>被归还</a:t>
            </a:r>
            <a:endParaRPr lang="zh-CN" altLang="en-US" b="1" dirty="0"/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4429124" y="2355842"/>
            <a:ext cx="100013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95574" y="2147012"/>
            <a:ext cx="177642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b="1" dirty="0"/>
              <a:t>available</a:t>
            </a:r>
            <a:endParaRPr lang="zh-CN" altLang="en-US" b="1" dirty="0"/>
          </a:p>
        </p:txBody>
      </p:sp>
      <p:cxnSp>
        <p:nvCxnSpPr>
          <p:cNvPr id="18" name="直接箭头连接符 17"/>
          <p:cNvCxnSpPr/>
          <p:nvPr/>
        </p:nvCxnSpPr>
        <p:spPr bwMode="auto">
          <a:xfrm rot="5400000">
            <a:off x="5179223" y="3679033"/>
            <a:ext cx="1571636" cy="21431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 bwMode="auto">
          <a:xfrm rot="5400000">
            <a:off x="6286512" y="4572008"/>
            <a:ext cx="428628" cy="4286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29190" y="3790086"/>
            <a:ext cx="106204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b="1" dirty="0"/>
              <a:t>next</a:t>
            </a:r>
            <a:endParaRPr lang="zh-CN" altLang="en-US" b="1" dirty="0"/>
          </a:p>
        </p:txBody>
      </p:sp>
      <p:cxnSp>
        <p:nvCxnSpPr>
          <p:cNvPr id="15" name="直接箭头连接符 14"/>
          <p:cNvCxnSpPr/>
          <p:nvPr/>
        </p:nvCxnSpPr>
        <p:spPr bwMode="auto">
          <a:xfrm rot="5400000">
            <a:off x="4643438" y="5929330"/>
            <a:ext cx="428628" cy="4286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28992" y="621508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NULL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472" y="3243374"/>
            <a:ext cx="328614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assume #1 as p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l" eaLnBrk="1" hangingPunct="1">
              <a:lnSpc>
                <a:spcPct val="90000"/>
              </a:lnSpc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p-&gt;next = available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available = 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柱形 4"/>
          <p:cNvSpPr/>
          <p:nvPr/>
        </p:nvSpPr>
        <p:spPr bwMode="auto">
          <a:xfrm>
            <a:off x="5419732" y="571480"/>
            <a:ext cx="3643338" cy="5643602"/>
          </a:xfrm>
          <a:prstGeom prst="can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5919798" y="1714488"/>
            <a:ext cx="1143008" cy="1143008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848492" y="3429000"/>
            <a:ext cx="1143008" cy="1143008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7143768" y="4929198"/>
            <a:ext cx="1143008" cy="1143008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71604" y="1071546"/>
            <a:ext cx="235745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b="1" dirty="0"/>
              <a:t>自嵌入链表形式</a:t>
            </a:r>
            <a:endParaRPr lang="zh-CN" altLang="en-US" b="1" dirty="0"/>
          </a:p>
        </p:txBody>
      </p:sp>
      <p:cxnSp>
        <p:nvCxnSpPr>
          <p:cNvPr id="26" name="直接箭头连接符 25"/>
          <p:cNvCxnSpPr/>
          <p:nvPr/>
        </p:nvCxnSpPr>
        <p:spPr bwMode="auto">
          <a:xfrm rot="10800000" flipV="1">
            <a:off x="7143768" y="2143116"/>
            <a:ext cx="357190" cy="21431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39044" y="1643050"/>
            <a:ext cx="177642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b="1" dirty="0"/>
              <a:t>available</a:t>
            </a:r>
            <a:endParaRPr lang="zh-CN" altLang="en-US" b="1" dirty="0"/>
          </a:p>
        </p:txBody>
      </p:sp>
      <p:cxnSp>
        <p:nvCxnSpPr>
          <p:cNvPr id="18" name="直接箭头连接符 17"/>
          <p:cNvCxnSpPr/>
          <p:nvPr/>
        </p:nvCxnSpPr>
        <p:spPr bwMode="auto">
          <a:xfrm rot="16200000" flipH="1">
            <a:off x="6741335" y="2893215"/>
            <a:ext cx="571504" cy="5000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 bwMode="auto">
          <a:xfrm rot="16200000" flipH="1">
            <a:off x="7715272" y="4643446"/>
            <a:ext cx="285752" cy="14287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00892" y="2647078"/>
            <a:ext cx="106204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b="1" dirty="0"/>
              <a:t>next</a:t>
            </a:r>
            <a:endParaRPr lang="zh-CN" altLang="en-US" b="1" dirty="0"/>
          </a:p>
        </p:txBody>
      </p:sp>
      <p:cxnSp>
        <p:nvCxnSpPr>
          <p:cNvPr id="29" name="直接箭头连接符 28"/>
          <p:cNvCxnSpPr/>
          <p:nvPr/>
        </p:nvCxnSpPr>
        <p:spPr bwMode="auto">
          <a:xfrm rot="5400000">
            <a:off x="6929454" y="6143644"/>
            <a:ext cx="428628" cy="4286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15008" y="628652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NULL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472" y="2357430"/>
            <a:ext cx="314327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endParaRPr lang="zh-CN" altLang="en-US" sz="1200" dirty="0"/>
          </a:p>
        </p:txBody>
      </p:sp>
      <p:pic>
        <p:nvPicPr>
          <p:cNvPr id="22529" name="Picture 1" descr="C:\Users\Administrator\AppData\Roaming\Tencent\Users\405024670\QQ\WinTemp\RichOle\ENW6T06{)58OU@F1VV]6%B7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8596" y="1785926"/>
            <a:ext cx="4643470" cy="48496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 bwMode="auto">
          <a:xfrm>
            <a:off x="1142976" y="428604"/>
            <a:ext cx="3643338" cy="607223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214414" y="1071546"/>
            <a:ext cx="3500462" cy="20002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headEnd type="none" w="med" len="med"/>
            <a:tailEnd type="triangl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357290" y="1142984"/>
            <a:ext cx="3214710" cy="114300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Person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357290" y="2428868"/>
            <a:ext cx="3214710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next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214414" y="3143248"/>
            <a:ext cx="3500462" cy="20002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headEnd type="none" w="med" len="med"/>
            <a:tailEnd type="triangl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357290" y="3214686"/>
            <a:ext cx="3214710" cy="114300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Person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357290" y="4500570"/>
            <a:ext cx="3214710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next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69051" y="5429264"/>
            <a:ext cx="517065" cy="9286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b="1" dirty="0"/>
              <a:t>……</a:t>
            </a:r>
            <a:endParaRPr lang="zh-CN" altLang="en-US" b="1" dirty="0"/>
          </a:p>
        </p:txBody>
      </p:sp>
      <p:pic>
        <p:nvPicPr>
          <p:cNvPr id="10" name="Picture 1" descr="C:\Users\softwware\AppData\Roaming\Tencent\Users\405024670\QQ\WinTemp\RichOle\F%%K)[W3`16PF1T3]197FVJ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953000" y="2428868"/>
            <a:ext cx="4191000" cy="2209800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 bwMode="auto">
          <a:xfrm>
            <a:off x="1357290" y="500042"/>
            <a:ext cx="3214710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next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en-US" altLang="zh-CN" dirty="0"/>
              <a:t>	new/delete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new</a:t>
            </a:r>
            <a:r>
              <a:rPr lang="zh-CN" altLang="en-US" dirty="0"/>
              <a:t>的过程</a:t>
            </a:r>
            <a:endParaRPr lang="en-US" altLang="zh-CN" dirty="0"/>
          </a:p>
          <a:p>
            <a:pPr lvl="1"/>
            <a:r>
              <a:rPr lang="zh-CN" altLang="en-US" dirty="0"/>
              <a:t>获得一块内存空间</a:t>
            </a:r>
            <a:endParaRPr lang="en-US" altLang="zh-CN" dirty="0"/>
          </a:p>
          <a:p>
            <a:pPr lvl="1"/>
            <a:r>
              <a:rPr lang="zh-CN" altLang="en-US" dirty="0"/>
              <a:t>调用构造函数</a:t>
            </a:r>
            <a:endParaRPr lang="en-US" altLang="zh-CN" dirty="0"/>
          </a:p>
          <a:p>
            <a:pPr lvl="1"/>
            <a:r>
              <a:rPr lang="zh-CN" altLang="en-US" dirty="0"/>
              <a:t>返回正确的指针</a:t>
            </a:r>
            <a:endParaRPr lang="zh-CN" altLang="en-US" dirty="0"/>
          </a:p>
          <a:p>
            <a:pPr eaLnBrk="1" hangingPunct="1"/>
            <a:r>
              <a:rPr lang="en-US" altLang="zh-CN" dirty="0"/>
              <a:t>delete</a:t>
            </a:r>
            <a:r>
              <a:rPr lang="zh-CN" altLang="en-US" dirty="0"/>
              <a:t>的过程</a:t>
            </a:r>
            <a:endParaRPr lang="en-US" altLang="zh-CN" dirty="0"/>
          </a:p>
          <a:p>
            <a:pPr lvl="1"/>
            <a:r>
              <a:rPr lang="zh-CN" altLang="en-US" dirty="0"/>
              <a:t>调用析构函数</a:t>
            </a:r>
            <a:endParaRPr lang="en-US" altLang="zh-CN" dirty="0"/>
          </a:p>
          <a:p>
            <a:pPr lvl="1"/>
            <a:r>
              <a:rPr lang="zh-CN" altLang="en-US" dirty="0"/>
              <a:t>确定指向分配空间的指针</a:t>
            </a:r>
            <a:endParaRPr lang="en-US" altLang="zh-CN" dirty="0"/>
          </a:p>
          <a:p>
            <a:pPr lvl="1"/>
            <a:r>
              <a:rPr lang="zh-CN" altLang="en-US" dirty="0"/>
              <a:t>将该空间归还系统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714348" y="2714620"/>
            <a:ext cx="1643074" cy="3286148"/>
            <a:chOff x="1643042" y="1000108"/>
            <a:chExt cx="3643338" cy="5500726"/>
          </a:xfrm>
        </p:grpSpPr>
        <p:sp>
          <p:nvSpPr>
            <p:cNvPr id="17" name="矩形 16"/>
            <p:cNvSpPr/>
            <p:nvPr/>
          </p:nvSpPr>
          <p:spPr bwMode="auto">
            <a:xfrm>
              <a:off x="1643042" y="1000108"/>
              <a:ext cx="3643338" cy="5500726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1714480" y="1071546"/>
              <a:ext cx="3500462" cy="2000264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1857356" y="1142984"/>
              <a:ext cx="3214710" cy="114300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charset="0"/>
                  <a:ea typeface="宋体" panose="02010600030101010101" pitchFamily="2" charset="-122"/>
                </a:rPr>
                <a:t>Person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1857356" y="2428868"/>
              <a:ext cx="3214710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charset="0"/>
                  <a:ea typeface="宋体" panose="02010600030101010101" pitchFamily="2" charset="-122"/>
                </a:rPr>
                <a:t>next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1714480" y="3143248"/>
              <a:ext cx="3500462" cy="2000264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1857356" y="3214686"/>
              <a:ext cx="3214710" cy="114300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charset="0"/>
                  <a:ea typeface="宋体" panose="02010600030101010101" pitchFamily="2" charset="-122"/>
                </a:rPr>
                <a:t>Person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1857356" y="4500570"/>
              <a:ext cx="3214710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charset="0"/>
                  <a:ea typeface="宋体" panose="02010600030101010101" pitchFamily="2" charset="-122"/>
                </a:rPr>
                <a:t>next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69117" y="5429264"/>
              <a:ext cx="517065" cy="9286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 eaLnBrk="1" hangingPunct="1">
                <a:lnSpc>
                  <a:spcPct val="90000"/>
                </a:lnSpc>
                <a:buNone/>
              </a:pPr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214678" y="2643182"/>
            <a:ext cx="1643074" cy="3357586"/>
            <a:chOff x="1643042" y="1000108"/>
            <a:chExt cx="3643338" cy="5500726"/>
          </a:xfrm>
        </p:grpSpPr>
        <p:sp>
          <p:nvSpPr>
            <p:cNvPr id="38" name="矩形 37"/>
            <p:cNvSpPr/>
            <p:nvPr/>
          </p:nvSpPr>
          <p:spPr bwMode="auto">
            <a:xfrm>
              <a:off x="1643042" y="1000108"/>
              <a:ext cx="3643338" cy="5500726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1714480" y="1071546"/>
              <a:ext cx="3500462" cy="2000264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1857356" y="1142984"/>
              <a:ext cx="3214710" cy="114300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charset="0"/>
                  <a:ea typeface="宋体" panose="02010600030101010101" pitchFamily="2" charset="-122"/>
                </a:rPr>
                <a:t>Person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1857356" y="2428868"/>
              <a:ext cx="3214710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charset="0"/>
                  <a:ea typeface="宋体" panose="02010600030101010101" pitchFamily="2" charset="-122"/>
                </a:rPr>
                <a:t>next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1714480" y="3143248"/>
              <a:ext cx="3500462" cy="2000264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1857356" y="3214686"/>
              <a:ext cx="3214710" cy="114300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charset="0"/>
                  <a:ea typeface="宋体" panose="02010600030101010101" pitchFamily="2" charset="-122"/>
                </a:rPr>
                <a:t>Person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1857356" y="4500570"/>
              <a:ext cx="3214710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charset="0"/>
                  <a:ea typeface="宋体" panose="02010600030101010101" pitchFamily="2" charset="-122"/>
                </a:rPr>
                <a:t>next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69117" y="5429264"/>
              <a:ext cx="517065" cy="9286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 eaLnBrk="1" hangingPunct="1">
                <a:lnSpc>
                  <a:spcPct val="90000"/>
                </a:lnSpc>
                <a:buNone/>
              </a:pPr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643570" y="2643182"/>
            <a:ext cx="1643074" cy="3357586"/>
            <a:chOff x="1643042" y="1000108"/>
            <a:chExt cx="3643338" cy="5500726"/>
          </a:xfrm>
        </p:grpSpPr>
        <p:sp>
          <p:nvSpPr>
            <p:cNvPr id="47" name="矩形 46"/>
            <p:cNvSpPr/>
            <p:nvPr/>
          </p:nvSpPr>
          <p:spPr bwMode="auto">
            <a:xfrm>
              <a:off x="1643042" y="1000108"/>
              <a:ext cx="3643338" cy="5500726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1714480" y="1071546"/>
              <a:ext cx="3500462" cy="2000264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1857356" y="1142984"/>
              <a:ext cx="3214710" cy="114300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charset="0"/>
                  <a:ea typeface="宋体" panose="02010600030101010101" pitchFamily="2" charset="-122"/>
                </a:rPr>
                <a:t>Person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857356" y="2428868"/>
              <a:ext cx="3214710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charset="0"/>
                  <a:ea typeface="宋体" panose="02010600030101010101" pitchFamily="2" charset="-122"/>
                </a:rPr>
                <a:t>next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1714480" y="3143248"/>
              <a:ext cx="3500462" cy="2000264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1857356" y="3214686"/>
              <a:ext cx="3214710" cy="114300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charset="0"/>
                  <a:ea typeface="宋体" panose="02010600030101010101" pitchFamily="2" charset="-122"/>
                </a:rPr>
                <a:t>Person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1857356" y="4500570"/>
              <a:ext cx="3214710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charset="0"/>
                  <a:ea typeface="宋体" panose="02010600030101010101" pitchFamily="2" charset="-122"/>
                </a:rPr>
                <a:t>next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69117" y="5429264"/>
              <a:ext cx="517065" cy="9286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 eaLnBrk="1" hangingPunct="1">
                <a:lnSpc>
                  <a:spcPct val="90000"/>
                </a:lnSpc>
                <a:buNone/>
              </a:pPr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643834" y="3929066"/>
            <a:ext cx="128585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sz="1400" b="1" dirty="0"/>
              <a:t>。。。。。。</a:t>
            </a:r>
            <a:endParaRPr lang="zh-CN" altLang="en-US" sz="1400" b="1" dirty="0"/>
          </a:p>
        </p:txBody>
      </p:sp>
      <p:sp>
        <p:nvSpPr>
          <p:cNvPr id="33" name="矩形 32"/>
          <p:cNvSpPr/>
          <p:nvPr/>
        </p:nvSpPr>
        <p:spPr bwMode="auto">
          <a:xfrm>
            <a:off x="714348" y="2071678"/>
            <a:ext cx="1643074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next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214678" y="2071678"/>
            <a:ext cx="1643074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next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643570" y="2071678"/>
            <a:ext cx="1643074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next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/>
        </p:nvGrpSpPr>
        <p:grpSpPr>
          <a:xfrm>
            <a:off x="785786" y="2643182"/>
            <a:ext cx="1643074" cy="3357586"/>
            <a:chOff x="1643042" y="1000108"/>
            <a:chExt cx="3643338" cy="5500726"/>
          </a:xfrm>
        </p:grpSpPr>
        <p:sp>
          <p:nvSpPr>
            <p:cNvPr id="17" name="矩形 16"/>
            <p:cNvSpPr/>
            <p:nvPr/>
          </p:nvSpPr>
          <p:spPr bwMode="auto">
            <a:xfrm>
              <a:off x="1643042" y="1000108"/>
              <a:ext cx="3643338" cy="5500726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1714480" y="1071546"/>
              <a:ext cx="3500462" cy="2000264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1857356" y="1142984"/>
              <a:ext cx="3214710" cy="114300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charset="0"/>
                  <a:ea typeface="宋体" panose="02010600030101010101" pitchFamily="2" charset="-122"/>
                </a:rPr>
                <a:t>Person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1857356" y="2428868"/>
              <a:ext cx="3214710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charset="0"/>
                  <a:ea typeface="宋体" panose="02010600030101010101" pitchFamily="2" charset="-122"/>
                </a:rPr>
                <a:t>next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1714480" y="3143248"/>
              <a:ext cx="3500462" cy="2000264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1857356" y="3214686"/>
              <a:ext cx="3214710" cy="114300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charset="0"/>
                  <a:ea typeface="宋体" panose="02010600030101010101" pitchFamily="2" charset="-122"/>
                </a:rPr>
                <a:t>Person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1857356" y="4500570"/>
              <a:ext cx="3214710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charset="0"/>
                  <a:ea typeface="宋体" panose="02010600030101010101" pitchFamily="2" charset="-122"/>
                </a:rPr>
                <a:t>next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69117" y="5429264"/>
              <a:ext cx="517065" cy="9286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 eaLnBrk="1" hangingPunct="1">
                <a:lnSpc>
                  <a:spcPct val="90000"/>
                </a:lnSpc>
                <a:buNone/>
              </a:pPr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  <p:grpSp>
        <p:nvGrpSpPr>
          <p:cNvPr id="3" name="组合 36"/>
          <p:cNvGrpSpPr/>
          <p:nvPr/>
        </p:nvGrpSpPr>
        <p:grpSpPr>
          <a:xfrm>
            <a:off x="3714744" y="2643182"/>
            <a:ext cx="1643074" cy="3357586"/>
            <a:chOff x="1643042" y="1000108"/>
            <a:chExt cx="3643338" cy="5500726"/>
          </a:xfrm>
        </p:grpSpPr>
        <p:sp>
          <p:nvSpPr>
            <p:cNvPr id="38" name="矩形 37"/>
            <p:cNvSpPr/>
            <p:nvPr/>
          </p:nvSpPr>
          <p:spPr bwMode="auto">
            <a:xfrm>
              <a:off x="1643042" y="1000108"/>
              <a:ext cx="3643338" cy="5500726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1714480" y="1071546"/>
              <a:ext cx="3500462" cy="2000264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1857356" y="1142984"/>
              <a:ext cx="3214710" cy="114300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charset="0"/>
                  <a:ea typeface="宋体" panose="02010600030101010101" pitchFamily="2" charset="-122"/>
                </a:rPr>
                <a:t>Person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1857356" y="2428868"/>
              <a:ext cx="3214710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charset="0"/>
                  <a:ea typeface="宋体" panose="02010600030101010101" pitchFamily="2" charset="-122"/>
                </a:rPr>
                <a:t>next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1714480" y="3143248"/>
              <a:ext cx="3500462" cy="2000264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1857356" y="3214686"/>
              <a:ext cx="3214710" cy="114300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charset="0"/>
                  <a:ea typeface="宋体" panose="02010600030101010101" pitchFamily="2" charset="-122"/>
                </a:rPr>
                <a:t>Person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1857356" y="4500570"/>
              <a:ext cx="3214710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charset="0"/>
                  <a:ea typeface="宋体" panose="02010600030101010101" pitchFamily="2" charset="-122"/>
                </a:rPr>
                <a:t>next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69117" y="5429264"/>
              <a:ext cx="517065" cy="9286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 eaLnBrk="1" hangingPunct="1">
                <a:lnSpc>
                  <a:spcPct val="90000"/>
                </a:lnSpc>
                <a:buNone/>
              </a:pPr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  <p:grpSp>
        <p:nvGrpSpPr>
          <p:cNvPr id="4" name="组合 45"/>
          <p:cNvGrpSpPr/>
          <p:nvPr/>
        </p:nvGrpSpPr>
        <p:grpSpPr>
          <a:xfrm>
            <a:off x="6643702" y="2643182"/>
            <a:ext cx="1643074" cy="3357586"/>
            <a:chOff x="1643042" y="1000108"/>
            <a:chExt cx="3643338" cy="5500726"/>
          </a:xfrm>
        </p:grpSpPr>
        <p:sp>
          <p:nvSpPr>
            <p:cNvPr id="47" name="矩形 46"/>
            <p:cNvSpPr/>
            <p:nvPr/>
          </p:nvSpPr>
          <p:spPr bwMode="auto">
            <a:xfrm>
              <a:off x="1643042" y="1000108"/>
              <a:ext cx="3643338" cy="5500726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1714480" y="1071546"/>
              <a:ext cx="3500462" cy="2000264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1857356" y="1142984"/>
              <a:ext cx="3214710" cy="114300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charset="0"/>
                  <a:ea typeface="宋体" panose="02010600030101010101" pitchFamily="2" charset="-122"/>
                </a:rPr>
                <a:t>Person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857356" y="2428868"/>
              <a:ext cx="3214710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charset="0"/>
                  <a:ea typeface="宋体" panose="02010600030101010101" pitchFamily="2" charset="-122"/>
                </a:rPr>
                <a:t>next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1714480" y="3143248"/>
              <a:ext cx="3500462" cy="2000264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1857356" y="3214686"/>
              <a:ext cx="3214710" cy="114300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charset="0"/>
                  <a:ea typeface="宋体" panose="02010600030101010101" pitchFamily="2" charset="-122"/>
                </a:rPr>
                <a:t>Person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1857356" y="4500570"/>
              <a:ext cx="3214710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charset="0"/>
                  <a:ea typeface="宋体" panose="02010600030101010101" pitchFamily="2" charset="-122"/>
                </a:rPr>
                <a:t>next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69117" y="5429264"/>
              <a:ext cx="517065" cy="9286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 eaLnBrk="1" hangingPunct="1">
                <a:lnSpc>
                  <a:spcPct val="90000"/>
                </a:lnSpc>
                <a:buNone/>
              </a:pPr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  <p:sp>
        <p:nvSpPr>
          <p:cNvPr id="37" name="矩形 36"/>
          <p:cNvSpPr/>
          <p:nvPr/>
        </p:nvSpPr>
        <p:spPr bwMode="auto">
          <a:xfrm>
            <a:off x="785786" y="2071678"/>
            <a:ext cx="1643074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next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3714744" y="2071678"/>
            <a:ext cx="1643074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next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6643702" y="2071678"/>
            <a:ext cx="1643074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next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cxnSp>
        <p:nvCxnSpPr>
          <p:cNvPr id="56" name="直接箭头连接符 55"/>
          <p:cNvCxnSpPr>
            <a:stCxn id="37" idx="3"/>
            <a:endCxn id="46" idx="1"/>
          </p:cNvCxnSpPr>
          <p:nvPr/>
        </p:nvCxnSpPr>
        <p:spPr bwMode="auto">
          <a:xfrm>
            <a:off x="2428860" y="2321711"/>
            <a:ext cx="128588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6" idx="3"/>
            <a:endCxn id="55" idx="1"/>
          </p:cNvCxnSpPr>
          <p:nvPr/>
        </p:nvCxnSpPr>
        <p:spPr bwMode="auto">
          <a:xfrm>
            <a:off x="5357818" y="2321711"/>
            <a:ext cx="128588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142976" y="642918"/>
            <a:ext cx="1928826" cy="85725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/>
              <a:t>new person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3143240" y="1178704"/>
            <a:ext cx="3500462" cy="11072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00562" y="1000108"/>
            <a:ext cx="121058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sz="1600" b="1" u="sng" dirty="0"/>
              <a:t>操作符重载</a:t>
            </a:r>
            <a:endParaRPr lang="zh-CN" altLang="en-US" sz="1600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7358082" y="2357430"/>
            <a:ext cx="142539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sz="1600" b="1" u="sng" dirty="0"/>
              <a:t>空间足够吗？</a:t>
            </a:r>
            <a:endParaRPr lang="zh-CN" altLang="en-US" sz="1600" b="1" u="sng" dirty="0"/>
          </a:p>
        </p:txBody>
      </p:sp>
      <p:sp>
        <p:nvSpPr>
          <p:cNvPr id="13" name="流程图: 决策 12"/>
          <p:cNvSpPr/>
          <p:nvPr/>
        </p:nvSpPr>
        <p:spPr bwMode="auto">
          <a:xfrm>
            <a:off x="5715008" y="2357430"/>
            <a:ext cx="1928826" cy="928694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/>
              <a:t>scan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>
            <a:stCxn id="13" idx="2"/>
          </p:cNvCxnSpPr>
          <p:nvPr/>
        </p:nvCxnSpPr>
        <p:spPr bwMode="auto">
          <a:xfrm rot="5400000">
            <a:off x="5625711" y="2232414"/>
            <a:ext cx="1588" cy="210742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rot="16200000" flipH="1">
            <a:off x="6804438" y="3196827"/>
            <a:ext cx="642942" cy="8215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15206" y="3286124"/>
            <a:ext cx="59824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sz="1600" b="1" u="sng" dirty="0"/>
              <a:t>足够</a:t>
            </a:r>
            <a:endParaRPr lang="zh-CN" altLang="en-US" sz="1600" b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6715140" y="4357694"/>
            <a:ext cx="225254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sz="1600" b="1" u="sng" dirty="0"/>
              <a:t>在可用容器内分配空间</a:t>
            </a:r>
            <a:endParaRPr lang="zh-CN" altLang="en-US" sz="1600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4929190" y="2928934"/>
            <a:ext cx="59824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sz="1600" b="1" u="sng" dirty="0"/>
              <a:t>不够</a:t>
            </a:r>
            <a:endParaRPr lang="zh-CN" altLang="en-US" sz="1600" b="1" u="sng" dirty="0"/>
          </a:p>
        </p:txBody>
      </p:sp>
      <p:sp>
        <p:nvSpPr>
          <p:cNvPr id="17" name="矩形 16"/>
          <p:cNvSpPr/>
          <p:nvPr/>
        </p:nvSpPr>
        <p:spPr bwMode="auto">
          <a:xfrm>
            <a:off x="1643042" y="2786058"/>
            <a:ext cx="2857520" cy="92869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/>
              <a:t>create new </a:t>
            </a:r>
            <a:endParaRPr lang="en-US" altLang="zh-CN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space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flipV="1">
            <a:off x="5000628" y="4643446"/>
            <a:ext cx="1571636" cy="4286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 bwMode="auto">
          <a:xfrm>
            <a:off x="1785918" y="4357694"/>
            <a:ext cx="2857520" cy="92869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/>
              <a:t>link action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 rot="5400000">
            <a:off x="2893207" y="4036223"/>
            <a:ext cx="50006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7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142976" y="642918"/>
            <a:ext cx="1928826" cy="85725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/>
              <a:t>delete person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3143240" y="1178704"/>
            <a:ext cx="3429024" cy="12501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14810" y="1142984"/>
            <a:ext cx="121058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sz="1600" b="1" u="sng" dirty="0"/>
              <a:t>操作符重载</a:t>
            </a:r>
            <a:endParaRPr lang="zh-CN" altLang="en-US" sz="1600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6929454" y="1857364"/>
            <a:ext cx="163217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sz="1600" b="1" u="sng" dirty="0"/>
              <a:t>在哪个容器中？</a:t>
            </a:r>
            <a:endParaRPr lang="zh-CN" altLang="en-US" sz="1600" b="1" u="sng" dirty="0"/>
          </a:p>
        </p:txBody>
      </p:sp>
      <p:cxnSp>
        <p:nvCxnSpPr>
          <p:cNvPr id="14" name="直接箭头连接符 13"/>
          <p:cNvCxnSpPr>
            <a:stCxn id="19" idx="1"/>
          </p:cNvCxnSpPr>
          <p:nvPr/>
        </p:nvCxnSpPr>
        <p:spPr bwMode="auto">
          <a:xfrm rot="10800000" flipV="1">
            <a:off x="4572796" y="2745577"/>
            <a:ext cx="937423" cy="54134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57752" y="3071810"/>
            <a:ext cx="59824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sz="1600" b="1" u="sng" dirty="0"/>
              <a:t>定位</a:t>
            </a:r>
            <a:endParaRPr lang="zh-CN" altLang="en-US" sz="1600" b="1" u="sng" dirty="0"/>
          </a:p>
        </p:txBody>
      </p:sp>
      <p:sp>
        <p:nvSpPr>
          <p:cNvPr id="17" name="矩形 16"/>
          <p:cNvSpPr/>
          <p:nvPr/>
        </p:nvSpPr>
        <p:spPr bwMode="auto">
          <a:xfrm>
            <a:off x="1643042" y="2786058"/>
            <a:ext cx="2857520" cy="92869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delink</a:t>
            </a:r>
            <a:r>
              <a:rPr kumimoji="1" lang="en-US" altLang="zh-CN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 action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643042" y="4357694"/>
            <a:ext cx="2857520" cy="92869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/>
              <a:t>free memory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 rot="5400000">
            <a:off x="2893207" y="4036223"/>
            <a:ext cx="50006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5510218" y="2500306"/>
            <a:ext cx="2062178" cy="49054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search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9" grpId="0"/>
      <p:bldP spid="24" grpId="0"/>
      <p:bldP spid="17" grpId="0" animBg="1"/>
      <p:bldP spid="30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10800000" flipV="1">
            <a:off x="1350995" y="620688"/>
            <a:ext cx="3221005" cy="928694"/>
          </a:xfrm>
        </p:spPr>
        <p:txBody>
          <a:bodyPr/>
          <a:lstStyle/>
          <a:p>
            <a:r>
              <a:rPr lang="zh-CN" altLang="en-US" sz="4000" dirty="0"/>
              <a:t>内存池架构</a:t>
            </a:r>
            <a:endParaRPr lang="zh-CN" altLang="en-US" sz="4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00100" y="1857364"/>
            <a:ext cx="4571229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	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一个针对类</a:t>
            </a:r>
            <a:r>
              <a:rPr lang="en-US" altLang="zh-CN" dirty="0"/>
              <a:t>Person</a:t>
            </a:r>
            <a:r>
              <a:rPr lang="zh-CN" altLang="en-US" dirty="0"/>
              <a:t>的内存池管理</a:t>
            </a:r>
            <a:endParaRPr lang="en-US" altLang="zh-CN" dirty="0"/>
          </a:p>
          <a:p>
            <a:pPr lvl="1"/>
            <a:r>
              <a:rPr lang="zh-CN" altLang="en-US" dirty="0"/>
              <a:t>内存池类，总体管理</a:t>
            </a:r>
            <a:endParaRPr lang="en-US" altLang="zh-CN" dirty="0"/>
          </a:p>
          <a:p>
            <a:pPr lvl="1"/>
            <a:r>
              <a:rPr lang="zh-CN" altLang="en-US" dirty="0"/>
              <a:t>节点链表类，链表形式串联内存节点</a:t>
            </a:r>
            <a:endParaRPr lang="en-US" altLang="zh-CN" dirty="0"/>
          </a:p>
          <a:p>
            <a:pPr lvl="1"/>
            <a:r>
              <a:rPr lang="zh-CN" altLang="en-US" dirty="0"/>
              <a:t>内存节点类，用于管理内存池申请到的空间，从效率的考虑我们决定一次申请多个</a:t>
            </a:r>
            <a:r>
              <a:rPr lang="en-US" altLang="zh-CN" dirty="0"/>
              <a:t>Person</a:t>
            </a:r>
            <a:r>
              <a:rPr lang="zh-CN" altLang="en-US" dirty="0"/>
              <a:t>的空间</a:t>
            </a:r>
            <a:endParaRPr lang="en-US" altLang="zh-CN" dirty="0"/>
          </a:p>
          <a:p>
            <a:pPr lvl="1"/>
            <a:r>
              <a:rPr lang="en-US" altLang="zh-CN" dirty="0"/>
              <a:t>Object</a:t>
            </a:r>
            <a:r>
              <a:rPr lang="zh-CN" altLang="en-US" dirty="0"/>
              <a:t>类，用于包装</a:t>
            </a:r>
            <a:r>
              <a:rPr lang="en-US" altLang="zh-CN" dirty="0"/>
              <a:t>Person</a:t>
            </a:r>
            <a:r>
              <a:rPr lang="zh-CN" altLang="en-US" dirty="0"/>
              <a:t>，在内存节点中形成链表</a:t>
            </a:r>
            <a:endParaRPr lang="en-US" altLang="zh-CN" dirty="0"/>
          </a:p>
          <a:p>
            <a:pPr lvl="1"/>
            <a:r>
              <a:rPr lang="en-US" altLang="zh-CN" dirty="0"/>
              <a:t>Person</a:t>
            </a:r>
            <a:r>
              <a:rPr lang="zh-CN" altLang="en-US" dirty="0"/>
              <a:t>类运算符重写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2143116"/>
            <a:ext cx="2589427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p1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p2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p1;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p3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p4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p5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p3;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p4;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p2;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p5;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357818" y="3071810"/>
            <a:ext cx="2143140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114300">
              <a:prstClr val="black"/>
            </a:inn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2143116"/>
            <a:ext cx="2589427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p1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p2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p1;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p3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p4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p5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p3;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p4;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p2;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p5;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 bwMode="auto">
          <a:xfrm>
            <a:off x="5429256" y="642918"/>
            <a:ext cx="2000264" cy="428628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pool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72132" y="1500174"/>
            <a:ext cx="1643074" cy="428628"/>
          </a:xfrm>
          <a:prstGeom prst="rect">
            <a:avLst/>
          </a:prstGeom>
          <a:solidFill>
            <a:srgbClr val="C37BC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err="1"/>
              <a:t>M</a:t>
            </a:r>
            <a:r>
              <a:rPr kumimoji="1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emList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357818" y="2428868"/>
            <a:ext cx="2143140" cy="3929090"/>
          </a:xfrm>
          <a:prstGeom prst="rect">
            <a:avLst/>
          </a:prstGeom>
          <a:noFill/>
          <a:ln w="15875" cap="flat" cmpd="tri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357818" y="2428868"/>
            <a:ext cx="2143140" cy="642942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MemNode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7818" y="314324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Person 1</a:t>
            </a:r>
            <a:endParaRPr lang="zh-CN" altLang="en-US" sz="2000" dirty="0"/>
          </a:p>
        </p:txBody>
      </p:sp>
      <p:cxnSp>
        <p:nvCxnSpPr>
          <p:cNvPr id="14" name="直接连接符 13"/>
          <p:cNvCxnSpPr>
            <a:stCxn id="10" idx="1"/>
            <a:endCxn id="10" idx="3"/>
          </p:cNvCxnSpPr>
          <p:nvPr/>
        </p:nvCxnSpPr>
        <p:spPr bwMode="auto">
          <a:xfrm rot="10800000" flipH="1">
            <a:off x="5357818" y="3571876"/>
            <a:ext cx="214314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357818" y="363117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next</a:t>
            </a:r>
            <a:endParaRPr lang="zh-CN" altLang="en-US" sz="2000" dirty="0"/>
          </a:p>
        </p:txBody>
      </p:sp>
      <p:sp>
        <p:nvSpPr>
          <p:cNvPr id="28" name="右箭头 27"/>
          <p:cNvSpPr/>
          <p:nvPr/>
        </p:nvSpPr>
        <p:spPr bwMode="auto">
          <a:xfrm>
            <a:off x="357158" y="2143116"/>
            <a:ext cx="428628" cy="21431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>
            <a:off x="4643438" y="4141792"/>
            <a:ext cx="57150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643306" y="4000504"/>
            <a:ext cx="100013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200" b="1" dirty="0" err="1"/>
              <a:t>now_avail</a:t>
            </a:r>
            <a:endParaRPr lang="zh-CN" altLang="en-US" sz="1200" b="1" dirty="0"/>
          </a:p>
        </p:txBody>
      </p:sp>
      <p:sp>
        <p:nvSpPr>
          <p:cNvPr id="33" name="矩形 32"/>
          <p:cNvSpPr/>
          <p:nvPr/>
        </p:nvSpPr>
        <p:spPr bwMode="auto">
          <a:xfrm>
            <a:off x="5357818" y="3071810"/>
            <a:ext cx="2143140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114300">
              <a:prstClr val="black"/>
            </a:inn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357818" y="2428868"/>
            <a:ext cx="2143140" cy="3929090"/>
          </a:xfrm>
          <a:prstGeom prst="rect">
            <a:avLst/>
          </a:prstGeom>
          <a:noFill/>
          <a:ln w="15875" cap="flat" cmpd="tri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357818" y="2428868"/>
            <a:ext cx="2143140" cy="642942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MemNode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57818" y="314324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Person 1</a:t>
            </a:r>
            <a:endParaRPr lang="zh-CN" altLang="en-US" sz="2000" dirty="0"/>
          </a:p>
        </p:txBody>
      </p:sp>
      <p:cxnSp>
        <p:nvCxnSpPr>
          <p:cNvPr id="37" name="直接连接符 36"/>
          <p:cNvCxnSpPr>
            <a:stCxn id="33" idx="1"/>
            <a:endCxn id="33" idx="3"/>
          </p:cNvCxnSpPr>
          <p:nvPr/>
        </p:nvCxnSpPr>
        <p:spPr bwMode="auto">
          <a:xfrm rot="10800000" flipH="1">
            <a:off x="5357818" y="3571876"/>
            <a:ext cx="214314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5357818" y="363117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next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 bwMode="auto">
          <a:xfrm>
            <a:off x="5357818" y="4143380"/>
            <a:ext cx="2143140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114300">
              <a:prstClr val="black"/>
            </a:inn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57818" y="420267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empty</a:t>
            </a:r>
            <a:endParaRPr lang="zh-CN" altLang="en-US" sz="2000" dirty="0"/>
          </a:p>
        </p:txBody>
      </p:sp>
      <p:cxnSp>
        <p:nvCxnSpPr>
          <p:cNvPr id="41" name="直接连接符 40"/>
          <p:cNvCxnSpPr/>
          <p:nvPr/>
        </p:nvCxnSpPr>
        <p:spPr bwMode="auto">
          <a:xfrm rot="10800000" flipH="1">
            <a:off x="5357818" y="4641857"/>
            <a:ext cx="214314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357818" y="470274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next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 bwMode="auto">
          <a:xfrm>
            <a:off x="5357819" y="5214950"/>
            <a:ext cx="2143140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114300">
              <a:prstClr val="black"/>
            </a:inn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57819" y="527424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empty</a:t>
            </a:r>
            <a:endParaRPr lang="zh-CN" altLang="en-US" sz="2000" dirty="0"/>
          </a:p>
        </p:txBody>
      </p:sp>
      <p:cxnSp>
        <p:nvCxnSpPr>
          <p:cNvPr id="45" name="直接连接符 44"/>
          <p:cNvCxnSpPr/>
          <p:nvPr/>
        </p:nvCxnSpPr>
        <p:spPr bwMode="auto">
          <a:xfrm rot="10800000" flipH="1">
            <a:off x="5357819" y="5715016"/>
            <a:ext cx="214314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5357819" y="577431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next</a:t>
            </a:r>
            <a:endParaRPr lang="zh-CN" altLang="en-US" sz="2000" dirty="0"/>
          </a:p>
        </p:txBody>
      </p:sp>
      <p:cxnSp>
        <p:nvCxnSpPr>
          <p:cNvPr id="48" name="曲线连接符 47"/>
          <p:cNvCxnSpPr>
            <a:stCxn id="38" idx="3"/>
            <a:endCxn id="40" idx="3"/>
          </p:cNvCxnSpPr>
          <p:nvPr/>
        </p:nvCxnSpPr>
        <p:spPr bwMode="auto">
          <a:xfrm>
            <a:off x="7500958" y="3815838"/>
            <a:ext cx="1588" cy="571504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曲线连接符 48"/>
          <p:cNvCxnSpPr/>
          <p:nvPr/>
        </p:nvCxnSpPr>
        <p:spPr bwMode="auto">
          <a:xfrm>
            <a:off x="7500958" y="4929198"/>
            <a:ext cx="1588" cy="571504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7224" y="2143116"/>
            <a:ext cx="2589427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p1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p2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p1;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p3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p4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p5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p3;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p4;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p2;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p5;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 bwMode="auto">
          <a:xfrm>
            <a:off x="5429256" y="642918"/>
            <a:ext cx="2000264" cy="428628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pool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72132" y="1500174"/>
            <a:ext cx="1643074" cy="428628"/>
          </a:xfrm>
          <a:prstGeom prst="rect">
            <a:avLst/>
          </a:prstGeom>
          <a:solidFill>
            <a:srgbClr val="C37BC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err="1"/>
              <a:t>M</a:t>
            </a:r>
            <a:r>
              <a:rPr kumimoji="1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emList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28" name="右箭头 27"/>
          <p:cNvSpPr/>
          <p:nvPr/>
        </p:nvSpPr>
        <p:spPr bwMode="auto">
          <a:xfrm>
            <a:off x="357158" y="2428868"/>
            <a:ext cx="428628" cy="21431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>
            <a:off x="4643438" y="5240582"/>
            <a:ext cx="57150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643306" y="5099294"/>
            <a:ext cx="100013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200" b="1" dirty="0" err="1"/>
              <a:t>now_avail</a:t>
            </a:r>
            <a:endParaRPr lang="zh-CN" altLang="en-US" sz="1200" b="1" dirty="0"/>
          </a:p>
        </p:txBody>
      </p:sp>
      <p:sp>
        <p:nvSpPr>
          <p:cNvPr id="46" name="矩形 45"/>
          <p:cNvSpPr/>
          <p:nvPr/>
        </p:nvSpPr>
        <p:spPr bwMode="auto">
          <a:xfrm>
            <a:off x="5357818" y="3071810"/>
            <a:ext cx="2143140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114300">
              <a:prstClr val="black"/>
            </a:inn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5357818" y="2428868"/>
            <a:ext cx="2143140" cy="3929090"/>
          </a:xfrm>
          <a:prstGeom prst="rect">
            <a:avLst/>
          </a:prstGeom>
          <a:noFill/>
          <a:ln w="15875" cap="flat" cmpd="tri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357818" y="2428868"/>
            <a:ext cx="2143140" cy="642942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MemNode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57818" y="314324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Person 1</a:t>
            </a:r>
            <a:endParaRPr lang="zh-CN" altLang="en-US" sz="2000" dirty="0"/>
          </a:p>
        </p:txBody>
      </p:sp>
      <p:cxnSp>
        <p:nvCxnSpPr>
          <p:cNvPr id="50" name="直接连接符 49"/>
          <p:cNvCxnSpPr>
            <a:stCxn id="46" idx="1"/>
            <a:endCxn id="46" idx="3"/>
          </p:cNvCxnSpPr>
          <p:nvPr/>
        </p:nvCxnSpPr>
        <p:spPr bwMode="auto">
          <a:xfrm rot="10800000" flipH="1">
            <a:off x="5357818" y="3571876"/>
            <a:ext cx="214314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5357818" y="363117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next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 bwMode="auto">
          <a:xfrm>
            <a:off x="5357818" y="4143380"/>
            <a:ext cx="2143140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114300">
              <a:prstClr val="black"/>
            </a:inn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57818" y="420267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Person 2</a:t>
            </a:r>
            <a:endParaRPr lang="zh-CN" altLang="en-US" sz="2000" dirty="0"/>
          </a:p>
        </p:txBody>
      </p:sp>
      <p:cxnSp>
        <p:nvCxnSpPr>
          <p:cNvPr id="54" name="直接连接符 53"/>
          <p:cNvCxnSpPr/>
          <p:nvPr/>
        </p:nvCxnSpPr>
        <p:spPr bwMode="auto">
          <a:xfrm rot="10800000" flipH="1">
            <a:off x="5357818" y="4641857"/>
            <a:ext cx="214314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5357818" y="470274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next</a:t>
            </a:r>
            <a:endParaRPr lang="zh-CN" altLang="en-US" sz="2000" dirty="0"/>
          </a:p>
        </p:txBody>
      </p:sp>
      <p:sp>
        <p:nvSpPr>
          <p:cNvPr id="56" name="矩形 55"/>
          <p:cNvSpPr/>
          <p:nvPr/>
        </p:nvSpPr>
        <p:spPr bwMode="auto">
          <a:xfrm>
            <a:off x="5357819" y="5214950"/>
            <a:ext cx="2143140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114300">
              <a:prstClr val="black"/>
            </a:inn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57819" y="527424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empty</a:t>
            </a:r>
            <a:endParaRPr lang="zh-CN" altLang="en-US" sz="2000" dirty="0"/>
          </a:p>
        </p:txBody>
      </p:sp>
      <p:cxnSp>
        <p:nvCxnSpPr>
          <p:cNvPr id="58" name="直接连接符 57"/>
          <p:cNvCxnSpPr/>
          <p:nvPr/>
        </p:nvCxnSpPr>
        <p:spPr bwMode="auto">
          <a:xfrm rot="10800000" flipH="1">
            <a:off x="5357819" y="5715016"/>
            <a:ext cx="214314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5357819" y="577431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next</a:t>
            </a:r>
            <a:endParaRPr lang="zh-CN" altLang="en-US" sz="2000" dirty="0"/>
          </a:p>
        </p:txBody>
      </p:sp>
      <p:cxnSp>
        <p:nvCxnSpPr>
          <p:cNvPr id="60" name="曲线连接符 59"/>
          <p:cNvCxnSpPr/>
          <p:nvPr/>
        </p:nvCxnSpPr>
        <p:spPr bwMode="auto">
          <a:xfrm>
            <a:off x="7500958" y="3815838"/>
            <a:ext cx="1588" cy="571504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曲线连接符 60"/>
          <p:cNvCxnSpPr/>
          <p:nvPr/>
        </p:nvCxnSpPr>
        <p:spPr bwMode="auto">
          <a:xfrm>
            <a:off x="7500958" y="4929198"/>
            <a:ext cx="1588" cy="571504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357818" y="3071810"/>
            <a:ext cx="2143140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114300">
              <a:prstClr val="black"/>
            </a:inn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2143116"/>
            <a:ext cx="2589427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p1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p2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p1;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p3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p4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p5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p3;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p4;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p2;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p5;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 bwMode="auto">
          <a:xfrm>
            <a:off x="5429256" y="642918"/>
            <a:ext cx="2000264" cy="428628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pool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72132" y="1500174"/>
            <a:ext cx="1643074" cy="428628"/>
          </a:xfrm>
          <a:prstGeom prst="rect">
            <a:avLst/>
          </a:prstGeom>
          <a:solidFill>
            <a:srgbClr val="C37BC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err="1"/>
              <a:t>M</a:t>
            </a:r>
            <a:r>
              <a:rPr kumimoji="1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emList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357818" y="2428868"/>
            <a:ext cx="2143140" cy="3929090"/>
          </a:xfrm>
          <a:prstGeom prst="rect">
            <a:avLst/>
          </a:prstGeom>
          <a:noFill/>
          <a:ln w="15875" cap="flat" cmpd="tri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357818" y="2428868"/>
            <a:ext cx="2143140" cy="642942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MemNode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7818" y="314324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empty</a:t>
            </a:r>
            <a:endParaRPr lang="zh-CN" altLang="en-US" sz="2000" dirty="0"/>
          </a:p>
        </p:txBody>
      </p:sp>
      <p:cxnSp>
        <p:nvCxnSpPr>
          <p:cNvPr id="14" name="直接连接符 13"/>
          <p:cNvCxnSpPr>
            <a:stCxn id="10" idx="1"/>
            <a:endCxn id="10" idx="3"/>
          </p:cNvCxnSpPr>
          <p:nvPr/>
        </p:nvCxnSpPr>
        <p:spPr bwMode="auto">
          <a:xfrm rot="10800000" flipH="1">
            <a:off x="5357818" y="3571876"/>
            <a:ext cx="214314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357818" y="363117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next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 bwMode="auto">
          <a:xfrm>
            <a:off x="5357818" y="4143380"/>
            <a:ext cx="2143140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114300">
              <a:prstClr val="black"/>
            </a:inn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57818" y="420267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Person 2</a:t>
            </a:r>
            <a:endParaRPr lang="zh-CN" altLang="en-US" sz="2000" dirty="0"/>
          </a:p>
        </p:txBody>
      </p:sp>
      <p:cxnSp>
        <p:nvCxnSpPr>
          <p:cNvPr id="22" name="直接连接符 21"/>
          <p:cNvCxnSpPr/>
          <p:nvPr/>
        </p:nvCxnSpPr>
        <p:spPr bwMode="auto">
          <a:xfrm rot="10800000" flipH="1">
            <a:off x="5357818" y="4641857"/>
            <a:ext cx="214314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357818" y="470274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next</a:t>
            </a:r>
            <a:endParaRPr lang="zh-CN" altLang="en-US" sz="2000" dirty="0"/>
          </a:p>
        </p:txBody>
      </p:sp>
      <p:sp>
        <p:nvSpPr>
          <p:cNvPr id="24" name="矩形 23"/>
          <p:cNvSpPr/>
          <p:nvPr/>
        </p:nvSpPr>
        <p:spPr bwMode="auto">
          <a:xfrm>
            <a:off x="5357819" y="5214950"/>
            <a:ext cx="2143140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114300">
              <a:prstClr val="black"/>
            </a:inn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57819" y="527424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empty</a:t>
            </a:r>
            <a:endParaRPr lang="zh-CN" altLang="en-US" sz="2000" dirty="0"/>
          </a:p>
        </p:txBody>
      </p:sp>
      <p:cxnSp>
        <p:nvCxnSpPr>
          <p:cNvPr id="26" name="直接连接符 25"/>
          <p:cNvCxnSpPr/>
          <p:nvPr/>
        </p:nvCxnSpPr>
        <p:spPr bwMode="auto">
          <a:xfrm rot="10800000" flipH="1">
            <a:off x="5357819" y="5715016"/>
            <a:ext cx="214314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357819" y="577431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next</a:t>
            </a:r>
            <a:endParaRPr lang="zh-CN" altLang="en-US" sz="2000" dirty="0"/>
          </a:p>
        </p:txBody>
      </p:sp>
      <p:sp>
        <p:nvSpPr>
          <p:cNvPr id="28" name="右箭头 27"/>
          <p:cNvSpPr/>
          <p:nvPr/>
        </p:nvSpPr>
        <p:spPr bwMode="auto">
          <a:xfrm>
            <a:off x="357158" y="2857496"/>
            <a:ext cx="428628" cy="21431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4643438" y="3097442"/>
            <a:ext cx="57150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3643306" y="2956154"/>
            <a:ext cx="100013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200" b="1" dirty="0" err="1"/>
              <a:t>now_avail</a:t>
            </a:r>
            <a:endParaRPr lang="zh-CN" altLang="en-US" sz="1200" b="1" dirty="0"/>
          </a:p>
        </p:txBody>
      </p:sp>
      <p:cxnSp>
        <p:nvCxnSpPr>
          <p:cNvPr id="31" name="曲线连接符 30"/>
          <p:cNvCxnSpPr>
            <a:stCxn id="16" idx="3"/>
            <a:endCxn id="25" idx="3"/>
          </p:cNvCxnSpPr>
          <p:nvPr/>
        </p:nvCxnSpPr>
        <p:spPr bwMode="auto">
          <a:xfrm>
            <a:off x="7500958" y="3815838"/>
            <a:ext cx="1" cy="1643074"/>
          </a:xfrm>
          <a:prstGeom prst="curvedConnector3">
            <a:avLst>
              <a:gd name="adj1" fmla="val 2286010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曲线连接符 31"/>
          <p:cNvCxnSpPr/>
          <p:nvPr/>
        </p:nvCxnSpPr>
        <p:spPr bwMode="auto">
          <a:xfrm>
            <a:off x="7500958" y="4929198"/>
            <a:ext cx="1588" cy="571504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	</a:t>
            </a:r>
            <a:r>
              <a:rPr lang="zh-CN" altLang="en-US" dirty="0"/>
              <a:t>概念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zh-CN" altLang="en-US" dirty="0"/>
              <a:t>管理对象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运用</a:t>
            </a:r>
            <a:r>
              <a:rPr lang="en-US" altLang="zh-CN" dirty="0"/>
              <a:t>new</a:t>
            </a:r>
            <a:r>
              <a:rPr lang="zh-CN" altLang="en-US" dirty="0"/>
              <a:t>运算符动态构造的对象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静态分配内存的对象不在范围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	</a:t>
            </a:r>
            <a:r>
              <a:rPr lang="zh-CN" altLang="en-US" dirty="0"/>
              <a:t>（如 </a:t>
            </a:r>
            <a:r>
              <a:rPr lang="en-US" altLang="zh-CN" dirty="0"/>
              <a:t>Object </a:t>
            </a:r>
            <a:r>
              <a:rPr lang="en-US" altLang="zh-CN" dirty="0" err="1"/>
              <a:t>obj</a:t>
            </a:r>
            <a:r>
              <a:rPr lang="en-US" altLang="zh-CN" dirty="0"/>
              <a:t>;</a:t>
            </a:r>
            <a:r>
              <a:rPr lang="zh-CN" altLang="en-US" dirty="0"/>
              <a:t>）</a:t>
            </a:r>
            <a:endParaRPr lang="zh-CN" altLang="en-US" dirty="0"/>
          </a:p>
          <a:p>
            <a:pPr eaLnBrk="1" hangingPunct="1"/>
            <a:r>
              <a:rPr lang="zh-CN" altLang="en-US" dirty="0"/>
              <a:t>方式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new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重载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实现专有的内存管理</a:t>
            </a:r>
            <a:endParaRPr lang="en-US" altLang="zh-CN" dirty="0"/>
          </a:p>
          <a:p>
            <a:r>
              <a:rPr lang="zh-CN" altLang="en-US" dirty="0"/>
              <a:t>减少</a:t>
            </a:r>
            <a:r>
              <a:rPr lang="en-US" altLang="zh-CN" dirty="0" err="1"/>
              <a:t>malloc</a:t>
            </a:r>
            <a:r>
              <a:rPr lang="zh-CN" altLang="en-US" dirty="0"/>
              <a:t>的次数，提高性能</a:t>
            </a:r>
            <a:endParaRPr lang="en-US" altLang="zh-CN" dirty="0"/>
          </a:p>
          <a:p>
            <a:r>
              <a:rPr lang="zh-CN" altLang="en-US" dirty="0"/>
              <a:t>检测运用上的错误</a:t>
            </a:r>
            <a:endParaRPr lang="en-US" altLang="zh-CN" dirty="0"/>
          </a:p>
          <a:p>
            <a:r>
              <a:rPr lang="zh-CN" altLang="en-US" dirty="0"/>
              <a:t>收集使用上的统计数据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357818" y="3071810"/>
            <a:ext cx="2143140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114300">
              <a:prstClr val="black"/>
            </a:inn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2143116"/>
            <a:ext cx="2589427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p1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p2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p1;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p3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p4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p5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p3;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p4;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p2;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p5;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 bwMode="auto">
          <a:xfrm>
            <a:off x="5429256" y="642918"/>
            <a:ext cx="2000264" cy="428628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pool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72132" y="1500174"/>
            <a:ext cx="1643074" cy="428628"/>
          </a:xfrm>
          <a:prstGeom prst="rect">
            <a:avLst/>
          </a:prstGeom>
          <a:solidFill>
            <a:srgbClr val="C37BC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err="1"/>
              <a:t>M</a:t>
            </a:r>
            <a:r>
              <a:rPr kumimoji="1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emList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357818" y="2428868"/>
            <a:ext cx="2143140" cy="3929090"/>
          </a:xfrm>
          <a:prstGeom prst="rect">
            <a:avLst/>
          </a:prstGeom>
          <a:noFill/>
          <a:ln w="15875" cap="flat" cmpd="tri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357818" y="2428868"/>
            <a:ext cx="2143140" cy="642942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MemNode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7818" y="314324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Person 3</a:t>
            </a:r>
            <a:endParaRPr lang="zh-CN" altLang="en-US" sz="2000" dirty="0"/>
          </a:p>
        </p:txBody>
      </p:sp>
      <p:cxnSp>
        <p:nvCxnSpPr>
          <p:cNvPr id="14" name="直接连接符 13"/>
          <p:cNvCxnSpPr>
            <a:stCxn id="10" idx="1"/>
            <a:endCxn id="10" idx="3"/>
          </p:cNvCxnSpPr>
          <p:nvPr/>
        </p:nvCxnSpPr>
        <p:spPr bwMode="auto">
          <a:xfrm rot="10800000" flipH="1">
            <a:off x="5357818" y="3571876"/>
            <a:ext cx="214314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357818" y="363117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next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 bwMode="auto">
          <a:xfrm>
            <a:off x="5357818" y="4143380"/>
            <a:ext cx="2143140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114300">
              <a:prstClr val="black"/>
            </a:inn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57818" y="420267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Person 2</a:t>
            </a:r>
            <a:endParaRPr lang="zh-CN" altLang="en-US" sz="2000" dirty="0"/>
          </a:p>
        </p:txBody>
      </p:sp>
      <p:cxnSp>
        <p:nvCxnSpPr>
          <p:cNvPr id="22" name="直接连接符 21"/>
          <p:cNvCxnSpPr/>
          <p:nvPr/>
        </p:nvCxnSpPr>
        <p:spPr bwMode="auto">
          <a:xfrm rot="10800000" flipH="1">
            <a:off x="5357818" y="4641857"/>
            <a:ext cx="214314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357818" y="470274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next</a:t>
            </a:r>
            <a:endParaRPr lang="zh-CN" altLang="en-US" sz="2000" dirty="0"/>
          </a:p>
        </p:txBody>
      </p:sp>
      <p:sp>
        <p:nvSpPr>
          <p:cNvPr id="24" name="矩形 23"/>
          <p:cNvSpPr/>
          <p:nvPr/>
        </p:nvSpPr>
        <p:spPr bwMode="auto">
          <a:xfrm>
            <a:off x="5357819" y="5214950"/>
            <a:ext cx="2143140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114300">
              <a:prstClr val="black"/>
            </a:inn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57819" y="527424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Person 4</a:t>
            </a:r>
            <a:endParaRPr lang="zh-CN" altLang="en-US" sz="2000" dirty="0"/>
          </a:p>
        </p:txBody>
      </p:sp>
      <p:cxnSp>
        <p:nvCxnSpPr>
          <p:cNvPr id="26" name="直接连接符 25"/>
          <p:cNvCxnSpPr/>
          <p:nvPr/>
        </p:nvCxnSpPr>
        <p:spPr bwMode="auto">
          <a:xfrm rot="10800000" flipH="1">
            <a:off x="5357819" y="5715016"/>
            <a:ext cx="214314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357819" y="577431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null</a:t>
            </a:r>
            <a:endParaRPr lang="zh-CN" altLang="en-US" sz="2000" dirty="0"/>
          </a:p>
        </p:txBody>
      </p:sp>
      <p:sp>
        <p:nvSpPr>
          <p:cNvPr id="28" name="右箭头 27"/>
          <p:cNvSpPr/>
          <p:nvPr/>
        </p:nvSpPr>
        <p:spPr bwMode="auto">
          <a:xfrm>
            <a:off x="357158" y="3500438"/>
            <a:ext cx="428628" cy="21431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4643438" y="6000768"/>
            <a:ext cx="57150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3643306" y="5857892"/>
            <a:ext cx="100013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200" b="1" dirty="0" err="1"/>
              <a:t>now_avail</a:t>
            </a:r>
            <a:endParaRPr lang="zh-CN" altLang="en-US" sz="1200" b="1" dirty="0"/>
          </a:p>
        </p:txBody>
      </p:sp>
      <p:cxnSp>
        <p:nvCxnSpPr>
          <p:cNvPr id="31" name="曲线连接符 30"/>
          <p:cNvCxnSpPr>
            <a:stCxn id="16" idx="3"/>
            <a:endCxn id="25" idx="3"/>
          </p:cNvCxnSpPr>
          <p:nvPr/>
        </p:nvCxnSpPr>
        <p:spPr bwMode="auto">
          <a:xfrm>
            <a:off x="7500958" y="3815838"/>
            <a:ext cx="1" cy="1643074"/>
          </a:xfrm>
          <a:prstGeom prst="curvedConnector3">
            <a:avLst>
              <a:gd name="adj1" fmla="val 2286010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曲线连接符 31"/>
          <p:cNvCxnSpPr/>
          <p:nvPr/>
        </p:nvCxnSpPr>
        <p:spPr bwMode="auto">
          <a:xfrm>
            <a:off x="7500958" y="4929198"/>
            <a:ext cx="1588" cy="571504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6357950" y="3060148"/>
            <a:ext cx="2143140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114300">
              <a:prstClr val="black"/>
            </a:inn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813" y="2143116"/>
            <a:ext cx="2589427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p1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p2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p1;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p3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p4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p5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p3;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p4;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p2;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p5;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 bwMode="auto">
          <a:xfrm>
            <a:off x="3500430" y="642918"/>
            <a:ext cx="2000264" cy="428628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pool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643702" y="1488512"/>
            <a:ext cx="1643074" cy="428628"/>
          </a:xfrm>
          <a:prstGeom prst="rect">
            <a:avLst/>
          </a:prstGeom>
          <a:solidFill>
            <a:srgbClr val="C37BC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err="1"/>
              <a:t>M</a:t>
            </a:r>
            <a:r>
              <a:rPr kumimoji="1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emList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357950" y="2417206"/>
            <a:ext cx="2143140" cy="3929090"/>
          </a:xfrm>
          <a:prstGeom prst="rect">
            <a:avLst/>
          </a:prstGeom>
          <a:noFill/>
          <a:ln w="15875" cap="flat" cmpd="tri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357950" y="2417206"/>
            <a:ext cx="2143140" cy="642942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MemNode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57950" y="313158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Person 3</a:t>
            </a:r>
            <a:endParaRPr lang="zh-CN" altLang="en-US" sz="2000" dirty="0"/>
          </a:p>
        </p:txBody>
      </p:sp>
      <p:cxnSp>
        <p:nvCxnSpPr>
          <p:cNvPr id="14" name="直接连接符 13"/>
          <p:cNvCxnSpPr>
            <a:stCxn id="10" idx="1"/>
            <a:endCxn id="10" idx="3"/>
          </p:cNvCxnSpPr>
          <p:nvPr/>
        </p:nvCxnSpPr>
        <p:spPr bwMode="auto">
          <a:xfrm rot="10800000" flipH="1">
            <a:off x="6357950" y="3560214"/>
            <a:ext cx="214314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357950" y="361951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next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 bwMode="auto">
          <a:xfrm>
            <a:off x="6357950" y="4131718"/>
            <a:ext cx="2143140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114300">
              <a:prstClr val="black"/>
            </a:inn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57950" y="4191014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Person 2</a:t>
            </a:r>
            <a:endParaRPr lang="zh-CN" altLang="en-US" sz="2000" dirty="0"/>
          </a:p>
        </p:txBody>
      </p:sp>
      <p:cxnSp>
        <p:nvCxnSpPr>
          <p:cNvPr id="22" name="直接连接符 21"/>
          <p:cNvCxnSpPr/>
          <p:nvPr/>
        </p:nvCxnSpPr>
        <p:spPr bwMode="auto">
          <a:xfrm rot="10800000" flipH="1">
            <a:off x="6357950" y="4630195"/>
            <a:ext cx="214314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357950" y="469108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next</a:t>
            </a:r>
            <a:endParaRPr lang="zh-CN" altLang="en-US" sz="2000" dirty="0"/>
          </a:p>
        </p:txBody>
      </p:sp>
      <p:sp>
        <p:nvSpPr>
          <p:cNvPr id="24" name="矩形 23"/>
          <p:cNvSpPr/>
          <p:nvPr/>
        </p:nvSpPr>
        <p:spPr bwMode="auto">
          <a:xfrm>
            <a:off x="6357951" y="5203288"/>
            <a:ext cx="2143140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114300">
              <a:prstClr val="black"/>
            </a:inn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57951" y="5262584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Person 4</a:t>
            </a:r>
            <a:endParaRPr lang="zh-CN" altLang="en-US" sz="2000" dirty="0"/>
          </a:p>
        </p:txBody>
      </p:sp>
      <p:cxnSp>
        <p:nvCxnSpPr>
          <p:cNvPr id="26" name="直接连接符 25"/>
          <p:cNvCxnSpPr/>
          <p:nvPr/>
        </p:nvCxnSpPr>
        <p:spPr bwMode="auto">
          <a:xfrm rot="10800000" flipH="1">
            <a:off x="6357951" y="5703354"/>
            <a:ext cx="214314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357951" y="576265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null</a:t>
            </a:r>
            <a:endParaRPr lang="zh-CN" altLang="en-US" sz="2000" dirty="0"/>
          </a:p>
        </p:txBody>
      </p:sp>
      <p:sp>
        <p:nvSpPr>
          <p:cNvPr id="28" name="右箭头 27"/>
          <p:cNvSpPr/>
          <p:nvPr/>
        </p:nvSpPr>
        <p:spPr bwMode="auto">
          <a:xfrm>
            <a:off x="53747" y="3714752"/>
            <a:ext cx="428628" cy="21431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2714612" y="4284668"/>
            <a:ext cx="57150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785918" y="4143380"/>
            <a:ext cx="100013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200" b="1" dirty="0" err="1"/>
              <a:t>now_avail</a:t>
            </a:r>
            <a:endParaRPr lang="zh-CN" altLang="en-US" sz="1200" b="1" dirty="0"/>
          </a:p>
        </p:txBody>
      </p:sp>
      <p:cxnSp>
        <p:nvCxnSpPr>
          <p:cNvPr id="31" name="曲线连接符 30"/>
          <p:cNvCxnSpPr>
            <a:stCxn id="16" idx="3"/>
            <a:endCxn id="25" idx="3"/>
          </p:cNvCxnSpPr>
          <p:nvPr/>
        </p:nvCxnSpPr>
        <p:spPr bwMode="auto">
          <a:xfrm>
            <a:off x="8501090" y="3804176"/>
            <a:ext cx="1" cy="1643074"/>
          </a:xfrm>
          <a:prstGeom prst="curvedConnector3">
            <a:avLst>
              <a:gd name="adj1" fmla="val 2286010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曲线连接符 31"/>
          <p:cNvCxnSpPr/>
          <p:nvPr/>
        </p:nvCxnSpPr>
        <p:spPr bwMode="auto">
          <a:xfrm>
            <a:off x="8501090" y="4917536"/>
            <a:ext cx="1588" cy="571504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矩形 32"/>
          <p:cNvSpPr/>
          <p:nvPr/>
        </p:nvSpPr>
        <p:spPr bwMode="auto">
          <a:xfrm>
            <a:off x="3428992" y="3071810"/>
            <a:ext cx="2143140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114300">
              <a:prstClr val="black"/>
            </a:inn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643306" y="1500174"/>
            <a:ext cx="1643074" cy="428628"/>
          </a:xfrm>
          <a:prstGeom prst="rect">
            <a:avLst/>
          </a:prstGeom>
          <a:solidFill>
            <a:srgbClr val="C37BC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err="1"/>
              <a:t>M</a:t>
            </a:r>
            <a:r>
              <a:rPr kumimoji="1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emList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3428992" y="2428868"/>
            <a:ext cx="2143140" cy="3929090"/>
          </a:xfrm>
          <a:prstGeom prst="rect">
            <a:avLst/>
          </a:prstGeom>
          <a:noFill/>
          <a:ln w="15875" cap="flat" cmpd="tri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428992" y="2428868"/>
            <a:ext cx="2143140" cy="642942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MemNode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28992" y="314324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Person 5</a:t>
            </a:r>
            <a:endParaRPr lang="zh-CN" altLang="en-US" sz="2000" dirty="0"/>
          </a:p>
        </p:txBody>
      </p:sp>
      <p:cxnSp>
        <p:nvCxnSpPr>
          <p:cNvPr id="38" name="直接连接符 37"/>
          <p:cNvCxnSpPr>
            <a:stCxn id="33" idx="1"/>
            <a:endCxn id="33" idx="3"/>
          </p:cNvCxnSpPr>
          <p:nvPr/>
        </p:nvCxnSpPr>
        <p:spPr bwMode="auto">
          <a:xfrm rot="10800000" flipH="1">
            <a:off x="3428992" y="3571876"/>
            <a:ext cx="214314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3428992" y="363117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next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 bwMode="auto">
          <a:xfrm>
            <a:off x="3428992" y="4143380"/>
            <a:ext cx="2143140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114300">
              <a:prstClr val="black"/>
            </a:inn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28992" y="420267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empty</a:t>
            </a:r>
            <a:endParaRPr lang="zh-CN" altLang="en-US" sz="2000" dirty="0"/>
          </a:p>
        </p:txBody>
      </p:sp>
      <p:cxnSp>
        <p:nvCxnSpPr>
          <p:cNvPr id="42" name="直接连接符 41"/>
          <p:cNvCxnSpPr/>
          <p:nvPr/>
        </p:nvCxnSpPr>
        <p:spPr bwMode="auto">
          <a:xfrm rot="10800000" flipH="1">
            <a:off x="3428992" y="4641857"/>
            <a:ext cx="214314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3428992" y="470274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next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 bwMode="auto">
          <a:xfrm>
            <a:off x="3428993" y="5214950"/>
            <a:ext cx="2143140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114300">
              <a:prstClr val="black"/>
            </a:inn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28993" y="527424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empty</a:t>
            </a:r>
            <a:endParaRPr lang="zh-CN" altLang="en-US" sz="2000" dirty="0"/>
          </a:p>
        </p:txBody>
      </p:sp>
      <p:cxnSp>
        <p:nvCxnSpPr>
          <p:cNvPr id="46" name="直接连接符 45"/>
          <p:cNvCxnSpPr/>
          <p:nvPr/>
        </p:nvCxnSpPr>
        <p:spPr bwMode="auto">
          <a:xfrm rot="10800000" flipH="1">
            <a:off x="3428993" y="5715016"/>
            <a:ext cx="214314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428993" y="577431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next</a:t>
            </a:r>
            <a:endParaRPr lang="zh-CN" altLang="en-US" sz="2000" dirty="0"/>
          </a:p>
        </p:txBody>
      </p:sp>
      <p:cxnSp>
        <p:nvCxnSpPr>
          <p:cNvPr id="53" name="曲线连接符 52"/>
          <p:cNvCxnSpPr>
            <a:stCxn id="39" idx="3"/>
            <a:endCxn id="41" idx="3"/>
          </p:cNvCxnSpPr>
          <p:nvPr/>
        </p:nvCxnSpPr>
        <p:spPr bwMode="auto">
          <a:xfrm>
            <a:off x="5572132" y="3815838"/>
            <a:ext cx="1588" cy="571504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曲线连接符 55"/>
          <p:cNvCxnSpPr>
            <a:stCxn id="43" idx="3"/>
            <a:endCxn id="45" idx="3"/>
          </p:cNvCxnSpPr>
          <p:nvPr/>
        </p:nvCxnSpPr>
        <p:spPr bwMode="auto">
          <a:xfrm>
            <a:off x="5572132" y="4887408"/>
            <a:ext cx="1" cy="571504"/>
          </a:xfrm>
          <a:prstGeom prst="curvedConnector3">
            <a:avLst>
              <a:gd name="adj1" fmla="val 2286010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直接箭头连接符 60"/>
          <p:cNvCxnSpPr>
            <a:stCxn id="6" idx="2"/>
            <a:endCxn id="9" idx="0"/>
          </p:cNvCxnSpPr>
          <p:nvPr/>
        </p:nvCxnSpPr>
        <p:spPr bwMode="auto">
          <a:xfrm rot="5400000">
            <a:off x="7197347" y="2149314"/>
            <a:ext cx="500066" cy="357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直接箭头连接符 62"/>
          <p:cNvCxnSpPr>
            <a:stCxn id="34" idx="2"/>
          </p:cNvCxnSpPr>
          <p:nvPr/>
        </p:nvCxnSpPr>
        <p:spPr bwMode="auto">
          <a:xfrm rot="16200000" flipH="1">
            <a:off x="4232670" y="2160975"/>
            <a:ext cx="500067" cy="357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接箭头连接符 67"/>
          <p:cNvCxnSpPr>
            <a:stCxn id="34" idx="3"/>
            <a:endCxn id="6" idx="1"/>
          </p:cNvCxnSpPr>
          <p:nvPr/>
        </p:nvCxnSpPr>
        <p:spPr bwMode="auto">
          <a:xfrm flipV="1">
            <a:off x="5286380" y="1702826"/>
            <a:ext cx="1357322" cy="116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接箭头连接符 70"/>
          <p:cNvCxnSpPr>
            <a:stCxn id="4" idx="2"/>
            <a:endCxn id="34" idx="0"/>
          </p:cNvCxnSpPr>
          <p:nvPr/>
        </p:nvCxnSpPr>
        <p:spPr bwMode="auto">
          <a:xfrm rot="5400000">
            <a:off x="4268389" y="1268001"/>
            <a:ext cx="428628" cy="357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6357950" y="3060148"/>
            <a:ext cx="2143140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114300">
              <a:prstClr val="black"/>
            </a:inn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813" y="2143116"/>
            <a:ext cx="2589427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p1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p2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p1;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p3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p4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p5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p3;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p4;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p2;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p5;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 bwMode="auto">
          <a:xfrm>
            <a:off x="3500430" y="642918"/>
            <a:ext cx="2000264" cy="428628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pool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643702" y="1488512"/>
            <a:ext cx="1643074" cy="428628"/>
          </a:xfrm>
          <a:prstGeom prst="rect">
            <a:avLst/>
          </a:prstGeom>
          <a:solidFill>
            <a:srgbClr val="C37BC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err="1"/>
              <a:t>M</a:t>
            </a:r>
            <a:r>
              <a:rPr kumimoji="1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emList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357950" y="2417206"/>
            <a:ext cx="2143140" cy="3929090"/>
          </a:xfrm>
          <a:prstGeom prst="rect">
            <a:avLst/>
          </a:prstGeom>
          <a:noFill/>
          <a:ln w="15875" cap="flat" cmpd="tri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357950" y="2417206"/>
            <a:ext cx="2143140" cy="642942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MemNode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57950" y="313158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empty</a:t>
            </a:r>
            <a:endParaRPr lang="zh-CN" altLang="en-US" sz="2000" dirty="0"/>
          </a:p>
        </p:txBody>
      </p:sp>
      <p:cxnSp>
        <p:nvCxnSpPr>
          <p:cNvPr id="14" name="直接连接符 13"/>
          <p:cNvCxnSpPr>
            <a:stCxn id="10" idx="1"/>
            <a:endCxn id="10" idx="3"/>
          </p:cNvCxnSpPr>
          <p:nvPr/>
        </p:nvCxnSpPr>
        <p:spPr bwMode="auto">
          <a:xfrm rot="10800000" flipH="1">
            <a:off x="6357950" y="3560214"/>
            <a:ext cx="214314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357950" y="361951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null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 bwMode="auto">
          <a:xfrm>
            <a:off x="6357950" y="4131718"/>
            <a:ext cx="2143140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114300">
              <a:prstClr val="black"/>
            </a:inn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57950" y="4191014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Person 2</a:t>
            </a:r>
            <a:endParaRPr lang="zh-CN" altLang="en-US" sz="2000" dirty="0"/>
          </a:p>
        </p:txBody>
      </p:sp>
      <p:cxnSp>
        <p:nvCxnSpPr>
          <p:cNvPr id="22" name="直接连接符 21"/>
          <p:cNvCxnSpPr/>
          <p:nvPr/>
        </p:nvCxnSpPr>
        <p:spPr bwMode="auto">
          <a:xfrm rot="10800000" flipH="1">
            <a:off x="6357950" y="4630195"/>
            <a:ext cx="214314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357950" y="469108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next</a:t>
            </a:r>
            <a:endParaRPr lang="zh-CN" altLang="en-US" sz="2000" dirty="0"/>
          </a:p>
        </p:txBody>
      </p:sp>
      <p:sp>
        <p:nvSpPr>
          <p:cNvPr id="24" name="矩形 23"/>
          <p:cNvSpPr/>
          <p:nvPr/>
        </p:nvSpPr>
        <p:spPr bwMode="auto">
          <a:xfrm>
            <a:off x="6357951" y="5203288"/>
            <a:ext cx="2143140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114300">
              <a:prstClr val="black"/>
            </a:inn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57951" y="5262584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empty</a:t>
            </a:r>
            <a:endParaRPr lang="zh-CN" altLang="en-US" sz="2000" dirty="0"/>
          </a:p>
        </p:txBody>
      </p:sp>
      <p:cxnSp>
        <p:nvCxnSpPr>
          <p:cNvPr id="26" name="直接连接符 25"/>
          <p:cNvCxnSpPr/>
          <p:nvPr/>
        </p:nvCxnSpPr>
        <p:spPr bwMode="auto">
          <a:xfrm rot="10800000" flipH="1">
            <a:off x="6357951" y="5703354"/>
            <a:ext cx="214314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357951" y="576265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next</a:t>
            </a:r>
            <a:endParaRPr lang="zh-CN" altLang="en-US" sz="2000" dirty="0"/>
          </a:p>
        </p:txBody>
      </p:sp>
      <p:sp>
        <p:nvSpPr>
          <p:cNvPr id="28" name="右箭头 27"/>
          <p:cNvSpPr/>
          <p:nvPr/>
        </p:nvSpPr>
        <p:spPr bwMode="auto">
          <a:xfrm>
            <a:off x="53747" y="4857760"/>
            <a:ext cx="428628" cy="21431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2714612" y="4284668"/>
            <a:ext cx="57150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785918" y="4143380"/>
            <a:ext cx="100013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200" b="1" dirty="0" err="1"/>
              <a:t>now_avail</a:t>
            </a:r>
            <a:endParaRPr lang="zh-CN" altLang="en-US" sz="1200" b="1" dirty="0"/>
          </a:p>
        </p:txBody>
      </p:sp>
      <p:cxnSp>
        <p:nvCxnSpPr>
          <p:cNvPr id="32" name="曲线连接符 31"/>
          <p:cNvCxnSpPr/>
          <p:nvPr/>
        </p:nvCxnSpPr>
        <p:spPr bwMode="auto">
          <a:xfrm>
            <a:off x="8501090" y="4917536"/>
            <a:ext cx="1588" cy="571504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曲线连接符 71"/>
          <p:cNvCxnSpPr>
            <a:stCxn id="27" idx="3"/>
            <a:endCxn id="12" idx="3"/>
          </p:cNvCxnSpPr>
          <p:nvPr/>
        </p:nvCxnSpPr>
        <p:spPr bwMode="auto">
          <a:xfrm flipH="1" flipV="1">
            <a:off x="8501090" y="3316252"/>
            <a:ext cx="1" cy="2631064"/>
          </a:xfrm>
          <a:prstGeom prst="curvedConnector3">
            <a:avLst>
              <a:gd name="adj1" fmla="val -2286000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矩形 32"/>
          <p:cNvSpPr/>
          <p:nvPr/>
        </p:nvSpPr>
        <p:spPr bwMode="auto">
          <a:xfrm>
            <a:off x="3428992" y="3071810"/>
            <a:ext cx="2143140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114300">
              <a:prstClr val="black"/>
            </a:inn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643306" y="1500174"/>
            <a:ext cx="1643074" cy="428628"/>
          </a:xfrm>
          <a:prstGeom prst="rect">
            <a:avLst/>
          </a:prstGeom>
          <a:solidFill>
            <a:srgbClr val="C37BC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err="1"/>
              <a:t>M</a:t>
            </a:r>
            <a:r>
              <a:rPr kumimoji="1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emList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3428992" y="2428868"/>
            <a:ext cx="2143140" cy="3929090"/>
          </a:xfrm>
          <a:prstGeom prst="rect">
            <a:avLst/>
          </a:prstGeom>
          <a:noFill/>
          <a:ln w="15875" cap="flat" cmpd="tri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428992" y="2428868"/>
            <a:ext cx="2143140" cy="642942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MemNode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28992" y="314324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Person 5</a:t>
            </a:r>
            <a:endParaRPr lang="zh-CN" altLang="en-US" sz="2000" dirty="0"/>
          </a:p>
        </p:txBody>
      </p:sp>
      <p:cxnSp>
        <p:nvCxnSpPr>
          <p:cNvPr id="38" name="直接连接符 37"/>
          <p:cNvCxnSpPr>
            <a:stCxn id="33" idx="1"/>
            <a:endCxn id="33" idx="3"/>
          </p:cNvCxnSpPr>
          <p:nvPr/>
        </p:nvCxnSpPr>
        <p:spPr bwMode="auto">
          <a:xfrm rot="10800000" flipH="1">
            <a:off x="3428992" y="3571876"/>
            <a:ext cx="214314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3428992" y="363117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next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 bwMode="auto">
          <a:xfrm>
            <a:off x="3428992" y="4143380"/>
            <a:ext cx="2143140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114300">
              <a:prstClr val="black"/>
            </a:inn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28992" y="420267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empty</a:t>
            </a:r>
            <a:endParaRPr lang="zh-CN" altLang="en-US" sz="2000" dirty="0"/>
          </a:p>
        </p:txBody>
      </p:sp>
      <p:cxnSp>
        <p:nvCxnSpPr>
          <p:cNvPr id="42" name="直接连接符 41"/>
          <p:cNvCxnSpPr/>
          <p:nvPr/>
        </p:nvCxnSpPr>
        <p:spPr bwMode="auto">
          <a:xfrm rot="10800000" flipH="1">
            <a:off x="3428992" y="4641857"/>
            <a:ext cx="214314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3428992" y="470274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next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 bwMode="auto">
          <a:xfrm>
            <a:off x="3428993" y="5214950"/>
            <a:ext cx="2143140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114300">
              <a:prstClr val="black"/>
            </a:inn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28993" y="527424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empty</a:t>
            </a:r>
            <a:endParaRPr lang="zh-CN" altLang="en-US" sz="2000" dirty="0"/>
          </a:p>
        </p:txBody>
      </p:sp>
      <p:cxnSp>
        <p:nvCxnSpPr>
          <p:cNvPr id="46" name="直接连接符 45"/>
          <p:cNvCxnSpPr/>
          <p:nvPr/>
        </p:nvCxnSpPr>
        <p:spPr bwMode="auto">
          <a:xfrm rot="10800000" flipH="1">
            <a:off x="3428993" y="5715016"/>
            <a:ext cx="214314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428993" y="577431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next</a:t>
            </a:r>
            <a:endParaRPr lang="zh-CN" altLang="en-US" sz="2000" dirty="0"/>
          </a:p>
        </p:txBody>
      </p:sp>
      <p:cxnSp>
        <p:nvCxnSpPr>
          <p:cNvPr id="53" name="曲线连接符 52"/>
          <p:cNvCxnSpPr>
            <a:stCxn id="39" idx="3"/>
            <a:endCxn id="41" idx="3"/>
          </p:cNvCxnSpPr>
          <p:nvPr/>
        </p:nvCxnSpPr>
        <p:spPr bwMode="auto">
          <a:xfrm>
            <a:off x="5572132" y="3815838"/>
            <a:ext cx="1588" cy="571504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曲线连接符 55"/>
          <p:cNvCxnSpPr>
            <a:stCxn id="43" idx="3"/>
            <a:endCxn id="45" idx="3"/>
          </p:cNvCxnSpPr>
          <p:nvPr/>
        </p:nvCxnSpPr>
        <p:spPr bwMode="auto">
          <a:xfrm>
            <a:off x="5572132" y="4887408"/>
            <a:ext cx="1" cy="571504"/>
          </a:xfrm>
          <a:prstGeom prst="curvedConnector3">
            <a:avLst>
              <a:gd name="adj1" fmla="val 2286010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直接箭头连接符 60"/>
          <p:cNvCxnSpPr>
            <a:stCxn id="6" idx="2"/>
            <a:endCxn id="9" idx="0"/>
          </p:cNvCxnSpPr>
          <p:nvPr/>
        </p:nvCxnSpPr>
        <p:spPr bwMode="auto">
          <a:xfrm rot="5400000">
            <a:off x="7197347" y="2149314"/>
            <a:ext cx="500066" cy="357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直接箭头连接符 62"/>
          <p:cNvCxnSpPr>
            <a:stCxn id="34" idx="2"/>
          </p:cNvCxnSpPr>
          <p:nvPr/>
        </p:nvCxnSpPr>
        <p:spPr bwMode="auto">
          <a:xfrm rot="16200000" flipH="1">
            <a:off x="4232670" y="2160975"/>
            <a:ext cx="500067" cy="357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接箭头连接符 67"/>
          <p:cNvCxnSpPr>
            <a:stCxn id="34" idx="3"/>
            <a:endCxn id="6" idx="1"/>
          </p:cNvCxnSpPr>
          <p:nvPr/>
        </p:nvCxnSpPr>
        <p:spPr bwMode="auto">
          <a:xfrm flipV="1">
            <a:off x="5286380" y="1702826"/>
            <a:ext cx="1357322" cy="116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接箭头连接符 70"/>
          <p:cNvCxnSpPr>
            <a:stCxn id="4" idx="2"/>
            <a:endCxn id="34" idx="0"/>
          </p:cNvCxnSpPr>
          <p:nvPr/>
        </p:nvCxnSpPr>
        <p:spPr bwMode="auto">
          <a:xfrm rot="5400000">
            <a:off x="4268389" y="1268001"/>
            <a:ext cx="428628" cy="357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>
            <a:off x="5929322" y="5214950"/>
            <a:ext cx="57150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5929322" y="5286388"/>
            <a:ext cx="100013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200" b="1" dirty="0" err="1"/>
              <a:t>now_avail</a:t>
            </a:r>
            <a:endParaRPr lang="zh-CN" altLang="en-US" sz="12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53813" y="2143116"/>
            <a:ext cx="2589427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p1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p2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p1;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p3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p4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Person* p5 = new Person;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p3;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p4;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p2;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delete p5;</a:t>
            </a:r>
            <a:endParaRPr lang="en-US" altLang="zh-CN" sz="1600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600" dirty="0"/>
              <a:t>	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 bwMode="auto">
          <a:xfrm>
            <a:off x="5641982" y="642918"/>
            <a:ext cx="2000264" cy="428628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pool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28" name="右箭头 27"/>
          <p:cNvSpPr/>
          <p:nvPr/>
        </p:nvSpPr>
        <p:spPr bwMode="auto">
          <a:xfrm>
            <a:off x="53747" y="5214950"/>
            <a:ext cx="428628" cy="21431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4857752" y="4169012"/>
            <a:ext cx="57150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3929058" y="4027724"/>
            <a:ext cx="100013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1200" b="1" dirty="0" err="1"/>
              <a:t>now_avail</a:t>
            </a:r>
            <a:endParaRPr lang="zh-CN" altLang="en-US" sz="1200" b="1" dirty="0"/>
          </a:p>
        </p:txBody>
      </p:sp>
      <p:sp>
        <p:nvSpPr>
          <p:cNvPr id="33" name="矩形 32"/>
          <p:cNvSpPr/>
          <p:nvPr/>
        </p:nvSpPr>
        <p:spPr bwMode="auto">
          <a:xfrm>
            <a:off x="5570544" y="3071810"/>
            <a:ext cx="2143140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114300">
              <a:prstClr val="black"/>
            </a:inn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784858" y="1500174"/>
            <a:ext cx="1643074" cy="428628"/>
          </a:xfrm>
          <a:prstGeom prst="rect">
            <a:avLst/>
          </a:prstGeom>
          <a:solidFill>
            <a:srgbClr val="C37BC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err="1"/>
              <a:t>M</a:t>
            </a:r>
            <a:r>
              <a:rPr kumimoji="1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emList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570544" y="2428868"/>
            <a:ext cx="2143140" cy="3929090"/>
          </a:xfrm>
          <a:prstGeom prst="rect">
            <a:avLst/>
          </a:prstGeom>
          <a:noFill/>
          <a:ln w="15875" cap="flat" cmpd="tri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570544" y="2428868"/>
            <a:ext cx="2143140" cy="642942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MemNode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70544" y="314324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Person 5</a:t>
            </a:r>
            <a:endParaRPr lang="zh-CN" altLang="en-US" sz="2000" dirty="0"/>
          </a:p>
        </p:txBody>
      </p:sp>
      <p:cxnSp>
        <p:nvCxnSpPr>
          <p:cNvPr id="38" name="直接连接符 37"/>
          <p:cNvCxnSpPr>
            <a:stCxn id="33" idx="1"/>
            <a:endCxn id="33" idx="3"/>
          </p:cNvCxnSpPr>
          <p:nvPr/>
        </p:nvCxnSpPr>
        <p:spPr bwMode="auto">
          <a:xfrm rot="10800000" flipH="1">
            <a:off x="5570544" y="3571876"/>
            <a:ext cx="214314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5570544" y="363117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next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 bwMode="auto">
          <a:xfrm>
            <a:off x="5570544" y="4143380"/>
            <a:ext cx="2143140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114300">
              <a:prstClr val="black"/>
            </a:inn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70544" y="420267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empty</a:t>
            </a:r>
            <a:endParaRPr lang="zh-CN" altLang="en-US" sz="2000" dirty="0"/>
          </a:p>
        </p:txBody>
      </p:sp>
      <p:cxnSp>
        <p:nvCxnSpPr>
          <p:cNvPr id="42" name="直接连接符 41"/>
          <p:cNvCxnSpPr/>
          <p:nvPr/>
        </p:nvCxnSpPr>
        <p:spPr bwMode="auto">
          <a:xfrm rot="10800000" flipH="1">
            <a:off x="5570544" y="4641857"/>
            <a:ext cx="214314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5570544" y="470274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next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 bwMode="auto">
          <a:xfrm>
            <a:off x="5570545" y="5214950"/>
            <a:ext cx="2143140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innerShdw blurRad="114300">
              <a:prstClr val="black"/>
            </a:inn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70545" y="527424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empty</a:t>
            </a:r>
            <a:endParaRPr lang="zh-CN" altLang="en-US" sz="2000" dirty="0"/>
          </a:p>
        </p:txBody>
      </p:sp>
      <p:cxnSp>
        <p:nvCxnSpPr>
          <p:cNvPr id="46" name="直接连接符 45"/>
          <p:cNvCxnSpPr/>
          <p:nvPr/>
        </p:nvCxnSpPr>
        <p:spPr bwMode="auto">
          <a:xfrm rot="10800000" flipH="1">
            <a:off x="5570545" y="5715016"/>
            <a:ext cx="214314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570545" y="577431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next</a:t>
            </a:r>
            <a:endParaRPr lang="zh-CN" altLang="en-US" sz="2000" dirty="0"/>
          </a:p>
        </p:txBody>
      </p:sp>
      <p:cxnSp>
        <p:nvCxnSpPr>
          <p:cNvPr id="53" name="曲线连接符 52"/>
          <p:cNvCxnSpPr>
            <a:stCxn id="39" idx="3"/>
            <a:endCxn id="41" idx="3"/>
          </p:cNvCxnSpPr>
          <p:nvPr/>
        </p:nvCxnSpPr>
        <p:spPr bwMode="auto">
          <a:xfrm>
            <a:off x="7713684" y="3815838"/>
            <a:ext cx="1588" cy="571504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曲线连接符 55"/>
          <p:cNvCxnSpPr>
            <a:stCxn id="43" idx="3"/>
            <a:endCxn id="45" idx="3"/>
          </p:cNvCxnSpPr>
          <p:nvPr/>
        </p:nvCxnSpPr>
        <p:spPr bwMode="auto">
          <a:xfrm>
            <a:off x="7713684" y="4887408"/>
            <a:ext cx="1" cy="571504"/>
          </a:xfrm>
          <a:prstGeom prst="curvedConnector3">
            <a:avLst>
              <a:gd name="adj1" fmla="val 2286010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直接箭头连接符 62"/>
          <p:cNvCxnSpPr>
            <a:stCxn id="34" idx="2"/>
          </p:cNvCxnSpPr>
          <p:nvPr/>
        </p:nvCxnSpPr>
        <p:spPr bwMode="auto">
          <a:xfrm rot="16200000" flipH="1">
            <a:off x="6374222" y="2160975"/>
            <a:ext cx="500067" cy="357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接箭头连接符 70"/>
          <p:cNvCxnSpPr>
            <a:stCxn id="4" idx="2"/>
            <a:endCxn id="34" idx="0"/>
          </p:cNvCxnSpPr>
          <p:nvPr/>
        </p:nvCxnSpPr>
        <p:spPr bwMode="auto">
          <a:xfrm rot="5400000">
            <a:off x="6409941" y="1268001"/>
            <a:ext cx="428628" cy="357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操作符重载的使用场景</a:t>
            </a:r>
            <a:endParaRPr lang="zh-CN" altLang="en-US" dirty="0"/>
          </a:p>
        </p:txBody>
      </p:sp>
      <p:pic>
        <p:nvPicPr>
          <p:cNvPr id="68610" name="Picture 2" descr="http://img.taopic.com/uploads/allimg/120731/201503-120I122214039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662" y="2428868"/>
            <a:ext cx="3688374" cy="271464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357422" y="5357826"/>
            <a:ext cx="121444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7030A0"/>
                </a:solidFill>
              </a:rPr>
              <a:t>货架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pic>
        <p:nvPicPr>
          <p:cNvPr id="68612" name="Picture 4" descr="http://image5.huangye88.com/2013/05/31/13f2a0c56badb99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3071810"/>
            <a:ext cx="1785950" cy="1643074"/>
          </a:xfrm>
          <a:prstGeom prst="rect">
            <a:avLst/>
          </a:prstGeom>
          <a:noFill/>
        </p:spPr>
      </p:pic>
      <p:cxnSp>
        <p:nvCxnSpPr>
          <p:cNvPr id="9" name="直接箭头连接符 8"/>
          <p:cNvCxnSpPr/>
          <p:nvPr/>
        </p:nvCxnSpPr>
        <p:spPr bwMode="auto">
          <a:xfrm flipV="1">
            <a:off x="5143504" y="4143380"/>
            <a:ext cx="1357322" cy="116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 rot="10800000">
            <a:off x="5072066" y="3643314"/>
            <a:ext cx="135732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357818" y="314324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new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86380" y="435769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delete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3504" y="2357430"/>
            <a:ext cx="18573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7030A0"/>
                </a:solidFill>
              </a:rPr>
              <a:t>producer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628" y="5143512"/>
            <a:ext cx="18573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7030A0"/>
                </a:solidFill>
              </a:rPr>
              <a:t>consumer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操作符重载的使用场景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r>
              <a:rPr lang="zh-CN" altLang="en-US" dirty="0"/>
              <a:t>设备通信</a:t>
            </a:r>
            <a:endParaRPr lang="en-US" altLang="zh-CN" dirty="0"/>
          </a:p>
          <a:p>
            <a:pPr lvl="1"/>
            <a:r>
              <a:rPr lang="zh-CN" altLang="en-US" dirty="0"/>
              <a:t>进程间共享内存</a:t>
            </a:r>
            <a:endParaRPr lang="en-US" altLang="zh-CN" dirty="0"/>
          </a:p>
          <a:p>
            <a:pPr lvl="1"/>
            <a:r>
              <a:rPr lang="zh-CN" altLang="en-US" dirty="0"/>
              <a:t>交互内容放置在指定位置</a:t>
            </a:r>
            <a:endParaRPr lang="en-US" altLang="zh-CN" dirty="0"/>
          </a:p>
          <a:p>
            <a:pPr lvl="1"/>
            <a:r>
              <a:rPr lang="zh-CN" altLang="en-US" dirty="0"/>
              <a:t>信息共享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	</a:t>
            </a:r>
            <a:r>
              <a:rPr lang="en-US" altLang="zh-CN"/>
              <a:t>template</a:t>
            </a:r>
            <a:endParaRPr lang="en-US" altLang="zh-CN"/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模板</a:t>
            </a:r>
            <a:endParaRPr lang="zh-CN" altLang="en-US" sz="28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源代码复用机制</a:t>
            </a:r>
            <a:endParaRPr lang="zh-CN" altLang="en-US" sz="2400"/>
          </a:p>
          <a:p>
            <a:pPr lvl="1" eaLnBrk="1" hangingPunct="1">
              <a:lnSpc>
                <a:spcPct val="90000"/>
              </a:lnSpc>
            </a:pPr>
            <a:r>
              <a:rPr lang="en-GB" altLang="en-US" sz="2400">
                <a:latin typeface="宋体" panose="02010600030101010101" pitchFamily="2" charset="-122"/>
              </a:rPr>
              <a:t>参数化模块</a:t>
            </a:r>
            <a:endParaRPr lang="en-GB" altLang="en-US" sz="2400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/>
              <a:t>对程序模块（如：类、函数）加上</a:t>
            </a:r>
            <a:r>
              <a:rPr lang="en-GB" altLang="en-US" sz="2000" b="1">
                <a:solidFill>
                  <a:srgbClr val="C00000"/>
                </a:solidFill>
                <a:latin typeface="宋体" panose="02010600030101010101" pitchFamily="2" charset="-122"/>
              </a:rPr>
              <a:t>类型参数</a:t>
            </a:r>
            <a:endParaRPr lang="en-GB" altLang="en-US" sz="2000" b="1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对不同类型的数据实施相同的操作</a:t>
            </a:r>
            <a:endParaRPr lang="en-GB" altLang="en-US" sz="200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>
                <a:latin typeface="宋体" panose="02010600030101010101" pitchFamily="2" charset="-122"/>
              </a:rPr>
              <a:t>多态的一种形式</a:t>
            </a:r>
            <a:endParaRPr lang="en-GB" altLang="en-US" sz="240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40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C++</a:t>
            </a:r>
            <a:endParaRPr lang="en-US" altLang="zh-CN" sz="2400"/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类属函数</a:t>
            </a:r>
            <a:endParaRPr lang="en-GB" altLang="en-US" sz="2000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类属类</a:t>
            </a:r>
            <a:endParaRPr lang="en-GB" altLang="en-US"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	</a:t>
            </a:r>
            <a:r>
              <a:rPr lang="en-US" altLang="zh-CN"/>
              <a:t>template function</a:t>
            </a:r>
            <a:endParaRPr lang="zh-CN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>
                <a:latin typeface="宋体" panose="02010600030101010101" pitchFamily="2" charset="-122"/>
              </a:rPr>
              <a:t>类属函数		</a:t>
            </a:r>
            <a:r>
              <a:rPr lang="en-GB" altLang="en-US" sz="2400"/>
              <a:t>template function</a:t>
            </a:r>
            <a:endParaRPr lang="en-GB" altLang="en-US" sz="2400"/>
          </a:p>
          <a:p>
            <a:pPr lvl="1" eaLnBrk="1" hangingPunct="1"/>
            <a:r>
              <a:rPr lang="en-GB" altLang="zh-CN" sz="2400">
                <a:latin typeface="宋体" panose="02010600030101010101" pitchFamily="2" charset="-122"/>
              </a:rPr>
              <a:t>同一</a:t>
            </a:r>
            <a:r>
              <a:rPr lang="en-GB" altLang="en-US" sz="2400">
                <a:latin typeface="宋体" panose="02010600030101010101" pitchFamily="2" charset="-122"/>
              </a:rPr>
              <a:t>函数对不同类型的数据完成相同的操作</a:t>
            </a:r>
            <a:endParaRPr lang="en-GB" altLang="en-US" sz="2400">
              <a:latin typeface="宋体" panose="02010600030101010101" pitchFamily="2" charset="-122"/>
            </a:endParaRPr>
          </a:p>
          <a:p>
            <a:pPr lvl="1" eaLnBrk="1" hangingPunct="1"/>
            <a:endParaRPr lang="zh-CN" altLang="en-US" sz="24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GB" altLang="en-US" sz="2400">
                <a:latin typeface="宋体" panose="02010600030101010101" pitchFamily="2" charset="-122"/>
              </a:rPr>
              <a:t>宏实现</a:t>
            </a:r>
            <a:endParaRPr lang="en-GB" altLang="en-US" sz="2400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en-GB" altLang="en-US" sz="2000" i="1"/>
              <a:t>#</a:t>
            </a:r>
            <a:r>
              <a:rPr lang="en-GB" altLang="zh-CN" sz="2000" i="1"/>
              <a:t>define  max(a,b)   ((a)&gt;(b)?(a):(b))</a:t>
            </a:r>
            <a:endParaRPr lang="en-GB" altLang="zh-CN" sz="2000" i="1"/>
          </a:p>
          <a:p>
            <a:pPr lvl="2" algn="just" eaLnBrk="1" hangingPunct="1"/>
            <a:r>
              <a:rPr lang="zh-CN" altLang="en-GB" sz="2000">
                <a:latin typeface="宋体" panose="02010600030101010101" pitchFamily="2" charset="-122"/>
              </a:rPr>
              <a:t>缺陷</a:t>
            </a:r>
            <a:endParaRPr lang="zh-CN" altLang="en-GB" sz="2000">
              <a:latin typeface="宋体" panose="02010600030101010101" pitchFamily="2" charset="-122"/>
            </a:endParaRPr>
          </a:p>
          <a:p>
            <a:pPr lvl="3" algn="just" eaLnBrk="1" hangingPunct="1"/>
            <a:r>
              <a:rPr lang="en-US" altLang="en-GB">
                <a:latin typeface="宋体" panose="02010600030101010101" pitchFamily="2" charset="-122"/>
              </a:rPr>
              <a:t>只能实现简单的功能</a:t>
            </a:r>
            <a:endParaRPr lang="en-US" altLang="en-GB">
              <a:latin typeface="宋体" panose="02010600030101010101" pitchFamily="2" charset="-122"/>
            </a:endParaRPr>
          </a:p>
          <a:p>
            <a:pPr lvl="3" algn="just" eaLnBrk="1" hangingPunct="1"/>
            <a:r>
              <a:rPr lang="en-US" altLang="zh-CN">
                <a:latin typeface="宋体" panose="02010600030101010101" pitchFamily="2" charset="-122"/>
              </a:rPr>
              <a:t>没有</a:t>
            </a:r>
            <a:r>
              <a:rPr lang="en-US" altLang="en-GB">
                <a:latin typeface="宋体" panose="02010600030101010101" pitchFamily="2" charset="-122"/>
              </a:rPr>
              <a:t>类型检查</a:t>
            </a:r>
            <a:endParaRPr lang="en-US" altLang="en-GB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	</a:t>
            </a:r>
            <a:endParaRPr lang="zh-CN" altLang="en-US"/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en-GB" altLang="en-US" sz="2400">
                <a:latin typeface="宋体" panose="02010600030101010101" pitchFamily="2" charset="-122"/>
              </a:rPr>
              <a:t>函数重载</a:t>
            </a:r>
            <a:endParaRPr lang="en-GB" altLang="en-US" sz="2400">
              <a:latin typeface="宋体" panose="02010600030101010101" pitchFamily="2" charset="-122"/>
            </a:endParaRP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2000" i="1"/>
              <a:t>int max(int,int);</a:t>
            </a:r>
            <a:endParaRPr lang="en-GB" altLang="zh-CN" sz="2000" i="1"/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2000" i="1"/>
              <a:t>double max(double,double);</a:t>
            </a:r>
            <a:endParaRPr lang="en-GB" altLang="zh-CN" sz="2000" i="1"/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2000" i="1"/>
              <a:t>A max(A,A);</a:t>
            </a:r>
            <a:endParaRPr lang="en-GB" altLang="zh-CN" sz="2000" i="1"/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GB" altLang="zh-CN" sz="2000" i="1"/>
          </a:p>
          <a:p>
            <a:pPr lvl="2" algn="just" eaLnBrk="1" hangingPunct="1"/>
            <a:r>
              <a:rPr lang="zh-CN" altLang="en-GB" sz="2000">
                <a:latin typeface="宋体" panose="02010600030101010101" pitchFamily="2" charset="-122"/>
              </a:rPr>
              <a:t>缺陷</a:t>
            </a:r>
            <a:endParaRPr lang="zh-CN" altLang="en-GB" sz="2000">
              <a:latin typeface="宋体" panose="02010600030101010101" pitchFamily="2" charset="-122"/>
            </a:endParaRPr>
          </a:p>
          <a:p>
            <a:pPr lvl="3" algn="just" eaLnBrk="1" hangingPunct="1"/>
            <a:r>
              <a:rPr lang="en-US" altLang="en-GB">
                <a:latin typeface="宋体" panose="02010600030101010101" pitchFamily="2" charset="-122"/>
              </a:rPr>
              <a:t>需要定义的重载函数太多</a:t>
            </a:r>
            <a:endParaRPr lang="en-US" altLang="en-GB">
              <a:latin typeface="宋体" panose="02010600030101010101" pitchFamily="2" charset="-122"/>
            </a:endParaRPr>
          </a:p>
          <a:p>
            <a:pPr lvl="3" algn="just" eaLnBrk="1" hangingPunct="1"/>
            <a:r>
              <a:rPr lang="en-US" altLang="en-GB">
                <a:latin typeface="宋体" panose="02010600030101010101" pitchFamily="2" charset="-122"/>
              </a:rPr>
              <a:t>定义不全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	</a:t>
            </a:r>
            <a:endParaRPr lang="zh-CN" altLang="en-US"/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en-GB" altLang="zh-CN" sz="2400">
                <a:latin typeface="宋体" panose="02010600030101010101" pitchFamily="2" charset="-122"/>
              </a:rPr>
              <a:t>函数</a:t>
            </a:r>
            <a:r>
              <a:rPr lang="en-GB" altLang="en-US" sz="2400">
                <a:latin typeface="宋体" panose="02010600030101010101" pitchFamily="2" charset="-122"/>
              </a:rPr>
              <a:t>指针</a:t>
            </a:r>
            <a:endParaRPr lang="en-GB" altLang="en-US" sz="2400">
              <a:latin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en-US">
                <a:latin typeface="宋体" panose="02010600030101010101" pitchFamily="2" charset="-122"/>
              </a:rPr>
              <a:t> </a:t>
            </a:r>
            <a:r>
              <a:rPr lang="en-GB" altLang="zh-CN">
                <a:latin typeface="宋体" panose="02010600030101010101" pitchFamily="2" charset="-122"/>
              </a:rPr>
              <a:t> </a:t>
            </a:r>
            <a:r>
              <a:rPr lang="en-GB" altLang="zh-CN" sz="2000" i="1"/>
              <a:t>void sort(void * , unsigned int, unsigned int,</a:t>
            </a:r>
            <a:endParaRPr lang="en-GB" altLang="zh-CN" sz="2000" i="1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2000" i="1"/>
              <a:t>			int  (* cmp) (void *, void *)</a:t>
            </a:r>
            <a:r>
              <a:rPr lang="en-GB" altLang="en-US" sz="2000" i="1"/>
              <a:t> )</a:t>
            </a:r>
            <a:endParaRPr lang="en-GB" altLang="en-US" sz="2000" i="1"/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GB" altLang="en-US" sz="2000" i="1"/>
          </a:p>
          <a:p>
            <a:pPr lvl="2" algn="just" eaLnBrk="1" hangingPunct="1"/>
            <a:r>
              <a:rPr lang="en-GB" altLang="zh-CN" sz="2000"/>
              <a:t>缺陷</a:t>
            </a:r>
            <a:endParaRPr lang="en-GB" altLang="zh-CN" sz="2000"/>
          </a:p>
          <a:p>
            <a:pPr lvl="3" algn="just" eaLnBrk="1" hangingPunct="1"/>
            <a:r>
              <a:rPr lang="en-GB" altLang="en-US">
                <a:latin typeface="宋体" panose="02010600030101010101" pitchFamily="2" charset="-122"/>
              </a:rPr>
              <a:t>需要定义额外参数</a:t>
            </a:r>
            <a:endParaRPr lang="en-GB" altLang="en-US">
              <a:latin typeface="宋体" panose="02010600030101010101" pitchFamily="2" charset="-122"/>
            </a:endParaRPr>
          </a:p>
          <a:p>
            <a:pPr lvl="3" algn="just" eaLnBrk="1" hangingPunct="1"/>
            <a:r>
              <a:rPr lang="en-GB" altLang="en-US">
                <a:latin typeface="宋体" panose="02010600030101010101" pitchFamily="2" charset="-122"/>
              </a:rPr>
              <a:t>大量指针运算</a:t>
            </a:r>
            <a:endParaRPr lang="en-GB" altLang="en-US">
              <a:latin typeface="宋体" panose="02010600030101010101" pitchFamily="2" charset="-122"/>
            </a:endParaRPr>
          </a:p>
          <a:p>
            <a:pPr lvl="3" algn="just" eaLnBrk="1" hangingPunct="1"/>
            <a:r>
              <a:rPr lang="en-GB" altLang="en-US">
                <a:latin typeface="宋体" panose="02010600030101010101" pitchFamily="2" charset="-122"/>
              </a:rPr>
              <a:t>实现起来</a:t>
            </a:r>
            <a:r>
              <a:rPr lang="en-GB" altLang="zh-CN">
                <a:latin typeface="宋体" panose="02010600030101010101" pitchFamily="2" charset="-122"/>
              </a:rPr>
              <a:t>复杂</a:t>
            </a:r>
            <a:endParaRPr lang="en-GB" altLang="zh-CN">
              <a:latin typeface="宋体" panose="02010600030101010101" pitchFamily="2" charset="-122"/>
            </a:endParaRPr>
          </a:p>
          <a:p>
            <a:pPr lvl="3" algn="just" eaLnBrk="1" hangingPunct="1"/>
            <a:r>
              <a:rPr lang="en-GB" altLang="en-US">
                <a:latin typeface="宋体" panose="02010600030101010101" pitchFamily="2" charset="-122"/>
              </a:rPr>
              <a:t>可读性差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86313" y="5214938"/>
            <a:ext cx="3932237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i="0"/>
              <a:t>＝</a:t>
            </a:r>
            <a:r>
              <a:rPr lang="en-US" altLang="zh-CN" sz="2400" i="0"/>
              <a:t>》template </a:t>
            </a:r>
            <a:r>
              <a:rPr lang="zh-CN" altLang="en-US" sz="2400" i="0"/>
              <a:t>引入的目标：</a:t>
            </a:r>
            <a:endParaRPr lang="en-US" altLang="zh-CN" sz="2400" i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i="0">
                <a:solidFill>
                  <a:srgbClr val="C00000"/>
                </a:solidFill>
              </a:rPr>
              <a:t>完全</a:t>
            </a:r>
            <a:endParaRPr lang="en-US" altLang="zh-CN" sz="2000" b="1" i="0">
              <a:solidFill>
                <a:srgbClr val="C000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i="0">
                <a:solidFill>
                  <a:srgbClr val="C00000"/>
                </a:solidFill>
              </a:rPr>
              <a:t>清晰</a:t>
            </a:r>
            <a:endParaRPr lang="zh-CN" altLang="en-US" sz="2000" b="1" i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	</a:t>
            </a:r>
            <a:r>
              <a:rPr lang="zh-CN" altLang="en-US" dirty="0"/>
              <a:t>我们需要什么？</a:t>
            </a:r>
            <a:endParaRPr lang="zh-CN" altLang="en-US" dirty="0"/>
          </a:p>
        </p:txBody>
      </p:sp>
      <p:pic>
        <p:nvPicPr>
          <p:cNvPr id="1027" name="Picture 3" descr="C:\Users\softwware\AppData\Roaming\Tencent\Users\405024670\QQ\WinTemp\RichOle\F67IJ3OVQ24GJD0WPDMTIJA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358082" y="2643182"/>
            <a:ext cx="1081072" cy="1714512"/>
          </a:xfrm>
          <a:prstGeom prst="rect">
            <a:avLst/>
          </a:prstGeom>
          <a:noFill/>
        </p:spPr>
      </p:pic>
      <p:sp>
        <p:nvSpPr>
          <p:cNvPr id="8" name="下箭头 7"/>
          <p:cNvSpPr/>
          <p:nvPr/>
        </p:nvSpPr>
        <p:spPr bwMode="auto">
          <a:xfrm rot="5400000">
            <a:off x="6357949" y="3286125"/>
            <a:ext cx="678663" cy="96441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12" y="2857496"/>
            <a:ext cx="92869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入口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new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下箭头 9"/>
          <p:cNvSpPr/>
          <p:nvPr/>
        </p:nvSpPr>
        <p:spPr bwMode="auto">
          <a:xfrm rot="5400000">
            <a:off x="1643041" y="3357563"/>
            <a:ext cx="678663" cy="96441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8728" y="2857496"/>
            <a:ext cx="114300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出口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delete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596" y="5436072"/>
            <a:ext cx="742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void* Person::operator new(</a:t>
            </a:r>
            <a:r>
              <a:rPr lang="en-US" altLang="zh-CN" sz="2000" b="1" dirty="0" err="1"/>
              <a:t>size_t</a:t>
            </a:r>
            <a:r>
              <a:rPr lang="en-US" altLang="zh-CN" sz="2000" b="1" dirty="0"/>
              <a:t> size)</a:t>
            </a:r>
            <a:endParaRPr lang="en-US" altLang="zh-CN" sz="2000" b="1" dirty="0"/>
          </a:p>
          <a:p>
            <a:pPr algn="l" eaLnBrk="1" hangingPunct="1">
              <a:lnSpc>
                <a:spcPct val="90000"/>
              </a:lnSpc>
              <a:buNone/>
            </a:pPr>
            <a:endParaRPr lang="en-US" altLang="zh-CN" sz="2000" b="1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void   Person::operator delete(void* del, </a:t>
            </a:r>
            <a:r>
              <a:rPr lang="en-US" altLang="zh-CN" sz="2000" b="1" dirty="0" err="1"/>
              <a:t>size_t</a:t>
            </a:r>
            <a:r>
              <a:rPr lang="en-US" altLang="zh-CN" sz="2000" b="1" dirty="0"/>
              <a:t> s)</a:t>
            </a:r>
            <a:endParaRPr lang="zh-CN" altLang="en-US" sz="2000" b="1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圆角矩形 12"/>
          <p:cNvSpPr/>
          <p:nvPr/>
        </p:nvSpPr>
        <p:spPr bwMode="auto">
          <a:xfrm>
            <a:off x="3143240" y="3143248"/>
            <a:ext cx="2571768" cy="1285884"/>
          </a:xfrm>
          <a:prstGeom prst="round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管理的内存空间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	</a:t>
            </a:r>
            <a:endParaRPr lang="zh-CN" altLang="en-US"/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459287"/>
          </a:xfrm>
        </p:spPr>
        <p:txBody>
          <a:bodyPr/>
          <a:lstStyle/>
          <a:p>
            <a:pPr lvl="1" algn="just" eaLnBrk="1" hangingPunct="1"/>
            <a:r>
              <a:rPr lang="en-GB" altLang="en-US" sz="2400">
                <a:latin typeface="宋体" panose="02010600030101010101" pitchFamily="2" charset="-122"/>
              </a:rPr>
              <a:t>函数模板</a:t>
            </a:r>
            <a:endParaRPr lang="en-GB" altLang="en-US" sz="2400">
              <a:latin typeface="宋体" panose="02010600030101010101" pitchFamily="2" charset="-122"/>
            </a:endParaRP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GB" altLang="zh-CN" i="1">
              <a:latin typeface="宋体" panose="02010600030101010101" pitchFamily="2" charset="-122"/>
            </a:endParaRPr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2117725" y="2760663"/>
            <a:ext cx="5426075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GB" altLang="zh-CN" sz="2000"/>
              <a:t>void sort(int A[], unsigned int num)</a:t>
            </a:r>
            <a:endParaRPr lang="en-GB" altLang="zh-CN" sz="2000"/>
          </a:p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GB" altLang="zh-CN" sz="2000"/>
              <a:t>{    for (int i=1; i&lt;num; i++)</a:t>
            </a:r>
            <a:endParaRPr lang="en-GB" altLang="zh-CN" sz="2000"/>
          </a:p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GB" altLang="zh-CN" sz="2000"/>
              <a:t>	for (int j=0; j&lt;</a:t>
            </a:r>
            <a:r>
              <a:rPr lang="en-US" altLang="zh-CN" sz="2000"/>
              <a:t>num-</a:t>
            </a:r>
            <a:r>
              <a:rPr lang="en-GB" altLang="zh-CN" sz="2000"/>
              <a:t>i; j++)</a:t>
            </a:r>
            <a:endParaRPr lang="en-GB" altLang="zh-CN" sz="2000"/>
          </a:p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GB" altLang="zh-CN" sz="2000"/>
              <a:t>     	{</a:t>
            </a:r>
            <a:endParaRPr lang="en-GB" altLang="zh-CN" sz="2000"/>
          </a:p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GB" altLang="zh-CN" sz="2000"/>
              <a:t>                if  (A[j] &gt; A[j+1]) </a:t>
            </a:r>
            <a:endParaRPr lang="en-GB" altLang="zh-CN" sz="2000"/>
          </a:p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GB" altLang="zh-CN" sz="2000"/>
              <a:t>    	    {      int  t = A[j];</a:t>
            </a:r>
            <a:endParaRPr lang="en-GB" altLang="zh-CN" sz="2000"/>
          </a:p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GB" altLang="zh-CN" sz="2000"/>
              <a:t>		A[j] = A[j+1];</a:t>
            </a:r>
            <a:endParaRPr lang="en-GB" altLang="zh-CN" sz="2000"/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GB" altLang="zh-CN" sz="2000"/>
              <a:t>		A[j+1] = t;</a:t>
            </a:r>
            <a:endParaRPr lang="en-GB" altLang="zh-CN" sz="200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/>
              <a:t>     }</a:t>
            </a:r>
            <a:endParaRPr lang="en-GB" altLang="zh-CN" sz="200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GB" sz="2000"/>
              <a:t>}</a:t>
            </a:r>
            <a:endParaRPr lang="zh-CN" altLang="en-GB" sz="2000"/>
          </a:p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zh-CN" altLang="en-GB" sz="2000"/>
              <a:t>}</a:t>
            </a:r>
            <a:endParaRPr lang="zh-CN" altLang="en-US" sz="2000" i="0"/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3286125" y="2746375"/>
            <a:ext cx="331788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chemeClr val="hlink"/>
                </a:solidFill>
              </a:rPr>
              <a:t>T</a:t>
            </a:r>
            <a:endParaRPr lang="en-US" altLang="zh-CN" sz="2000" i="0">
              <a:solidFill>
                <a:schemeClr val="hlink"/>
              </a:solidFill>
            </a:endParaRP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4025900" y="4460875"/>
            <a:ext cx="331788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chemeClr val="hlink"/>
                </a:solidFill>
              </a:rPr>
              <a:t>T</a:t>
            </a:r>
            <a:endParaRPr lang="en-US" altLang="zh-CN" sz="2000" i="0">
              <a:solidFill>
                <a:schemeClr val="hlink"/>
              </a:solidFill>
            </a:endParaRPr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2195513" y="2444750"/>
            <a:ext cx="2973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chemeClr val="hlink"/>
                </a:solidFill>
              </a:rPr>
              <a:t>template &lt;typename</a:t>
            </a:r>
            <a:r>
              <a:rPr lang="zh-CN" altLang="en-US" sz="2000" i="0">
                <a:solidFill>
                  <a:schemeClr val="hlink"/>
                </a:solidFill>
              </a:rPr>
              <a:t> </a:t>
            </a:r>
            <a:r>
              <a:rPr lang="en-US" altLang="zh-CN" sz="2000" i="0">
                <a:solidFill>
                  <a:schemeClr val="hlink"/>
                </a:solidFill>
              </a:rPr>
              <a:t>T&gt;</a:t>
            </a:r>
            <a:endParaRPr lang="en-US" altLang="zh-CN" sz="2000" i="0">
              <a:solidFill>
                <a:schemeClr val="hlink"/>
              </a:solidFill>
            </a:endParaRPr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212725" y="3587750"/>
            <a:ext cx="185261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int a[100];</a:t>
            </a:r>
            <a:endParaRPr lang="en-GB" altLang="zh-CN" sz="20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sort(a,100);</a:t>
            </a:r>
            <a:endParaRPr lang="en-GB" altLang="zh-CN" sz="20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20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double b[200];</a:t>
            </a:r>
            <a:endParaRPr lang="en-GB" altLang="zh-CN" sz="20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sort(b,200);</a:t>
            </a:r>
            <a:endParaRPr lang="en-GB" altLang="zh-CN" sz="2000">
              <a:solidFill>
                <a:schemeClr val="tx2"/>
              </a:solidFill>
            </a:endParaRPr>
          </a:p>
        </p:txBody>
      </p:sp>
      <p:sp>
        <p:nvSpPr>
          <p:cNvPr id="128011" name="Text Box 11"/>
          <p:cNvSpPr txBox="1">
            <a:spLocks noChangeArrowheads="1"/>
          </p:cNvSpPr>
          <p:nvPr/>
        </p:nvSpPr>
        <p:spPr bwMode="auto">
          <a:xfrm>
            <a:off x="4859338" y="5661025"/>
            <a:ext cx="16922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</a:rPr>
              <a:t>class C { … }</a:t>
            </a:r>
            <a:endParaRPr lang="en-US" altLang="zh-CN" sz="20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</a:rPr>
              <a:t>C a[300]; </a:t>
            </a:r>
            <a:endParaRPr lang="en-US" altLang="zh-CN" sz="20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</a:rPr>
              <a:t>sort(a,300);</a:t>
            </a:r>
            <a:endParaRPr lang="zh-CN" altLang="en-US" sz="2400" i="0"/>
          </a:p>
        </p:txBody>
      </p:sp>
      <p:sp>
        <p:nvSpPr>
          <p:cNvPr id="128012" name="Text Box 12"/>
          <p:cNvSpPr txBox="1">
            <a:spLocks noChangeArrowheads="1"/>
          </p:cNvSpPr>
          <p:nvPr/>
        </p:nvSpPr>
        <p:spPr bwMode="auto">
          <a:xfrm>
            <a:off x="6553200" y="5410200"/>
            <a:ext cx="25034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000" i="0">
                <a:solidFill>
                  <a:srgbClr val="FF0066"/>
                </a:solidFill>
              </a:rPr>
              <a:t> </a:t>
            </a:r>
            <a:r>
              <a:rPr lang="zh-CN" altLang="en-US" sz="2000" b="1" i="0">
                <a:solidFill>
                  <a:srgbClr val="FF0066"/>
                </a:solidFill>
              </a:rPr>
              <a:t>必须重载</a:t>
            </a:r>
            <a:r>
              <a:rPr lang="zh-CN" altLang="en-US" sz="2000" b="1" i="0">
                <a:solidFill>
                  <a:srgbClr val="FF0066"/>
                </a:solidFill>
                <a:latin typeface="宋体" panose="02010600030101010101" pitchFamily="2" charset="-122"/>
              </a:rPr>
              <a:t>操作符</a:t>
            </a:r>
            <a:r>
              <a:rPr lang="zh-CN" altLang="en-US" sz="2000" i="0">
                <a:solidFill>
                  <a:srgbClr val="FF0066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i="0">
                <a:solidFill>
                  <a:srgbClr val="FF0066"/>
                </a:solidFill>
              </a:rPr>
              <a:t>&gt;</a:t>
            </a:r>
            <a:endParaRPr lang="zh-CN" altLang="en-US" sz="2000" b="1" i="0">
              <a:solidFill>
                <a:srgbClr val="FF0066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zh-CN" altLang="en-US" sz="2000" b="1" i="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000" i="0">
                <a:solidFill>
                  <a:srgbClr val="006600"/>
                </a:solidFill>
              </a:rPr>
              <a:t> = </a:t>
            </a:r>
            <a:endParaRPr lang="zh-CN" altLang="en-US" sz="2000" i="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000" i="0">
                <a:solidFill>
                  <a:srgbClr val="006600"/>
                </a:solidFill>
              </a:rPr>
              <a:t> copy constructor</a:t>
            </a:r>
            <a:endParaRPr lang="zh-CN" altLang="en-US" sz="2000" b="1" i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6" grpId="0" animBg="1" autoUpdateAnimBg="0"/>
      <p:bldP spid="128008" grpId="0" animBg="1" autoUpdateAnimBg="0"/>
      <p:bldP spid="128009" grpId="0" autoUpdateAnimBg="0"/>
      <p:bldP spid="128010" grpId="0" autoUpdateAnimBg="0"/>
      <p:bldP spid="128011" grpId="0" autoUpdateAnimBg="0"/>
      <p:bldP spid="12801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	</a:t>
            </a:r>
            <a:endParaRPr lang="zh-CN" altLang="en-US"/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GB" altLang="en-US" sz="2400">
                <a:latin typeface="宋体" panose="02010600030101010101" pitchFamily="2" charset="-122"/>
              </a:rPr>
              <a:t>函数模板定义了一类重载的函数</a:t>
            </a:r>
            <a:endParaRPr lang="en-GB" altLang="en-US" sz="2400">
              <a:latin typeface="宋体" panose="02010600030101010101" pitchFamily="2" charset="-122"/>
            </a:endParaRPr>
          </a:p>
          <a:p>
            <a:pPr lvl="1" eaLnBrk="1" hangingPunct="1"/>
            <a:endParaRPr lang="en-GB" altLang="en-US" sz="2400">
              <a:latin typeface="宋体" panose="02010600030101010101" pitchFamily="2" charset="-122"/>
            </a:endParaRPr>
          </a:p>
          <a:p>
            <a:pPr lvl="1" eaLnBrk="1" hangingPunct="1"/>
            <a:r>
              <a:rPr lang="en-GB" altLang="en-US" sz="2400">
                <a:latin typeface="宋体" panose="02010600030101010101" pitchFamily="2" charset="-122"/>
              </a:rPr>
              <a:t>编译系统自动实例化函数模板</a:t>
            </a:r>
            <a:endParaRPr lang="en-GB" altLang="en-US" sz="2400">
              <a:latin typeface="宋体" panose="02010600030101010101" pitchFamily="2" charset="-122"/>
            </a:endParaRPr>
          </a:p>
          <a:p>
            <a:pPr lvl="1" eaLnBrk="1" hangingPunct="1"/>
            <a:endParaRPr lang="en-US" altLang="en-US" sz="2400">
              <a:latin typeface="宋体" panose="02010600030101010101" pitchFamily="2" charset="-122"/>
            </a:endParaRPr>
          </a:p>
          <a:p>
            <a:pPr lvl="1" eaLnBrk="1" hangingPunct="1"/>
            <a:r>
              <a:rPr lang="en-US" altLang="zh-CN" sz="2400">
                <a:latin typeface="宋体" panose="02010600030101010101" pitchFamily="2" charset="-122"/>
              </a:rPr>
              <a:t>函数</a:t>
            </a:r>
            <a:r>
              <a:rPr lang="zh-CN" altLang="en-US" sz="2400">
                <a:latin typeface="宋体" panose="02010600030101010101" pitchFamily="2" charset="-122"/>
              </a:rPr>
              <a:t>模板的参数</a:t>
            </a:r>
            <a:endParaRPr lang="zh-CN" altLang="en-US" sz="2400">
              <a:latin typeface="宋体" panose="02010600030101010101" pitchFamily="2" charset="-122"/>
            </a:endParaRPr>
          </a:p>
          <a:p>
            <a:pPr lvl="2" eaLnBrk="1" hangingPunct="1"/>
            <a:r>
              <a:rPr lang="en-GB" altLang="en-US" sz="2000">
                <a:latin typeface="宋体" panose="02010600030101010101" pitchFamily="2" charset="-122"/>
              </a:rPr>
              <a:t>可有多个</a:t>
            </a:r>
            <a:r>
              <a:rPr lang="en-GB" altLang="zh-CN" sz="2000">
                <a:latin typeface="宋体" panose="02010600030101010101" pitchFamily="2" charset="-122"/>
              </a:rPr>
              <a:t>类型</a:t>
            </a:r>
            <a:r>
              <a:rPr lang="zh-CN" altLang="en-GB" sz="2000">
                <a:latin typeface="宋体" panose="02010600030101010101" pitchFamily="2" charset="-122"/>
              </a:rPr>
              <a:t>参数</a:t>
            </a:r>
            <a:r>
              <a:rPr lang="en-US" altLang="en-GB" sz="2000">
                <a:latin typeface="宋体" panose="02010600030101010101" pitchFamily="2" charset="-122"/>
              </a:rPr>
              <a:t>，用逗号</a:t>
            </a:r>
            <a:r>
              <a:rPr lang="en-GB" altLang="zh-CN" sz="2000">
                <a:latin typeface="宋体" panose="02010600030101010101" pitchFamily="2" charset="-122"/>
              </a:rPr>
              <a:t>分隔</a:t>
            </a:r>
            <a:endParaRPr lang="en-GB" altLang="zh-CN" sz="2000">
              <a:latin typeface="宋体" panose="02010600030101010101" pitchFamily="2" charset="-122"/>
            </a:endParaRPr>
          </a:p>
          <a:p>
            <a:pPr lvl="2" eaLnBrk="1" hangingPunct="1"/>
            <a:endParaRPr lang="en-US" altLang="en-GB" sz="2000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en-GB" altLang="en-US" sz="2000">
                <a:latin typeface="宋体" panose="02010600030101010101" pitchFamily="2" charset="-122"/>
              </a:rPr>
              <a:t>可带普通参数</a:t>
            </a:r>
            <a:endParaRPr lang="en-GB" altLang="en-US" sz="2000">
              <a:latin typeface="宋体" panose="02010600030101010101" pitchFamily="2" charset="-122"/>
            </a:endParaRPr>
          </a:p>
          <a:p>
            <a:pPr lvl="3" algn="just" eaLnBrk="1" hangingPunct="1"/>
            <a:r>
              <a:rPr lang="zh-CN" altLang="en-GB">
                <a:latin typeface="宋体" panose="02010600030101010101" pitchFamily="2" charset="-122"/>
              </a:rPr>
              <a:t>必须列在</a:t>
            </a:r>
            <a:r>
              <a:rPr lang="en-US" altLang="en-GB">
                <a:latin typeface="宋体" panose="02010600030101010101" pitchFamily="2" charset="-122"/>
              </a:rPr>
              <a:t>类型参数</a:t>
            </a:r>
            <a:r>
              <a:rPr lang="en-US" altLang="zh-CN">
                <a:latin typeface="宋体" panose="02010600030101010101" pitchFamily="2" charset="-122"/>
              </a:rPr>
              <a:t>之后</a:t>
            </a:r>
            <a:endParaRPr lang="en-US" altLang="zh-CN">
              <a:latin typeface="宋体" panose="02010600030101010101" pitchFamily="2" charset="-122"/>
            </a:endParaRPr>
          </a:p>
          <a:p>
            <a:pPr lvl="3" algn="just" eaLnBrk="1" hangingPunct="1"/>
            <a:r>
              <a:rPr lang="en-US" altLang="en-GB">
                <a:latin typeface="宋体" panose="02010600030101010101" pitchFamily="2" charset="-122"/>
              </a:rPr>
              <a:t>调用时需显式实例化</a:t>
            </a:r>
            <a:r>
              <a:rPr lang="en-GB" altLang="zh-CN" sz="1600" i="1">
                <a:latin typeface="宋体" panose="02010600030101010101" pitchFamily="2" charset="-122"/>
              </a:rPr>
              <a:t>	</a:t>
            </a:r>
            <a:endParaRPr lang="zh-CN" altLang="en-US" sz="1600" i="1">
              <a:latin typeface="宋体" panose="02010600030101010101" pitchFamily="2" charset="-122"/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905500" y="3321050"/>
            <a:ext cx="32385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GB" altLang="zh-CN" sz="1800">
                <a:solidFill>
                  <a:schemeClr val="tx2"/>
                </a:solidFill>
              </a:rPr>
              <a:t>template &lt;class T1, class T2&gt;</a:t>
            </a:r>
            <a:endParaRPr lang="en-GB" altLang="zh-CN" sz="180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GB" altLang="zh-CN" sz="1800">
                <a:solidFill>
                  <a:schemeClr val="tx2"/>
                </a:solidFill>
              </a:rPr>
              <a:t>void   f(T1 a, T2 b）</a:t>
            </a:r>
            <a:endParaRPr lang="en-GB" altLang="zh-CN" sz="180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GB" altLang="zh-CN" sz="1800">
                <a:solidFill>
                  <a:schemeClr val="tx2"/>
                </a:solidFill>
              </a:rPr>
              <a:t>{ </a:t>
            </a:r>
            <a:r>
              <a:rPr lang="en-US" altLang="zh-CN" sz="1800">
                <a:solidFill>
                  <a:schemeClr val="tx2"/>
                </a:solidFill>
              </a:rPr>
              <a:t>...… </a:t>
            </a:r>
            <a:r>
              <a:rPr lang="en-GB" altLang="zh-CN" sz="1800">
                <a:solidFill>
                  <a:schemeClr val="tx2"/>
                </a:solidFill>
              </a:rPr>
              <a:t>}</a:t>
            </a:r>
            <a:endParaRPr lang="zh-CN" altLang="en-US" sz="1800" i="0">
              <a:solidFill>
                <a:schemeClr val="tx2"/>
              </a:solidFill>
            </a:endParaRP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 flipH="1">
            <a:off x="5257800" y="3810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5943600" y="5181600"/>
            <a:ext cx="30051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dirty="0">
                <a:solidFill>
                  <a:schemeClr val="tx2"/>
                </a:solidFill>
              </a:rPr>
              <a:t>template &lt;class T, int size&gt;</a:t>
            </a:r>
            <a:endParaRPr lang="en-GB" altLang="zh-CN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dirty="0">
                <a:solidFill>
                  <a:schemeClr val="tx2"/>
                </a:solidFill>
              </a:rPr>
              <a:t>void f(T a)</a:t>
            </a:r>
            <a:endParaRPr lang="en-GB" altLang="zh-CN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dirty="0">
                <a:solidFill>
                  <a:schemeClr val="tx2"/>
                </a:solidFill>
              </a:rPr>
              <a:t>{  T temp[size];   </a:t>
            </a:r>
            <a:r>
              <a:rPr lang="en-US" altLang="zh-CN" sz="1800" dirty="0">
                <a:solidFill>
                  <a:schemeClr val="tx2"/>
                </a:solidFill>
              </a:rPr>
              <a:t>......</a:t>
            </a:r>
            <a:r>
              <a:rPr lang="en-GB" altLang="zh-CN" sz="1800" dirty="0">
                <a:solidFill>
                  <a:schemeClr val="tx2"/>
                </a:solidFill>
              </a:rPr>
              <a:t>  }</a:t>
            </a:r>
            <a:endParaRPr lang="en-GB" altLang="zh-CN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dirty="0">
                <a:solidFill>
                  <a:schemeClr val="tx2"/>
                </a:solidFill>
              </a:rPr>
              <a:t> ……</a:t>
            </a:r>
            <a:endParaRPr lang="en-GB" altLang="zh-CN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dirty="0">
                <a:solidFill>
                  <a:schemeClr val="tx2"/>
                </a:solidFill>
              </a:rPr>
              <a:t>f&lt;int,10&gt;(1);</a:t>
            </a:r>
            <a:endParaRPr lang="zh-CN" altLang="en-US" sz="1800" i="0" dirty="0">
              <a:solidFill>
                <a:schemeClr val="tx2"/>
              </a:solidFill>
            </a:endParaRP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 flipV="1">
            <a:off x="5334000" y="57912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utoUpdateAnimBg="0"/>
      <p:bldP spid="129029" grpId="0" animBg="1"/>
      <p:bldP spid="129030" grpId="0" autoUpdateAnimBg="0"/>
      <p:bldP spid="12903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	</a:t>
            </a:r>
            <a:endParaRPr lang="zh-CN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GB" altLang="en-US" sz="2400">
                <a:latin typeface="宋体" panose="02010600030101010101" pitchFamily="2" charset="-122"/>
              </a:rPr>
              <a:t>函数模板与函数重载</a:t>
            </a:r>
            <a:r>
              <a:rPr lang="en-GB" altLang="zh-CN" sz="2400">
                <a:latin typeface="宋体" panose="02010600030101010101" pitchFamily="2" charset="-122"/>
              </a:rPr>
              <a:t>配合</a:t>
            </a:r>
            <a:r>
              <a:rPr lang="zh-CN" altLang="en-GB" sz="2400">
                <a:latin typeface="宋体" panose="02010600030101010101" pitchFamily="2" charset="-122"/>
              </a:rPr>
              <a:t>使用</a:t>
            </a:r>
            <a:endParaRPr lang="zh-CN" altLang="en-US" sz="2400">
              <a:latin typeface="宋体" panose="02010600030101010101" pitchFamily="2" charset="-122"/>
            </a:endParaRPr>
          </a:p>
          <a:p>
            <a:pPr eaLnBrk="1" hangingPunct="1"/>
            <a:endParaRPr lang="zh-CN" altLang="en-US" sz="2400"/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814513" y="2590800"/>
            <a:ext cx="2452687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template &lt;class T&gt;</a:t>
            </a:r>
            <a:endParaRPr lang="en-GB" altLang="zh-CN" sz="20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T max(T a, T b)</a:t>
            </a:r>
            <a:endParaRPr lang="en-GB" altLang="zh-CN" sz="20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{ return a&gt;b?a:b;</a:t>
            </a:r>
            <a:endParaRPr lang="en-GB" altLang="zh-CN" sz="20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}</a:t>
            </a:r>
            <a:endParaRPr lang="en-GB" altLang="zh-CN" sz="20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20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…</a:t>
            </a:r>
            <a:endParaRPr lang="en-GB" altLang="zh-CN" sz="20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int  x, y, z;</a:t>
            </a:r>
            <a:endParaRPr lang="en-GB" altLang="zh-CN" sz="20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double l, m, n;</a:t>
            </a:r>
            <a:endParaRPr lang="en-GB" altLang="zh-CN" sz="20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z = max(x,y);</a:t>
            </a:r>
            <a:endParaRPr lang="en-GB" altLang="zh-CN" sz="20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l = max(m,n);</a:t>
            </a:r>
            <a:endParaRPr lang="zh-CN" altLang="en-US" sz="2000" i="0">
              <a:solidFill>
                <a:schemeClr val="tx2"/>
              </a:solidFill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4730750" y="5105400"/>
            <a:ext cx="3879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i="0">
                <a:latin typeface="宋体" panose="02010600030101010101" pitchFamily="2" charset="-122"/>
              </a:rPr>
              <a:t>问题：</a:t>
            </a:r>
            <a:r>
              <a:rPr lang="en-GB" altLang="zh-CN" sz="2000"/>
              <a:t>max(x,m) </a:t>
            </a:r>
            <a:r>
              <a:rPr lang="en-GB" altLang="en-US" sz="2400" i="0">
                <a:latin typeface="宋体" panose="02010600030101010101" pitchFamily="2" charset="-122"/>
              </a:rPr>
              <a:t>如何处理？</a:t>
            </a:r>
            <a:endParaRPr lang="zh-CN" altLang="en-US" sz="2400" i="0">
              <a:latin typeface="宋体" panose="02010600030101010101" pitchFamily="2" charset="-122"/>
            </a:endParaRP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4800600" y="2879725"/>
            <a:ext cx="36083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0"/>
              <a:t>定义一个</a:t>
            </a:r>
            <a:r>
              <a:rPr lang="en-GB" altLang="zh-CN" sz="2000" i="0"/>
              <a:t>max</a:t>
            </a:r>
            <a:r>
              <a:rPr lang="en-GB" altLang="en-US" sz="2000" i="0"/>
              <a:t>的重载函数：</a:t>
            </a:r>
            <a:endParaRPr lang="en-GB" altLang="en-US" sz="2000" i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double max(int a, double b)</a:t>
            </a:r>
            <a:endParaRPr lang="en-GB" altLang="zh-CN" sz="20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{  return a&gt;b? a : b; }</a:t>
            </a:r>
            <a:endParaRPr lang="zh-CN" altLang="en-US" sz="2000" i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 autoUpdateAnimBg="0"/>
      <p:bldP spid="130053" grpId="0" autoUpdateAnimBg="0"/>
      <p:bldP spid="13005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	</a:t>
            </a:r>
            <a:r>
              <a:rPr lang="en-US" altLang="zh-CN"/>
              <a:t>template class</a:t>
            </a:r>
            <a:endParaRPr lang="en-US" altLang="zh-CN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>
                <a:latin typeface="宋体" panose="02010600030101010101" pitchFamily="2" charset="-122"/>
              </a:rPr>
              <a:t>类属类</a:t>
            </a:r>
            <a:endParaRPr lang="en-GB" altLang="en-US" sz="280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400">
                <a:latin typeface="宋体" panose="02010600030101010101" pitchFamily="2" charset="-122"/>
              </a:rPr>
              <a:t>类定义带有类型参数</a:t>
            </a:r>
            <a:endParaRPr lang="zh-CN" altLang="en-US" sz="2400">
              <a:latin typeface="宋体" panose="02010600030101010101" pitchFamily="2" charset="-122"/>
            </a:endParaRPr>
          </a:p>
          <a:p>
            <a:pPr eaLnBrk="1" hangingPunct="1"/>
            <a:endParaRPr lang="zh-CN" altLang="en-US"/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5181600" y="2417763"/>
            <a:ext cx="3646488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rgbClr val="FF0066"/>
                </a:solidFill>
              </a:rPr>
              <a:t>template &lt;class T&gt;</a:t>
            </a:r>
            <a:endParaRPr lang="en-GB" altLang="zh-CN" sz="180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class Stack</a:t>
            </a:r>
            <a:endParaRPr lang="en-GB" altLang="zh-CN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{</a:t>
            </a:r>
            <a:r>
              <a:rPr lang="en-GB" altLang="zh-CN" sz="1800">
                <a:solidFill>
                  <a:schemeClr val="accent2"/>
                </a:solidFill>
              </a:rPr>
              <a:t>    </a:t>
            </a:r>
            <a:r>
              <a:rPr lang="en-GB" altLang="zh-CN" sz="1800">
                <a:solidFill>
                  <a:srgbClr val="FF0066"/>
                </a:solidFill>
              </a:rPr>
              <a:t>T</a:t>
            </a:r>
            <a:r>
              <a:rPr lang="en-GB" altLang="zh-CN" sz="1800">
                <a:solidFill>
                  <a:schemeClr val="accent2"/>
                </a:solidFill>
              </a:rPr>
              <a:t> </a:t>
            </a:r>
            <a:r>
              <a:rPr lang="en-GB" altLang="zh-CN" sz="1800"/>
              <a:t>buffer[100];</a:t>
            </a:r>
            <a:endParaRPr lang="en-GB" altLang="zh-CN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  public:</a:t>
            </a:r>
            <a:endParaRPr lang="en-GB" altLang="zh-CN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     void push(</a:t>
            </a:r>
            <a:r>
              <a:rPr lang="en-GB" altLang="zh-CN" sz="1800">
                <a:solidFill>
                  <a:srgbClr val="FF0066"/>
                </a:solidFill>
              </a:rPr>
              <a:t>T</a:t>
            </a:r>
            <a:r>
              <a:rPr lang="en-GB" altLang="zh-CN" sz="1800">
                <a:solidFill>
                  <a:schemeClr val="accent2"/>
                </a:solidFill>
              </a:rPr>
              <a:t> </a:t>
            </a:r>
            <a:r>
              <a:rPr lang="en-GB" altLang="zh-CN" sz="1800"/>
              <a:t>x);</a:t>
            </a:r>
            <a:endParaRPr lang="en-GB" altLang="zh-CN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accent2"/>
                </a:solidFill>
              </a:rPr>
              <a:t>     </a:t>
            </a:r>
            <a:r>
              <a:rPr lang="en-GB" altLang="zh-CN" sz="1800">
                <a:solidFill>
                  <a:srgbClr val="FF0066"/>
                </a:solidFill>
              </a:rPr>
              <a:t>T</a:t>
            </a:r>
            <a:r>
              <a:rPr lang="en-GB" altLang="zh-CN" sz="1800">
                <a:solidFill>
                  <a:schemeClr val="accent2"/>
                </a:solidFill>
              </a:rPr>
              <a:t> </a:t>
            </a:r>
            <a:r>
              <a:rPr lang="en-GB" altLang="zh-CN" sz="1800"/>
              <a:t>pop();</a:t>
            </a:r>
            <a:endParaRPr lang="en-GB" altLang="zh-CN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};</a:t>
            </a:r>
            <a:endParaRPr lang="en-GB" altLang="zh-CN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rgbClr val="FF0066"/>
                </a:solidFill>
              </a:rPr>
              <a:t>template &lt;class T&gt;</a:t>
            </a:r>
            <a:endParaRPr lang="en-GB" altLang="zh-CN" sz="1800">
              <a:solidFill>
                <a:srgbClr val="FF0066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void Stack</a:t>
            </a:r>
            <a:r>
              <a:rPr lang="en-GB" altLang="zh-CN" sz="1800">
                <a:solidFill>
                  <a:schemeClr val="accent2"/>
                </a:solidFill>
              </a:rPr>
              <a:t> </a:t>
            </a:r>
            <a:r>
              <a:rPr lang="en-GB" altLang="zh-CN" sz="1800">
                <a:solidFill>
                  <a:srgbClr val="FF0066"/>
                </a:solidFill>
              </a:rPr>
              <a:t>&lt;T&gt;</a:t>
            </a:r>
            <a:r>
              <a:rPr lang="en-GB" altLang="zh-CN" sz="1800"/>
              <a:t>::push(T x) { …  }</a:t>
            </a:r>
            <a:endParaRPr lang="en-GB" altLang="zh-CN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180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rgbClr val="FF0066"/>
                </a:solidFill>
              </a:rPr>
              <a:t>template &lt;class T&gt;</a:t>
            </a:r>
            <a:endParaRPr lang="en-GB" altLang="zh-CN" sz="180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rgbClr val="FF0066"/>
                </a:solidFill>
              </a:rPr>
              <a:t>T</a:t>
            </a:r>
            <a:r>
              <a:rPr lang="en-GB" altLang="zh-CN" sz="1800">
                <a:solidFill>
                  <a:schemeClr val="accent2"/>
                </a:solidFill>
              </a:rPr>
              <a:t> </a:t>
            </a:r>
            <a:r>
              <a:rPr lang="en-GB" altLang="zh-CN" sz="1800"/>
              <a:t>Stack</a:t>
            </a:r>
            <a:r>
              <a:rPr lang="en-GB" altLang="zh-CN" sz="1800">
                <a:solidFill>
                  <a:schemeClr val="accent2"/>
                </a:solidFill>
              </a:rPr>
              <a:t> </a:t>
            </a:r>
            <a:r>
              <a:rPr lang="en-GB" altLang="zh-CN" sz="1800">
                <a:solidFill>
                  <a:srgbClr val="FF0066"/>
                </a:solidFill>
              </a:rPr>
              <a:t>&lt;T&gt;</a:t>
            </a:r>
            <a:r>
              <a:rPr lang="en-GB" altLang="zh-CN" sz="1800"/>
              <a:t>::pop() { … }</a:t>
            </a:r>
            <a:endParaRPr lang="en-GB" altLang="zh-CN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……</a:t>
            </a:r>
            <a:endParaRPr lang="en-US" altLang="zh-CN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Stack</a:t>
            </a:r>
            <a:r>
              <a:rPr lang="en-GB" altLang="zh-CN" sz="1800">
                <a:solidFill>
                  <a:schemeClr val="accent2"/>
                </a:solidFill>
              </a:rPr>
              <a:t> </a:t>
            </a:r>
            <a:r>
              <a:rPr lang="en-GB" altLang="zh-CN" sz="1800">
                <a:solidFill>
                  <a:srgbClr val="FF0066"/>
                </a:solidFill>
              </a:rPr>
              <a:t>&lt;int&gt;</a:t>
            </a:r>
            <a:r>
              <a:rPr lang="en-GB" altLang="zh-CN" sz="1800">
                <a:solidFill>
                  <a:schemeClr val="accent2"/>
                </a:solidFill>
              </a:rPr>
              <a:t> </a:t>
            </a:r>
            <a:r>
              <a:rPr lang="en-GB" altLang="zh-CN" sz="1800"/>
              <a:t>st1; </a:t>
            </a:r>
            <a:endParaRPr lang="en-GB" altLang="zh-CN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Stack</a:t>
            </a:r>
            <a:r>
              <a:rPr lang="en-GB" altLang="zh-CN" sz="1800">
                <a:solidFill>
                  <a:schemeClr val="accent2"/>
                </a:solidFill>
              </a:rPr>
              <a:t> </a:t>
            </a:r>
            <a:r>
              <a:rPr lang="en-GB" altLang="zh-CN" sz="1800">
                <a:solidFill>
                  <a:srgbClr val="FF0066"/>
                </a:solidFill>
              </a:rPr>
              <a:t>&lt;double&gt;</a:t>
            </a:r>
            <a:r>
              <a:rPr lang="en-GB" altLang="zh-CN" sz="1800">
                <a:solidFill>
                  <a:schemeClr val="accent2"/>
                </a:solidFill>
              </a:rPr>
              <a:t> </a:t>
            </a:r>
            <a:r>
              <a:rPr lang="en-GB" altLang="zh-CN" sz="1800"/>
              <a:t>st2;</a:t>
            </a:r>
            <a:endParaRPr lang="en-US" altLang="zh-CN" sz="1800"/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1638300" y="3352800"/>
            <a:ext cx="32385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class Stack</a:t>
            </a:r>
            <a:endParaRPr lang="en-GB" altLang="zh-CN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{    int buffer[100];</a:t>
            </a:r>
            <a:endParaRPr lang="en-GB" altLang="zh-CN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  public:</a:t>
            </a:r>
            <a:endParaRPr lang="en-GB" altLang="zh-CN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     void push(int  x);</a:t>
            </a:r>
            <a:endParaRPr lang="en-GB" altLang="zh-CN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     int pop();</a:t>
            </a:r>
            <a:endParaRPr lang="en-GB" altLang="zh-CN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};</a:t>
            </a:r>
            <a:endParaRPr lang="en-GB" altLang="zh-CN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void Stack::push(int  x) { …  }</a:t>
            </a:r>
            <a:endParaRPr lang="en-GB" altLang="zh-CN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int  Stack::pop() { … }</a:t>
            </a:r>
            <a:endParaRPr lang="en-GB" altLang="zh-CN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……</a:t>
            </a:r>
            <a:endParaRPr lang="en-US" altLang="zh-CN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Stack  st1;</a:t>
            </a:r>
            <a:endParaRPr lang="en-US" altLang="zh-CN" sz="1800" i="0"/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7588250" y="5867400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i="0"/>
              <a:t>显式实例化</a:t>
            </a:r>
            <a:endParaRPr lang="zh-CN" altLang="en-US" sz="1800" i="0"/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 flipH="1">
            <a:off x="7162800" y="60960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autoUpdateAnimBg="0"/>
      <p:bldP spid="131077" grpId="0" autoUpdateAnimBg="0"/>
      <p:bldP spid="131078" grpId="0" autoUpdateAnimBg="0"/>
      <p:bldP spid="13107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		</a:t>
            </a:r>
            <a:endParaRPr lang="zh-CN" altLang="en-US"/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383087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en-GB" altLang="en-US" sz="2400">
                <a:latin typeface="宋体" panose="02010600030101010101" pitchFamily="2" charset="-122"/>
              </a:rPr>
              <a:t>定义了若干个类</a:t>
            </a:r>
            <a:endParaRPr lang="en-GB" altLang="en-US" sz="24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2400">
                <a:latin typeface="宋体" panose="02010600030101010101" pitchFamily="2" charset="-122"/>
              </a:rPr>
              <a:t>显式实例化</a:t>
            </a:r>
            <a:endParaRPr lang="en-GB" altLang="en-US" sz="24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GB" altLang="zh-CN" sz="2400">
                <a:latin typeface="宋体" panose="02010600030101010101" pitchFamily="2" charset="-122"/>
              </a:rPr>
              <a:t>可</a:t>
            </a:r>
            <a:r>
              <a:rPr lang="zh-CN" altLang="en-GB" sz="2400">
                <a:latin typeface="宋体" panose="02010600030101010101" pitchFamily="2" charset="-122"/>
              </a:rPr>
              <a:t>带有多个</a:t>
            </a:r>
            <a:r>
              <a:rPr lang="en-US" altLang="en-GB" sz="2400">
                <a:latin typeface="宋体" panose="02010600030101010101" pitchFamily="2" charset="-122"/>
              </a:rPr>
              <a:t>参数</a:t>
            </a:r>
            <a:endParaRPr lang="en-US" altLang="en-GB" sz="2400">
              <a:latin typeface="宋体" panose="02010600030101010101" pitchFamily="2" charset="-12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zh-CN" sz="2000">
                <a:latin typeface="宋体" panose="02010600030101010101" pitchFamily="2" charset="-122"/>
              </a:rPr>
              <a:t>可</a:t>
            </a:r>
            <a:r>
              <a:rPr lang="zh-CN" altLang="en-US" sz="2000">
                <a:latin typeface="宋体" panose="02010600030101010101" pitchFamily="2" charset="-122"/>
              </a:rPr>
              <a:t>带有</a:t>
            </a:r>
            <a:r>
              <a:rPr lang="en-GB" altLang="en-US" sz="2000">
                <a:latin typeface="宋体" panose="02010600030101010101" pitchFamily="2" charset="-122"/>
              </a:rPr>
              <a:t>普通参数</a:t>
            </a:r>
            <a:endParaRPr lang="en-GB" altLang="en-US" sz="2000">
              <a:latin typeface="宋体" panose="02010600030101010101" pitchFamily="2" charset="-122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GB" altLang="en-US">
                <a:latin typeface="宋体" panose="02010600030101010101" pitchFamily="2" charset="-122"/>
              </a:rPr>
              <a:t>逗号分隔</a:t>
            </a:r>
            <a:endParaRPr lang="en-GB" altLang="en-US">
              <a:latin typeface="宋体" panose="02010600030101010101" pitchFamily="2" charset="-122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GB" altLang="en-US">
                <a:latin typeface="宋体" panose="02010600030101010101" pitchFamily="2" charset="-122"/>
              </a:rPr>
              <a:t>须放在类型参数</a:t>
            </a:r>
            <a:r>
              <a:rPr lang="en-US" altLang="zh-CN">
                <a:latin typeface="宋体" panose="02010600030101010101" pitchFamily="2" charset="-122"/>
              </a:rPr>
              <a:t>之</a:t>
            </a:r>
            <a:r>
              <a:rPr lang="en-GB" altLang="en-US">
                <a:latin typeface="宋体" panose="02010600030101010101" pitchFamily="2" charset="-122"/>
              </a:rPr>
              <a:t>后</a:t>
            </a:r>
            <a:endParaRPr lang="en-GB" altLang="en-US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endParaRPr lang="en-GB" altLang="en-US" sz="24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endParaRPr lang="en-GB" altLang="en-US" sz="2400">
              <a:latin typeface="宋体" panose="02010600030101010101" pitchFamily="2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87450" y="5373688"/>
            <a:ext cx="61674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90000"/>
              </a:lnSpc>
            </a:pPr>
            <a:r>
              <a:rPr lang="en-GB" altLang="en-US" sz="2400" i="0">
                <a:latin typeface="宋体" panose="02010600030101010101" pitchFamily="2" charset="-122"/>
              </a:rPr>
              <a:t>类模板中的静态成员属于实例化后的类</a:t>
            </a:r>
            <a:endParaRPr lang="en-GB" altLang="en-US" sz="2400" i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</a:t>
            </a:r>
            <a:r>
              <a:rPr lang="zh-CN" altLang="en-US" sz="3200"/>
              <a:t>－例</a:t>
            </a:r>
            <a:endParaRPr lang="zh-CN" altLang="en-US" sz="3200"/>
          </a:p>
        </p:txBody>
      </p:sp>
      <p:sp>
        <p:nvSpPr>
          <p:cNvPr id="7065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5715000" cy="4724400"/>
          </a:xfrm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b="1" i="1" dirty="0">
                <a:solidFill>
                  <a:schemeClr val="accent2"/>
                </a:solidFill>
              </a:rPr>
              <a:t>	</a:t>
            </a:r>
            <a:r>
              <a:rPr lang="en-GB" altLang="zh-CN" sz="1800" i="1" dirty="0"/>
              <a:t>template &lt;class T</a:t>
            </a:r>
            <a:r>
              <a:rPr lang="en-US" altLang="zh-CN" sz="1800" i="1" dirty="0"/>
              <a:t>, </a:t>
            </a:r>
            <a:r>
              <a:rPr lang="en-US" altLang="zh-CN" sz="1800" i="1" dirty="0">
                <a:solidFill>
                  <a:schemeClr val="hlink"/>
                </a:solidFill>
              </a:rPr>
              <a:t>int size</a:t>
            </a:r>
            <a:r>
              <a:rPr lang="en-GB" altLang="zh-CN" sz="1800" i="1" dirty="0"/>
              <a:t>&gt;</a:t>
            </a:r>
            <a:endParaRPr lang="en-GB" altLang="zh-CN" sz="1800" i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 dirty="0"/>
              <a:t>	class Stack</a:t>
            </a:r>
            <a:endParaRPr lang="en-GB" altLang="zh-CN" sz="1800" i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 dirty="0"/>
              <a:t>	{     T buffer[size];</a:t>
            </a:r>
            <a:endParaRPr lang="en-GB" altLang="zh-CN" sz="1800" i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 dirty="0"/>
              <a:t>	  public:</a:t>
            </a:r>
            <a:endParaRPr lang="en-GB" altLang="zh-CN" sz="1800" i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 dirty="0"/>
              <a:t>	      void push(T x);</a:t>
            </a:r>
            <a:endParaRPr lang="en-GB" altLang="zh-CN" sz="1800" i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 dirty="0"/>
              <a:t>	      T pop();</a:t>
            </a:r>
            <a:endParaRPr lang="en-GB" altLang="zh-CN" sz="1800" i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 dirty="0"/>
              <a:t>	};</a:t>
            </a:r>
            <a:endParaRPr lang="en-GB" altLang="zh-CN" sz="1800" i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 dirty="0"/>
              <a:t>	template &lt;class T, int size&gt;</a:t>
            </a:r>
            <a:endParaRPr lang="en-GB" altLang="zh-CN" sz="1800" i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 dirty="0"/>
              <a:t>     void Stack &lt;T, size&gt;::push(T x) { …  }</a:t>
            </a:r>
            <a:endParaRPr lang="en-GB" altLang="zh-CN" sz="1800" i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800" i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 dirty="0"/>
              <a:t>	template &lt;class T, int size&gt;</a:t>
            </a:r>
            <a:endParaRPr lang="en-GB" altLang="zh-CN" sz="1800" i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 dirty="0"/>
              <a:t>	T Stack &lt;T, size&gt;::pop() { … }</a:t>
            </a:r>
            <a:endParaRPr lang="en-GB" altLang="zh-CN" sz="1800" i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 dirty="0"/>
              <a:t>		……</a:t>
            </a:r>
            <a:endParaRPr lang="en-US" altLang="zh-CN" sz="1800" i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 dirty="0"/>
              <a:t>	Stack &lt;int, </a:t>
            </a:r>
            <a:r>
              <a:rPr lang="en-GB" altLang="zh-CN" sz="1800" i="1" dirty="0">
                <a:solidFill>
                  <a:schemeClr val="hlink"/>
                </a:solidFill>
              </a:rPr>
              <a:t>100</a:t>
            </a:r>
            <a:r>
              <a:rPr lang="en-GB" altLang="zh-CN" sz="1800" i="1" dirty="0"/>
              <a:t>&gt;         st1;</a:t>
            </a:r>
            <a:endParaRPr lang="en-GB" altLang="zh-CN" sz="1800" i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 dirty="0"/>
              <a:t>	Stack &lt;double, </a:t>
            </a:r>
            <a:r>
              <a:rPr lang="en-GB" altLang="zh-CN" sz="1800" i="1" dirty="0">
                <a:solidFill>
                  <a:schemeClr val="hlink"/>
                </a:solidFill>
              </a:rPr>
              <a:t>200</a:t>
            </a:r>
            <a:r>
              <a:rPr lang="en-GB" altLang="zh-CN" sz="1800" i="1" dirty="0"/>
              <a:t>&gt;   st2;</a:t>
            </a:r>
            <a:endParaRPr lang="en-US" altLang="zh-CN" sz="1800" i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</a:t>
            </a:r>
            <a:endParaRPr lang="zh-CN" altLang="en-US"/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81925" cy="4435475"/>
          </a:xfrm>
        </p:spPr>
        <p:txBody>
          <a:bodyPr/>
          <a:lstStyle/>
          <a:p>
            <a:pPr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宋体" panose="02010600030101010101" pitchFamily="2" charset="-122"/>
              </a:rPr>
              <a:t>模板是一种</a:t>
            </a:r>
            <a:r>
              <a:rPr lang="zh-CN" altLang="en-US" sz="2400">
                <a:solidFill>
                  <a:srgbClr val="C00000"/>
                </a:solidFill>
                <a:latin typeface="宋体" panose="02010600030101010101" pitchFamily="2" charset="-122"/>
              </a:rPr>
              <a:t>源</a:t>
            </a:r>
            <a:r>
              <a:rPr lang="en-GB" altLang="en-US" sz="2400">
                <a:solidFill>
                  <a:srgbClr val="C00000"/>
                </a:solidFill>
                <a:latin typeface="宋体" panose="02010600030101010101" pitchFamily="2" charset="-122"/>
              </a:rPr>
              <a:t>代码复用</a:t>
            </a:r>
            <a:r>
              <a:rPr lang="en-GB" altLang="en-US" sz="2400">
                <a:latin typeface="宋体" panose="02010600030101010101" pitchFamily="2" charset="-122"/>
              </a:rPr>
              <a:t>机制</a:t>
            </a:r>
            <a:endParaRPr lang="en-GB" altLang="en-US" sz="2400"/>
          </a:p>
          <a:p>
            <a:pPr lvl="2" algn="just" eaLnBrk="1" hangingPunct="1"/>
            <a:r>
              <a:rPr lang="en-GB" altLang="en-US" sz="2000">
                <a:latin typeface="宋体" panose="02010600030101010101" pitchFamily="2" charset="-122"/>
              </a:rPr>
              <a:t>实例化</a:t>
            </a:r>
            <a:r>
              <a:rPr lang="en-GB" altLang="zh-CN" sz="2000">
                <a:latin typeface="宋体" panose="02010600030101010101" pitchFamily="2" charset="-122"/>
              </a:rPr>
              <a:t>：</a:t>
            </a:r>
            <a:r>
              <a:rPr lang="en-GB" altLang="en-US" sz="2000">
                <a:latin typeface="宋体" panose="02010600030101010101" pitchFamily="2" charset="-122"/>
              </a:rPr>
              <a:t>生成具体的函数</a:t>
            </a:r>
            <a:r>
              <a:rPr lang="en-US" altLang="en-US" sz="2000">
                <a:latin typeface="宋体" panose="02010600030101010101" pitchFamily="2" charset="-122"/>
              </a:rPr>
              <a:t>/</a:t>
            </a:r>
            <a:r>
              <a:rPr lang="en-GB" altLang="en-US" sz="2000">
                <a:latin typeface="宋体" panose="02010600030101010101" pitchFamily="2" charset="-122"/>
              </a:rPr>
              <a:t>类</a:t>
            </a:r>
            <a:endParaRPr lang="en-GB" altLang="en-US" sz="2000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en-GB" altLang="en-US" sz="2000">
                <a:latin typeface="宋体" panose="02010600030101010101" pitchFamily="2" charset="-122"/>
              </a:rPr>
              <a:t>函数模板的实例化</a:t>
            </a:r>
            <a:endParaRPr lang="en-GB" altLang="en-US" sz="2000">
              <a:latin typeface="宋体" panose="02010600030101010101" pitchFamily="2" charset="-122"/>
            </a:endParaRPr>
          </a:p>
          <a:p>
            <a:pPr lvl="3" algn="just" eaLnBrk="1" hangingPunct="1"/>
            <a:r>
              <a:rPr lang="en-GB" altLang="en-US">
                <a:latin typeface="宋体" panose="02010600030101010101" pitchFamily="2" charset="-122"/>
              </a:rPr>
              <a:t>隐式实现</a:t>
            </a:r>
            <a:endParaRPr lang="en-GB" altLang="en-US">
              <a:latin typeface="宋体" panose="02010600030101010101" pitchFamily="2" charset="-122"/>
            </a:endParaRPr>
          </a:p>
          <a:p>
            <a:pPr lvl="3" algn="just" eaLnBrk="1" hangingPunct="1"/>
            <a:r>
              <a:rPr lang="en-GB" altLang="en-US">
                <a:latin typeface="宋体" panose="02010600030101010101" pitchFamily="2" charset="-122"/>
              </a:rPr>
              <a:t>根据具体模板函数调用</a:t>
            </a:r>
            <a:endParaRPr lang="en-GB" altLang="en-US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en-GB" altLang="en-US" sz="2000">
                <a:latin typeface="宋体" panose="02010600030101010101" pitchFamily="2" charset="-122"/>
              </a:rPr>
              <a:t>类模板的实例化</a:t>
            </a:r>
            <a:endParaRPr lang="en-GB" altLang="en-US" sz="2000">
              <a:latin typeface="宋体" panose="02010600030101010101" pitchFamily="2" charset="-122"/>
            </a:endParaRPr>
          </a:p>
          <a:p>
            <a:pPr lvl="3" algn="just" eaLnBrk="1" hangingPunct="1"/>
            <a:r>
              <a:rPr lang="en-GB" altLang="en-US">
                <a:latin typeface="宋体" panose="02010600030101010101" pitchFamily="2" charset="-122"/>
              </a:rPr>
              <a:t>创建对象时显式指定</a:t>
            </a:r>
            <a:endParaRPr lang="en-GB" altLang="en-US">
              <a:latin typeface="宋体" panose="02010600030101010101" pitchFamily="2" charset="-122"/>
            </a:endParaRPr>
          </a:p>
          <a:p>
            <a:pPr lvl="3" algn="just" eaLnBrk="1" hangingPunct="1"/>
            <a:endParaRPr lang="en-GB" altLang="en-US" b="1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GB" altLang="en-US" sz="2000">
                <a:latin typeface="宋体" panose="02010600030101010101" pitchFamily="2" charset="-122"/>
              </a:rPr>
              <a:t>是否实例化模板的某个实例由使用点来决定</a:t>
            </a:r>
            <a:r>
              <a:rPr lang="en-GB" altLang="zh-CN" sz="2000">
                <a:latin typeface="宋体" panose="02010600030101010101" pitchFamily="2" charset="-122"/>
              </a:rPr>
              <a:t>；</a:t>
            </a:r>
            <a:r>
              <a:rPr lang="en-GB" altLang="en-US" sz="2000">
                <a:latin typeface="宋体" panose="02010600030101010101" pitchFamily="2" charset="-122"/>
              </a:rPr>
              <a:t>如果未使用到一个模板的某个实例，则编译系统不会生成相应实例的代码</a:t>
            </a:r>
            <a:endParaRPr lang="zh-CN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</a:t>
            </a:r>
            <a:endParaRPr lang="zh-CN" altLang="en-US"/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17713"/>
            <a:ext cx="7964488" cy="4114800"/>
          </a:xfrm>
        </p:spPr>
        <p:txBody>
          <a:bodyPr/>
          <a:lstStyle/>
          <a:p>
            <a:pPr lvl="2" eaLnBrk="1" hangingPunct="1"/>
            <a:r>
              <a:rPr lang="en-GB" altLang="en-US" sz="1800">
                <a:latin typeface="宋体" panose="02010600030101010101" pitchFamily="2" charset="-122"/>
              </a:rPr>
              <a:t>如果在模块</a:t>
            </a:r>
            <a:r>
              <a:rPr lang="en-GB" altLang="zh-CN" sz="1800">
                <a:latin typeface="宋体" panose="02010600030101010101" pitchFamily="2" charset="-122"/>
              </a:rPr>
              <a:t>A</a:t>
            </a:r>
            <a:r>
              <a:rPr lang="en-GB" altLang="en-US" sz="1800">
                <a:latin typeface="宋体" panose="02010600030101010101" pitchFamily="2" charset="-122"/>
              </a:rPr>
              <a:t>中要使用模块</a:t>
            </a:r>
            <a:r>
              <a:rPr lang="en-GB" altLang="zh-CN" sz="1800">
                <a:latin typeface="宋体" panose="02010600030101010101" pitchFamily="2" charset="-122"/>
              </a:rPr>
              <a:t>B</a:t>
            </a:r>
            <a:r>
              <a:rPr lang="en-GB" altLang="en-US" sz="1800">
                <a:latin typeface="宋体" panose="02010600030101010101" pitchFamily="2" charset="-122"/>
              </a:rPr>
              <a:t>中定义的</a:t>
            </a:r>
            <a:r>
              <a:rPr lang="zh-CN" altLang="en-US" sz="1800">
                <a:latin typeface="宋体" panose="02010600030101010101" pitchFamily="2" charset="-122"/>
              </a:rPr>
              <a:t>某</a:t>
            </a:r>
            <a:r>
              <a:rPr lang="en-GB" altLang="en-US" sz="1800">
                <a:latin typeface="宋体" panose="02010600030101010101" pitchFamily="2" charset="-122"/>
              </a:rPr>
              <a:t>模板的实例，而在模块</a:t>
            </a:r>
            <a:r>
              <a:rPr lang="en-GB" altLang="zh-CN" sz="1800">
                <a:latin typeface="宋体" panose="02010600030101010101" pitchFamily="2" charset="-122"/>
              </a:rPr>
              <a:t>B</a:t>
            </a:r>
            <a:r>
              <a:rPr lang="en-GB" altLang="en-US" sz="1800">
                <a:latin typeface="宋体" panose="02010600030101010101" pitchFamily="2" charset="-122"/>
              </a:rPr>
              <a:t>中未使用这个实例，则模块</a:t>
            </a:r>
            <a:r>
              <a:rPr lang="en-GB" altLang="zh-CN" sz="1800">
                <a:latin typeface="宋体" panose="02010600030101010101" pitchFamily="2" charset="-122"/>
              </a:rPr>
              <a:t>A</a:t>
            </a:r>
            <a:r>
              <a:rPr lang="en-GB" altLang="en-US" sz="1800">
                <a:latin typeface="宋体" panose="02010600030101010101" pitchFamily="2" charset="-122"/>
              </a:rPr>
              <a:t>无法使用这个实例</a:t>
            </a:r>
            <a:endParaRPr lang="zh-CN" altLang="en-US" sz="1800">
              <a:latin typeface="宋体" panose="02010600030101010101" pitchFamily="2" charset="-122"/>
            </a:endParaRPr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457200" y="3200400"/>
            <a:ext cx="2009775" cy="352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#include "file1.h"</a:t>
            </a:r>
            <a:endParaRPr lang="en-GB" altLang="zh-CN" sz="16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template &lt;class T&gt;</a:t>
            </a:r>
            <a:endParaRPr lang="en-GB" altLang="zh-CN" sz="16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void S&lt;T&gt;::f() { …}</a:t>
            </a:r>
            <a:endParaRPr lang="en-GB" altLang="zh-CN" sz="16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16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template &lt;class T&gt;</a:t>
            </a:r>
            <a:endParaRPr lang="en-GB" altLang="zh-CN" sz="16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T max(T x, T y)</a:t>
            </a:r>
            <a:endParaRPr lang="en-GB" altLang="zh-CN" sz="16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{ return x&gt;y?x:y;}</a:t>
            </a:r>
            <a:endParaRPr lang="en-GB" altLang="zh-CN" sz="16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16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void main()</a:t>
            </a:r>
            <a:endParaRPr lang="en-GB" altLang="zh-CN" sz="16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{  int a,b;</a:t>
            </a:r>
            <a:endParaRPr lang="en-GB" altLang="zh-CN" sz="16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   max(a,b);</a:t>
            </a:r>
            <a:endParaRPr lang="en-GB" altLang="zh-CN" sz="16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   S&lt;int&gt; x;</a:t>
            </a:r>
            <a:endParaRPr lang="en-GB" altLang="zh-CN" sz="16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   x.f();</a:t>
            </a:r>
            <a:endParaRPr lang="en-GB" altLang="zh-CN" sz="16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}</a:t>
            </a:r>
            <a:endParaRPr lang="en-US" altLang="zh-CN" sz="1600" i="0">
              <a:solidFill>
                <a:schemeClr val="tx2"/>
              </a:solidFill>
            </a:endParaRPr>
          </a:p>
        </p:txBody>
      </p:sp>
      <p:sp>
        <p:nvSpPr>
          <p:cNvPr id="72708" name="Text Box 5"/>
          <p:cNvSpPr txBox="1">
            <a:spLocks noChangeArrowheads="1"/>
          </p:cNvSpPr>
          <p:nvPr/>
        </p:nvSpPr>
        <p:spPr bwMode="auto">
          <a:xfrm>
            <a:off x="2895600" y="4038600"/>
            <a:ext cx="21336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chemeClr val="tx2"/>
                </a:solidFill>
              </a:rPr>
              <a:t>template &lt;class T&gt;</a:t>
            </a:r>
            <a:endParaRPr lang="en-GB" altLang="zh-CN" sz="160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chemeClr val="tx2"/>
                </a:solidFill>
              </a:rPr>
              <a:t>class S</a:t>
            </a:r>
            <a:endParaRPr lang="en-GB" altLang="zh-CN" sz="160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chemeClr val="tx2"/>
                </a:solidFill>
              </a:rPr>
              <a:t>{    T a;</a:t>
            </a:r>
            <a:endParaRPr lang="en-GB" altLang="zh-CN" sz="160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chemeClr val="tx2"/>
                </a:solidFill>
              </a:rPr>
              <a:t>  public:</a:t>
            </a:r>
            <a:endParaRPr lang="en-GB" altLang="zh-CN" sz="160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chemeClr val="tx2"/>
                </a:solidFill>
              </a:rPr>
              <a:t>     void f();</a:t>
            </a:r>
            <a:endParaRPr lang="en-GB" altLang="zh-CN" sz="160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chemeClr val="tx2"/>
                </a:solidFill>
              </a:rPr>
              <a:t>};</a:t>
            </a:r>
            <a:endParaRPr lang="en-US" altLang="zh-CN" sz="1600">
              <a:solidFill>
                <a:schemeClr val="tx2"/>
              </a:solidFill>
            </a:endParaRP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5480050" y="3962400"/>
            <a:ext cx="3359150" cy="181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#include "file1.h"</a:t>
            </a:r>
            <a:endParaRPr lang="en-GB" altLang="zh-CN" sz="16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extern double max(double,double);</a:t>
            </a:r>
            <a:endParaRPr lang="en-GB" altLang="zh-CN" sz="16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void sub()</a:t>
            </a:r>
            <a:endParaRPr lang="en-GB" altLang="zh-CN" sz="16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{    max(1.1,2.2);</a:t>
            </a:r>
            <a:r>
              <a:rPr lang="en-GB" altLang="zh-CN" sz="1600"/>
              <a:t>    </a:t>
            </a:r>
            <a:endParaRPr lang="en-GB" altLang="zh-CN" sz="1600">
              <a:solidFill>
                <a:srgbClr val="FF0066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     </a:t>
            </a:r>
            <a:r>
              <a:rPr lang="en-GB" altLang="zh-CN" sz="1600">
                <a:solidFill>
                  <a:schemeClr val="tx2"/>
                </a:solidFill>
              </a:rPr>
              <a:t>S&lt;float&gt;  x;</a:t>
            </a:r>
            <a:endParaRPr lang="en-GB" altLang="zh-CN" sz="16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     x.f();</a:t>
            </a:r>
            <a:r>
              <a:rPr lang="en-GB" altLang="zh-CN" sz="1600"/>
              <a:t>      	</a:t>
            </a:r>
            <a:endParaRPr lang="en-GB" altLang="zh-CN" sz="1600">
              <a:solidFill>
                <a:srgbClr val="FF0066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}</a:t>
            </a:r>
            <a:endParaRPr lang="en-US" altLang="zh-CN" sz="1600" i="0">
              <a:solidFill>
                <a:schemeClr val="tx2"/>
              </a:solidFill>
            </a:endParaRPr>
          </a:p>
        </p:txBody>
      </p:sp>
      <p:sp>
        <p:nvSpPr>
          <p:cNvPr id="72710" name="Text Box 7"/>
          <p:cNvSpPr txBox="1">
            <a:spLocks noChangeArrowheads="1"/>
          </p:cNvSpPr>
          <p:nvPr/>
        </p:nvSpPr>
        <p:spPr bwMode="auto">
          <a:xfrm>
            <a:off x="1935163" y="5881688"/>
            <a:ext cx="1036637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file1.cpp</a:t>
            </a:r>
            <a:endParaRPr lang="en-US" altLang="zh-CN" sz="1800" i="0"/>
          </a:p>
        </p:txBody>
      </p:sp>
      <p:sp>
        <p:nvSpPr>
          <p:cNvPr id="72711" name="Text Box 8"/>
          <p:cNvSpPr txBox="1">
            <a:spLocks noChangeArrowheads="1"/>
          </p:cNvSpPr>
          <p:nvPr/>
        </p:nvSpPr>
        <p:spPr bwMode="auto">
          <a:xfrm>
            <a:off x="4038600" y="5576888"/>
            <a:ext cx="804863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file1.h</a:t>
            </a:r>
            <a:endParaRPr lang="en-US" altLang="zh-CN" sz="1800" i="0"/>
          </a:p>
        </p:txBody>
      </p:sp>
      <p:sp>
        <p:nvSpPr>
          <p:cNvPr id="135177" name="Text Box 9"/>
          <p:cNvSpPr txBox="1">
            <a:spLocks noChangeArrowheads="1"/>
          </p:cNvSpPr>
          <p:nvPr/>
        </p:nvSpPr>
        <p:spPr bwMode="auto">
          <a:xfrm>
            <a:off x="7537450" y="5562600"/>
            <a:ext cx="1036638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file2.cpp</a:t>
            </a:r>
            <a:endParaRPr lang="en-US" altLang="zh-CN" sz="1800" i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419475" y="1052513"/>
            <a:ext cx="5164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i="0">
                <a:solidFill>
                  <a:srgbClr val="0070C0"/>
                </a:solidFill>
              </a:rPr>
              <a:t>C++</a:t>
            </a:r>
            <a:r>
              <a:rPr lang="zh-CN" altLang="en-US" sz="2000" b="1" i="0">
                <a:solidFill>
                  <a:srgbClr val="0070C0"/>
                </a:solidFill>
              </a:rPr>
              <a:t>中模板的完整定义通常出现在头文件中</a:t>
            </a:r>
            <a:endParaRPr lang="zh-CN" altLang="en-US" sz="2000" b="1" i="0">
              <a:solidFill>
                <a:srgbClr val="0070C0"/>
              </a:solidFill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5283995" y="3962400"/>
            <a:ext cx="3763962" cy="1931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rgbClr val="006600"/>
                </a:solidFill>
              </a:rPr>
              <a:t>#include "file1.h"</a:t>
            </a:r>
            <a:endParaRPr lang="en-GB" altLang="zh-CN" sz="1600" dirty="0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rgbClr val="006600"/>
                </a:solidFill>
              </a:rPr>
              <a:t>extern </a:t>
            </a:r>
            <a:r>
              <a:rPr lang="en-US" altLang="zh-CN" sz="1600" dirty="0">
                <a:solidFill>
                  <a:srgbClr val="006600"/>
                </a:solidFill>
              </a:rPr>
              <a:t>double</a:t>
            </a:r>
            <a:r>
              <a:rPr lang="zh-CN" altLang="en-US" sz="1600" dirty="0">
                <a:solidFill>
                  <a:srgbClr val="006600"/>
                </a:solidFill>
              </a:rPr>
              <a:t> </a:t>
            </a:r>
            <a:r>
              <a:rPr lang="en-GB" altLang="zh-CN" sz="1600" dirty="0">
                <a:solidFill>
                  <a:srgbClr val="006600"/>
                </a:solidFill>
              </a:rPr>
              <a:t>max(</a:t>
            </a:r>
            <a:r>
              <a:rPr lang="en-US" altLang="zh-CN" sz="1600" dirty="0">
                <a:solidFill>
                  <a:srgbClr val="006600"/>
                </a:solidFill>
              </a:rPr>
              <a:t>double</a:t>
            </a:r>
            <a:r>
              <a:rPr lang="en-GB" altLang="zh-CN" sz="1600" dirty="0">
                <a:solidFill>
                  <a:srgbClr val="006600"/>
                </a:solidFill>
              </a:rPr>
              <a:t>, double);</a:t>
            </a:r>
            <a:endParaRPr lang="en-GB" altLang="zh-CN" sz="1600" dirty="0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rgbClr val="006600"/>
                </a:solidFill>
              </a:rPr>
              <a:t>void sub()</a:t>
            </a:r>
            <a:endParaRPr lang="en-GB" altLang="zh-CN" sz="1600" dirty="0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rgbClr val="006600"/>
                </a:solidFill>
              </a:rPr>
              <a:t>{  max(1.1, 2.2);  </a:t>
            </a:r>
            <a:endParaRPr lang="en-GB" altLang="zh-CN" sz="1600" dirty="0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rgbClr val="006600"/>
                </a:solidFill>
              </a:rPr>
              <a:t>    S&lt;float&gt;  x;</a:t>
            </a:r>
            <a:endParaRPr lang="en-GB" altLang="zh-CN" sz="1600" dirty="0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rgbClr val="006600"/>
                </a:solidFill>
              </a:rPr>
              <a:t>    </a:t>
            </a:r>
            <a:r>
              <a:rPr lang="en-GB" altLang="zh-CN" sz="1600" dirty="0" err="1">
                <a:solidFill>
                  <a:srgbClr val="006600"/>
                </a:solidFill>
              </a:rPr>
              <a:t>x.f</a:t>
            </a:r>
            <a:r>
              <a:rPr lang="en-GB" altLang="zh-CN" sz="1600" dirty="0">
                <a:solidFill>
                  <a:srgbClr val="006600"/>
                </a:solidFill>
              </a:rPr>
              <a:t>();      	</a:t>
            </a:r>
            <a:endParaRPr lang="en-GB" altLang="zh-CN" sz="1600" dirty="0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rgbClr val="006600"/>
                </a:solidFill>
              </a:rPr>
              <a:t>}                       </a:t>
            </a:r>
            <a:r>
              <a:rPr lang="en-GB" altLang="zh-CN" sz="1600" dirty="0"/>
              <a:t>file</a:t>
            </a:r>
            <a:r>
              <a:rPr lang="en-US" altLang="zh-CN" sz="1600" dirty="0"/>
              <a:t>2</a:t>
            </a:r>
            <a:r>
              <a:rPr lang="en-GB" altLang="zh-CN" sz="1600" dirty="0"/>
              <a:t>.</a:t>
            </a:r>
            <a:r>
              <a:rPr lang="en-GB" altLang="zh-CN" sz="1600" dirty="0" err="1"/>
              <a:t>cpp</a:t>
            </a:r>
            <a:endParaRPr lang="en-US" altLang="zh-CN" sz="1600" dirty="0"/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7596188" y="4724400"/>
            <a:ext cx="7842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rgbClr val="FF0066"/>
                </a:solidFill>
              </a:rPr>
              <a:t>//Error</a:t>
            </a:r>
            <a:endParaRPr lang="zh-CN" altLang="en-US" sz="1600">
              <a:solidFill>
                <a:srgbClr val="FF0066"/>
              </a:solidFill>
            </a:endParaRP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7524750" y="5203825"/>
            <a:ext cx="7842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rgbClr val="FF0066"/>
                </a:solidFill>
              </a:rPr>
              <a:t>//Error</a:t>
            </a:r>
            <a:endParaRPr lang="zh-CN" altLang="en-US" sz="160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4" grpId="0" animBg="1" autoUpdateAnimBg="0"/>
      <p:bldP spid="135177" grpId="0" animBg="1" autoUpdateAnimBg="0"/>
      <p:bldP spid="10" grpId="0" build="allAtOnce"/>
      <p:bldP spid="43020" grpId="0" animBg="1"/>
      <p:bldP spid="43021" grpId="0"/>
      <p:bldP spid="43021" grpId="1"/>
      <p:bldP spid="43022" grpId="0"/>
      <p:bldP spid="43022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Template MetaProgramming</a:t>
            </a:r>
            <a:endParaRPr lang="zh-CN" altLang="en-US"/>
          </a:p>
        </p:txBody>
      </p:sp>
      <p:sp>
        <p:nvSpPr>
          <p:cNvPr id="74754" name="TextBox 3"/>
          <p:cNvSpPr txBox="1">
            <a:spLocks noChangeArrowheads="1"/>
          </p:cNvSpPr>
          <p:nvPr/>
        </p:nvSpPr>
        <p:spPr bwMode="auto">
          <a:xfrm>
            <a:off x="1357313" y="1857375"/>
            <a:ext cx="5594350" cy="455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70C0"/>
                </a:solidFill>
              </a:rPr>
              <a:t>template&lt;int  N&gt;</a:t>
            </a:r>
            <a:endParaRPr lang="en-US" altLang="zh-CN" sz="1400" b="1">
              <a:solidFill>
                <a:srgbClr val="0070C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70C0"/>
                </a:solidFill>
              </a:rPr>
              <a:t>class Fib</a:t>
            </a:r>
            <a:endParaRPr lang="en-US" altLang="zh-CN" sz="1400" b="1">
              <a:solidFill>
                <a:srgbClr val="0070C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70C0"/>
                </a:solidFill>
              </a:rPr>
              <a:t>{ public:</a:t>
            </a:r>
            <a:endParaRPr lang="en-US" altLang="zh-CN" sz="1400" b="1">
              <a:solidFill>
                <a:srgbClr val="0070C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70C0"/>
                </a:solidFill>
              </a:rPr>
              <a:t>    enum { value = Fib&lt;N - 1&gt;::value + Fib&lt;N - 2&gt;::value };</a:t>
            </a:r>
            <a:endParaRPr lang="en-US" altLang="zh-CN" sz="1400" b="1">
              <a:solidFill>
                <a:srgbClr val="0070C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70C0"/>
                </a:solidFill>
              </a:rPr>
              <a:t>};</a:t>
            </a:r>
            <a:endParaRPr lang="en-US" altLang="zh-CN" sz="1400" b="1">
              <a:solidFill>
                <a:srgbClr val="0070C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>
              <a:solidFill>
                <a:srgbClr val="0070C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6600"/>
                </a:solidFill>
              </a:rPr>
              <a:t>void main() </a:t>
            </a:r>
            <a:endParaRPr lang="en-US" altLang="zh-CN" sz="1400" b="1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6600"/>
                </a:solidFill>
              </a:rPr>
              <a:t>{   cout &lt;&lt; Fib&lt;8&gt;::value &lt;&lt; endl; </a:t>
            </a:r>
            <a:endParaRPr lang="en-US" altLang="zh-CN" sz="1400" b="1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6600"/>
                </a:solidFill>
              </a:rPr>
              <a:t>}</a:t>
            </a:r>
            <a:endParaRPr lang="zh-CN" altLang="en-US" sz="1400" b="1">
              <a:solidFill>
                <a:srgbClr val="006600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57313" y="3143250"/>
            <a:ext cx="2211387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70C0"/>
                </a:solidFill>
              </a:rPr>
              <a:t>template&lt;&gt;  </a:t>
            </a:r>
            <a:endParaRPr lang="en-US" altLang="zh-CN" sz="1400" b="1">
              <a:solidFill>
                <a:srgbClr val="0070C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70C0"/>
                </a:solidFill>
              </a:rPr>
              <a:t>class Fib&lt;0&gt;</a:t>
            </a:r>
            <a:endParaRPr lang="en-US" altLang="zh-CN" sz="1400" b="1">
              <a:solidFill>
                <a:srgbClr val="0070C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70C0"/>
                </a:solidFill>
              </a:rPr>
              <a:t>{ public:</a:t>
            </a:r>
            <a:endParaRPr lang="en-US" altLang="zh-CN" sz="1400" b="1">
              <a:solidFill>
                <a:srgbClr val="0070C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70C0"/>
                </a:solidFill>
              </a:rPr>
              <a:t>    enum { value = 1 };</a:t>
            </a:r>
            <a:endParaRPr lang="en-US" altLang="zh-CN" sz="1400" b="1">
              <a:solidFill>
                <a:srgbClr val="0070C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70C0"/>
                </a:solidFill>
              </a:rPr>
              <a:t>};</a:t>
            </a:r>
            <a:endParaRPr lang="en-US" altLang="zh-CN" sz="1400" b="1">
              <a:solidFill>
                <a:srgbClr val="0070C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70C0"/>
                </a:solidFill>
              </a:rPr>
              <a:t>template&lt;&gt;</a:t>
            </a:r>
            <a:endParaRPr lang="en-US" altLang="zh-CN" sz="1400" b="1">
              <a:solidFill>
                <a:srgbClr val="0070C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70C0"/>
                </a:solidFill>
              </a:rPr>
              <a:t> class Fib&lt;1&gt;</a:t>
            </a:r>
            <a:endParaRPr lang="en-US" altLang="zh-CN" sz="1400" b="1">
              <a:solidFill>
                <a:srgbClr val="0070C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70C0"/>
                </a:solidFill>
              </a:rPr>
              <a:t>{ public:</a:t>
            </a:r>
            <a:endParaRPr lang="en-US" altLang="zh-CN" sz="1400" b="1">
              <a:solidFill>
                <a:srgbClr val="0070C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70C0"/>
                </a:solidFill>
              </a:rPr>
              <a:t>    enum { value = 1 };</a:t>
            </a:r>
            <a:endParaRPr lang="en-US" altLang="zh-CN" sz="1400" b="1">
              <a:solidFill>
                <a:srgbClr val="0070C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70C0"/>
                </a:solidFill>
              </a:rPr>
              <a:t>};</a:t>
            </a:r>
            <a:endParaRPr lang="zh-CN" altLang="en-US" sz="24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14875" y="5857875"/>
            <a:ext cx="28241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C00000"/>
                </a:solidFill>
              </a:rPr>
              <a:t>// calculated at compile time</a:t>
            </a:r>
            <a:endParaRPr lang="zh-CN" altLang="en-US" sz="1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异常处理</a:t>
            </a:r>
            <a:endParaRPr lang="zh-CN" altLang="en-US" dirty="0"/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zh-CN" sz="2800">
                <a:latin typeface="宋体" panose="02010600030101010101" pitchFamily="2" charset="-122"/>
              </a:rPr>
              <a:t>错误</a:t>
            </a:r>
            <a:endParaRPr lang="en-GB" altLang="zh-CN" sz="280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>
                <a:latin typeface="宋体" panose="02010600030101010101" pitchFamily="2" charset="-122"/>
              </a:rPr>
              <a:t>语法错误</a:t>
            </a:r>
            <a:endParaRPr lang="en-GB" altLang="en-US" sz="2400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编译</a:t>
            </a:r>
            <a:r>
              <a:rPr lang="en-GB" altLang="zh-CN" sz="2000">
                <a:latin typeface="宋体" panose="02010600030101010101" pitchFamily="2" charset="-122"/>
              </a:rPr>
              <a:t>系统</a:t>
            </a:r>
            <a:endParaRPr lang="en-GB" altLang="en-US" sz="20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2400">
                <a:latin typeface="宋体" panose="02010600030101010101" pitchFamily="2" charset="-122"/>
              </a:rPr>
              <a:t>逻辑错误</a:t>
            </a:r>
            <a:endParaRPr lang="en-GB" altLang="en-US" sz="2400">
              <a:latin typeface="宋体" panose="02010600030101010101" pitchFamily="2" charset="-12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测试</a:t>
            </a:r>
            <a:endParaRPr lang="en-GB" altLang="en-US" sz="20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endParaRPr lang="en-GB" altLang="en-US" sz="18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endParaRPr lang="en-GB" altLang="en-US" sz="180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GB" altLang="zh-CN" sz="2800">
                <a:latin typeface="宋体" panose="02010600030101010101" pitchFamily="2" charset="-122"/>
              </a:rPr>
              <a:t>异常 	</a:t>
            </a:r>
            <a:r>
              <a:rPr lang="en-GB" altLang="zh-CN" sz="2800" i="1">
                <a:latin typeface="宋体" panose="02010600030101010101" pitchFamily="2" charset="-122"/>
              </a:rPr>
              <a:t>E</a:t>
            </a:r>
            <a:r>
              <a:rPr lang="en-US" altLang="zh-CN" sz="2800" i="1">
                <a:latin typeface="宋体" panose="02010600030101010101" pitchFamily="2" charset="-122"/>
              </a:rPr>
              <a:t>xception</a:t>
            </a:r>
            <a:endParaRPr lang="en-GB" altLang="en-US" sz="28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2400">
                <a:latin typeface="宋体" panose="02010600030101010101" pitchFamily="2" charset="-122"/>
              </a:rPr>
              <a:t>运行环境造成</a:t>
            </a:r>
            <a:endParaRPr lang="en-GB" altLang="en-US" sz="2400">
              <a:latin typeface="宋体" panose="02010600030101010101" pitchFamily="2" charset="-12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内存不足、文件</a:t>
            </a:r>
            <a:r>
              <a:rPr lang="en-GB" altLang="zh-CN" sz="2000">
                <a:latin typeface="宋体" panose="02010600030101010101" pitchFamily="2" charset="-122"/>
              </a:rPr>
              <a:t>操作</a:t>
            </a:r>
            <a:r>
              <a:rPr lang="zh-CN" altLang="en-GB" sz="2000">
                <a:latin typeface="宋体" panose="02010600030101010101" pitchFamily="2" charset="-122"/>
              </a:rPr>
              <a:t>失败等</a:t>
            </a:r>
            <a:endParaRPr lang="zh-CN" altLang="en-GB" sz="20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异常处理</a:t>
            </a:r>
            <a:endParaRPr lang="zh-CN" altLang="en-US" sz="24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785786" y="3429000"/>
            <a:ext cx="1928826" cy="85725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/>
              <a:t>new person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3000364" y="3857628"/>
            <a:ext cx="3571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04354" y="3214686"/>
            <a:ext cx="121058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sz="1600" b="1" u="sng" dirty="0"/>
              <a:t>操作符重载</a:t>
            </a:r>
            <a:endParaRPr lang="zh-CN" altLang="en-US" sz="1600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6715140" y="3571876"/>
            <a:ext cx="10118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sz="1600" b="1" u="sng" dirty="0"/>
              <a:t>分配内存</a:t>
            </a:r>
            <a:endParaRPr lang="en-US" altLang="zh-CN" sz="1600" b="1" u="sng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sz="1600" b="1" u="sng" dirty="0"/>
              <a:t>统一管理</a:t>
            </a:r>
            <a:endParaRPr lang="zh-CN" altLang="en-US" sz="16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2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875" y="579438"/>
            <a:ext cx="7793038" cy="1143000"/>
          </a:xfrm>
        </p:spPr>
        <p:txBody>
          <a:bodyPr/>
          <a:lstStyle/>
          <a:p>
            <a:pPr eaLnBrk="1" hangingPunct="1"/>
            <a:r>
              <a:rPr lang="zh-CN" altLang="en-US"/>
              <a:t>异常处理</a:t>
            </a:r>
            <a:endParaRPr lang="zh-CN" altLang="en-US"/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GB" altLang="zh-CN">
                <a:latin typeface="宋体" panose="02010600030101010101" pitchFamily="2" charset="-122"/>
              </a:rPr>
              <a:t>特征</a:t>
            </a:r>
            <a:endParaRPr lang="en-GB" altLang="zh-CN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en-US">
                <a:latin typeface="宋体" panose="02010600030101010101" pitchFamily="2" charset="-122"/>
              </a:rPr>
              <a:t>可以预</a:t>
            </a:r>
            <a:r>
              <a:rPr lang="zh-CN" altLang="en-US">
                <a:latin typeface="宋体" panose="02010600030101010101" pitchFamily="2" charset="-122"/>
              </a:rPr>
              <a:t>见</a:t>
            </a:r>
            <a:endParaRPr lang="en-GB" altLang="en-US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无法避免</a:t>
            </a:r>
            <a:endParaRPr lang="zh-CN" altLang="en-US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作用</a:t>
            </a:r>
            <a:endParaRPr lang="zh-CN" altLang="en-US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GB">
                <a:latin typeface="宋体" panose="02010600030101010101" pitchFamily="2" charset="-122"/>
              </a:rPr>
              <a:t>提高</a:t>
            </a:r>
            <a:r>
              <a:rPr lang="en-US" altLang="en-GB">
                <a:latin typeface="宋体" panose="02010600030101010101" pitchFamily="2" charset="-122"/>
              </a:rPr>
              <a:t>程序鲁棒性</a:t>
            </a:r>
            <a:r>
              <a:rPr lang="zh-CN" altLang="en-US">
                <a:latin typeface="宋体" panose="02010600030101010101" pitchFamily="2" charset="-122"/>
              </a:rPr>
              <a:t>（</a:t>
            </a:r>
            <a:r>
              <a:rPr lang="en-GB" altLang="zh-CN" i="1"/>
              <a:t>Robustness</a:t>
            </a:r>
            <a:r>
              <a:rPr lang="en-GB" altLang="zh-CN">
                <a:latin typeface="宋体" panose="02010600030101010101" pitchFamily="2" charset="-122"/>
              </a:rPr>
              <a:t>）</a:t>
            </a:r>
            <a:endParaRPr lang="en-GB" altLang="zh-CN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endParaRPr lang="en-GB" altLang="zh-CN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endParaRPr lang="en-GB" altLang="zh-CN">
              <a:latin typeface="宋体" panose="02010600030101010101" pitchFamily="2" charset="-122"/>
            </a:endParaRPr>
          </a:p>
        </p:txBody>
      </p:sp>
      <p:sp>
        <p:nvSpPr>
          <p:cNvPr id="78851" name="Text Box 4"/>
          <p:cNvSpPr txBox="1">
            <a:spLocks noChangeArrowheads="1"/>
          </p:cNvSpPr>
          <p:nvPr/>
        </p:nvSpPr>
        <p:spPr bwMode="auto">
          <a:xfrm>
            <a:off x="4500563" y="1206500"/>
            <a:ext cx="2378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void f(char *str)</a:t>
            </a:r>
            <a:endParaRPr lang="en-GB" altLang="zh-CN" sz="180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{     ifstream  file(str);</a:t>
            </a:r>
            <a:endParaRPr lang="en-GB" altLang="zh-CN" sz="180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  if  (file.fail())</a:t>
            </a:r>
            <a:endParaRPr lang="en-GB" altLang="zh-CN" sz="180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 { … </a:t>
            </a:r>
            <a:r>
              <a:rPr lang="en-GB" altLang="zh-CN" sz="1800">
                <a:solidFill>
                  <a:srgbClr val="006600"/>
                </a:solidFill>
              </a:rPr>
              <a:t>//</a:t>
            </a:r>
            <a:r>
              <a:rPr lang="en-GB" altLang="en-US" sz="1800">
                <a:solidFill>
                  <a:srgbClr val="006600"/>
                </a:solidFill>
              </a:rPr>
              <a:t>异常处理</a:t>
            </a:r>
            <a:r>
              <a:rPr lang="en-US" altLang="en-US" sz="1800">
                <a:solidFill>
                  <a:schemeClr val="tx2"/>
                </a:solidFill>
              </a:rPr>
              <a:t>  </a:t>
            </a:r>
            <a:r>
              <a:rPr lang="en-GB" altLang="en-US" sz="1800">
                <a:solidFill>
                  <a:schemeClr val="tx2"/>
                </a:solidFill>
              </a:rPr>
              <a:t>}</a:t>
            </a:r>
            <a:endParaRPr lang="en-US" altLang="en-US" sz="180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  </a:t>
            </a:r>
            <a:r>
              <a:rPr lang="en-GB" altLang="zh-CN" sz="1800">
                <a:solidFill>
                  <a:schemeClr val="tx2"/>
                </a:solidFill>
              </a:rPr>
              <a:t>int x;</a:t>
            </a:r>
            <a:endParaRPr lang="en-GB" altLang="zh-CN" sz="180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 file &gt;&gt; x;</a:t>
            </a:r>
            <a:endParaRPr lang="en-GB" altLang="zh-CN" sz="180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   …</a:t>
            </a:r>
            <a:endParaRPr lang="en-GB" altLang="zh-CN" sz="180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}</a:t>
            </a:r>
            <a:r>
              <a:rPr lang="en-GB" altLang="zh-CN" sz="1800" i="0">
                <a:solidFill>
                  <a:schemeClr val="tx2"/>
                </a:solidFill>
              </a:rPr>
              <a:t> </a:t>
            </a:r>
            <a:endParaRPr lang="zh-CN" altLang="en-US" sz="180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1188" y="5084763"/>
            <a:ext cx="83407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i="0">
                <a:solidFill>
                  <a:srgbClr val="002060"/>
                </a:solidFill>
                <a:latin typeface="宋体" panose="02010600030101010101" pitchFamily="2" charset="-122"/>
              </a:rPr>
              <a:t>思考：发现异常之处与处理异常之处不一致，怎么处理？</a:t>
            </a:r>
            <a:endParaRPr lang="zh-CN" altLang="en-US" sz="2400" i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异常处理</a:t>
            </a:r>
            <a:endParaRPr lang="zh-CN" altLang="en-US"/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zh-CN" altLang="en-GB">
                <a:latin typeface="宋体" panose="02010600030101010101" pitchFamily="2" charset="-122"/>
              </a:rPr>
              <a:t>常见处理方法</a:t>
            </a:r>
            <a:endParaRPr lang="zh-CN" altLang="en-GB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zh-CN" altLang="en-GB">
                <a:latin typeface="宋体" panose="02010600030101010101" pitchFamily="2" charset="-122"/>
              </a:rPr>
              <a:t>函数参数</a:t>
            </a:r>
            <a:endParaRPr lang="zh-CN" altLang="en-GB">
              <a:latin typeface="宋体" panose="02010600030101010101" pitchFamily="2" charset="-122"/>
            </a:endParaRPr>
          </a:p>
          <a:p>
            <a:pPr lvl="3" algn="just" eaLnBrk="1" hangingPunct="1"/>
            <a:r>
              <a:rPr lang="zh-CN" altLang="en-GB">
                <a:latin typeface="宋体" panose="02010600030101010101" pitchFamily="2" charset="-122"/>
              </a:rPr>
              <a:t>返回值</a:t>
            </a:r>
            <a:endParaRPr lang="zh-CN" altLang="en-GB">
              <a:latin typeface="宋体" panose="02010600030101010101" pitchFamily="2" charset="-122"/>
            </a:endParaRPr>
          </a:p>
          <a:p>
            <a:pPr lvl="3" algn="just" eaLnBrk="1" hangingPunct="1"/>
            <a:r>
              <a:rPr lang="zh-CN" altLang="en-GB">
                <a:latin typeface="宋体" panose="02010600030101010101" pitchFamily="2" charset="-122"/>
              </a:rPr>
              <a:t>引用参数</a:t>
            </a:r>
            <a:endParaRPr lang="zh-CN" altLang="en-GB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zh-CN" altLang="en-GB">
                <a:latin typeface="宋体" panose="02010600030101010101" pitchFamily="2" charset="-122"/>
              </a:rPr>
              <a:t>逐层返回</a:t>
            </a:r>
            <a:endParaRPr lang="zh-CN" altLang="en-GB">
              <a:latin typeface="宋体" panose="02010600030101010101" pitchFamily="2" charset="-122"/>
            </a:endParaRPr>
          </a:p>
          <a:p>
            <a:pPr lvl="1" algn="just" eaLnBrk="1" hangingPunct="1"/>
            <a:endParaRPr lang="zh-CN" altLang="en-GB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zh-CN" altLang="en-GB">
                <a:latin typeface="宋体" panose="02010600030101010101" pitchFamily="2" charset="-122"/>
              </a:rPr>
              <a:t>缺陷</a:t>
            </a:r>
            <a:endParaRPr lang="zh-CN" altLang="en-GB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en-GB" altLang="en-US">
                <a:latin typeface="宋体" panose="02010600030101010101" pitchFamily="2" charset="-122"/>
              </a:rPr>
              <a:t>程序结构不清楚</a:t>
            </a:r>
            <a:endParaRPr lang="en-GB" altLang="en-US">
              <a:latin typeface="宋体" panose="02010600030101010101" pitchFamily="2" charset="-122"/>
            </a:endParaRPr>
          </a:p>
          <a:p>
            <a:pPr lvl="2" algn="just" eaLnBrk="1" hangingPunct="1"/>
            <a:endParaRPr lang="en-GB" altLang="en-US" sz="280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 rot="-202858">
            <a:off x="4437063" y="3368675"/>
            <a:ext cx="287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70C0"/>
                </a:solidFill>
              </a:rPr>
              <a:t>构造函数执行出现异常</a:t>
            </a:r>
            <a:r>
              <a:rPr lang="en-US" altLang="zh-CN" sz="2000">
                <a:solidFill>
                  <a:srgbClr val="0070C0"/>
                </a:solidFill>
              </a:rPr>
              <a:t>?</a:t>
            </a:r>
            <a:endParaRPr lang="zh-CN" altLang="en-US" sz="20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异常处理</a:t>
            </a:r>
            <a:endParaRPr lang="zh-CN" altLang="en-US"/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830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zh-CN" sz="2800">
                <a:latin typeface="宋体" panose="02010600030101010101" pitchFamily="2" charset="-122"/>
              </a:rPr>
              <a:t>C++</a:t>
            </a:r>
            <a:r>
              <a:rPr lang="en-GB" altLang="en-US" sz="2800">
                <a:latin typeface="宋体" panose="02010600030101010101" pitchFamily="2" charset="-122"/>
              </a:rPr>
              <a:t>异常处理机制</a:t>
            </a:r>
            <a:endParaRPr lang="en-GB" altLang="en-US" sz="28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2400">
                <a:latin typeface="宋体" panose="02010600030101010101" pitchFamily="2" charset="-122"/>
              </a:rPr>
              <a:t>一种专门、清晰描述异常处理过程的机制</a:t>
            </a:r>
            <a:endParaRPr lang="zh-CN" altLang="en-US" sz="240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处理机制</a:t>
            </a:r>
            <a:endParaRPr lang="en-GB" altLang="en-US" sz="280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i="1">
                <a:solidFill>
                  <a:schemeClr val="tx2"/>
                </a:solidFill>
              </a:rPr>
              <a:t>try</a:t>
            </a:r>
            <a:endParaRPr lang="en-GB" altLang="en-US" sz="2400" i="1">
              <a:solidFill>
                <a:schemeClr val="tx2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zh-CN" sz="2000">
                <a:latin typeface="宋体" panose="02010600030101010101" pitchFamily="2" charset="-122"/>
              </a:rPr>
              <a:t>监控</a:t>
            </a:r>
            <a:endParaRPr lang="zh-CN" altLang="en-GB" sz="200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GB" sz="2400" i="1">
                <a:solidFill>
                  <a:schemeClr val="tx2"/>
                </a:solidFill>
              </a:rPr>
              <a:t>throw</a:t>
            </a:r>
            <a:endParaRPr lang="en-US" altLang="en-GB" sz="2400" i="1">
              <a:solidFill>
                <a:schemeClr val="tx2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抛掷异常对象</a:t>
            </a:r>
            <a:endParaRPr lang="en-GB" altLang="en-US" sz="200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i="1">
                <a:solidFill>
                  <a:schemeClr val="tx2"/>
                </a:solidFill>
              </a:rPr>
              <a:t>catch</a:t>
            </a:r>
            <a:endParaRPr lang="en-GB" altLang="en-US" sz="2400" i="1">
              <a:solidFill>
                <a:schemeClr val="tx2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捕获并处理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4327525" y="3505200"/>
            <a:ext cx="2073275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try</a:t>
            </a:r>
            <a:endParaRPr lang="en-GB" altLang="zh-CN" sz="180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{  &lt;</a:t>
            </a:r>
            <a:r>
              <a:rPr lang="en-GB" altLang="en-US" sz="1800">
                <a:solidFill>
                  <a:schemeClr val="tx2"/>
                </a:solidFill>
              </a:rPr>
              <a:t>语句序列&gt; }</a:t>
            </a:r>
            <a:endParaRPr lang="zh-CN" altLang="en-US" sz="2400"/>
          </a:p>
        </p:txBody>
      </p:sp>
      <p:sp>
        <p:nvSpPr>
          <p:cNvPr id="81924" name="Text Box 5"/>
          <p:cNvSpPr txBox="1">
            <a:spLocks noChangeArrowheads="1"/>
          </p:cNvSpPr>
          <p:nvPr/>
        </p:nvSpPr>
        <p:spPr bwMode="auto">
          <a:xfrm>
            <a:off x="4267200" y="4765675"/>
            <a:ext cx="19256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>
                <a:solidFill>
                  <a:schemeClr val="tx2"/>
                </a:solidFill>
              </a:rPr>
              <a:t>throw  &lt;</a:t>
            </a:r>
            <a:r>
              <a:rPr lang="en-GB" altLang="en-US" sz="1800">
                <a:solidFill>
                  <a:srgbClr val="C00000"/>
                </a:solidFill>
              </a:rPr>
              <a:t>表达式</a:t>
            </a:r>
            <a:r>
              <a:rPr lang="en-GB" altLang="en-US" sz="1800">
                <a:solidFill>
                  <a:schemeClr val="tx2"/>
                </a:solidFill>
              </a:rPr>
              <a:t>&gt;</a:t>
            </a:r>
            <a:endParaRPr lang="zh-CN" altLang="en-US" sz="1800">
              <a:solidFill>
                <a:schemeClr val="tx2"/>
              </a:solidFill>
            </a:endParaRPr>
          </a:p>
        </p:txBody>
      </p:sp>
      <p:sp>
        <p:nvSpPr>
          <p:cNvPr id="81925" name="Text Box 6"/>
          <p:cNvSpPr txBox="1">
            <a:spLocks noChangeArrowheads="1"/>
          </p:cNvSpPr>
          <p:nvPr/>
        </p:nvSpPr>
        <p:spPr bwMode="auto">
          <a:xfrm>
            <a:off x="4211638" y="5445125"/>
            <a:ext cx="3005137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catch  (&lt;</a:t>
            </a:r>
            <a:r>
              <a:rPr lang="en-GB" altLang="en-US" sz="1800">
                <a:solidFill>
                  <a:srgbClr val="C00000"/>
                </a:solidFill>
              </a:rPr>
              <a:t>类型</a:t>
            </a:r>
            <a:r>
              <a:rPr lang="en-GB" altLang="en-US" sz="1800">
                <a:solidFill>
                  <a:schemeClr val="tx2"/>
                </a:solidFill>
              </a:rPr>
              <a:t>&gt;  [&lt;变量&gt;] )</a:t>
            </a:r>
            <a:endParaRPr lang="en-GB" altLang="en-US" sz="180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en-US" sz="1800">
                <a:solidFill>
                  <a:schemeClr val="tx2"/>
                </a:solidFill>
              </a:rPr>
              <a:t>{   </a:t>
            </a:r>
            <a:r>
              <a:rPr lang="zh-CN" altLang="en-US" sz="1800">
                <a:solidFill>
                  <a:schemeClr val="tx2"/>
                </a:solidFill>
              </a:rPr>
              <a:t>&lt;语句序列&gt;  </a:t>
            </a:r>
            <a:r>
              <a:rPr lang="en-GB" altLang="en-US" sz="1800">
                <a:solidFill>
                  <a:schemeClr val="tx2"/>
                </a:solidFill>
              </a:rPr>
              <a:t>}</a:t>
            </a:r>
            <a:endParaRPr lang="en-US" altLang="en-US" sz="18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异常处理</a:t>
            </a:r>
            <a:endParaRPr lang="zh-CN" altLang="en-US"/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CN" sz="2000" i="1">
                <a:solidFill>
                  <a:schemeClr val="tx2"/>
                </a:solidFill>
              </a:rPr>
              <a:t>catch</a:t>
            </a:r>
            <a:endParaRPr lang="en-US" altLang="zh-CN" sz="2000" i="1">
              <a:solidFill>
                <a:schemeClr val="tx2"/>
              </a:solidFill>
            </a:endParaRPr>
          </a:p>
          <a:p>
            <a:pPr lvl="2" eaLnBrk="1" hangingPunct="1"/>
            <a:r>
              <a:rPr lang="zh-CN" altLang="en-US" sz="2000"/>
              <a:t>类型：异常类型，匹配规则同函数重载</a:t>
            </a:r>
            <a:endParaRPr lang="zh-CN" altLang="en-US" sz="2000"/>
          </a:p>
          <a:p>
            <a:pPr lvl="2" eaLnBrk="1" hangingPunct="1"/>
            <a:r>
              <a:rPr lang="zh-CN" altLang="en-US" sz="2000"/>
              <a:t>变量：存储异常对象，可省</a:t>
            </a:r>
            <a:endParaRPr lang="zh-CN" altLang="en-US" sz="2000"/>
          </a:p>
          <a:p>
            <a:pPr lvl="2" eaLnBrk="1" hangingPunct="1"/>
            <a:endParaRPr lang="zh-CN" altLang="en-US" sz="2000"/>
          </a:p>
          <a:p>
            <a:pPr lvl="1" eaLnBrk="1" hangingPunct="1"/>
            <a:r>
              <a:rPr lang="en-GB" altLang="en-US" sz="2000">
                <a:latin typeface="宋体" panose="02010600030101010101" pitchFamily="2" charset="-122"/>
              </a:rPr>
              <a:t>一个</a:t>
            </a:r>
            <a:r>
              <a:rPr lang="en-GB" altLang="zh-CN" sz="2000" i="1">
                <a:solidFill>
                  <a:schemeClr val="tx2"/>
                </a:solidFill>
              </a:rPr>
              <a:t>try </a:t>
            </a:r>
            <a:r>
              <a:rPr lang="en-GB" altLang="en-US" sz="2000">
                <a:latin typeface="宋体" panose="02010600030101010101" pitchFamily="2" charset="-122"/>
              </a:rPr>
              <a:t>语句块的后面可以跟多个</a:t>
            </a:r>
            <a:r>
              <a:rPr lang="en-GB" altLang="zh-CN" sz="2000" i="1">
                <a:solidFill>
                  <a:schemeClr val="tx2"/>
                </a:solidFill>
              </a:rPr>
              <a:t>catch</a:t>
            </a:r>
            <a:r>
              <a:rPr lang="en-GB" altLang="zh-CN" sz="2000" i="1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GB" altLang="en-US" sz="2000">
                <a:latin typeface="宋体" panose="02010600030101010101" pitchFamily="2" charset="-122"/>
              </a:rPr>
              <a:t>语句块, 用于捕获不同类型的异常进行处理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1052513" y="4281488"/>
            <a:ext cx="193675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void  f()</a:t>
            </a:r>
            <a:endParaRPr lang="en-US" altLang="zh-CN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{  ......</a:t>
            </a:r>
            <a:endParaRPr lang="en-US" altLang="zh-CN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  throw 1;</a:t>
            </a:r>
            <a:endParaRPr lang="en-US" altLang="zh-CN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......</a:t>
            </a:r>
            <a:endParaRPr lang="en-US" altLang="zh-CN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 throw 1.0;</a:t>
            </a:r>
            <a:endParaRPr lang="en-US" altLang="zh-CN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......</a:t>
            </a:r>
            <a:endParaRPr lang="en-US" altLang="zh-CN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  throw "abcd";</a:t>
            </a:r>
            <a:endParaRPr lang="en-US" altLang="zh-CN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.......</a:t>
            </a:r>
            <a:endParaRPr lang="en-US" altLang="zh-CN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}</a:t>
            </a:r>
            <a:endParaRPr lang="zh-CN" altLang="en-US" sz="2400" i="0">
              <a:latin typeface="Times New Roman" panose="02020603050405020304" charset="0"/>
            </a:endParaRP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3635375" y="4281488"/>
            <a:ext cx="385127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try</a:t>
            </a:r>
            <a:endParaRPr lang="en-US" altLang="zh-CN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{    f();   }</a:t>
            </a:r>
            <a:endParaRPr lang="en-US" altLang="zh-CN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catch ( int )           //</a:t>
            </a:r>
            <a:r>
              <a:rPr lang="zh-CN" altLang="en-US" sz="1800">
                <a:solidFill>
                  <a:schemeClr val="tx2"/>
                </a:solidFill>
              </a:rPr>
              <a:t>处理</a:t>
            </a:r>
            <a:r>
              <a:rPr lang="en-US" altLang="zh-CN" sz="1800">
                <a:solidFill>
                  <a:schemeClr val="tx2"/>
                </a:solidFill>
              </a:rPr>
              <a:t>throw 1;</a:t>
            </a:r>
            <a:endParaRPr lang="en-US" altLang="zh-CN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{ …</a:t>
            </a:r>
            <a:r>
              <a:rPr lang="zh-CN" altLang="en-US" sz="1800">
                <a:solidFill>
                  <a:schemeClr val="tx2"/>
                </a:solidFill>
              </a:rPr>
              <a:t> }</a:t>
            </a:r>
            <a:endParaRPr lang="zh-CN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2"/>
                </a:solidFill>
              </a:rPr>
              <a:t>  </a:t>
            </a:r>
            <a:r>
              <a:rPr lang="en-US" altLang="zh-CN" sz="1800">
                <a:solidFill>
                  <a:schemeClr val="tx2"/>
                </a:solidFill>
              </a:rPr>
              <a:t>catch ( double )     //throw 1.0</a:t>
            </a:r>
            <a:endParaRPr lang="en-US" altLang="zh-CN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{ … </a:t>
            </a:r>
            <a:r>
              <a:rPr lang="zh-CN" altLang="en-US" sz="1800">
                <a:solidFill>
                  <a:schemeClr val="tx2"/>
                </a:solidFill>
              </a:rPr>
              <a:t>}</a:t>
            </a:r>
            <a:endParaRPr lang="zh-CN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2"/>
                </a:solidFill>
              </a:rPr>
              <a:t>  </a:t>
            </a:r>
            <a:r>
              <a:rPr lang="en-US" altLang="zh-CN" sz="1800">
                <a:solidFill>
                  <a:schemeClr val="tx2"/>
                </a:solidFill>
              </a:rPr>
              <a:t>catch (char * )     //throw "abcd"</a:t>
            </a:r>
            <a:endParaRPr lang="en-US" altLang="zh-CN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{ …</a:t>
            </a:r>
            <a:r>
              <a:rPr lang="zh-CN" altLang="en-US" sz="1800">
                <a:solidFill>
                  <a:schemeClr val="tx2"/>
                </a:solidFill>
              </a:rPr>
              <a:t> }     </a:t>
            </a:r>
            <a:endParaRPr lang="zh-CN" altLang="en-US" sz="18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1" grpId="0" autoUpdateAnimBg="0"/>
      <p:bldP spid="142342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异常处理</a:t>
            </a:r>
            <a:endParaRPr lang="zh-CN" altLang="en-US"/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800">
                <a:latin typeface="宋体" panose="02010600030101010101" pitchFamily="2" charset="-122"/>
              </a:rPr>
              <a:t>异常处理的嵌套</a:t>
            </a:r>
            <a:endParaRPr lang="en-GB" altLang="en-US" sz="2800">
              <a:latin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2400" i="1">
                <a:latin typeface="宋体" panose="02010600030101010101" pitchFamily="2" charset="-122"/>
              </a:rPr>
              <a:t>f</a:t>
            </a:r>
            <a:r>
              <a:rPr lang="en-GB" altLang="zh-CN" sz="2400" i="1"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GB" altLang="zh-CN" sz="2400" i="1">
                <a:latin typeface="宋体" panose="02010600030101010101" pitchFamily="2" charset="-122"/>
              </a:rPr>
              <a:t>g</a:t>
            </a:r>
            <a:r>
              <a:rPr lang="en-GB" altLang="zh-CN" sz="2400" i="1"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GB" altLang="zh-CN" sz="2400" i="1">
                <a:latin typeface="宋体" panose="02010600030101010101" pitchFamily="2" charset="-122"/>
              </a:rPr>
              <a:t>h</a:t>
            </a:r>
            <a:r>
              <a:rPr lang="en-GB" altLang="zh-CN" sz="2400">
                <a:latin typeface="宋体" panose="02010600030101010101" pitchFamily="2" charset="-122"/>
              </a:rPr>
              <a:t> </a:t>
            </a:r>
            <a:r>
              <a:rPr lang="zh-CN" altLang="zh-CN" sz="2400">
                <a:latin typeface="宋体" panose="02010600030101010101" pitchFamily="2" charset="-122"/>
              </a:rPr>
              <a:t>调用关系</a:t>
            </a:r>
            <a:endParaRPr lang="zh-CN" altLang="en-GB" sz="2400">
              <a:latin typeface="宋体" panose="02010600030101010101" pitchFamily="2" charset="-122"/>
            </a:endParaRPr>
          </a:p>
          <a:p>
            <a:pPr eaLnBrk="1" hangingPunct="1"/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4724400" y="3203575"/>
            <a:ext cx="35814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h()</a:t>
            </a:r>
            <a:endParaRPr lang="en-GB" altLang="zh-CN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{    …</a:t>
            </a:r>
            <a:endParaRPr lang="en-GB" altLang="zh-CN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throw 1;   //</a:t>
            </a:r>
            <a:r>
              <a:rPr lang="en-GB" altLang="en-US" sz="1800">
                <a:solidFill>
                  <a:schemeClr val="tx2"/>
                </a:solidFill>
              </a:rPr>
              <a:t>由</a:t>
            </a:r>
            <a:r>
              <a:rPr lang="en-GB" altLang="zh-CN" sz="1800">
                <a:solidFill>
                  <a:schemeClr val="tx2"/>
                </a:solidFill>
              </a:rPr>
              <a:t>g</a:t>
            </a:r>
            <a:r>
              <a:rPr lang="en-GB" altLang="en-US" sz="1800">
                <a:solidFill>
                  <a:schemeClr val="tx2"/>
                </a:solidFill>
              </a:rPr>
              <a:t>捕获并处理</a:t>
            </a:r>
            <a:endParaRPr lang="en-GB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tx2"/>
                </a:solidFill>
              </a:rPr>
              <a:t>     …</a:t>
            </a:r>
            <a:endParaRPr lang="en-GB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tx2"/>
                </a:solidFill>
              </a:rPr>
              <a:t>  </a:t>
            </a:r>
            <a:r>
              <a:rPr lang="en-GB" altLang="zh-CN" sz="1800">
                <a:solidFill>
                  <a:schemeClr val="tx2"/>
                </a:solidFill>
              </a:rPr>
              <a:t>throw “abcd”; //</a:t>
            </a:r>
            <a:r>
              <a:rPr lang="en-GB" altLang="en-US" sz="1800">
                <a:solidFill>
                  <a:schemeClr val="tx2"/>
                </a:solidFill>
              </a:rPr>
              <a:t>由  </a:t>
            </a:r>
            <a:r>
              <a:rPr lang="en-GB" altLang="zh-CN" sz="1800">
                <a:solidFill>
                  <a:schemeClr val="tx2"/>
                </a:solidFill>
              </a:rPr>
              <a:t>f</a:t>
            </a:r>
            <a:r>
              <a:rPr lang="en-GB" altLang="en-US" sz="1800">
                <a:solidFill>
                  <a:schemeClr val="tx2"/>
                </a:solidFill>
              </a:rPr>
              <a:t>捕获并处理</a:t>
            </a:r>
            <a:endParaRPr lang="en-GB" altLang="en-US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tx2"/>
                </a:solidFill>
              </a:rPr>
              <a:t>}</a:t>
            </a:r>
            <a:endParaRPr lang="zh-CN" altLang="en-US" sz="1800" i="0">
              <a:solidFill>
                <a:schemeClr val="tx2"/>
              </a:solidFill>
            </a:endParaRP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2590800" y="3203575"/>
            <a:ext cx="16764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g()</a:t>
            </a:r>
            <a:endParaRPr lang="en-GB" altLang="zh-CN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{    try</a:t>
            </a:r>
            <a:endParaRPr lang="en-GB" altLang="zh-CN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{    h();  }</a:t>
            </a:r>
            <a:endParaRPr lang="en-GB" altLang="zh-CN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catch (int)</a:t>
            </a:r>
            <a:endParaRPr lang="en-GB" altLang="zh-CN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{ …  }</a:t>
            </a:r>
            <a:endParaRPr lang="en-GB" altLang="zh-CN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}</a:t>
            </a:r>
            <a:endParaRPr lang="zh-CN" altLang="en-US" sz="1800" i="0">
              <a:solidFill>
                <a:schemeClr val="tx2"/>
              </a:solidFill>
            </a:endParaRP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304800" y="3124200"/>
            <a:ext cx="2039938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f()</a:t>
            </a:r>
            <a:endParaRPr lang="en-GB" altLang="zh-CN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{     try</a:t>
            </a:r>
            <a:endParaRPr lang="en-GB" altLang="zh-CN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 {     g();    }</a:t>
            </a:r>
            <a:endParaRPr lang="en-GB" altLang="zh-CN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 catch (int)</a:t>
            </a:r>
            <a:endParaRPr lang="en-GB" altLang="zh-CN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 { … }</a:t>
            </a:r>
            <a:endParaRPr lang="en-GB" altLang="zh-CN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catch (char *)</a:t>
            </a:r>
            <a:endParaRPr lang="en-GB" altLang="zh-CN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{ … }</a:t>
            </a:r>
            <a:endParaRPr lang="en-GB" altLang="zh-CN" sz="18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}</a:t>
            </a:r>
            <a:endParaRPr lang="zh-CN" altLang="en-US" sz="1800">
              <a:solidFill>
                <a:schemeClr val="tx2"/>
              </a:solidFill>
            </a:endParaRPr>
          </a:p>
        </p:txBody>
      </p:sp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1524000" y="5775325"/>
            <a:ext cx="7086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i="0">
                <a:latin typeface="宋体" panose="02010600030101010101" pitchFamily="2" charset="-122"/>
              </a:rPr>
              <a:t>如</a:t>
            </a:r>
            <a:r>
              <a:rPr lang="zh-CN" altLang="en-US" sz="2400" i="0">
                <a:latin typeface="宋体" panose="02010600030101010101" pitchFamily="2" charset="-122"/>
              </a:rPr>
              <a:t>所</a:t>
            </a:r>
            <a:r>
              <a:rPr lang="en-GB" altLang="en-US" sz="2400" i="0">
                <a:latin typeface="宋体" panose="02010600030101010101" pitchFamily="2" charset="-122"/>
              </a:rPr>
              <a:t>抛掷的异常对象在调用链上</a:t>
            </a:r>
            <a:r>
              <a:rPr lang="zh-CN" altLang="en-US" sz="2400" i="0">
                <a:latin typeface="宋体" panose="02010600030101010101" pitchFamily="2" charset="-122"/>
              </a:rPr>
              <a:t>未被</a:t>
            </a:r>
            <a:r>
              <a:rPr lang="en-GB" altLang="en-US" sz="2400" i="0">
                <a:latin typeface="宋体" panose="02010600030101010101" pitchFamily="2" charset="-122"/>
              </a:rPr>
              <a:t>捕获，则</a:t>
            </a:r>
            <a:r>
              <a:rPr lang="zh-CN" altLang="en-US" sz="2400" i="0">
                <a:latin typeface="宋体" panose="02010600030101010101" pitchFamily="2" charset="-122"/>
              </a:rPr>
              <a:t>由</a:t>
            </a:r>
            <a:r>
              <a:rPr lang="en-GB" altLang="en-US" sz="2400" i="0">
                <a:latin typeface="宋体" panose="02010600030101010101" pitchFamily="2" charset="-122"/>
              </a:rPr>
              <a:t>系统的</a:t>
            </a:r>
            <a:r>
              <a:rPr lang="en-GB" altLang="zh-CN" sz="2400">
                <a:solidFill>
                  <a:schemeClr val="tx2"/>
                </a:solidFill>
              </a:rPr>
              <a:t>abort</a:t>
            </a:r>
            <a:r>
              <a:rPr lang="en-GB" altLang="en-US" sz="2400" i="0">
                <a:latin typeface="宋体" panose="02010600030101010101" pitchFamily="2" charset="-122"/>
              </a:rPr>
              <a:t>处理</a:t>
            </a:r>
            <a:endParaRPr lang="zh-CN" altLang="en-US" sz="2400" i="0">
              <a:latin typeface="宋体" panose="02010600030101010101" pitchFamily="2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 rot="-645612">
            <a:off x="5607050" y="1973263"/>
            <a:ext cx="1416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C00000"/>
                </a:solidFill>
              </a:rPr>
              <a:t>多层传播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 animBg="1" autoUpdateAnimBg="0"/>
      <p:bldP spid="143365" grpId="0" animBg="1" autoUpdateAnimBg="0"/>
      <p:bldP spid="143366" grpId="0" animBg="1" autoUpdateAnimBg="0"/>
      <p:bldP spid="143367" grpId="0" autoUpdateAnimBg="0"/>
      <p:bldP spid="8" grpId="0" build="allAtOnce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异常处理</a:t>
            </a:r>
            <a:endParaRPr lang="zh-CN" altLang="en-US"/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定义异常类</a:t>
            </a:r>
            <a:endParaRPr lang="zh-CN" altLang="en-US" sz="2800" dirty="0"/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注意</a:t>
            </a:r>
            <a:r>
              <a:rPr lang="en-US" altLang="zh-CN" i="1" dirty="0">
                <a:solidFill>
                  <a:schemeClr val="tx2"/>
                </a:solidFill>
              </a:rPr>
              <a:t>catch </a:t>
            </a:r>
            <a:r>
              <a:rPr lang="zh-CN" altLang="en-US" dirty="0">
                <a:latin typeface="宋体" panose="02010600030101010101" pitchFamily="2" charset="-122"/>
              </a:rPr>
              <a:t>块排列顺序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4695017" y="4356687"/>
            <a:ext cx="4082272" cy="2363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 err="1">
                <a:solidFill>
                  <a:schemeClr val="tx2"/>
                </a:solidFill>
              </a:rPr>
              <a:t>int</a:t>
            </a:r>
            <a:r>
              <a:rPr lang="en-US" altLang="zh-CN" sz="1800" dirty="0">
                <a:solidFill>
                  <a:schemeClr val="tx2"/>
                </a:solidFill>
              </a:rPr>
              <a:t>  f()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{     try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      {   </a:t>
            </a:r>
            <a:r>
              <a:rPr lang="en-US" altLang="zh-CN" sz="1800" dirty="0" err="1">
                <a:solidFill>
                  <a:schemeClr val="tx2"/>
                </a:solidFill>
              </a:rPr>
              <a:t>WrongFormat</a:t>
            </a:r>
            <a:r>
              <a:rPr lang="en-US" altLang="zh-CN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 err="1">
                <a:solidFill>
                  <a:schemeClr val="tx2"/>
                </a:solidFill>
              </a:rPr>
              <a:t>wf</a:t>
            </a:r>
            <a:r>
              <a:rPr lang="en-US" altLang="zh-CN" sz="1800" dirty="0">
                <a:solidFill>
                  <a:schemeClr val="tx2"/>
                </a:solidFill>
              </a:rPr>
              <a:t>; throw </a:t>
            </a:r>
            <a:r>
              <a:rPr lang="en-US" altLang="zh-CN" sz="1800" dirty="0" err="1">
                <a:solidFill>
                  <a:schemeClr val="tx2"/>
                </a:solidFill>
              </a:rPr>
              <a:t>wf</a:t>
            </a:r>
            <a:r>
              <a:rPr lang="en-US" altLang="zh-CN" sz="1800" dirty="0">
                <a:solidFill>
                  <a:schemeClr val="tx2"/>
                </a:solidFill>
              </a:rPr>
              <a:t>;	}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      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endParaRPr lang="en-US" altLang="zh-CN" sz="1800" dirty="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endParaRPr lang="en-US" altLang="zh-CN" sz="1800" dirty="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}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86020" name="Text Box 5"/>
          <p:cNvSpPr txBox="1">
            <a:spLocks noChangeArrowheads="1"/>
          </p:cNvSpPr>
          <p:nvPr/>
        </p:nvSpPr>
        <p:spPr bwMode="auto">
          <a:xfrm>
            <a:off x="530225" y="3429000"/>
            <a:ext cx="434657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class </a:t>
            </a:r>
            <a:r>
              <a:rPr lang="en-US" altLang="zh-CN" sz="1800" dirty="0" err="1">
                <a:solidFill>
                  <a:schemeClr val="tx2"/>
                </a:solidFill>
              </a:rPr>
              <a:t>FileErrors</a:t>
            </a:r>
            <a:r>
              <a:rPr lang="en-US" altLang="zh-CN" sz="1800" dirty="0">
                <a:solidFill>
                  <a:schemeClr val="tx2"/>
                </a:solidFill>
              </a:rPr>
              <a:t>{  };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class </a:t>
            </a:r>
            <a:r>
              <a:rPr lang="en-US" altLang="zh-CN" sz="1800" dirty="0" err="1">
                <a:solidFill>
                  <a:schemeClr val="tx2"/>
                </a:solidFill>
              </a:rPr>
              <a:t>NonExist</a:t>
            </a:r>
            <a:r>
              <a:rPr lang="en-US" altLang="zh-CN" sz="1800" dirty="0">
                <a:solidFill>
                  <a:schemeClr val="tx2"/>
                </a:solidFill>
              </a:rPr>
              <a:t>: public </a:t>
            </a:r>
            <a:r>
              <a:rPr lang="en-US" altLang="zh-CN" sz="1800" dirty="0" err="1">
                <a:solidFill>
                  <a:schemeClr val="tx2"/>
                </a:solidFill>
              </a:rPr>
              <a:t>FileErrors</a:t>
            </a:r>
            <a:r>
              <a:rPr lang="en-US" altLang="zh-CN" sz="1800" dirty="0">
                <a:solidFill>
                  <a:schemeClr val="tx2"/>
                </a:solidFill>
              </a:rPr>
              <a:t> {  };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class </a:t>
            </a:r>
            <a:r>
              <a:rPr lang="en-US" altLang="zh-CN" sz="1800" dirty="0" err="1">
                <a:solidFill>
                  <a:schemeClr val="tx2"/>
                </a:solidFill>
              </a:rPr>
              <a:t>WrongFormat</a:t>
            </a:r>
            <a:r>
              <a:rPr lang="en-US" altLang="zh-CN" sz="1800" dirty="0">
                <a:solidFill>
                  <a:schemeClr val="tx2"/>
                </a:solidFill>
              </a:rPr>
              <a:t>: public </a:t>
            </a:r>
            <a:r>
              <a:rPr lang="en-US" altLang="zh-CN" sz="1800" dirty="0" err="1">
                <a:solidFill>
                  <a:schemeClr val="tx2"/>
                </a:solidFill>
              </a:rPr>
              <a:t>FileErrors</a:t>
            </a:r>
            <a:r>
              <a:rPr lang="en-US" altLang="zh-CN" sz="1800" dirty="0">
                <a:solidFill>
                  <a:schemeClr val="tx2"/>
                </a:solidFill>
              </a:rPr>
              <a:t>{  };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class </a:t>
            </a:r>
            <a:r>
              <a:rPr lang="en-US" altLang="zh-CN" sz="1800" dirty="0" err="1">
                <a:solidFill>
                  <a:schemeClr val="tx2"/>
                </a:solidFill>
              </a:rPr>
              <a:t>DiskSeekError</a:t>
            </a:r>
            <a:r>
              <a:rPr lang="en-US" altLang="zh-CN" sz="1800" dirty="0">
                <a:solidFill>
                  <a:schemeClr val="tx2"/>
                </a:solidFill>
              </a:rPr>
              <a:t>: public </a:t>
            </a:r>
            <a:r>
              <a:rPr lang="en-US" altLang="zh-CN" sz="1800" dirty="0" err="1">
                <a:solidFill>
                  <a:schemeClr val="tx2"/>
                </a:solidFill>
              </a:rPr>
              <a:t>FileErrors</a:t>
            </a:r>
            <a:r>
              <a:rPr lang="en-US" altLang="zh-CN" sz="1800" dirty="0">
                <a:solidFill>
                  <a:schemeClr val="tx2"/>
                </a:solidFill>
              </a:rPr>
              <a:t>{  };</a:t>
            </a:r>
            <a:endParaRPr lang="zh-CN" altLang="en-US" sz="2400" dirty="0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5343525" y="5594350"/>
            <a:ext cx="34337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2"/>
                </a:solidFill>
              </a:rPr>
              <a:t>catch (NonExist&amp;)  { ……. }</a:t>
            </a:r>
            <a:endParaRPr lang="en-US" altLang="zh-CN" sz="180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2"/>
                </a:solidFill>
              </a:rPr>
              <a:t>catch (DiskSeekError&amp;) { … … }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5386388" y="5300663"/>
            <a:ext cx="34337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2"/>
                </a:solidFill>
              </a:rPr>
              <a:t>catch (NonExist&amp;)  { ……. }</a:t>
            </a:r>
            <a:endParaRPr lang="en-US" altLang="zh-CN" sz="180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2"/>
                </a:solidFill>
              </a:rPr>
              <a:t>catch (DiskSeekError&amp;) { … … }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5407025" y="5949950"/>
            <a:ext cx="28987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6600"/>
                </a:solidFill>
              </a:rPr>
              <a:t>catch (FileErrors&amp;) { …… }</a:t>
            </a:r>
            <a:endParaRPr lang="zh-CN" altLang="en-US" sz="1800">
              <a:solidFill>
                <a:srgbClr val="006600"/>
              </a:solidFill>
            </a:endParaRP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5407025" y="5300663"/>
            <a:ext cx="29686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catch (</a:t>
            </a:r>
            <a:r>
              <a:rPr lang="en-US" altLang="zh-CN" sz="1800" dirty="0" err="1">
                <a:solidFill>
                  <a:srgbClr val="006600"/>
                </a:solidFill>
              </a:rPr>
              <a:t>FileErrors</a:t>
            </a:r>
            <a:r>
              <a:rPr lang="en-US" altLang="zh-CN" sz="1800" dirty="0">
                <a:solidFill>
                  <a:srgbClr val="006600"/>
                </a:solidFill>
              </a:rPr>
              <a:t> &amp;) { …… }</a:t>
            </a:r>
            <a:endParaRPr lang="zh-CN" altLang="en-US" sz="1800" dirty="0">
              <a:solidFill>
                <a:srgbClr val="0066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 rot="-351436">
            <a:off x="4581525" y="3217863"/>
            <a:ext cx="435768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marL="0"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00000"/>
                </a:solidFill>
              </a:rPr>
              <a:t>Catch exceptions by reference </a:t>
            </a:r>
            <a:endParaRPr lang="zh-CN" altLang="en-US" sz="240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 rot="-412259">
            <a:off x="2287588" y="4994275"/>
            <a:ext cx="13398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C00000"/>
                </a:solidFill>
              </a:rPr>
              <a:t>尝试多继承</a:t>
            </a:r>
            <a:endParaRPr lang="zh-CN" altLang="en-US" sz="18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/>
      <p:bldP spid="52232" grpId="0"/>
      <p:bldP spid="52232" grpId="1"/>
      <p:bldP spid="52233" grpId="0"/>
      <p:bldP spid="52233" grpId="1"/>
      <p:bldP spid="52234" grpId="0"/>
      <p:bldP spid="10" grpId="0" build="allAtOnce"/>
      <p:bldP spid="11" grpId="0" build="allAtOnce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异常处理</a:t>
            </a:r>
            <a:endParaRPr lang="zh-CN" altLang="en-US"/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2597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特例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</a:rPr>
              <a:t>无参数</a:t>
            </a:r>
            <a:r>
              <a:rPr lang="en-US" altLang="zh-CN" sz="2400" i="1" dirty="0">
                <a:solidFill>
                  <a:schemeClr val="tx2"/>
                </a:solidFill>
              </a:rPr>
              <a:t>throw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latin typeface="宋体" panose="02010600030101010101" pitchFamily="2" charset="-122"/>
              </a:rPr>
              <a:t>将捕获到的异常对象重新抛掷出去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chemeClr val="tx2"/>
                </a:solidFill>
              </a:rPr>
              <a:t>    catch (int)      {    throw;  }</a:t>
            </a:r>
            <a:endParaRPr lang="en-US" altLang="zh-CN" sz="2000" i="1" dirty="0">
              <a:solidFill>
                <a:schemeClr val="tx2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en-US" altLang="zh-CN" sz="2400" i="1" dirty="0">
                <a:solidFill>
                  <a:schemeClr val="tx2"/>
                </a:solidFill>
              </a:rPr>
              <a:t>catch(…)</a:t>
            </a:r>
            <a:r>
              <a:rPr lang="en-US" altLang="zh-CN" dirty="0">
                <a:latin typeface="宋体" panose="02010600030101010101" pitchFamily="2" charset="-122"/>
              </a:rPr>
              <a:t>  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2" eaLnBrk="1" hangingPunct="1"/>
            <a:r>
              <a:rPr lang="zh-CN" altLang="zh-CN" dirty="0">
                <a:latin typeface="宋体" panose="02010600030101010101" pitchFamily="2" charset="-122"/>
              </a:rPr>
              <a:t>默认异常处理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2" eaLnBrk="1" hangingPunct="1"/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651500" y="4508500"/>
            <a:ext cx="2794000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template&lt;class T, class E&gt;</a:t>
            </a:r>
            <a:endParaRPr lang="en-US" altLang="zh-CN" sz="1600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inline void Assert(T exp, E e)</a:t>
            </a:r>
            <a:endParaRPr lang="en-US" altLang="zh-CN" sz="1600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{</a:t>
            </a:r>
            <a:endParaRPr lang="en-US" altLang="zh-CN" sz="1600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if (DEBUG)</a:t>
            </a:r>
            <a:endParaRPr lang="en-US" altLang="zh-CN" sz="1600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    if (!exp) throw e;</a:t>
            </a:r>
            <a:endParaRPr lang="en-US" altLang="zh-CN" sz="1600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}</a:t>
            </a:r>
            <a:endParaRPr lang="zh-CN" altLang="en-US" sz="1600">
              <a:solidFill>
                <a:srgbClr val="0066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24525" y="4076700"/>
            <a:ext cx="2749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对程序验证特征的支持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4213" y="5157788"/>
            <a:ext cx="4554537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实现</a:t>
            </a:r>
            <a:endParaRPr lang="en-US" altLang="zh-CN" sz="200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i="0">
                <a:solidFill>
                  <a:srgbClr val="002060"/>
                </a:solidFill>
              </a:rPr>
              <a:t>不影响对象布局</a:t>
            </a:r>
            <a:endParaRPr lang="en-US" altLang="zh-CN" sz="2000" b="1" i="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i="0">
                <a:solidFill>
                  <a:srgbClr val="002060"/>
                </a:solidFill>
              </a:rPr>
              <a:t>程序状态</a:t>
            </a:r>
            <a:r>
              <a:rPr lang="en-US" altLang="zh-CN" sz="2000" b="1" i="0">
                <a:solidFill>
                  <a:srgbClr val="002060"/>
                </a:solidFill>
              </a:rPr>
              <a:t> </a:t>
            </a:r>
            <a:r>
              <a:rPr lang="en-US" altLang="zh-CN" sz="2000" b="1" i="0">
                <a:solidFill>
                  <a:srgbClr val="002060"/>
                </a:solidFill>
                <a:sym typeface="Wingdings" panose="05000000000000000000" pitchFamily="2" charset="2"/>
              </a:rPr>
              <a:t>&lt;-&gt;  </a:t>
            </a:r>
            <a:r>
              <a:rPr lang="zh-CN" altLang="en-US" sz="2000" b="1" i="0">
                <a:solidFill>
                  <a:srgbClr val="002060"/>
                </a:solidFill>
                <a:sym typeface="Wingdings" panose="05000000000000000000" pitchFamily="2" charset="2"/>
              </a:rPr>
              <a:t>析构函数、异常处理器</a:t>
            </a:r>
            <a:endParaRPr lang="zh-CN" altLang="en-US" sz="2000" b="1" i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rot="-476767">
            <a:off x="4649788" y="197802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745D00"/>
                </a:solidFill>
              </a:rPr>
              <a:t>如何应对多出口引发的处理碎片？</a:t>
            </a:r>
            <a:endParaRPr lang="zh-CN" altLang="en-US" sz="2000" dirty="0">
              <a:solidFill>
                <a:srgbClr val="745D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8" grpId="0" build="allAtOnce"/>
      <p:bldP spid="12" grpId="0" build="allAtOnce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Know what functions C++ silently writes and calls</a:t>
            </a:r>
            <a:endParaRPr lang="en-US" altLang="zh-CN" sz="24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latin typeface="Arial" panose="020B0604020202020204" pitchFamily="34" charset="0"/>
              </a:rPr>
              <a:t>class Empty { }; </a:t>
            </a:r>
            <a:endParaRPr lang="en-US" altLang="zh-CN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800">
                <a:latin typeface="Arial" panose="020B0604020202020204" pitchFamily="34" charset="0"/>
              </a:rPr>
              <a:t>class Empty { </a:t>
            </a:r>
            <a:endParaRPr lang="en-US" altLang="zh-CN" sz="2800">
              <a:latin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20204" pitchFamily="34" charset="0"/>
              </a:rPr>
              <a:t>Empty();</a:t>
            </a:r>
            <a:endParaRPr lang="en-US" altLang="zh-CN" sz="2400">
              <a:latin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20204" pitchFamily="34" charset="0"/>
              </a:rPr>
              <a:t>Empty(const Empty&amp;);</a:t>
            </a:r>
            <a:endParaRPr lang="en-US" altLang="zh-CN" sz="2400">
              <a:latin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20204" pitchFamily="34" charset="0"/>
              </a:rPr>
              <a:t>~Empty();</a:t>
            </a:r>
            <a:endParaRPr lang="en-US" altLang="zh-CN" sz="2400">
              <a:latin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20204" pitchFamily="34" charset="0"/>
              </a:rPr>
              <a:t>Empty&amp; operator=(const Empty&amp;);</a:t>
            </a:r>
            <a:endParaRPr lang="en-US" altLang="zh-CN" sz="2400">
              <a:latin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20204" pitchFamily="34" charset="0"/>
              </a:rPr>
              <a:t>Empty *operator &amp;();</a:t>
            </a:r>
            <a:endParaRPr lang="en-US" altLang="zh-CN" sz="2400">
              <a:latin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20204" pitchFamily="34" charset="0"/>
              </a:rPr>
              <a:t>const Empty* operator &amp;() const;</a:t>
            </a:r>
            <a:endParaRPr lang="en-US" altLang="zh-CN" sz="2400">
              <a:latin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20204" pitchFamily="34" charset="0"/>
              </a:rPr>
              <a:t>};</a:t>
            </a:r>
            <a:endParaRPr lang="en-US" altLang="zh-CN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ldLvl="2" autoUpdateAnimBg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Use destructors to prevent resource leaks</a:t>
            </a:r>
            <a:endParaRPr lang="en-US" altLang="zh-CN" sz="24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800"/>
              <a:t>Question -----resource leaks</a:t>
            </a:r>
            <a:endParaRPr lang="en-US" altLang="zh-CN" sz="2800"/>
          </a:p>
          <a:p>
            <a:pPr lvl="1" eaLnBrk="1" hangingPunct="1"/>
            <a:r>
              <a:rPr lang="en-US" altLang="zh-CN" sz="2400"/>
              <a:t>【</a:t>
            </a:r>
            <a:r>
              <a:rPr lang="zh-CN" altLang="en-US" sz="2400"/>
              <a:t>小动物收养保护中心</a:t>
            </a:r>
            <a:r>
              <a:rPr lang="en-US" altLang="zh-CN" sz="2400"/>
              <a:t>】</a:t>
            </a:r>
            <a:endParaRPr lang="en-US" altLang="zh-CN" sz="2400"/>
          </a:p>
          <a:p>
            <a:pPr lvl="2" eaLnBrk="1" hangingPunct="1"/>
            <a:r>
              <a:rPr lang="zh-CN" altLang="en-US" sz="2000"/>
              <a:t>收养中心每天产生一个文件，包含当天的收养个案信息</a:t>
            </a:r>
            <a:endParaRPr lang="zh-CN" altLang="en-US" sz="2000"/>
          </a:p>
          <a:p>
            <a:pPr lvl="2" eaLnBrk="1" hangingPunct="1"/>
            <a:r>
              <a:rPr lang="zh-CN" altLang="en-US" sz="2000"/>
              <a:t>读取这个文件，为每个个案做适当的处理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ldLvl="2" autoUpdateAnimBg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Use destructors to prevent resource leaks</a:t>
            </a:r>
            <a:endParaRPr lang="en-US" altLang="zh-CN" sz="2400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524000" y="2362200"/>
            <a:ext cx="19050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charset="0"/>
              </a:rPr>
              <a:t>ALA</a:t>
            </a:r>
            <a:endParaRPr lang="en-US" altLang="zh-CN" sz="2400">
              <a:latin typeface="Times New Roman" panose="02020603050405020304" charset="0"/>
            </a:endParaRP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381000" y="3962400"/>
            <a:ext cx="17526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charset="0"/>
              </a:rPr>
              <a:t>Puppy</a:t>
            </a:r>
            <a:endParaRPr lang="en-US" altLang="zh-CN" sz="2400">
              <a:latin typeface="Times New Roman" panose="02020603050405020304" charset="0"/>
            </a:endParaRP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2819400" y="3962400"/>
            <a:ext cx="17526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charset="0"/>
              </a:rPr>
              <a:t>Kitten</a:t>
            </a:r>
            <a:endParaRPr lang="en-US" altLang="zh-CN" sz="2400">
              <a:latin typeface="Times New Roman" panose="02020603050405020304" charset="0"/>
            </a:endParaRP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 flipV="1">
            <a:off x="2743200" y="32004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1371600" y="31242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505200" y="2209800"/>
            <a:ext cx="30400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charset="0"/>
              </a:rPr>
              <a:t>Adorable Little Animal</a:t>
            </a:r>
            <a:endParaRPr lang="en-US" altLang="zh-CN" sz="2400">
              <a:latin typeface="Times New Roman" panose="0202060305040502030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（</a:t>
            </a:r>
            <a:r>
              <a:rPr lang="en-US" altLang="zh-CN" sz="1800" b="1">
                <a:latin typeface="Arial" panose="020B0604020202020204" pitchFamily="34" charset="0"/>
              </a:rPr>
              <a:t>Abstract Base Class</a:t>
            </a:r>
            <a:r>
              <a:rPr lang="zh-CN" altLang="en-US" sz="1800" b="1">
                <a:latin typeface="Arial" panose="020B0604020202020204" pitchFamily="34" charset="0"/>
              </a:rPr>
              <a:t>）</a:t>
            </a:r>
            <a:endParaRPr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4784725" y="3236913"/>
            <a:ext cx="44069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class ALA</a:t>
            </a:r>
            <a:endParaRPr lang="en-US" altLang="zh-CN" sz="1800" b="1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 public:</a:t>
            </a:r>
            <a:endParaRPr lang="en-US" altLang="zh-CN" sz="1800" b="1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virtual void processAdoption() = 0;</a:t>
            </a:r>
            <a:endParaRPr lang="en-US" altLang="zh-CN" sz="1800" b="1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	……..</a:t>
            </a:r>
            <a:endParaRPr lang="en-US" altLang="zh-CN" sz="1800" b="1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};</a:t>
            </a:r>
            <a:endParaRPr lang="en-US" altLang="zh-CN" sz="1800" b="1">
              <a:latin typeface="Arial" panose="020B0604020202020204" pitchFamily="34" charset="0"/>
            </a:endParaRP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228600" y="5105400"/>
            <a:ext cx="40195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class Puppy: public ALA</a:t>
            </a:r>
            <a:endParaRPr lang="en-US" altLang="zh-CN" sz="1800" b="1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 public:</a:t>
            </a:r>
            <a:endParaRPr lang="en-US" altLang="zh-CN" sz="1800" b="1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virtual void processAdoption();</a:t>
            </a:r>
            <a:endParaRPr lang="en-US" altLang="zh-CN" sz="1800" b="1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	……..</a:t>
            </a:r>
            <a:endParaRPr lang="en-US" altLang="zh-CN" sz="1800" b="1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};</a:t>
            </a:r>
            <a:endParaRPr lang="en-US" altLang="zh-CN" sz="1800" b="1">
              <a:latin typeface="Arial" panose="020B0604020202020204" pitchFamily="34" charset="0"/>
            </a:endParaRP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4819650" y="5087938"/>
            <a:ext cx="40195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class Kitten: public ALA</a:t>
            </a:r>
            <a:endParaRPr lang="en-US" altLang="zh-CN" sz="1800" b="1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 public:</a:t>
            </a:r>
            <a:endParaRPr lang="en-US" altLang="zh-CN" sz="1800" b="1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virtual void processAdoption();</a:t>
            </a:r>
            <a:endParaRPr lang="en-US" altLang="zh-CN" sz="1800" b="1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	……..</a:t>
            </a:r>
            <a:endParaRPr lang="en-US" altLang="zh-CN" sz="1800" b="1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};</a:t>
            </a:r>
            <a:endParaRPr lang="en-US" altLang="zh-CN" sz="18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 autoUpdateAnimBg="0"/>
      <p:bldP spid="21509" grpId="0" animBg="1" autoUpdateAnimBg="0"/>
      <p:bldP spid="21510" grpId="0" animBg="1" autoUpdateAnimBg="0"/>
      <p:bldP spid="21512" grpId="0" animBg="1"/>
      <p:bldP spid="21513" grpId="0" animBg="1"/>
      <p:bldP spid="21514" grpId="0" autoUpdateAnimBg="0"/>
      <p:bldP spid="21515" grpId="0" autoUpdateAnimBg="0"/>
      <p:bldP spid="21516" grpId="0" autoUpdateAnimBg="0"/>
      <p:bldP spid="2151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	</a:t>
            </a:r>
            <a:r>
              <a:rPr lang="zh-CN" altLang="en-US" dirty="0"/>
              <a:t>我们需要什么？</a:t>
            </a:r>
            <a:endParaRPr lang="zh-CN" altLang="en-US" dirty="0"/>
          </a:p>
        </p:txBody>
      </p:sp>
      <p:pic>
        <p:nvPicPr>
          <p:cNvPr id="1027" name="Picture 3" descr="C:\Users\softwware\AppData\Roaming\Tencent\Users\405024670\QQ\WinTemp\RichOle\F67IJ3OVQ24GJD0WPDMTIJA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358082" y="2643182"/>
            <a:ext cx="1081072" cy="1714512"/>
          </a:xfrm>
          <a:prstGeom prst="rect">
            <a:avLst/>
          </a:prstGeom>
          <a:noFill/>
        </p:spPr>
      </p:pic>
      <p:pic>
        <p:nvPicPr>
          <p:cNvPr id="1028" name="Picture 4" descr="C:\Users\softwware\AppData\Roaming\Tencent\Users\405024670\QQ\WinTemp\RichOle\NZ)2L01AJELQ6(R0HPYJT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4857760"/>
            <a:ext cx="1285875" cy="1762125"/>
          </a:xfrm>
          <a:prstGeom prst="rect">
            <a:avLst/>
          </a:prstGeom>
          <a:noFill/>
        </p:spPr>
      </p:pic>
      <p:sp>
        <p:nvSpPr>
          <p:cNvPr id="8" name="下箭头 7"/>
          <p:cNvSpPr/>
          <p:nvPr/>
        </p:nvSpPr>
        <p:spPr bwMode="auto">
          <a:xfrm rot="5400000">
            <a:off x="6357949" y="3286125"/>
            <a:ext cx="678663" cy="96441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12" y="2857496"/>
            <a:ext cx="92869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入口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new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下箭头 9"/>
          <p:cNvSpPr/>
          <p:nvPr/>
        </p:nvSpPr>
        <p:spPr bwMode="auto">
          <a:xfrm rot="5400000">
            <a:off x="1643041" y="3357563"/>
            <a:ext cx="678663" cy="96441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8728" y="2857496"/>
            <a:ext cx="114300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出口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delete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29454" y="5429264"/>
            <a:ext cx="42862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sz="1800" b="1" dirty="0">
                <a:solidFill>
                  <a:srgbClr val="7030A0"/>
                </a:solidFill>
              </a:rPr>
              <a:t>？？</a:t>
            </a:r>
            <a:endParaRPr lang="zh-CN" altLang="en-US" sz="1800" b="1" dirty="0">
              <a:solidFill>
                <a:srgbClr val="7030A0"/>
              </a:solidFill>
            </a:endParaRPr>
          </a:p>
        </p:txBody>
      </p:sp>
      <p:sp>
        <p:nvSpPr>
          <p:cNvPr id="15" name="椭圆形标注 14"/>
          <p:cNvSpPr/>
          <p:nvPr/>
        </p:nvSpPr>
        <p:spPr bwMode="auto">
          <a:xfrm>
            <a:off x="7786710" y="4429132"/>
            <a:ext cx="1357290" cy="857256"/>
          </a:xfrm>
          <a:prstGeom prst="wedgeEllipseCallou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空间不足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596" y="5436072"/>
            <a:ext cx="742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void* Person::operator new(</a:t>
            </a:r>
            <a:r>
              <a:rPr lang="en-US" altLang="zh-CN" sz="2000" b="1" dirty="0" err="1"/>
              <a:t>size_t</a:t>
            </a:r>
            <a:r>
              <a:rPr lang="en-US" altLang="zh-CN" sz="2000" b="1" dirty="0"/>
              <a:t> size)</a:t>
            </a:r>
            <a:endParaRPr lang="en-US" altLang="zh-CN" sz="2000" b="1" dirty="0"/>
          </a:p>
          <a:p>
            <a:pPr algn="l" eaLnBrk="1" hangingPunct="1">
              <a:lnSpc>
                <a:spcPct val="90000"/>
              </a:lnSpc>
              <a:buNone/>
            </a:pPr>
            <a:endParaRPr lang="en-US" altLang="zh-CN" sz="2000" b="1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void   Person::operator delete(void* del, </a:t>
            </a:r>
            <a:r>
              <a:rPr lang="en-US" altLang="zh-CN" sz="2000" b="1" dirty="0" err="1"/>
              <a:t>size_t</a:t>
            </a:r>
            <a:r>
              <a:rPr lang="en-US" altLang="zh-CN" sz="2000" b="1" dirty="0"/>
              <a:t> s)</a:t>
            </a:r>
            <a:endParaRPr lang="zh-CN" altLang="en-US" sz="2000" b="1" dirty="0"/>
          </a:p>
        </p:txBody>
      </p:sp>
      <p:sp>
        <p:nvSpPr>
          <p:cNvPr id="21" name="圆角矩形 20"/>
          <p:cNvSpPr/>
          <p:nvPr/>
        </p:nvSpPr>
        <p:spPr bwMode="auto">
          <a:xfrm>
            <a:off x="3143240" y="3143248"/>
            <a:ext cx="2571768" cy="1285884"/>
          </a:xfrm>
          <a:prstGeom prst="round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管理的内存空间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Use destructors to prevent resource leaks</a:t>
            </a:r>
            <a:endParaRPr lang="en-US" altLang="zh-CN" sz="240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void processAdoptions(istream&amp; dataSource)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{  while (dataSource)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{   ALA *pa = readALA(dataSource);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</a:t>
            </a:r>
            <a:r>
              <a:rPr lang="en-US" altLang="zh-CN" sz="2400" b="1" i="1">
                <a:solidFill>
                  <a:srgbClr val="FF3300"/>
                </a:solidFill>
              </a:rPr>
              <a:t>try</a:t>
            </a:r>
            <a:endParaRPr lang="en-US" altLang="zh-CN" sz="2400" b="1" i="1">
              <a:solidFill>
                <a:srgbClr val="FF33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{   pa-&gt;processAdoption();}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</a:t>
            </a:r>
            <a:r>
              <a:rPr lang="en-US" altLang="zh-CN" sz="2400" b="1" i="1">
                <a:solidFill>
                  <a:srgbClr val="FF3300"/>
                </a:solidFill>
              </a:rPr>
              <a:t>catch (</a:t>
            </a:r>
            <a:r>
              <a:rPr lang="en-US" altLang="zh-CN" sz="2400" b="1" i="1">
                <a:solidFill>
                  <a:srgbClr val="FF3300"/>
                </a:solidFill>
                <a:latin typeface="Times New Roman" panose="02020603050405020304" charset="0"/>
              </a:rPr>
              <a:t>…</a:t>
            </a:r>
            <a:r>
              <a:rPr lang="en-US" altLang="zh-CN" sz="2400" b="1" i="1">
                <a:solidFill>
                  <a:srgbClr val="FF3300"/>
                </a:solidFill>
              </a:rPr>
              <a:t>)</a:t>
            </a:r>
            <a:endParaRPr lang="en-US" altLang="zh-CN" sz="2400" b="1" i="1">
              <a:solidFill>
                <a:srgbClr val="FF33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i="1">
                <a:solidFill>
                  <a:srgbClr val="FF3300"/>
                </a:solidFill>
              </a:rPr>
              <a:t>              {   delete pa;   throw; }</a:t>
            </a:r>
            <a:endParaRPr lang="en-US" altLang="zh-CN" sz="2400" b="1" i="1">
              <a:solidFill>
                <a:srgbClr val="FF33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delete pa;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}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}</a:t>
            </a:r>
            <a:endParaRPr lang="en-US" altLang="zh-CN" sz="240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019800" y="5000625"/>
            <a:ext cx="26939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Tx/>
              <a:buChar char="•"/>
            </a:pPr>
            <a:r>
              <a:rPr lang="zh-CN" altLang="en-US" sz="2400">
                <a:latin typeface="Times New Roman" panose="02020603050405020304" charset="0"/>
              </a:rPr>
              <a:t>结构破碎</a:t>
            </a:r>
            <a:endParaRPr lang="zh-CN" altLang="en-US" sz="2400">
              <a:latin typeface="Times New Roman" panose="02020603050405020304" charset="0"/>
            </a:endParaRPr>
          </a:p>
          <a:p>
            <a:pPr algn="just" eaLnBrk="1" hangingPunct="1">
              <a:lnSpc>
                <a:spcPct val="90000"/>
              </a:lnSpc>
              <a:buFontTx/>
              <a:buChar char="•"/>
            </a:pPr>
            <a:r>
              <a:rPr lang="zh-CN" altLang="en-US" sz="2400">
                <a:latin typeface="Times New Roman" panose="02020603050405020304" charset="0"/>
              </a:rPr>
              <a:t>被迫重复“清理码”</a:t>
            </a:r>
            <a:endParaRPr lang="zh-CN" altLang="en-US" sz="2400">
              <a:latin typeface="Times New Roman" panose="0202060305040502030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charset="0"/>
              </a:rPr>
              <a:t>集中处理？</a:t>
            </a:r>
            <a:endParaRPr lang="zh-CN" altLang="en-US" sz="240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 build="p"/>
      <p:bldP spid="23556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Use destructors to prevent resource leaks</a:t>
            </a:r>
            <a:endParaRPr lang="en-US" altLang="zh-CN" sz="2400"/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Solution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Smart pointers</a:t>
            </a:r>
            <a:endParaRPr lang="en-US" altLang="zh-CN" sz="2000"/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</a:rPr>
              <a:t>Template &lt;class T&gt;</a:t>
            </a:r>
            <a:endParaRPr lang="en-US" altLang="zh-CN" sz="2000">
              <a:latin typeface="Arial" panose="020B0604020202020204" pitchFamily="34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   class auto_ptr</a:t>
            </a:r>
            <a:endParaRPr lang="en-US" altLang="zh-CN" sz="2000">
              <a:latin typeface="Arial" panose="020B0604020202020204" pitchFamily="34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   {  public:</a:t>
            </a:r>
            <a:endParaRPr lang="en-US" altLang="zh-CN" sz="2000">
              <a:latin typeface="Arial" panose="020B0604020202020204" pitchFamily="34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     auto_ptr(T *p=0):ptr(p) {}</a:t>
            </a:r>
            <a:endParaRPr lang="en-US" altLang="zh-CN" sz="2000">
              <a:latin typeface="Arial" panose="020B0604020202020204" pitchFamily="34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   ~auto_ptr() { delete ptr; }</a:t>
            </a:r>
            <a:endParaRPr lang="en-US" altLang="zh-CN" sz="2000">
              <a:latin typeface="Arial" panose="020B0604020202020204" pitchFamily="34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     T* operator-&gt;()  const { return ptr;}</a:t>
            </a:r>
            <a:endParaRPr lang="en-US" altLang="zh-CN" sz="2000">
              <a:latin typeface="Arial" panose="020B0604020202020204" pitchFamily="34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	        T&amp; operator *()  const { return *ptr; }</a:t>
            </a:r>
            <a:endParaRPr lang="en-US" altLang="zh-CN" sz="2000">
              <a:latin typeface="Arial" panose="020B0604020202020204" pitchFamily="34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 private:</a:t>
            </a:r>
            <a:endParaRPr lang="en-US" altLang="zh-CN" sz="2000">
              <a:latin typeface="Arial" panose="020B0604020202020204" pitchFamily="34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     T*  ptr;</a:t>
            </a:r>
            <a:endParaRPr lang="en-US" altLang="zh-CN" sz="2000">
              <a:latin typeface="Arial" panose="020B0604020202020204" pitchFamily="34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   };</a:t>
            </a:r>
            <a:endParaRPr lang="en-US" altLang="zh-CN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Use destructors to prevent resource leaks</a:t>
            </a:r>
            <a:endParaRPr lang="en-US" altLang="zh-CN" sz="24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7244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void processAdoptions(istream&amp; dataSource)</a:t>
            </a:r>
            <a:endParaRPr lang="en-US" altLang="zh-CN" sz="200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{  while (dataSource)</a:t>
            </a:r>
            <a:endParaRPr lang="en-US" altLang="zh-CN" sz="200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{   auto_ptr&lt;ALA&gt;   pa(readALA(dataSource));</a:t>
            </a:r>
            <a:endParaRPr lang="en-US" altLang="zh-CN" sz="200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   pa-&gt;processAdoption();</a:t>
            </a:r>
            <a:endParaRPr lang="en-US" altLang="zh-CN" sz="200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}</a:t>
            </a:r>
            <a:endParaRPr lang="en-US" altLang="zh-CN" sz="200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}</a:t>
            </a:r>
            <a:endParaRPr lang="en-US" altLang="zh-CN" sz="2000"/>
          </a:p>
          <a:p>
            <a:pPr lvl="1" eaLnBrk="1" hangingPunct="1"/>
            <a:r>
              <a:rPr lang="en-US" altLang="zh-CN" sz="2000"/>
              <a:t>【GUI</a:t>
            </a:r>
            <a:r>
              <a:rPr lang="zh-CN" altLang="en-US" sz="2000"/>
              <a:t>应用软件中的某个显示信息的函数</a:t>
            </a:r>
            <a:r>
              <a:rPr lang="en-US" altLang="zh-CN" sz="2000"/>
              <a:t>】</a:t>
            </a:r>
            <a:endParaRPr lang="en-US" altLang="zh-CN" sz="2000"/>
          </a:p>
          <a:p>
            <a:pPr lvl="2" eaLnBrk="1" hangingPunct="1"/>
            <a:r>
              <a:rPr lang="en-US" altLang="zh-CN" sz="2000">
                <a:latin typeface="Arial" panose="020B0604020202020204" pitchFamily="34" charset="0"/>
              </a:rPr>
              <a:t>void displayInfo(const Information&amp; info)</a:t>
            </a:r>
            <a:endParaRPr lang="en-US" altLang="zh-CN" sz="2000">
              <a:latin typeface="Arial" panose="020B0604020202020204" pitchFamily="34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    {     WINDOW_HANDLE  w(createWindow());</a:t>
            </a:r>
            <a:endParaRPr lang="en-US" altLang="zh-CN" sz="2000">
              <a:latin typeface="Arial" panose="020B0604020202020204" pitchFamily="34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     </a:t>
            </a:r>
            <a:r>
              <a:rPr lang="en-US" altLang="zh-CN" sz="2000" i="1">
                <a:solidFill>
                  <a:schemeClr val="accent1"/>
                </a:solidFill>
                <a:latin typeface="Arial" panose="020B0604020202020204" pitchFamily="34" charset="0"/>
              </a:rPr>
              <a:t>display info in window corresponding to w;</a:t>
            </a:r>
            <a:endParaRPr lang="en-US" altLang="zh-CN" sz="2000" i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     destroyWindows(w);</a:t>
            </a:r>
            <a:endParaRPr lang="en-US" altLang="zh-CN" sz="2000">
              <a:latin typeface="Arial" panose="020B0604020202020204" pitchFamily="34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    }</a:t>
            </a:r>
            <a:endParaRPr lang="en-US" altLang="zh-CN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ldLvl="2" autoUpdateAnimBg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Use destructors to prevent resource leaks</a:t>
            </a:r>
            <a:endParaRPr lang="en-US" altLang="zh-CN" sz="2400"/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106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class WindowHandle</a:t>
            </a:r>
            <a:endParaRPr lang="en-US" altLang="zh-CN" sz="20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{ public:</a:t>
            </a:r>
            <a:endParaRPr lang="en-US" altLang="zh-CN" sz="20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	WindowHandle(WINDOW_HANDLE handler) : w(handler) {}</a:t>
            </a:r>
            <a:endParaRPr lang="en-US" altLang="zh-CN" sz="20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    	~WindowHandle() { destroyWindow(w); }</a:t>
            </a:r>
            <a:endParaRPr lang="en-US" altLang="zh-CN" sz="20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    operator WINDOW_HANDLE() { return w; }</a:t>
            </a:r>
            <a:endParaRPr lang="en-US" altLang="zh-CN" sz="20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  private:</a:t>
            </a:r>
            <a:endParaRPr lang="en-US" altLang="zh-CN" sz="20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	 WINDOW_HANDLE  w;</a:t>
            </a:r>
            <a:endParaRPr lang="en-US" altLang="zh-CN" sz="20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     WindowHandle(const WindowHandle&amp;);</a:t>
            </a:r>
            <a:endParaRPr lang="en-US" altLang="zh-CN" sz="20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     WindowHandle &amp; operator = (const WindowHandle&amp;);</a:t>
            </a:r>
            <a:endParaRPr lang="en-US" altLang="zh-CN" sz="20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};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505200" y="5257800"/>
            <a:ext cx="5426075" cy="1441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void displayInfo(const Information&amp; info)</a:t>
            </a:r>
            <a:endParaRPr lang="en-US" altLang="zh-CN" sz="2000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 {     WindowHandle  w(createWindow())</a:t>
            </a:r>
            <a:endParaRPr lang="en-US" altLang="zh-CN" sz="2000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 </a:t>
            </a:r>
            <a:r>
              <a:rPr lang="en-US" altLang="zh-CN" sz="2000">
                <a:solidFill>
                  <a:schemeClr val="accent1"/>
                </a:solidFill>
                <a:latin typeface="Arial" panose="020B0604020202020204" pitchFamily="34" charset="0"/>
              </a:rPr>
              <a:t>display info in window corresponding to w;</a:t>
            </a:r>
            <a:endParaRPr lang="en-US" altLang="zh-CN" sz="200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}</a:t>
            </a:r>
            <a:endParaRPr lang="en-US" altLang="zh-CN" sz="240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I/O 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基于函数库的</a:t>
            </a:r>
            <a:r>
              <a:rPr lang="en-US" altLang="zh-CN" sz="2400">
                <a:latin typeface="宋体" panose="02010600030101010101" pitchFamily="2" charset="-122"/>
              </a:rPr>
              <a:t>I/O</a:t>
            </a:r>
            <a:endParaRPr lang="en-US" altLang="zh-CN" sz="240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基于类库的</a:t>
            </a:r>
            <a:r>
              <a:rPr lang="en-US" altLang="zh-CN" sz="2400">
                <a:latin typeface="宋体" panose="02010600030101010101" pitchFamily="2" charset="-122"/>
              </a:rPr>
              <a:t>I/O</a:t>
            </a:r>
            <a:endParaRPr lang="en-US" altLang="zh-CN" sz="2400">
              <a:latin typeface="宋体" panose="02010600030101010101" pitchFamily="2" charset="-122"/>
            </a:endParaRPr>
          </a:p>
          <a:p>
            <a:pPr eaLnBrk="1" hangingPunct="1"/>
            <a:endParaRPr lang="zh-CN" altLang="en-US" sz="2400">
              <a:latin typeface="宋体" panose="02010600030101010101" pitchFamily="2" charset="-122"/>
            </a:endParaRPr>
          </a:p>
        </p:txBody>
      </p:sp>
      <p:sp>
        <p:nvSpPr>
          <p:cNvPr id="100355" name="Text Box 4"/>
          <p:cNvSpPr txBox="1">
            <a:spLocks noChangeArrowheads="1"/>
          </p:cNvSpPr>
          <p:nvPr/>
        </p:nvSpPr>
        <p:spPr bwMode="auto">
          <a:xfrm>
            <a:off x="1757363" y="2971800"/>
            <a:ext cx="493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ios</a:t>
            </a:r>
            <a:endParaRPr lang="en-US" altLang="zh-CN" sz="2000" i="0"/>
          </a:p>
        </p:txBody>
      </p:sp>
      <p:sp>
        <p:nvSpPr>
          <p:cNvPr id="100356" name="Text Box 5"/>
          <p:cNvSpPr txBox="1">
            <a:spLocks noChangeArrowheads="1"/>
          </p:cNvSpPr>
          <p:nvPr/>
        </p:nvSpPr>
        <p:spPr bwMode="auto">
          <a:xfrm>
            <a:off x="2290763" y="3332163"/>
            <a:ext cx="1012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istream</a:t>
            </a:r>
            <a:endParaRPr lang="en-US" altLang="zh-CN" sz="2000" i="0"/>
          </a:p>
        </p:txBody>
      </p:sp>
      <p:sp>
        <p:nvSpPr>
          <p:cNvPr id="100357" name="Text Box 6"/>
          <p:cNvSpPr txBox="1">
            <a:spLocks noChangeArrowheads="1"/>
          </p:cNvSpPr>
          <p:nvPr/>
        </p:nvSpPr>
        <p:spPr bwMode="auto">
          <a:xfrm>
            <a:off x="3128963" y="3713163"/>
            <a:ext cx="1093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ifstream</a:t>
            </a:r>
            <a:endParaRPr lang="en-US" altLang="zh-CN" sz="2000" i="0"/>
          </a:p>
        </p:txBody>
      </p:sp>
      <p:sp>
        <p:nvSpPr>
          <p:cNvPr id="100358" name="Text Box 7"/>
          <p:cNvSpPr txBox="1">
            <a:spLocks noChangeArrowheads="1"/>
          </p:cNvSpPr>
          <p:nvPr/>
        </p:nvSpPr>
        <p:spPr bwMode="auto">
          <a:xfrm>
            <a:off x="3144838" y="4225925"/>
            <a:ext cx="1303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istrstream</a:t>
            </a:r>
            <a:endParaRPr lang="en-US" altLang="zh-CN" sz="2000" i="0"/>
          </a:p>
        </p:txBody>
      </p:sp>
      <p:sp>
        <p:nvSpPr>
          <p:cNvPr id="100359" name="Text Box 8"/>
          <p:cNvSpPr txBox="1">
            <a:spLocks noChangeArrowheads="1"/>
          </p:cNvSpPr>
          <p:nvPr/>
        </p:nvSpPr>
        <p:spPr bwMode="auto">
          <a:xfrm>
            <a:off x="2306638" y="4932363"/>
            <a:ext cx="109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ostream</a:t>
            </a:r>
            <a:endParaRPr lang="en-US" altLang="zh-CN" sz="2000" i="0"/>
          </a:p>
        </p:txBody>
      </p:sp>
      <p:sp>
        <p:nvSpPr>
          <p:cNvPr id="100360" name="Text Box 9"/>
          <p:cNvSpPr txBox="1">
            <a:spLocks noChangeArrowheads="1"/>
          </p:cNvSpPr>
          <p:nvPr/>
        </p:nvSpPr>
        <p:spPr bwMode="auto">
          <a:xfrm>
            <a:off x="3205163" y="5334000"/>
            <a:ext cx="1173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ofstream</a:t>
            </a:r>
            <a:endParaRPr lang="en-US" altLang="zh-CN" sz="2000" i="0"/>
          </a:p>
        </p:txBody>
      </p:sp>
      <p:sp>
        <p:nvSpPr>
          <p:cNvPr id="100361" name="Text Box 10"/>
          <p:cNvSpPr txBox="1">
            <a:spLocks noChangeArrowheads="1"/>
          </p:cNvSpPr>
          <p:nvPr/>
        </p:nvSpPr>
        <p:spPr bwMode="auto">
          <a:xfrm>
            <a:off x="3221038" y="5846763"/>
            <a:ext cx="1382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ostrstream</a:t>
            </a:r>
            <a:endParaRPr lang="en-US" altLang="zh-CN" sz="2000" i="0"/>
          </a:p>
        </p:txBody>
      </p:sp>
      <p:sp>
        <p:nvSpPr>
          <p:cNvPr id="100362" name="Line 11"/>
          <p:cNvSpPr>
            <a:spLocks noChangeShapeType="1"/>
          </p:cNvSpPr>
          <p:nvPr/>
        </p:nvSpPr>
        <p:spPr bwMode="auto">
          <a:xfrm>
            <a:off x="2001838" y="334645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3" name="Line 12"/>
          <p:cNvSpPr>
            <a:spLocks noChangeShapeType="1"/>
          </p:cNvSpPr>
          <p:nvPr/>
        </p:nvSpPr>
        <p:spPr bwMode="auto">
          <a:xfrm>
            <a:off x="2001838" y="51752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4" name="Line 13"/>
          <p:cNvSpPr>
            <a:spLocks noChangeShapeType="1"/>
          </p:cNvSpPr>
          <p:nvPr/>
        </p:nvSpPr>
        <p:spPr bwMode="auto">
          <a:xfrm>
            <a:off x="2001838" y="35544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5" name="Line 14"/>
          <p:cNvSpPr>
            <a:spLocks noChangeShapeType="1"/>
          </p:cNvSpPr>
          <p:nvPr/>
        </p:nvSpPr>
        <p:spPr bwMode="auto">
          <a:xfrm>
            <a:off x="2763838" y="37274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6" name="Line 15"/>
          <p:cNvSpPr>
            <a:spLocks noChangeShapeType="1"/>
          </p:cNvSpPr>
          <p:nvPr/>
        </p:nvSpPr>
        <p:spPr bwMode="auto">
          <a:xfrm>
            <a:off x="2763838" y="39354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7" name="Line 16"/>
          <p:cNvSpPr>
            <a:spLocks noChangeShapeType="1"/>
          </p:cNvSpPr>
          <p:nvPr/>
        </p:nvSpPr>
        <p:spPr bwMode="auto">
          <a:xfrm>
            <a:off x="2763838" y="44688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8" name="Line 17"/>
          <p:cNvSpPr>
            <a:spLocks noChangeShapeType="1"/>
          </p:cNvSpPr>
          <p:nvPr/>
        </p:nvSpPr>
        <p:spPr bwMode="auto">
          <a:xfrm>
            <a:off x="2840038" y="53276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9" name="Line 18"/>
          <p:cNvSpPr>
            <a:spLocks noChangeShapeType="1"/>
          </p:cNvSpPr>
          <p:nvPr/>
        </p:nvSpPr>
        <p:spPr bwMode="auto">
          <a:xfrm>
            <a:off x="2840038" y="555625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70" name="Line 19"/>
          <p:cNvSpPr>
            <a:spLocks noChangeShapeType="1"/>
          </p:cNvSpPr>
          <p:nvPr/>
        </p:nvSpPr>
        <p:spPr bwMode="auto">
          <a:xfrm>
            <a:off x="2840038" y="60896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71" name="Line 20"/>
          <p:cNvSpPr>
            <a:spLocks noChangeShapeType="1"/>
          </p:cNvSpPr>
          <p:nvPr/>
        </p:nvSpPr>
        <p:spPr bwMode="auto">
          <a:xfrm>
            <a:off x="2840038" y="55562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72" name="Text Box 21"/>
          <p:cNvSpPr txBox="1">
            <a:spLocks noChangeArrowheads="1"/>
          </p:cNvSpPr>
          <p:nvPr/>
        </p:nvSpPr>
        <p:spPr bwMode="auto">
          <a:xfrm>
            <a:off x="6421438" y="5465763"/>
            <a:ext cx="1150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iostream</a:t>
            </a:r>
            <a:endParaRPr lang="en-US" altLang="zh-CN" sz="2000" i="0"/>
          </a:p>
        </p:txBody>
      </p:sp>
      <p:sp>
        <p:nvSpPr>
          <p:cNvPr id="100373" name="Line 22"/>
          <p:cNvSpPr>
            <a:spLocks noChangeShapeType="1"/>
          </p:cNvSpPr>
          <p:nvPr/>
        </p:nvSpPr>
        <p:spPr bwMode="auto">
          <a:xfrm>
            <a:off x="2763838" y="487045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74" name="Line 23"/>
          <p:cNvSpPr>
            <a:spLocks noChangeShapeType="1"/>
          </p:cNvSpPr>
          <p:nvPr/>
        </p:nvSpPr>
        <p:spPr bwMode="auto">
          <a:xfrm>
            <a:off x="2840038" y="647065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75" name="Line 24"/>
          <p:cNvSpPr>
            <a:spLocks noChangeShapeType="1"/>
          </p:cNvSpPr>
          <p:nvPr/>
        </p:nvSpPr>
        <p:spPr bwMode="auto">
          <a:xfrm>
            <a:off x="5811838" y="487045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76" name="Line 25"/>
          <p:cNvSpPr>
            <a:spLocks noChangeShapeType="1"/>
          </p:cNvSpPr>
          <p:nvPr/>
        </p:nvSpPr>
        <p:spPr bwMode="auto">
          <a:xfrm flipV="1">
            <a:off x="5811838" y="578485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77" name="Text Box 26"/>
          <p:cNvSpPr txBox="1">
            <a:spLocks noChangeArrowheads="1"/>
          </p:cNvSpPr>
          <p:nvPr/>
        </p:nvSpPr>
        <p:spPr bwMode="auto">
          <a:xfrm>
            <a:off x="7243763" y="5943600"/>
            <a:ext cx="103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fstream</a:t>
            </a:r>
            <a:endParaRPr lang="en-US" altLang="zh-CN" sz="2000" i="0"/>
          </a:p>
        </p:txBody>
      </p:sp>
      <p:sp>
        <p:nvSpPr>
          <p:cNvPr id="100378" name="Text Box 27"/>
          <p:cNvSpPr txBox="1">
            <a:spLocks noChangeArrowheads="1"/>
          </p:cNvSpPr>
          <p:nvPr/>
        </p:nvSpPr>
        <p:spPr bwMode="auto">
          <a:xfrm>
            <a:off x="7289800" y="6384925"/>
            <a:ext cx="124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strstream</a:t>
            </a:r>
            <a:endParaRPr lang="en-US" altLang="zh-CN" sz="2000" i="0"/>
          </a:p>
        </p:txBody>
      </p:sp>
      <p:sp>
        <p:nvSpPr>
          <p:cNvPr id="100379" name="Line 29"/>
          <p:cNvSpPr>
            <a:spLocks noChangeShapeType="1"/>
          </p:cNvSpPr>
          <p:nvPr/>
        </p:nvSpPr>
        <p:spPr bwMode="auto">
          <a:xfrm>
            <a:off x="6954838" y="61658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80" name="Line 30"/>
          <p:cNvSpPr>
            <a:spLocks noChangeShapeType="1"/>
          </p:cNvSpPr>
          <p:nvPr/>
        </p:nvSpPr>
        <p:spPr bwMode="auto">
          <a:xfrm>
            <a:off x="6954838" y="66278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81" name="Line 31"/>
          <p:cNvSpPr>
            <a:spLocks noChangeShapeType="1"/>
          </p:cNvSpPr>
          <p:nvPr/>
        </p:nvSpPr>
        <p:spPr bwMode="auto">
          <a:xfrm>
            <a:off x="6934200" y="5867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I/O </a:t>
            </a:r>
            <a:r>
              <a:rPr lang="zh-CN" altLang="en-US" dirty="0"/>
              <a:t>处理</a:t>
            </a:r>
            <a:endParaRPr lang="zh-CN" altLang="en-US" dirty="0"/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en-GB" altLang="zh-CN">
                <a:latin typeface="宋体" panose="02010600030101010101" pitchFamily="2" charset="-122"/>
              </a:rPr>
              <a:t>I/O</a:t>
            </a:r>
            <a:r>
              <a:rPr lang="en-GB" altLang="en-US">
                <a:latin typeface="宋体" panose="02010600030101010101" pitchFamily="2" charset="-122"/>
              </a:rPr>
              <a:t>流库</a:t>
            </a:r>
            <a:r>
              <a:rPr lang="zh-CN" altLang="en-US">
                <a:latin typeface="宋体" panose="02010600030101010101" pitchFamily="2" charset="-122"/>
              </a:rPr>
              <a:t>的</a:t>
            </a:r>
            <a:r>
              <a:rPr lang="en-US" altLang="en-GB">
                <a:latin typeface="宋体" panose="02010600030101010101" pitchFamily="2" charset="-122"/>
              </a:rPr>
              <a:t>三类输入/输出操作</a:t>
            </a:r>
            <a:endParaRPr lang="en-US" altLang="en-GB"/>
          </a:p>
          <a:p>
            <a:pPr lvl="2" algn="just" eaLnBrk="1" hangingPunct="1"/>
            <a:r>
              <a:rPr lang="en-GB" altLang="en-US">
                <a:latin typeface="宋体" panose="02010600030101010101" pitchFamily="2" charset="-122"/>
              </a:rPr>
              <a:t>控制台</a:t>
            </a:r>
            <a:r>
              <a:rPr lang="en-GB" altLang="zh-CN">
                <a:latin typeface="宋体" panose="02010600030101010101" pitchFamily="2" charset="-122"/>
              </a:rPr>
              <a:t>I/O</a:t>
            </a:r>
            <a:endParaRPr lang="en-GB" altLang="zh-CN">
              <a:latin typeface="宋体" panose="02010600030101010101" pitchFamily="2" charset="-122"/>
            </a:endParaRP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>
                <a:latin typeface="宋体" panose="02010600030101010101" pitchFamily="2" charset="-122"/>
              </a:rPr>
              <a:t>	</a:t>
            </a:r>
            <a:r>
              <a:rPr lang="zh-CN" altLang="en-GB">
                <a:latin typeface="宋体" panose="02010600030101010101" pitchFamily="2" charset="-122"/>
              </a:rPr>
              <a:t>标准</a:t>
            </a:r>
            <a:r>
              <a:rPr lang="en-GB" altLang="zh-CN">
                <a:latin typeface="宋体" panose="02010600030101010101" pitchFamily="2" charset="-122"/>
              </a:rPr>
              <a:t>I/O</a:t>
            </a:r>
            <a:r>
              <a:rPr lang="zh-CN" altLang="en-GB">
                <a:latin typeface="宋体" panose="02010600030101010101" pitchFamily="2" charset="-122"/>
              </a:rPr>
              <a:t>设备</a:t>
            </a:r>
            <a:endParaRPr lang="zh-CN" altLang="en-GB">
              <a:latin typeface="宋体" panose="02010600030101010101" pitchFamily="2" charset="-122"/>
            </a:endParaRPr>
          </a:p>
          <a:p>
            <a:pPr lvl="3" algn="just" eaLnBrk="1" hangingPunct="1"/>
            <a:r>
              <a:rPr lang="en-GB" altLang="zh-CN" i="1">
                <a:solidFill>
                  <a:schemeClr val="tx2"/>
                </a:solidFill>
              </a:rPr>
              <a:t>cin、cout、cerr、clog</a:t>
            </a:r>
            <a:endParaRPr lang="en-GB" altLang="zh-CN" i="1">
              <a:solidFill>
                <a:schemeClr val="tx2"/>
              </a:solidFill>
            </a:endParaRP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US" altLang="en-GB"/>
          </a:p>
          <a:p>
            <a:pPr lvl="2" algn="just" eaLnBrk="1" hangingPunct="1"/>
            <a:r>
              <a:rPr lang="en-GB" altLang="en-US">
                <a:latin typeface="宋体" panose="02010600030101010101" pitchFamily="2" charset="-122"/>
              </a:rPr>
              <a:t>文件</a:t>
            </a:r>
            <a:r>
              <a:rPr lang="en-GB" altLang="zh-CN">
                <a:latin typeface="宋体" panose="02010600030101010101" pitchFamily="2" charset="-122"/>
              </a:rPr>
              <a:t>I/O</a:t>
            </a:r>
            <a:endParaRPr lang="en-GB" altLang="zh-CN">
              <a:latin typeface="宋体" panose="02010600030101010101" pitchFamily="2" charset="-122"/>
            </a:endParaRP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>
                <a:latin typeface="宋体" panose="02010600030101010101" pitchFamily="2" charset="-122"/>
              </a:rPr>
              <a:t>	</a:t>
            </a:r>
            <a:endParaRPr lang="en-GB" altLang="en-US"/>
          </a:p>
          <a:p>
            <a:pPr lvl="2" algn="just" eaLnBrk="1" hangingPunct="1"/>
            <a:r>
              <a:rPr lang="en-GB" altLang="en-US">
                <a:latin typeface="宋体" panose="02010600030101010101" pitchFamily="2" charset="-122"/>
              </a:rPr>
              <a:t>字符串</a:t>
            </a:r>
            <a:r>
              <a:rPr lang="en-GB" altLang="zh-CN">
                <a:latin typeface="宋体" panose="02010600030101010101" pitchFamily="2" charset="-122"/>
              </a:rPr>
              <a:t>I/O		</a:t>
            </a:r>
            <a:endParaRPr lang="zh-CN" altLang="en-US" b="1">
              <a:latin typeface="宋体" panose="02010600030101010101" pitchFamily="2" charset="-122"/>
            </a:endParaRP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17712"/>
            <a:ext cx="8559552" cy="465164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sz="1600" i="1" dirty="0" err="1">
                <a:solidFill>
                  <a:schemeClr val="tx2"/>
                </a:solidFill>
              </a:rPr>
              <a:t>ifstream</a:t>
            </a:r>
            <a:r>
              <a:rPr lang="en-US" sz="1600" i="1" dirty="0">
                <a:solidFill>
                  <a:schemeClr val="tx2"/>
                </a:solidFill>
              </a:rPr>
              <a:t> in(“</a:t>
            </a:r>
            <a:r>
              <a:rPr lang="en-US" sz="1600" i="1" dirty="0" err="1">
                <a:solidFill>
                  <a:schemeClr val="tx2"/>
                </a:solidFill>
              </a:rPr>
              <a:t>in.txt</a:t>
            </a:r>
            <a:r>
              <a:rPr lang="en-US" sz="1600" i="1" dirty="0">
                <a:solidFill>
                  <a:schemeClr val="tx2"/>
                </a:solidFill>
              </a:rPr>
              <a:t>”);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streambuf</a:t>
            </a:r>
            <a:r>
              <a:rPr lang="en-US" sz="1600" i="1" dirty="0">
                <a:solidFill>
                  <a:schemeClr val="tx2"/>
                </a:solidFill>
              </a:rPr>
              <a:t> *</a:t>
            </a:r>
            <a:r>
              <a:rPr lang="en-US" sz="1600" i="1" dirty="0" err="1">
                <a:solidFill>
                  <a:schemeClr val="tx2"/>
                </a:solidFill>
              </a:rPr>
              <a:t>cinbuf</a:t>
            </a:r>
            <a:r>
              <a:rPr lang="en-US" sz="1600" i="1" dirty="0">
                <a:solidFill>
                  <a:schemeClr val="tx2"/>
                </a:solidFill>
              </a:rPr>
              <a:t> = </a:t>
            </a:r>
            <a:r>
              <a:rPr lang="en-US" sz="1600" i="1" dirty="0" err="1">
                <a:solidFill>
                  <a:schemeClr val="tx2"/>
                </a:solidFill>
              </a:rPr>
              <a:t>cin.rdbuf</a:t>
            </a:r>
            <a:r>
              <a:rPr lang="en-US" sz="1600" i="1" dirty="0">
                <a:solidFill>
                  <a:schemeClr val="tx2"/>
                </a:solidFill>
              </a:rPr>
              <a:t>(); //save old </a:t>
            </a:r>
            <a:r>
              <a:rPr lang="en-US" sz="1600" i="1" dirty="0" err="1">
                <a:solidFill>
                  <a:schemeClr val="tx2"/>
                </a:solidFill>
              </a:rPr>
              <a:t>buf</a:t>
            </a:r>
            <a:r>
              <a:rPr lang="en-US" sz="1600" i="1" dirty="0">
                <a:solidFill>
                  <a:schemeClr val="tx2"/>
                </a:solidFill>
              </a:rPr>
              <a:t> 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cin.rdbuf</a:t>
            </a:r>
            <a:r>
              <a:rPr lang="en-US" sz="1600" i="1" dirty="0">
                <a:solidFill>
                  <a:schemeClr val="tx2"/>
                </a:solidFill>
              </a:rPr>
              <a:t>(</a:t>
            </a:r>
            <a:r>
              <a:rPr lang="en-US" sz="1600" i="1" dirty="0" err="1">
                <a:solidFill>
                  <a:schemeClr val="tx2"/>
                </a:solidFill>
              </a:rPr>
              <a:t>in.rdbuf</a:t>
            </a:r>
            <a:r>
              <a:rPr lang="en-US" sz="1600" i="1" dirty="0">
                <a:solidFill>
                  <a:schemeClr val="tx2"/>
                </a:solidFill>
              </a:rPr>
              <a:t>()); //redirect</a:t>
            </a:r>
            <a:r>
              <a:rPr lang="zh-CN" altLang="en-US" sz="1600" i="1" dirty="0">
                <a:solidFill>
                  <a:schemeClr val="tx2"/>
                </a:solidFill>
              </a:rPr>
              <a:t> </a:t>
            </a:r>
            <a:r>
              <a:rPr lang="en-US" sz="1600" i="1" dirty="0" err="1">
                <a:solidFill>
                  <a:schemeClr val="tx2"/>
                </a:solidFill>
              </a:rPr>
              <a:t>cin</a:t>
            </a:r>
            <a:r>
              <a:rPr lang="en-US" sz="1600" i="1" dirty="0">
                <a:solidFill>
                  <a:schemeClr val="tx2"/>
                </a:solidFill>
              </a:rPr>
              <a:t> to </a:t>
            </a:r>
            <a:r>
              <a:rPr lang="en-US" sz="1600" i="1" dirty="0" err="1">
                <a:solidFill>
                  <a:schemeClr val="tx2"/>
                </a:solidFill>
              </a:rPr>
              <a:t>in.txt</a:t>
            </a:r>
            <a:r>
              <a:rPr lang="en-US" sz="1600" i="1" dirty="0">
                <a:solidFill>
                  <a:schemeClr val="tx2"/>
                </a:solidFill>
              </a:rPr>
              <a:t>! 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ofstream</a:t>
            </a:r>
            <a:r>
              <a:rPr lang="en-US" sz="1600" i="1" dirty="0">
                <a:solidFill>
                  <a:schemeClr val="tx2"/>
                </a:solidFill>
              </a:rPr>
              <a:t> out("</a:t>
            </a:r>
            <a:r>
              <a:rPr lang="en-US" sz="1600" i="1" dirty="0" err="1">
                <a:solidFill>
                  <a:schemeClr val="tx2"/>
                </a:solidFill>
              </a:rPr>
              <a:t>out.txt</a:t>
            </a:r>
            <a:r>
              <a:rPr lang="en-US" sz="1600" i="1" dirty="0">
                <a:solidFill>
                  <a:schemeClr val="tx2"/>
                </a:solidFill>
              </a:rPr>
              <a:t>"); 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streambuf</a:t>
            </a:r>
            <a:r>
              <a:rPr lang="en-US" sz="1600" i="1" dirty="0">
                <a:solidFill>
                  <a:schemeClr val="tx2"/>
                </a:solidFill>
              </a:rPr>
              <a:t> *</a:t>
            </a:r>
            <a:r>
              <a:rPr lang="en-US" sz="1600" i="1" dirty="0" err="1">
                <a:solidFill>
                  <a:schemeClr val="tx2"/>
                </a:solidFill>
              </a:rPr>
              <a:t>coutbuf</a:t>
            </a:r>
            <a:r>
              <a:rPr lang="en-US" sz="1600" i="1" dirty="0">
                <a:solidFill>
                  <a:schemeClr val="tx2"/>
                </a:solidFill>
              </a:rPr>
              <a:t> = </a:t>
            </a:r>
            <a:r>
              <a:rPr lang="en-US" sz="1600" i="1" dirty="0" err="1">
                <a:solidFill>
                  <a:schemeClr val="tx2"/>
                </a:solidFill>
              </a:rPr>
              <a:t>cout.rdbuf</a:t>
            </a:r>
            <a:r>
              <a:rPr lang="en-US" sz="1600" i="1" dirty="0">
                <a:solidFill>
                  <a:schemeClr val="tx2"/>
                </a:solidFill>
              </a:rPr>
              <a:t>(); //save old </a:t>
            </a:r>
            <a:r>
              <a:rPr lang="en-US" sz="1600" i="1" dirty="0" err="1">
                <a:solidFill>
                  <a:schemeClr val="tx2"/>
                </a:solidFill>
              </a:rPr>
              <a:t>buf</a:t>
            </a:r>
            <a:r>
              <a:rPr lang="en-US" sz="1600" i="1" dirty="0">
                <a:solidFill>
                  <a:schemeClr val="tx2"/>
                </a:solidFill>
              </a:rPr>
              <a:t> 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cout.rdbuf</a:t>
            </a:r>
            <a:r>
              <a:rPr lang="en-US" sz="1600" i="1" dirty="0">
                <a:solidFill>
                  <a:schemeClr val="tx2"/>
                </a:solidFill>
              </a:rPr>
              <a:t>(</a:t>
            </a:r>
            <a:r>
              <a:rPr lang="en-US" sz="1600" i="1" dirty="0" err="1">
                <a:solidFill>
                  <a:schemeClr val="tx2"/>
                </a:solidFill>
              </a:rPr>
              <a:t>out.rdbuf</a:t>
            </a:r>
            <a:r>
              <a:rPr lang="en-US" sz="1600" i="1" dirty="0">
                <a:solidFill>
                  <a:schemeClr val="tx2"/>
                </a:solidFill>
              </a:rPr>
              <a:t>()); //redirect </a:t>
            </a:r>
            <a:r>
              <a:rPr lang="en-US" sz="1600" i="1" dirty="0" err="1">
                <a:solidFill>
                  <a:schemeClr val="tx2"/>
                </a:solidFill>
              </a:rPr>
              <a:t>cout</a:t>
            </a:r>
            <a:r>
              <a:rPr lang="en-US" sz="1600" i="1" dirty="0">
                <a:solidFill>
                  <a:schemeClr val="tx2"/>
                </a:solidFill>
              </a:rPr>
              <a:t> to </a:t>
            </a:r>
            <a:r>
              <a:rPr lang="en-US" sz="1600" i="1" dirty="0" err="1">
                <a:solidFill>
                  <a:schemeClr val="tx2"/>
                </a:solidFill>
              </a:rPr>
              <a:t>out.txt</a:t>
            </a:r>
            <a:r>
              <a:rPr lang="en-US" sz="1600" i="1" dirty="0">
                <a:solidFill>
                  <a:schemeClr val="tx2"/>
                </a:solidFill>
              </a:rPr>
              <a:t>! 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>
                <a:solidFill>
                  <a:schemeClr val="tx2"/>
                </a:solidFill>
              </a:rPr>
              <a:t>string word; </a:t>
            </a:r>
            <a:r>
              <a:rPr lang="en-US" sz="1600" i="1" dirty="0" err="1">
                <a:solidFill>
                  <a:schemeClr val="tx2"/>
                </a:solidFill>
              </a:rPr>
              <a:t>cin</a:t>
            </a:r>
            <a:r>
              <a:rPr lang="en-US" sz="1600" i="1" dirty="0">
                <a:solidFill>
                  <a:schemeClr val="tx2"/>
                </a:solidFill>
              </a:rPr>
              <a:t> &gt;&gt; word; //input from the file </a:t>
            </a:r>
            <a:r>
              <a:rPr lang="en-US" sz="1600" i="1" dirty="0" err="1">
                <a:solidFill>
                  <a:schemeClr val="tx2"/>
                </a:solidFill>
              </a:rPr>
              <a:t>in.txt</a:t>
            </a:r>
            <a:r>
              <a:rPr lang="en-US" sz="1600" i="1" dirty="0">
                <a:solidFill>
                  <a:schemeClr val="tx2"/>
                </a:solidFill>
              </a:rPr>
              <a:t> 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cout</a:t>
            </a:r>
            <a:r>
              <a:rPr lang="en-US" sz="1600" i="1" dirty="0">
                <a:solidFill>
                  <a:schemeClr val="tx2"/>
                </a:solidFill>
              </a:rPr>
              <a:t> &lt;&lt; word &lt;&lt; " "; //output to the file </a:t>
            </a:r>
            <a:r>
              <a:rPr lang="en-US" sz="1600" i="1" dirty="0" err="1">
                <a:solidFill>
                  <a:schemeClr val="tx2"/>
                </a:solidFill>
              </a:rPr>
              <a:t>out.txt</a:t>
            </a:r>
            <a:r>
              <a:rPr lang="en-US" sz="1600" i="1" dirty="0">
                <a:solidFill>
                  <a:schemeClr val="tx2"/>
                </a:solidFill>
              </a:rPr>
              <a:t> 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cin.rdbuf</a:t>
            </a:r>
            <a:r>
              <a:rPr lang="en-US" sz="1600" i="1" dirty="0">
                <a:solidFill>
                  <a:schemeClr val="tx2"/>
                </a:solidFill>
              </a:rPr>
              <a:t>(</a:t>
            </a:r>
            <a:r>
              <a:rPr lang="en-US" sz="1600" i="1" dirty="0" err="1">
                <a:solidFill>
                  <a:schemeClr val="tx2"/>
                </a:solidFill>
              </a:rPr>
              <a:t>cinbuf</a:t>
            </a:r>
            <a:r>
              <a:rPr lang="en-US" sz="1600" i="1" dirty="0">
                <a:solidFill>
                  <a:schemeClr val="tx2"/>
                </a:solidFill>
              </a:rPr>
              <a:t>); //reset to standard input again 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cout.rdbuf</a:t>
            </a:r>
            <a:r>
              <a:rPr lang="en-US" sz="1600" i="1" dirty="0">
                <a:solidFill>
                  <a:schemeClr val="tx2"/>
                </a:solidFill>
              </a:rPr>
              <a:t>(</a:t>
            </a:r>
            <a:r>
              <a:rPr lang="en-US" sz="1600" i="1" dirty="0" err="1">
                <a:solidFill>
                  <a:schemeClr val="tx2"/>
                </a:solidFill>
              </a:rPr>
              <a:t>coutbuf</a:t>
            </a:r>
            <a:r>
              <a:rPr lang="en-US" sz="1600" i="1" dirty="0">
                <a:solidFill>
                  <a:schemeClr val="tx2"/>
                </a:solidFill>
              </a:rPr>
              <a:t>); //reset to standard output again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cin</a:t>
            </a:r>
            <a:r>
              <a:rPr lang="en-US" sz="1600" i="1" dirty="0">
                <a:solidFill>
                  <a:schemeClr val="tx2"/>
                </a:solidFill>
              </a:rPr>
              <a:t> &gt;&gt; word; //input from the standard input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cout</a:t>
            </a:r>
            <a:r>
              <a:rPr lang="en-US" sz="1600" i="1" dirty="0">
                <a:solidFill>
                  <a:schemeClr val="tx2"/>
                </a:solidFill>
              </a:rPr>
              <a:t> &lt;&lt; word; //output to the standard input</a:t>
            </a:r>
            <a:endParaRPr lang="en-US" sz="16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I/O 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en-GB" altLang="en-US">
                <a:latin typeface="宋体" panose="02010600030101010101" pitchFamily="2" charset="-122"/>
              </a:rPr>
              <a:t>操作符</a:t>
            </a:r>
            <a:r>
              <a:rPr lang="en-GB" altLang="en-US" sz="2400" i="1">
                <a:solidFill>
                  <a:schemeClr val="tx2"/>
                </a:solidFill>
              </a:rPr>
              <a:t>&lt;&lt;</a:t>
            </a:r>
            <a:r>
              <a:rPr lang="en-GB" altLang="en-US">
                <a:latin typeface="宋体" panose="02010600030101010101" pitchFamily="2" charset="-122"/>
              </a:rPr>
              <a:t>和</a:t>
            </a:r>
            <a:r>
              <a:rPr lang="en-GB" altLang="en-US" sz="2400" i="1">
                <a:solidFill>
                  <a:schemeClr val="tx2"/>
                </a:solidFill>
              </a:rPr>
              <a:t>&gt;&gt;</a:t>
            </a:r>
            <a:r>
              <a:rPr lang="en-GB" altLang="en-US">
                <a:latin typeface="宋体" panose="02010600030101010101" pitchFamily="2" charset="-122"/>
              </a:rPr>
              <a:t>重载</a:t>
            </a:r>
            <a:endParaRPr lang="en-GB" altLang="en-US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en-GB" altLang="en-US">
                <a:latin typeface="宋体" panose="02010600030101010101" pitchFamily="2" charset="-122"/>
              </a:rPr>
              <a:t>对自定义类</a:t>
            </a:r>
            <a:r>
              <a:rPr lang="en-GB" altLang="zh-CN">
                <a:latin typeface="宋体" panose="02010600030101010101" pitchFamily="2" charset="-122"/>
              </a:rPr>
              <a:t>的</a:t>
            </a:r>
            <a:r>
              <a:rPr lang="en-GB" altLang="en-US">
                <a:latin typeface="宋体" panose="02010600030101010101" pitchFamily="2" charset="-122"/>
              </a:rPr>
              <a:t>对象</a:t>
            </a:r>
            <a:r>
              <a:rPr lang="en-US" altLang="zh-CN">
                <a:latin typeface="宋体" panose="02010600030101010101" pitchFamily="2" charset="-122"/>
              </a:rPr>
              <a:t>的</a:t>
            </a:r>
            <a:r>
              <a:rPr lang="en-GB" altLang="en-US">
                <a:latin typeface="宋体" panose="02010600030101010101" pitchFamily="2" charset="-122"/>
              </a:rPr>
              <a:t>I/O</a:t>
            </a:r>
            <a:endParaRPr lang="en-GB" altLang="en-US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en-GB" altLang="en-US">
                <a:latin typeface="宋体" panose="02010600030101010101" pitchFamily="2" charset="-122"/>
              </a:rPr>
              <a:t>全局(友元)函数重载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202770" y="3479800"/>
            <a:ext cx="5472973" cy="263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class   CPoint2D</a:t>
            </a:r>
            <a:endParaRPr lang="en-GB" altLang="zh-CN" sz="1400" b="1" dirty="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{     double   x,  y;</a:t>
            </a:r>
            <a:endParaRPr lang="en-GB" altLang="zh-CN" sz="1400" b="1" dirty="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  public:</a:t>
            </a:r>
            <a:endParaRPr lang="en-GB" altLang="zh-CN" sz="1400" b="1" dirty="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      friend </a:t>
            </a:r>
            <a:r>
              <a:rPr lang="en-GB" altLang="zh-CN" sz="1400" b="1" dirty="0" err="1">
                <a:solidFill>
                  <a:schemeClr val="tx2"/>
                </a:solidFill>
              </a:rPr>
              <a:t>ostream</a:t>
            </a:r>
            <a:r>
              <a:rPr lang="en-GB" altLang="zh-CN" sz="1400" b="1" dirty="0">
                <a:solidFill>
                  <a:schemeClr val="tx2"/>
                </a:solidFill>
              </a:rPr>
              <a:t>&amp; operator &lt;&lt; (</a:t>
            </a:r>
            <a:r>
              <a:rPr lang="en-GB" altLang="zh-CN" sz="1400" b="1" dirty="0" err="1">
                <a:solidFill>
                  <a:schemeClr val="tx2"/>
                </a:solidFill>
              </a:rPr>
              <a:t>ostream</a:t>
            </a:r>
            <a:r>
              <a:rPr lang="en-GB" altLang="zh-CN" sz="1400" b="1" dirty="0">
                <a:solidFill>
                  <a:schemeClr val="tx2"/>
                </a:solidFill>
              </a:rPr>
              <a:t>&amp;, CPoint2D &amp;);</a:t>
            </a:r>
            <a:endParaRPr lang="en-GB" altLang="zh-CN" sz="1400" b="1" dirty="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};</a:t>
            </a:r>
            <a:endParaRPr lang="en-GB" altLang="zh-CN" sz="1400" b="1" dirty="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 err="1">
                <a:solidFill>
                  <a:schemeClr val="tx2"/>
                </a:solidFill>
              </a:rPr>
              <a:t>ostream</a:t>
            </a:r>
            <a:r>
              <a:rPr lang="en-GB" altLang="zh-CN" sz="1400" b="1" dirty="0">
                <a:solidFill>
                  <a:schemeClr val="tx2"/>
                </a:solidFill>
              </a:rPr>
              <a:t>&amp; operator &lt;&lt; (</a:t>
            </a:r>
            <a:r>
              <a:rPr lang="en-GB" altLang="zh-CN" sz="1400" b="1" dirty="0" err="1">
                <a:solidFill>
                  <a:schemeClr val="tx2"/>
                </a:solidFill>
              </a:rPr>
              <a:t>ostream</a:t>
            </a:r>
            <a:r>
              <a:rPr lang="en-GB" altLang="zh-CN" sz="1400" b="1" dirty="0">
                <a:solidFill>
                  <a:schemeClr val="tx2"/>
                </a:solidFill>
              </a:rPr>
              <a:t>&amp; out,  CPoint2D&amp; a)</a:t>
            </a:r>
            <a:endParaRPr lang="en-GB" altLang="zh-CN" sz="1400" b="1" dirty="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{ 	out &lt;&lt; </a:t>
            </a:r>
            <a:r>
              <a:rPr lang="en-GB" altLang="zh-CN" sz="1400" b="1" dirty="0" err="1">
                <a:solidFill>
                  <a:schemeClr val="tx2"/>
                </a:solidFill>
              </a:rPr>
              <a:t>a.x</a:t>
            </a:r>
            <a:r>
              <a:rPr lang="en-GB" altLang="zh-CN" sz="1400" b="1" dirty="0">
                <a:solidFill>
                  <a:schemeClr val="tx2"/>
                </a:solidFill>
              </a:rPr>
              <a:t> &lt;&lt; “,” &lt;&lt; </a:t>
            </a:r>
            <a:r>
              <a:rPr lang="en-GB" altLang="zh-CN" sz="1400" b="1" dirty="0" err="1">
                <a:solidFill>
                  <a:schemeClr val="tx2"/>
                </a:solidFill>
              </a:rPr>
              <a:t>a.y</a:t>
            </a:r>
            <a:r>
              <a:rPr lang="en-GB" altLang="zh-CN" sz="1400" b="1" dirty="0">
                <a:solidFill>
                  <a:schemeClr val="tx2"/>
                </a:solidFill>
              </a:rPr>
              <a:t> &lt;&lt; </a:t>
            </a:r>
            <a:r>
              <a:rPr lang="en-GB" altLang="zh-CN" sz="1400" b="1" dirty="0" err="1">
                <a:solidFill>
                  <a:schemeClr val="tx2"/>
                </a:solidFill>
              </a:rPr>
              <a:t>endl</a:t>
            </a:r>
            <a:r>
              <a:rPr lang="en-GB" altLang="zh-CN" sz="1400" b="1" dirty="0">
                <a:solidFill>
                  <a:schemeClr val="tx2"/>
                </a:solidFill>
              </a:rPr>
              <a:t>;</a:t>
            </a:r>
            <a:endParaRPr lang="en-GB" altLang="zh-CN" sz="1400" b="1" dirty="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	return out;</a:t>
            </a:r>
            <a:endParaRPr lang="en-GB" altLang="zh-CN" sz="1400" b="1" dirty="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}</a:t>
            </a:r>
            <a:endParaRPr lang="en-GB" altLang="zh-CN" sz="1400" b="1" dirty="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…   	CPoint2D   a;	</a:t>
            </a:r>
            <a:r>
              <a:rPr lang="en-GB" altLang="zh-CN" sz="1400" b="1" dirty="0" err="1">
                <a:solidFill>
                  <a:schemeClr val="tx2"/>
                </a:solidFill>
              </a:rPr>
              <a:t>cout</a:t>
            </a:r>
            <a:r>
              <a:rPr lang="en-GB" altLang="zh-CN" sz="1400" b="1" dirty="0">
                <a:solidFill>
                  <a:schemeClr val="tx2"/>
                </a:solidFill>
              </a:rPr>
              <a:t> &lt;&lt; a;</a:t>
            </a:r>
            <a:endParaRPr lang="zh-CN" altLang="en-US" sz="1400" b="1" dirty="0">
              <a:solidFill>
                <a:schemeClr val="tx2"/>
              </a:solidFill>
            </a:endParaRP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5791200" y="3074988"/>
            <a:ext cx="3109913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class CPoint3D:  public CPoint2D</a:t>
            </a:r>
            <a:endParaRPr lang="en-GB" altLang="zh-CN" sz="1400" b="1" dirty="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 {   double z;</a:t>
            </a:r>
            <a:endParaRPr lang="en-GB" altLang="zh-CN" sz="1400" b="1" dirty="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      …</a:t>
            </a:r>
            <a:endParaRPr lang="en-GB" altLang="zh-CN" sz="1400" b="1" dirty="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  </a:t>
            </a:r>
            <a:endParaRPr lang="en-GB" altLang="zh-CN" sz="1400" b="1" dirty="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};</a:t>
            </a:r>
            <a:endParaRPr lang="en-GB" altLang="zh-CN" sz="1400" b="1" dirty="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…...</a:t>
            </a:r>
            <a:endParaRPr lang="en-GB" altLang="zh-CN" sz="1400" b="1" dirty="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 CPoint3D  b;    </a:t>
            </a:r>
            <a:r>
              <a:rPr lang="en-GB" altLang="zh-CN" sz="1400" b="1" dirty="0" err="1">
                <a:solidFill>
                  <a:schemeClr val="tx2"/>
                </a:solidFill>
              </a:rPr>
              <a:t>cout</a:t>
            </a:r>
            <a:r>
              <a:rPr lang="en-GB" altLang="zh-CN" sz="1400" b="1" dirty="0">
                <a:solidFill>
                  <a:schemeClr val="tx2"/>
                </a:solidFill>
              </a:rPr>
              <a:t>  &lt;&lt;  b;</a:t>
            </a:r>
            <a:r>
              <a:rPr lang="en-GB" altLang="zh-CN" sz="2000" b="1" dirty="0">
                <a:solidFill>
                  <a:schemeClr val="accent2"/>
                </a:solidFill>
                <a:latin typeface="Times New Roman" panose="02020603050405020304" charset="0"/>
              </a:rPr>
              <a:t>       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charset="0"/>
            </a:endParaRP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5703888" y="5334000"/>
            <a:ext cx="31829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800" i="0">
                <a:latin typeface="宋体" panose="02010600030101010101" pitchFamily="2" charset="-122"/>
              </a:rPr>
              <a:t>只显示</a:t>
            </a:r>
            <a:r>
              <a:rPr lang="en-GB" altLang="zh-CN" sz="1800"/>
              <a:t>b.x</a:t>
            </a:r>
            <a:r>
              <a:rPr lang="en-GB" altLang="en-US" sz="1800" i="0">
                <a:latin typeface="宋体" panose="02010600030101010101" pitchFamily="2" charset="-122"/>
              </a:rPr>
              <a:t>和</a:t>
            </a:r>
            <a:r>
              <a:rPr lang="en-GB" altLang="zh-CN" sz="1800"/>
              <a:t>b.y</a:t>
            </a:r>
            <a:r>
              <a:rPr lang="en-GB" altLang="zh-CN" sz="1800" i="0">
                <a:latin typeface="宋体" panose="02010600030101010101" pitchFamily="2" charset="-122"/>
              </a:rPr>
              <a:t>，</a:t>
            </a:r>
            <a:r>
              <a:rPr lang="en-GB" altLang="en-US" sz="1800" i="0">
                <a:latin typeface="宋体" panose="02010600030101010101" pitchFamily="2" charset="-122"/>
              </a:rPr>
              <a:t>而没显示</a:t>
            </a:r>
            <a:r>
              <a:rPr lang="en-GB" altLang="zh-CN" sz="1800"/>
              <a:t>b.z</a:t>
            </a:r>
            <a:endParaRPr lang="en-GB" altLang="zh-CN" sz="1800"/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3937989" y="6042025"/>
            <a:ext cx="5179623" cy="8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 err="1">
                <a:solidFill>
                  <a:srgbClr val="006600"/>
                </a:solidFill>
              </a:rPr>
              <a:t>ostream</a:t>
            </a:r>
            <a:r>
              <a:rPr lang="en-GB" altLang="zh-CN" sz="1400" b="1" dirty="0">
                <a:solidFill>
                  <a:srgbClr val="006600"/>
                </a:solidFill>
              </a:rPr>
              <a:t>&amp;   operator &lt;&lt; (</a:t>
            </a:r>
            <a:r>
              <a:rPr lang="en-GB" altLang="zh-CN" sz="1400" b="1" dirty="0" err="1">
                <a:solidFill>
                  <a:srgbClr val="006600"/>
                </a:solidFill>
              </a:rPr>
              <a:t>ostream</a:t>
            </a:r>
            <a:r>
              <a:rPr lang="en-GB" altLang="zh-CN" sz="1400" b="1" dirty="0">
                <a:solidFill>
                  <a:srgbClr val="006600"/>
                </a:solidFill>
              </a:rPr>
              <a:t>&amp; out,  CPoint3D &amp; b)</a:t>
            </a:r>
            <a:endParaRPr lang="en-GB" altLang="zh-CN" sz="1400" b="1" dirty="0">
              <a:solidFill>
                <a:srgbClr val="006600"/>
              </a:solidFill>
            </a:endParaRPr>
          </a:p>
          <a:p>
            <a:pPr algn="just" eaLnBrk="1" hangingPunct="1">
              <a:buClrTx/>
              <a:buSzTx/>
              <a:buNone/>
            </a:pPr>
            <a:r>
              <a:rPr lang="en-GB" altLang="zh-CN" sz="1400" b="1" dirty="0">
                <a:solidFill>
                  <a:srgbClr val="006600"/>
                </a:solidFill>
              </a:rPr>
              <a:t>{  out &lt;&lt; </a:t>
            </a:r>
            <a:r>
              <a:rPr lang="en-GB" altLang="zh-CN" sz="1400" b="1" dirty="0" err="1">
                <a:solidFill>
                  <a:srgbClr val="006600"/>
                </a:solidFill>
              </a:rPr>
              <a:t>b.x</a:t>
            </a:r>
            <a:r>
              <a:rPr lang="en-GB" altLang="zh-CN" sz="1400" b="1" dirty="0">
                <a:solidFill>
                  <a:srgbClr val="006600"/>
                </a:solidFill>
              </a:rPr>
              <a:t> &lt;&lt; “,” &lt;&lt; </a:t>
            </a:r>
            <a:r>
              <a:rPr lang="en-GB" altLang="zh-CN" sz="1400" b="1" dirty="0" err="1">
                <a:solidFill>
                  <a:srgbClr val="006600"/>
                </a:solidFill>
              </a:rPr>
              <a:t>b.y</a:t>
            </a:r>
            <a:r>
              <a:rPr lang="en-GB" altLang="zh-CN" sz="1400" b="1" dirty="0">
                <a:solidFill>
                  <a:srgbClr val="006600"/>
                </a:solidFill>
              </a:rPr>
              <a:t> &lt;&lt;“,”  &lt;&lt; </a:t>
            </a:r>
            <a:r>
              <a:rPr lang="en-GB" altLang="zh-CN" sz="1400" b="1" dirty="0" err="1">
                <a:solidFill>
                  <a:srgbClr val="006600"/>
                </a:solidFill>
              </a:rPr>
              <a:t>b.z</a:t>
            </a:r>
            <a:r>
              <a:rPr lang="en-GB" altLang="zh-CN" sz="1400" b="1" dirty="0">
                <a:solidFill>
                  <a:srgbClr val="006600"/>
                </a:solidFill>
              </a:rPr>
              <a:t> &lt;&lt; </a:t>
            </a:r>
            <a:r>
              <a:rPr lang="en-GB" altLang="zh-CN" sz="1400" b="1" dirty="0" err="1">
                <a:solidFill>
                  <a:srgbClr val="006600"/>
                </a:solidFill>
              </a:rPr>
              <a:t>endl</a:t>
            </a:r>
            <a:r>
              <a:rPr lang="en-GB" altLang="zh-CN" sz="1400" b="1" dirty="0">
                <a:solidFill>
                  <a:srgbClr val="006600"/>
                </a:solidFill>
              </a:rPr>
              <a:t>;</a:t>
            </a:r>
            <a:endParaRPr lang="en-GB" altLang="zh-CN" sz="1400" b="1" dirty="0">
              <a:solidFill>
                <a:srgbClr val="006600"/>
              </a:solidFill>
            </a:endParaRPr>
          </a:p>
          <a:p>
            <a:pPr lvl="2"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rgbClr val="006600"/>
                </a:solidFill>
              </a:rPr>
              <a:t>		return out;     }</a:t>
            </a:r>
            <a:endParaRPr lang="zh-CN" altLang="en-US" sz="1400" b="1" dirty="0">
              <a:solidFill>
                <a:srgbClr val="006600"/>
              </a:solidFill>
            </a:endParaRPr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auto">
          <a:xfrm flipV="1">
            <a:off x="7239000" y="4953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3733800" y="3833813"/>
            <a:ext cx="536892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400" b="1" dirty="0">
                <a:solidFill>
                  <a:srgbClr val="006600"/>
                </a:solidFill>
              </a:rPr>
              <a:t>friend   </a:t>
            </a:r>
            <a:r>
              <a:rPr lang="en-GB" altLang="zh-CN" sz="1400" b="1" dirty="0" err="1">
                <a:solidFill>
                  <a:srgbClr val="006600"/>
                </a:solidFill>
              </a:rPr>
              <a:t>ostream</a:t>
            </a:r>
            <a:r>
              <a:rPr lang="en-GB" altLang="zh-CN" sz="1400" b="1" dirty="0">
                <a:solidFill>
                  <a:srgbClr val="006600"/>
                </a:solidFill>
              </a:rPr>
              <a:t>&amp;   operator &lt;&lt; (</a:t>
            </a:r>
            <a:r>
              <a:rPr lang="en-GB" altLang="zh-CN" sz="1400" b="1" dirty="0" err="1">
                <a:solidFill>
                  <a:srgbClr val="006600"/>
                </a:solidFill>
              </a:rPr>
              <a:t>ostream</a:t>
            </a:r>
            <a:r>
              <a:rPr lang="en-GB" altLang="zh-CN" sz="1400" b="1" dirty="0">
                <a:solidFill>
                  <a:srgbClr val="006600"/>
                </a:solidFill>
              </a:rPr>
              <a:t> &amp;, CPoint3D &amp;);</a:t>
            </a:r>
            <a:endParaRPr lang="zh-CN" altLang="en-US" sz="1400" b="1" dirty="0">
              <a:solidFill>
                <a:srgbClr val="0066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71938" y="1000125"/>
            <a:ext cx="48402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00000"/>
                </a:solidFill>
              </a:rPr>
              <a:t>Virtualizing non-member functions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 autoUpdateAnimBg="0"/>
      <p:bldP spid="148485" grpId="0" autoUpdateAnimBg="0"/>
      <p:bldP spid="148486" grpId="0" autoUpdateAnimBg="0"/>
      <p:bldP spid="148488" grpId="0" autoUpdateAnimBg="0"/>
      <p:bldP spid="148489" grpId="0" animBg="1"/>
      <p:bldP spid="148490" grpId="0" autoUpdateAnimBg="0"/>
      <p:bldP spid="10" grpId="0" build="allAtOnce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I/O 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10445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0" y="1905000"/>
            <a:ext cx="5943600" cy="5029200"/>
          </a:xfrm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class CPoint2D</a:t>
            </a:r>
            <a:endParaRPr lang="en-GB" altLang="zh-CN" sz="1600" i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{       double  x,  y;</a:t>
            </a:r>
            <a:endParaRPr lang="en-GB" altLang="zh-CN" sz="1600" i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	public:</a:t>
            </a:r>
            <a:endParaRPr lang="en-GB" altLang="zh-CN" sz="1600" i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         …</a:t>
            </a:r>
            <a:endParaRPr lang="en-GB" altLang="zh-CN" sz="1600" i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	  virtual void display(</a:t>
            </a:r>
            <a:r>
              <a:rPr lang="en-GB" altLang="zh-CN" sz="1600" i="1" dirty="0" err="1">
                <a:solidFill>
                  <a:schemeClr val="tx2"/>
                </a:solidFill>
              </a:rPr>
              <a:t>ostream</a:t>
            </a:r>
            <a:r>
              <a:rPr lang="en-GB" altLang="zh-CN" sz="1600" i="1" dirty="0">
                <a:solidFill>
                  <a:schemeClr val="tx2"/>
                </a:solidFill>
              </a:rPr>
              <a:t>&amp; out)</a:t>
            </a:r>
            <a:endParaRPr lang="en-GB" altLang="zh-CN" sz="1600" i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	  {   out &lt;&lt; x &lt;&lt; ‘,’ &lt;&lt; y &lt;&lt; </a:t>
            </a:r>
            <a:r>
              <a:rPr lang="en-GB" altLang="zh-CN" sz="1600" i="1" dirty="0" err="1">
                <a:solidFill>
                  <a:schemeClr val="tx2"/>
                </a:solidFill>
              </a:rPr>
              <a:t>endl</a:t>
            </a:r>
            <a:r>
              <a:rPr lang="en-GB" altLang="zh-CN" sz="1600" i="1" dirty="0">
                <a:solidFill>
                  <a:schemeClr val="tx2"/>
                </a:solidFill>
              </a:rPr>
              <a:t>;  }</a:t>
            </a:r>
            <a:endParaRPr lang="en-GB" altLang="zh-CN" sz="1600" i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};</a:t>
            </a:r>
            <a:endParaRPr lang="en-GB" altLang="zh-CN" sz="1600" i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600" i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 err="1">
                <a:solidFill>
                  <a:schemeClr val="tx2"/>
                </a:solidFill>
              </a:rPr>
              <a:t>ostream</a:t>
            </a:r>
            <a:r>
              <a:rPr lang="en-GB" altLang="zh-CN" sz="1600" i="1" dirty="0">
                <a:solidFill>
                  <a:schemeClr val="tx2"/>
                </a:solidFill>
              </a:rPr>
              <a:t>&amp; operator &lt;&lt; (</a:t>
            </a:r>
            <a:r>
              <a:rPr lang="en-GB" altLang="zh-CN" sz="1600" i="1" dirty="0" err="1">
                <a:solidFill>
                  <a:schemeClr val="tx2"/>
                </a:solidFill>
              </a:rPr>
              <a:t>ostream</a:t>
            </a:r>
            <a:r>
              <a:rPr lang="en-GB" altLang="zh-CN" sz="1600" i="1" dirty="0">
                <a:solidFill>
                  <a:schemeClr val="tx2"/>
                </a:solidFill>
              </a:rPr>
              <a:t>&amp; out,  CPoint2D &amp;a)</a:t>
            </a:r>
            <a:endParaRPr lang="en-GB" altLang="zh-CN" sz="1600" i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{ 	</a:t>
            </a:r>
            <a:r>
              <a:rPr lang="en-GB" altLang="zh-CN" sz="1600" i="1" dirty="0" err="1">
                <a:solidFill>
                  <a:schemeClr val="tx2"/>
                </a:solidFill>
              </a:rPr>
              <a:t>a.display</a:t>
            </a:r>
            <a:r>
              <a:rPr lang="en-GB" altLang="zh-CN" sz="1600" i="1" dirty="0">
                <a:solidFill>
                  <a:schemeClr val="tx2"/>
                </a:solidFill>
              </a:rPr>
              <a:t>(out); 	return out;  }</a:t>
            </a:r>
            <a:endParaRPr lang="en-GB" altLang="zh-CN" sz="1600" i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600" i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class CPoint3D: public CPoint2D</a:t>
            </a:r>
            <a:endParaRPr lang="en-GB" altLang="zh-CN" sz="1600" i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{      double  z;</a:t>
            </a:r>
            <a:endParaRPr lang="en-GB" altLang="zh-CN" sz="1600" i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    public:</a:t>
            </a:r>
            <a:endParaRPr lang="en-GB" altLang="zh-CN" sz="1600" i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       …</a:t>
            </a:r>
            <a:endParaRPr lang="en-GB" altLang="zh-CN" sz="1600" i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        void display(</a:t>
            </a:r>
            <a:r>
              <a:rPr lang="en-GB" altLang="zh-CN" sz="1600" i="1" dirty="0" err="1">
                <a:solidFill>
                  <a:schemeClr val="tx2"/>
                </a:solidFill>
              </a:rPr>
              <a:t>ostream</a:t>
            </a:r>
            <a:r>
              <a:rPr lang="en-GB" altLang="zh-CN" sz="1600" i="1" dirty="0">
                <a:solidFill>
                  <a:schemeClr val="tx2"/>
                </a:solidFill>
              </a:rPr>
              <a:t>&amp; out)</a:t>
            </a:r>
            <a:endParaRPr lang="en-GB" altLang="zh-CN" sz="1600" i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       {    CPoint2D::display();   out &lt;&lt; ‘,’&lt;&lt; z &lt;&lt; </a:t>
            </a:r>
            <a:r>
              <a:rPr lang="en-GB" altLang="zh-CN" sz="1600" i="1" dirty="0" err="1">
                <a:solidFill>
                  <a:schemeClr val="tx2"/>
                </a:solidFill>
              </a:rPr>
              <a:t>endl</a:t>
            </a:r>
            <a:r>
              <a:rPr lang="en-GB" altLang="zh-CN" sz="1600" i="1" dirty="0">
                <a:solidFill>
                  <a:schemeClr val="tx2"/>
                </a:solidFill>
              </a:rPr>
              <a:t>;  }</a:t>
            </a:r>
            <a:endParaRPr lang="en-GB" altLang="zh-CN" sz="1600" i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};</a:t>
            </a:r>
            <a:endParaRPr lang="en-US" altLang="zh-CN" sz="16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Virtualizing constructors</a:t>
            </a:r>
            <a:endParaRPr lang="zh-CN" altLang="en-US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Virtual constructor</a:t>
            </a:r>
            <a:endParaRPr lang="en-US" altLang="zh-CN"/>
          </a:p>
          <a:p>
            <a:pPr lvl="1" eaLnBrk="1" hangingPunct="1"/>
            <a:r>
              <a:rPr lang="en-US" altLang="zh-CN"/>
              <a:t>Virtual function</a:t>
            </a:r>
            <a:endParaRPr lang="en-US" altLang="zh-CN"/>
          </a:p>
          <a:p>
            <a:pPr lvl="1" eaLnBrk="1" hangingPunct="1"/>
            <a:r>
              <a:rPr lang="en-US" altLang="zh-CN"/>
              <a:t>Constructor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eaLnBrk="1" hangingPunct="1"/>
            <a:r>
              <a:rPr lang="en-US" altLang="zh-CN"/>
              <a:t>Question</a:t>
            </a:r>
            <a:endParaRPr lang="en-US" altLang="zh-CN"/>
          </a:p>
          <a:p>
            <a:pPr lvl="1" eaLnBrk="1" hangingPunct="1"/>
            <a:r>
              <a:rPr lang="en-US" altLang="zh-CN"/>
              <a:t>【</a:t>
            </a:r>
            <a:r>
              <a:rPr lang="zh-CN" altLang="en-US"/>
              <a:t>报纸】</a:t>
            </a:r>
            <a:endParaRPr lang="zh-CN" altLang="en-US"/>
          </a:p>
          <a:p>
            <a:pPr lvl="2" eaLnBrk="1" hangingPunct="1"/>
            <a:r>
              <a:rPr lang="zh-CN" altLang="en-US"/>
              <a:t>文字、图形</a:t>
            </a:r>
            <a:endParaRPr lang="zh-CN" altLang="en-US"/>
          </a:p>
        </p:txBody>
      </p:sp>
      <p:sp>
        <p:nvSpPr>
          <p:cNvPr id="150534" name="Oval 6"/>
          <p:cNvSpPr>
            <a:spLocks noChangeArrowheads="1"/>
          </p:cNvSpPr>
          <p:nvPr/>
        </p:nvSpPr>
        <p:spPr bwMode="auto">
          <a:xfrm>
            <a:off x="6019800" y="5181600"/>
            <a:ext cx="10668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0">
                <a:latin typeface="Arial" panose="020B0604020202020204" pitchFamily="34" charset="0"/>
              </a:rPr>
              <a:t>TextBlock</a:t>
            </a:r>
            <a:endParaRPr lang="en-US" altLang="zh-CN" sz="1600" b="1" i="0">
              <a:latin typeface="Arial" panose="020B0604020202020204" pitchFamily="34" charset="0"/>
            </a:endParaRPr>
          </a:p>
        </p:txBody>
      </p:sp>
      <p:sp>
        <p:nvSpPr>
          <p:cNvPr id="150535" name="Oval 7"/>
          <p:cNvSpPr>
            <a:spLocks noChangeArrowheads="1"/>
          </p:cNvSpPr>
          <p:nvPr/>
        </p:nvSpPr>
        <p:spPr bwMode="auto">
          <a:xfrm>
            <a:off x="7772400" y="5181600"/>
            <a:ext cx="10668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0">
                <a:latin typeface="Arial" panose="020B0604020202020204" pitchFamily="34" charset="0"/>
              </a:rPr>
              <a:t>Graphic</a:t>
            </a:r>
            <a:endParaRPr lang="en-US" altLang="zh-CN" sz="1600" b="1" i="0">
              <a:latin typeface="Arial" panose="020B0604020202020204" pitchFamily="34" charset="0"/>
            </a:endParaRPr>
          </a:p>
        </p:txBody>
      </p:sp>
      <p:sp>
        <p:nvSpPr>
          <p:cNvPr id="150536" name="Oval 8"/>
          <p:cNvSpPr>
            <a:spLocks noChangeArrowheads="1"/>
          </p:cNvSpPr>
          <p:nvPr/>
        </p:nvSpPr>
        <p:spPr bwMode="auto">
          <a:xfrm>
            <a:off x="3505200" y="3048000"/>
            <a:ext cx="1828800" cy="2514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i="0">
              <a:latin typeface="Times New Roman" panose="02020603050405020304" charset="0"/>
            </a:endParaRPr>
          </a:p>
        </p:txBody>
      </p:sp>
      <p:sp>
        <p:nvSpPr>
          <p:cNvPr id="150537" name="Oval 9"/>
          <p:cNvSpPr>
            <a:spLocks noChangeArrowheads="1"/>
          </p:cNvSpPr>
          <p:nvPr/>
        </p:nvSpPr>
        <p:spPr bwMode="auto">
          <a:xfrm>
            <a:off x="3733800" y="4267200"/>
            <a:ext cx="1295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>
                <a:solidFill>
                  <a:srgbClr val="FF3300"/>
                </a:solidFill>
                <a:latin typeface="Times New Roman" panose="02020603050405020304" charset="0"/>
              </a:rPr>
              <a:t>List</a:t>
            </a:r>
            <a:endParaRPr lang="en-US" altLang="zh-CN" sz="2400" i="0">
              <a:solidFill>
                <a:srgbClr val="FF3300"/>
              </a:solidFill>
              <a:latin typeface="Times New Roman" panose="0202060305040502030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imes New Roman" panose="02020603050405020304" charset="0"/>
              </a:rPr>
              <a:t>Objects</a:t>
            </a:r>
            <a:endParaRPr lang="en-US" altLang="zh-CN" sz="2400" i="0">
              <a:latin typeface="Times New Roman" panose="02020603050405020304" charset="0"/>
            </a:endParaRPr>
          </a:p>
        </p:txBody>
      </p: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3657600" y="3505200"/>
            <a:ext cx="160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imes New Roman" panose="02020603050405020304" charset="0"/>
              </a:rPr>
              <a:t>NewsLetter</a:t>
            </a:r>
            <a:endParaRPr lang="en-US" altLang="zh-CN" sz="2400" i="0">
              <a:latin typeface="Times New Roman" panose="02020603050405020304" charset="0"/>
            </a:endParaRPr>
          </a:p>
        </p:txBody>
      </p:sp>
      <p:sp>
        <p:nvSpPr>
          <p:cNvPr id="150539" name="Oval 11"/>
          <p:cNvSpPr>
            <a:spLocks noChangeArrowheads="1"/>
          </p:cNvSpPr>
          <p:nvPr/>
        </p:nvSpPr>
        <p:spPr bwMode="auto">
          <a:xfrm>
            <a:off x="6248400" y="38862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imes New Roman" panose="02020603050405020304" charset="0"/>
              </a:rPr>
              <a:t>NLComponent</a:t>
            </a:r>
            <a:endParaRPr lang="en-US" altLang="zh-CN" sz="2400" i="0">
              <a:latin typeface="Times New Roman" panose="02020603050405020304" charset="0"/>
            </a:endParaRPr>
          </a:p>
        </p:txBody>
      </p:sp>
      <p:sp>
        <p:nvSpPr>
          <p:cNvPr id="150540" name="Line 12"/>
          <p:cNvSpPr>
            <a:spLocks noChangeShapeType="1"/>
          </p:cNvSpPr>
          <p:nvPr/>
        </p:nvSpPr>
        <p:spPr bwMode="auto">
          <a:xfrm flipV="1">
            <a:off x="6629400" y="4724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41" name="Line 13"/>
          <p:cNvSpPr>
            <a:spLocks noChangeShapeType="1"/>
          </p:cNvSpPr>
          <p:nvPr/>
        </p:nvSpPr>
        <p:spPr bwMode="auto">
          <a:xfrm flipH="1" flipV="1">
            <a:off x="7620000" y="4724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50542" name="AutoShape 14"/>
          <p:cNvCxnSpPr>
            <a:cxnSpLocks noChangeShapeType="1"/>
            <a:stCxn id="150537" idx="5"/>
            <a:endCxn id="150539" idx="0"/>
          </p:cNvCxnSpPr>
          <p:nvPr/>
        </p:nvCxnSpPr>
        <p:spPr bwMode="auto">
          <a:xfrm rot="5400000" flipH="1" flipV="1">
            <a:off x="5477669" y="3248819"/>
            <a:ext cx="1162050" cy="2436812"/>
          </a:xfrm>
          <a:prstGeom prst="curvedConnector5">
            <a:avLst>
              <a:gd name="adj1" fmla="val -31148"/>
              <a:gd name="adj2" fmla="val 32769"/>
              <a:gd name="adj3" fmla="val 119671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0543" name="Text Box 15"/>
          <p:cNvSpPr txBox="1">
            <a:spLocks noChangeArrowheads="1"/>
          </p:cNvSpPr>
          <p:nvPr/>
        </p:nvSpPr>
        <p:spPr bwMode="auto">
          <a:xfrm>
            <a:off x="5562600" y="3429000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imes New Roman" panose="02020603050405020304" charset="0"/>
              </a:rPr>
              <a:t>pointers</a:t>
            </a:r>
            <a:endParaRPr lang="en-US" altLang="zh-CN" sz="2400" i="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0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0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0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0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autoUpdateAnimBg="0" build="p"/>
      <p:bldP spid="150534" grpId="0" animBg="1" autoUpdateAnimBg="0"/>
      <p:bldP spid="150535" grpId="0" animBg="1" autoUpdateAnimBg="0"/>
      <p:bldP spid="150536" grpId="0" animBg="1" autoUpdateAnimBg="0"/>
      <p:bldP spid="150537" grpId="0" animBg="1" autoUpdateAnimBg="0"/>
      <p:bldP spid="150538" grpId="0" autoUpdateAnimBg="0"/>
      <p:bldP spid="150539" grpId="0" animBg="1" autoUpdateAnimBg="0"/>
      <p:bldP spid="150540" grpId="0" animBg="1"/>
      <p:bldP spid="150541" grpId="0" animBg="1"/>
      <p:bldP spid="15054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oftwware\AppData\Roaming\Tencent\Users\405024670\QQ\WinTemp\RichOle\F67IJ3OVQ24GJD0WPDMTIJA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358082" y="2643182"/>
            <a:ext cx="1081072" cy="1714512"/>
          </a:xfrm>
          <a:prstGeom prst="rect">
            <a:avLst/>
          </a:prstGeom>
          <a:noFill/>
        </p:spPr>
      </p:pic>
      <p:pic>
        <p:nvPicPr>
          <p:cNvPr id="1028" name="Picture 4" descr="C:\Users\softwware\AppData\Roaming\Tencent\Users\405024670\QQ\WinTemp\RichOle\NZ)2L01AJELQ6(R0HPYJT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4857760"/>
            <a:ext cx="1285875" cy="1762125"/>
          </a:xfrm>
          <a:prstGeom prst="rect">
            <a:avLst/>
          </a:prstGeom>
          <a:noFill/>
        </p:spPr>
      </p:pic>
      <p:sp>
        <p:nvSpPr>
          <p:cNvPr id="8" name="下箭头 7"/>
          <p:cNvSpPr/>
          <p:nvPr/>
        </p:nvSpPr>
        <p:spPr bwMode="auto">
          <a:xfrm rot="5400000">
            <a:off x="6357949" y="3286125"/>
            <a:ext cx="678663" cy="96441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0" name="下箭头 9"/>
          <p:cNvSpPr/>
          <p:nvPr/>
        </p:nvSpPr>
        <p:spPr bwMode="auto">
          <a:xfrm rot="5400000">
            <a:off x="1643041" y="3357563"/>
            <a:ext cx="678663" cy="96441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b="4998"/>
          <a:stretch>
            <a:fillRect/>
          </a:stretch>
        </p:blipFill>
        <p:spPr bwMode="auto">
          <a:xfrm>
            <a:off x="3929058" y="0"/>
            <a:ext cx="1620970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形状 18"/>
          <p:cNvCxnSpPr>
            <a:endCxn id="33794" idx="3"/>
          </p:cNvCxnSpPr>
          <p:nvPr/>
        </p:nvCxnSpPr>
        <p:spPr bwMode="auto">
          <a:xfrm rot="5400000" flipH="1" flipV="1">
            <a:off x="4646689" y="1668405"/>
            <a:ext cx="1757344" cy="49334"/>
          </a:xfrm>
          <a:prstGeom prst="curvedConnector4">
            <a:avLst>
              <a:gd name="adj1" fmla="val 26829"/>
              <a:gd name="adj2" fmla="val 563372"/>
            </a:avLst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43636" y="1357298"/>
            <a:ext cx="178595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sz="1600" b="1" dirty="0">
                <a:solidFill>
                  <a:srgbClr val="7030A0"/>
                </a:solidFill>
              </a:rPr>
              <a:t>“要更大的空间”</a:t>
            </a:r>
            <a:endParaRPr lang="zh-CN" altLang="en-US" sz="1600" b="1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28794" y="1357298"/>
            <a:ext cx="178595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sz="1600" b="1" dirty="0">
                <a:solidFill>
                  <a:srgbClr val="7030A0"/>
                </a:solidFill>
              </a:rPr>
              <a:t>“同意”</a:t>
            </a:r>
            <a:endParaRPr lang="zh-CN" altLang="en-US" sz="1600" b="1" dirty="0">
              <a:solidFill>
                <a:srgbClr val="7030A0"/>
              </a:solidFill>
            </a:endParaRPr>
          </a:p>
        </p:txBody>
      </p:sp>
      <p:cxnSp>
        <p:nvCxnSpPr>
          <p:cNvPr id="27" name="形状 26"/>
          <p:cNvCxnSpPr/>
          <p:nvPr/>
        </p:nvCxnSpPr>
        <p:spPr bwMode="auto">
          <a:xfrm rot="10800000" flipH="1" flipV="1">
            <a:off x="3571869" y="857244"/>
            <a:ext cx="285752" cy="1714500"/>
          </a:xfrm>
          <a:prstGeom prst="curvedConnector4">
            <a:avLst>
              <a:gd name="adj1" fmla="val -79999"/>
              <a:gd name="adj2" fmla="val 75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71934" y="1714488"/>
            <a:ext cx="128588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endParaRPr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3571868" y="1691334"/>
            <a:ext cx="20717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系统</a:t>
            </a:r>
            <a:endParaRPr lang="zh-CN" alt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3796" name="Picture 4" descr="C:\Users\softwware\AppData\Roaming\Tencent\Users\405024670\QQ\WinTemp\RichOle\(P80{[2435WN$1~9_S)W@[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48600" y="500042"/>
            <a:ext cx="1295400" cy="178117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6286512" y="2857496"/>
            <a:ext cx="92869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入口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new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28728" y="2857496"/>
            <a:ext cx="114300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出口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delete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3143240" y="3143248"/>
            <a:ext cx="2571768" cy="1285884"/>
          </a:xfrm>
          <a:prstGeom prst="round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charset="0"/>
                <a:ea typeface="宋体" panose="02010600030101010101" pitchFamily="2" charset="-122"/>
              </a:rPr>
              <a:t>管理的内存空间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14744" y="4929198"/>
            <a:ext cx="142876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36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扩容</a:t>
            </a:r>
            <a:endParaRPr lang="zh-CN" altLang="en-US" sz="36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8" grpId="0"/>
      <p:bldP spid="2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Virtualizing constructors</a:t>
            </a:r>
            <a:endParaRPr lang="zh-CN" altLang="en-US"/>
          </a:p>
        </p:txBody>
      </p:sp>
      <p:sp>
        <p:nvSpPr>
          <p:cNvPr id="1064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000250"/>
            <a:ext cx="8382000" cy="336708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20204" pitchFamily="34" charset="0"/>
              </a:rPr>
              <a:t>class NLComponent {…};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20204" pitchFamily="34" charset="0"/>
              </a:rPr>
              <a:t>class TextBlock : public NLComponent {…};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20204" pitchFamily="34" charset="0"/>
              </a:rPr>
              <a:t>class Graphic :    public NLComponent {…};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20204" pitchFamily="34" charset="0"/>
              </a:rPr>
              <a:t>class NewsLetter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20204" pitchFamily="34" charset="0"/>
              </a:rPr>
              <a:t>{   public: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   NewsLetter(istream&amp; str)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20204" pitchFamily="34" charset="0"/>
              </a:rPr>
              <a:t>	      {   while (str)   components.push_back(readComponent(str));  }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20204" pitchFamily="34" charset="0"/>
              </a:rPr>
              <a:t>	      static NLComponent * readComponent(istream&amp; str);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20204" pitchFamily="34" charset="0"/>
              </a:rPr>
              <a:t>     private: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20204" pitchFamily="34" charset="0"/>
              </a:rPr>
              <a:t>	       list&lt;NLComponent *&gt; components;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20204" pitchFamily="34" charset="0"/>
              </a:rPr>
              <a:t>}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2428875" y="5092700"/>
            <a:ext cx="6526213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0">
                <a:solidFill>
                  <a:srgbClr val="FF3300"/>
                </a:solidFill>
                <a:latin typeface="Arial" panose="020B0604020202020204" pitchFamily="34" charset="0"/>
              </a:rPr>
              <a:t>NewsLetter(const NewsLetter&amp; rhs)</a:t>
            </a:r>
            <a:endParaRPr lang="en-US" altLang="zh-CN" sz="1800" i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rgbClr val="006600"/>
                </a:solidFill>
                <a:latin typeface="Arial" panose="020B0604020202020204" pitchFamily="34" charset="0"/>
              </a:rPr>
              <a:t>{  for (list&lt;NLComponent *&gt;::iterator it=rhs.component.begin();</a:t>
            </a:r>
            <a:endParaRPr lang="en-US" altLang="zh-CN" sz="1800" i="0">
              <a:solidFill>
                <a:srgbClr val="0066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rgbClr val="006600"/>
                </a:solidFill>
                <a:latin typeface="Arial" panose="020B0604020202020204" pitchFamily="34" charset="0"/>
              </a:rPr>
              <a:t>			it != rhs.component.end(); ++it )</a:t>
            </a:r>
            <a:endParaRPr lang="en-US" altLang="zh-CN" sz="1800" i="0">
              <a:solidFill>
                <a:srgbClr val="0066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rgbClr val="006600"/>
                </a:solidFill>
                <a:latin typeface="Arial" panose="020B0604020202020204" pitchFamily="34" charset="0"/>
              </a:rPr>
              <a:t>               component.push_back(  </a:t>
            </a:r>
            <a:r>
              <a:rPr lang="en-US" altLang="zh-CN" sz="1800" i="0">
                <a:solidFill>
                  <a:srgbClr val="C00000"/>
                </a:solidFill>
                <a:latin typeface="Arial" panose="020B0604020202020204" pitchFamily="34" charset="0"/>
              </a:rPr>
              <a:t>???</a:t>
            </a:r>
            <a:r>
              <a:rPr lang="en-US" altLang="zh-CN" sz="1800" i="0">
                <a:solidFill>
                  <a:srgbClr val="006600"/>
                </a:solidFill>
                <a:latin typeface="Arial" panose="020B0604020202020204" pitchFamily="34" charset="0"/>
              </a:rPr>
              <a:t> );</a:t>
            </a:r>
            <a:endParaRPr lang="en-US" altLang="zh-CN" sz="1800" i="0">
              <a:solidFill>
                <a:srgbClr val="0066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0">
                <a:solidFill>
                  <a:srgbClr val="006600"/>
                </a:solidFill>
                <a:latin typeface="Arial" panose="020B0604020202020204" pitchFamily="34" charset="0"/>
              </a:rPr>
              <a:t>}</a:t>
            </a:r>
            <a:endParaRPr lang="en-US" altLang="zh-CN" sz="1800" i="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160963" y="6445250"/>
            <a:ext cx="29114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rgbClr val="006600"/>
                </a:solidFill>
                <a:latin typeface="Arial" panose="020B0604020202020204" pitchFamily="34" charset="0"/>
              </a:rPr>
              <a:t>new</a:t>
            </a:r>
            <a:r>
              <a:rPr lang="en-US" altLang="zh-CN" sz="1800" i="0">
                <a:solidFill>
                  <a:srgbClr val="FF3300"/>
                </a:solidFill>
                <a:latin typeface="Arial" panose="020B0604020202020204" pitchFamily="34" charset="0"/>
              </a:rPr>
              <a:t>   TextBlock? Graphic?</a:t>
            </a:r>
            <a:endParaRPr lang="zh-CN" altLang="en-US" sz="1800" i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 rot="10800000">
            <a:off x="6215063" y="6286500"/>
            <a:ext cx="642937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utoUpdateAnimBg="0"/>
      <p:bldP spid="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Virtualizing constructors</a:t>
            </a:r>
            <a:endParaRPr lang="zh-CN" altLang="en-US" dirty="0"/>
          </a:p>
        </p:txBody>
      </p:sp>
      <p:sp>
        <p:nvSpPr>
          <p:cNvPr id="10854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610600" cy="4495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</a:rPr>
              <a:t>virtual NLComponent * clone() const = 0;</a:t>
            </a:r>
            <a:endParaRPr lang="en-US" altLang="zh-CN" sz="20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</a:rPr>
              <a:t>virtual TextBlock * clone() const</a:t>
            </a:r>
            <a:endParaRPr lang="en-US" altLang="zh-CN" sz="20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     {  return new TextBlock(*this); }</a:t>
            </a:r>
            <a:endParaRPr lang="en-US" altLang="zh-CN" sz="20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</a:rPr>
              <a:t>virtual Graphic  * clone() const</a:t>
            </a:r>
            <a:endParaRPr lang="en-US" altLang="zh-CN" sz="20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     {  return new Graphic (*this); }</a:t>
            </a:r>
            <a:endParaRPr lang="en-US" altLang="zh-CN" sz="20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</a:rPr>
              <a:t>NewsLetter::NewsLetter( const NewsLetter&amp; rhs)</a:t>
            </a:r>
            <a:endParaRPr lang="en-US" altLang="zh-CN" sz="20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     {	for ( list&lt;NLComponent *&gt;::iterator it=rhs.component.begin();</a:t>
            </a:r>
            <a:endParaRPr lang="en-US" altLang="zh-CN" sz="20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			it != rhs.component.end(); ++it )</a:t>
            </a:r>
            <a:endParaRPr lang="en-US" altLang="zh-CN" sz="20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         component.push_back(</a:t>
            </a:r>
            <a:r>
              <a:rPr lang="en-US" altLang="zh-CN" sz="2000">
                <a:solidFill>
                  <a:srgbClr val="C00000"/>
                </a:solidFill>
                <a:latin typeface="Arial" panose="020B0604020202020204" pitchFamily="34" charset="0"/>
              </a:rPr>
              <a:t>(*it)-&gt;clone()</a:t>
            </a:r>
            <a:r>
              <a:rPr lang="en-US" altLang="zh-CN" sz="2000">
                <a:latin typeface="Arial" panose="020B0604020202020204" pitchFamily="34" charset="0"/>
              </a:rPr>
              <a:t>);</a:t>
            </a:r>
            <a:endParaRPr lang="en-US" altLang="zh-CN" sz="20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}</a:t>
            </a:r>
            <a:endParaRPr lang="en-US" altLang="zh-CN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/>
              <a:t>Never treat arrays </a:t>
            </a:r>
            <a:r>
              <a:rPr lang="en-US" altLang="zh-CN" sz="2400" dirty="0" err="1"/>
              <a:t>polymorphically</a:t>
            </a:r>
            <a:endParaRPr lang="en-US" altLang="zh-CN" sz="2400" dirty="0"/>
          </a:p>
        </p:txBody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Question</a:t>
            </a:r>
            <a:endParaRPr lang="en-US" altLang="zh-CN" sz="28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20204" pitchFamily="34" charset="0"/>
              </a:rPr>
              <a:t>class BST { … };</a:t>
            </a:r>
            <a:endParaRPr lang="en-US" altLang="zh-CN" sz="240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20204" pitchFamily="34" charset="0"/>
              </a:rPr>
              <a:t>class BalancedBST: public BST { … };</a:t>
            </a:r>
            <a:endParaRPr lang="en-US" altLang="zh-CN" sz="240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20204" pitchFamily="34" charset="0"/>
              </a:rPr>
              <a:t>void printBSTArray(ostream&amp; s, const BST array[], int numElements)</a:t>
            </a:r>
            <a:endParaRPr lang="en-US" altLang="zh-CN" sz="240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20204" pitchFamily="34" charset="0"/>
              </a:rPr>
              <a:t>{  for (int i=0; i &lt; numElements; i++)  s &lt;&lt; array[i]; }</a:t>
            </a:r>
            <a:endParaRPr lang="en-US" altLang="zh-CN" sz="240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20204" pitchFamily="34" charset="0"/>
              </a:rPr>
              <a:t>BalancedBST bBSTArray[10];</a:t>
            </a:r>
            <a:endParaRPr lang="en-US" altLang="zh-CN" sz="240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20204" pitchFamily="34" charset="0"/>
              </a:rPr>
              <a:t>…</a:t>
            </a:r>
            <a:endParaRPr lang="en-US" altLang="zh-CN" sz="240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20204" pitchFamily="34" charset="0"/>
              </a:rPr>
              <a:t>printBSTArray(cout, bBSTArray, 10);</a:t>
            </a:r>
            <a:endParaRPr lang="en-US" altLang="zh-CN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57158" y="2357430"/>
            <a:ext cx="1928826" cy="85725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/>
              <a:t>new person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2285984" y="2786059"/>
            <a:ext cx="2643206" cy="114300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57554" y="2714620"/>
            <a:ext cx="121058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sz="1600" b="1" u="sng" dirty="0"/>
              <a:t>操作符重载</a:t>
            </a:r>
            <a:endParaRPr lang="zh-CN" altLang="en-US" sz="1600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5286380" y="3571876"/>
            <a:ext cx="142539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sz="1600" b="1" u="sng" dirty="0"/>
              <a:t>空间足够吗？</a:t>
            </a:r>
            <a:endParaRPr lang="zh-CN" altLang="en-US" sz="1600" b="1" u="sng" dirty="0"/>
          </a:p>
        </p:txBody>
      </p:sp>
      <p:sp>
        <p:nvSpPr>
          <p:cNvPr id="13" name="流程图: 决策 12"/>
          <p:cNvSpPr/>
          <p:nvPr/>
        </p:nvSpPr>
        <p:spPr bwMode="auto">
          <a:xfrm>
            <a:off x="3929058" y="4000504"/>
            <a:ext cx="1928826" cy="928694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/>
              <a:t>scan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>
            <a:stCxn id="13" idx="2"/>
          </p:cNvCxnSpPr>
          <p:nvPr/>
        </p:nvCxnSpPr>
        <p:spPr bwMode="auto">
          <a:xfrm rot="5400000">
            <a:off x="4161232" y="4839901"/>
            <a:ext cx="642942" cy="8215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2"/>
          </p:cNvCxnSpPr>
          <p:nvPr/>
        </p:nvCxnSpPr>
        <p:spPr bwMode="auto">
          <a:xfrm rot="16200000" flipH="1">
            <a:off x="4982768" y="4839900"/>
            <a:ext cx="642942" cy="8215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86380" y="4857760"/>
            <a:ext cx="59824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sz="1600" b="1" u="sng" dirty="0"/>
              <a:t>足够</a:t>
            </a:r>
            <a:endParaRPr lang="zh-CN" altLang="en-US" sz="1600" b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5786446" y="5786454"/>
            <a:ext cx="10118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sz="1600" b="1" u="sng" dirty="0"/>
              <a:t>分配内存</a:t>
            </a:r>
            <a:endParaRPr lang="en-US" altLang="zh-CN" sz="1600" b="1" u="sng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sz="1600" b="1" u="sng" dirty="0"/>
              <a:t>存放管理</a:t>
            </a:r>
            <a:endParaRPr lang="zh-CN" altLang="en-US" sz="1600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2714612" y="5750989"/>
            <a:ext cx="204575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sz="1600" b="1" u="sng" dirty="0"/>
              <a:t>向系统要新的空间，</a:t>
            </a:r>
            <a:endParaRPr lang="en-US" altLang="zh-CN" sz="1600" b="1" u="sng" dirty="0"/>
          </a:p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sz="1600" b="1" u="sng" dirty="0"/>
              <a:t>分配后</a:t>
            </a:r>
            <a:r>
              <a:rPr lang="en-US" altLang="zh-CN" sz="1600" b="1" u="sng" dirty="0"/>
              <a:t>person</a:t>
            </a:r>
            <a:r>
              <a:rPr lang="zh-CN" altLang="en-US" sz="1600" b="1" u="sng" dirty="0"/>
              <a:t>存放</a:t>
            </a:r>
            <a:endParaRPr lang="zh-CN" altLang="en-US" sz="1600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3714744" y="4857760"/>
            <a:ext cx="59824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sz="1600" b="1" u="sng" dirty="0"/>
              <a:t>不够</a:t>
            </a:r>
            <a:endParaRPr lang="zh-CN" altLang="en-US" sz="16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" grpId="0" animBg="1"/>
      <p:bldP spid="20" grpId="0"/>
      <p:bldP spid="21" grpId="0"/>
      <p:bldP spid="22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2.2	</a:t>
            </a:r>
            <a:r>
              <a:rPr lang="zh-CN" altLang="en-US" dirty="0"/>
              <a:t>具体策略的选择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每次有新的</a:t>
            </a:r>
            <a:r>
              <a:rPr lang="en-US" altLang="zh-CN" dirty="0"/>
              <a:t>Person</a:t>
            </a:r>
            <a:r>
              <a:rPr lang="zh-CN" altLang="en-US" dirty="0"/>
              <a:t>都向系统申请内存吗？</a:t>
            </a:r>
            <a:endParaRPr lang="en-US" altLang="zh-CN" dirty="0"/>
          </a:p>
          <a:p>
            <a:pPr lvl="1"/>
            <a:r>
              <a:rPr lang="zh-CN" altLang="en-US" dirty="0"/>
              <a:t>一般一次申请向系统要可以容纳多个</a:t>
            </a:r>
            <a:r>
              <a:rPr lang="en-US" altLang="zh-CN" dirty="0"/>
              <a:t>person</a:t>
            </a:r>
            <a:r>
              <a:rPr lang="zh-CN" altLang="en-US" dirty="0"/>
              <a:t>的容器</a:t>
            </a:r>
            <a:endParaRPr lang="en-US" altLang="zh-CN" dirty="0"/>
          </a:p>
          <a:p>
            <a:pPr lvl="1"/>
            <a:r>
              <a:rPr lang="zh-CN" altLang="en-US" dirty="0"/>
              <a:t>这样的容器可以用单独的数据结构保存</a:t>
            </a:r>
            <a:endParaRPr lang="en-US" altLang="zh-CN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just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just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13296</Words>
  <Application>WPS 演示</Application>
  <PresentationFormat>全屏显示(4:3)</PresentationFormat>
  <Paragraphs>1460</Paragraphs>
  <Slides>72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2" baseType="lpstr">
      <vt:lpstr>Arial</vt:lpstr>
      <vt:lpstr>宋体</vt:lpstr>
      <vt:lpstr>Wingdings</vt:lpstr>
      <vt:lpstr>Tahoma</vt:lpstr>
      <vt:lpstr>黑体</vt:lpstr>
      <vt:lpstr>微软雅黑</vt:lpstr>
      <vt:lpstr>Arial Unicode MS</vt:lpstr>
      <vt:lpstr>Calibri</vt:lpstr>
      <vt:lpstr>Times New Roman</vt:lpstr>
      <vt:lpstr>Blends</vt:lpstr>
      <vt:lpstr>面向对象程序设计（part 3）</vt:lpstr>
      <vt:lpstr>1	new/delete</vt:lpstr>
      <vt:lpstr>2	概念</vt:lpstr>
      <vt:lpstr>2.1	我们需要什么？</vt:lpstr>
      <vt:lpstr>PowerPoint 演示文稿</vt:lpstr>
      <vt:lpstr>2.1	我们需要什么？</vt:lpstr>
      <vt:lpstr>PowerPoint 演示文稿</vt:lpstr>
      <vt:lpstr>PowerPoint 演示文稿</vt:lpstr>
      <vt:lpstr>2.2	具体策略的选择</vt:lpstr>
      <vt:lpstr>PowerPoint 演示文稿</vt:lpstr>
      <vt:lpstr>2.2	具体策略的选择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内存池架构</vt:lpstr>
      <vt:lpstr>3	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操作符重载的使用场景</vt:lpstr>
      <vt:lpstr>操作符重载的使用场景</vt:lpstr>
      <vt:lpstr>模板	template</vt:lpstr>
      <vt:lpstr>模板	template function</vt:lpstr>
      <vt:lpstr>模板	</vt:lpstr>
      <vt:lpstr>模板	</vt:lpstr>
      <vt:lpstr>模板	</vt:lpstr>
      <vt:lpstr>模板	</vt:lpstr>
      <vt:lpstr>模板	</vt:lpstr>
      <vt:lpstr>模板	template class</vt:lpstr>
      <vt:lpstr>模板		</vt:lpstr>
      <vt:lpstr>模板－例</vt:lpstr>
      <vt:lpstr>模板</vt:lpstr>
      <vt:lpstr>模板</vt:lpstr>
      <vt:lpstr>Template MetaProgramming</vt:lpstr>
      <vt:lpstr>异常处理</vt:lpstr>
      <vt:lpstr>异常处理</vt:lpstr>
      <vt:lpstr>异常处理</vt:lpstr>
      <vt:lpstr>异常处理</vt:lpstr>
      <vt:lpstr>异常处理</vt:lpstr>
      <vt:lpstr>异常处理</vt:lpstr>
      <vt:lpstr>异常处理</vt:lpstr>
      <vt:lpstr>异常处理</vt:lpstr>
      <vt:lpstr>Know what functions C++ silently writes and calls</vt:lpstr>
      <vt:lpstr>Use destructors to prevent resource leaks</vt:lpstr>
      <vt:lpstr>Use destructors to prevent resource leaks</vt:lpstr>
      <vt:lpstr>Use destructors to prevent resource leaks</vt:lpstr>
      <vt:lpstr>Use destructors to prevent resource leaks</vt:lpstr>
      <vt:lpstr>Use destructors to prevent resource leaks</vt:lpstr>
      <vt:lpstr>Use destructors to prevent resource leaks</vt:lpstr>
      <vt:lpstr>I/O 处理</vt:lpstr>
      <vt:lpstr>I/O 处理</vt:lpstr>
      <vt:lpstr>重定向</vt:lpstr>
      <vt:lpstr>I/O 处理</vt:lpstr>
      <vt:lpstr>I/O 处理</vt:lpstr>
      <vt:lpstr>Virtualizing constructors</vt:lpstr>
      <vt:lpstr>Virtualizing constructors</vt:lpstr>
      <vt:lpstr>Virtualizing constructors</vt:lpstr>
      <vt:lpstr>Never treat arrays polymorphically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面向对象程序设计（part 3）</dc:title>
  <dc:creator>zt</dc:creator>
  <cp:lastModifiedBy>WPS_1602298259</cp:lastModifiedBy>
  <cp:revision>344</cp:revision>
  <cp:lastPrinted>2019-12-17T01:29:00Z</cp:lastPrinted>
  <dcterms:created xsi:type="dcterms:W3CDTF">2019-12-17T01:29:00Z</dcterms:created>
  <dcterms:modified xsi:type="dcterms:W3CDTF">2022-06-08T03:39:33Z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