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sldIdLst>
    <p:sldId id="256" r:id="rId2"/>
    <p:sldId id="262" r:id="rId3"/>
    <p:sldId id="257" r:id="rId4"/>
    <p:sldId id="259" r:id="rId5"/>
    <p:sldId id="258" r:id="rId6"/>
    <p:sldId id="261" r:id="rId7"/>
    <p:sldId id="265" r:id="rId8"/>
    <p:sldId id="260" r:id="rId9"/>
    <p:sldId id="284" r:id="rId10"/>
    <p:sldId id="273" r:id="rId11"/>
    <p:sldId id="274" r:id="rId12"/>
    <p:sldId id="275" r:id="rId13"/>
    <p:sldId id="276" r:id="rId14"/>
    <p:sldId id="277" r:id="rId15"/>
    <p:sldId id="278" r:id="rId16"/>
    <p:sldId id="266" r:id="rId17"/>
    <p:sldId id="272" r:id="rId18"/>
    <p:sldId id="279" r:id="rId19"/>
    <p:sldId id="280" r:id="rId20"/>
    <p:sldId id="281" r:id="rId21"/>
    <p:sldId id="267" r:id="rId22"/>
    <p:sldId id="268" r:id="rId23"/>
    <p:sldId id="269" r:id="rId24"/>
    <p:sldId id="270" r:id="rId25"/>
    <p:sldId id="27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836" autoAdjust="0"/>
  </p:normalViewPr>
  <p:slideViewPr>
    <p:cSldViewPr snapToGrid="0">
      <p:cViewPr varScale="1">
        <p:scale>
          <a:sx n="45" d="100"/>
          <a:sy n="4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D01B1559-86B8-4270-900F-51B29EA82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702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CD9F-B356-48F1-9CCD-E181B437B68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AE3B1-CEB5-4379-9238-EE13D978452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 dirty="0" smtClean="0"/>
              <a:t>有些同学做的多了，放到下次改</a:t>
            </a:r>
            <a:endParaRPr lang="en-US" altLang="zh-CN" dirty="0" smtClean="0"/>
          </a:p>
          <a:p>
            <a:pPr>
              <a:buFontTx/>
              <a:buChar char="•"/>
            </a:pPr>
            <a:r>
              <a:rPr lang="zh-CN" altLang="en-US" dirty="0" smtClean="0"/>
              <a:t>思路和代码实现还是有区别的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7CDD3-E13A-4580-A195-E8396CA8B17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66E3A-4904-4A68-8BCC-78D9EACA771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360B9-B86D-4E9E-8DAB-742A3F17352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C65B59-BF71-44BD-88B9-0C8C83E6612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6EC5A-3867-41FF-B1A0-7594AB443D2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CCCE2-17C5-4570-B8E9-03ED604BC27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7450ED-EB8C-4062-A00B-D387ECC464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C5E79-E398-4851-A793-93BFD4FD55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F290B-C452-49DC-BC1C-DF7BCF6CD2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70A83-CAA6-4D9C-8885-4BEDF322E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C586B-B314-4334-8AF8-AE40256035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CE4E9-8690-47C2-89AA-0E6C742FA6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A57-40E8-4BBB-BABC-65779D9C7A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075A3-9393-419A-988A-ED89AA779A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F0BC1-D550-4B15-AD90-C366ECD4A6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2A427-F036-4FDD-B608-5233BE2FCD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3763E-AD0C-43DF-A320-FB5789EFCC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fld id="{FA472AA8-9641-4D05-A3F4-0F34525F34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59417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数据结构与算法分析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2438" y="2768600"/>
            <a:ext cx="5248275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dirty="0" smtClean="0">
                <a:ea typeface="宋体" pitchFamily="2" charset="-122"/>
              </a:rPr>
              <a:t>第三次作业</a:t>
            </a:r>
            <a:endParaRPr lang="en-US" altLang="zh-CN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b="1" dirty="0" smtClean="0">
                <a:ea typeface="宋体" pitchFamily="2" charset="-122"/>
              </a:rPr>
              <a:t>徐铖 </a:t>
            </a:r>
            <a:r>
              <a:rPr lang="en-US" altLang="zh-CN" b="1" dirty="0" smtClean="0">
                <a:ea typeface="宋体" pitchFamily="2" charset="-122"/>
              </a:rPr>
              <a:t>MF1132072</a:t>
            </a:r>
            <a:endParaRPr lang="en-US" altLang="zh-CN" b="1" i="1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347472"/>
            <a:ext cx="7010400" cy="8382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1758696"/>
            <a:ext cx="82296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如图所示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64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956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386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2578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400800" y="2596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764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8956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0386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578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400800" y="2825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905000" y="21396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24000" y="2292096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629400" y="22158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400800" y="2292096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133600" y="27492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352800" y="27492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419600" y="274929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638800" y="27492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267200" y="22158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114800" y="2292096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6764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956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0386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578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400800" y="41208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16764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28956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0386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2578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6400800" y="43494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2133600" y="42732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3352800" y="42732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4419600" y="427329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5638800" y="42732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1905000" y="36636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4267200" y="36636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467600" y="4120896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7772400" y="36636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1752600" y="381609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4114800" y="3816096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620000" y="3739896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6781800" y="42732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7467600" y="43494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71"/>
          <p:cNvSpPr>
            <a:spLocks noChangeArrowheads="1"/>
          </p:cNvSpPr>
          <p:nvPr/>
        </p:nvSpPr>
        <p:spPr bwMode="auto">
          <a:xfrm>
            <a:off x="16764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72"/>
          <p:cNvSpPr>
            <a:spLocks noChangeArrowheads="1"/>
          </p:cNvSpPr>
          <p:nvPr/>
        </p:nvSpPr>
        <p:spPr bwMode="auto">
          <a:xfrm>
            <a:off x="28956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53" name="Rectangle 73"/>
          <p:cNvSpPr>
            <a:spLocks noChangeArrowheads="1"/>
          </p:cNvSpPr>
          <p:nvPr/>
        </p:nvSpPr>
        <p:spPr bwMode="auto">
          <a:xfrm>
            <a:off x="40386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52578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5" name="Rectangle 75"/>
          <p:cNvSpPr>
            <a:spLocks noChangeArrowheads="1"/>
          </p:cNvSpPr>
          <p:nvPr/>
        </p:nvSpPr>
        <p:spPr bwMode="auto">
          <a:xfrm>
            <a:off x="6400800" y="5797296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56" name="Line 76"/>
          <p:cNvSpPr>
            <a:spLocks noChangeShapeType="1"/>
          </p:cNvSpPr>
          <p:nvPr/>
        </p:nvSpPr>
        <p:spPr bwMode="auto">
          <a:xfrm>
            <a:off x="16764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77"/>
          <p:cNvSpPr>
            <a:spLocks noChangeShapeType="1"/>
          </p:cNvSpPr>
          <p:nvPr/>
        </p:nvSpPr>
        <p:spPr bwMode="auto">
          <a:xfrm>
            <a:off x="28956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78"/>
          <p:cNvSpPr>
            <a:spLocks noChangeShapeType="1"/>
          </p:cNvSpPr>
          <p:nvPr/>
        </p:nvSpPr>
        <p:spPr bwMode="auto">
          <a:xfrm>
            <a:off x="40386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Line 79"/>
          <p:cNvSpPr>
            <a:spLocks noChangeShapeType="1"/>
          </p:cNvSpPr>
          <p:nvPr/>
        </p:nvSpPr>
        <p:spPr bwMode="auto">
          <a:xfrm>
            <a:off x="52578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0"/>
          <p:cNvSpPr>
            <a:spLocks noChangeShapeType="1"/>
          </p:cNvSpPr>
          <p:nvPr/>
        </p:nvSpPr>
        <p:spPr bwMode="auto">
          <a:xfrm>
            <a:off x="6400800" y="60258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Line 81"/>
          <p:cNvSpPr>
            <a:spLocks noChangeShapeType="1"/>
          </p:cNvSpPr>
          <p:nvPr/>
        </p:nvSpPr>
        <p:spPr bwMode="auto">
          <a:xfrm>
            <a:off x="2133600" y="59496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" name="Line 82"/>
          <p:cNvSpPr>
            <a:spLocks noChangeShapeType="1"/>
          </p:cNvSpPr>
          <p:nvPr/>
        </p:nvSpPr>
        <p:spPr bwMode="auto">
          <a:xfrm>
            <a:off x="3352800" y="59496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" name="Line 83"/>
          <p:cNvSpPr>
            <a:spLocks noChangeShapeType="1"/>
          </p:cNvSpPr>
          <p:nvPr/>
        </p:nvSpPr>
        <p:spPr bwMode="auto">
          <a:xfrm>
            <a:off x="4419600" y="594969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4" name="Line 84"/>
          <p:cNvSpPr>
            <a:spLocks noChangeShapeType="1"/>
          </p:cNvSpPr>
          <p:nvPr/>
        </p:nvSpPr>
        <p:spPr bwMode="auto">
          <a:xfrm>
            <a:off x="5638800" y="59496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" name="Line 85"/>
          <p:cNvSpPr>
            <a:spLocks noChangeShapeType="1"/>
          </p:cNvSpPr>
          <p:nvPr/>
        </p:nvSpPr>
        <p:spPr bwMode="auto">
          <a:xfrm>
            <a:off x="1905000" y="53400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" name="Line 86"/>
          <p:cNvSpPr>
            <a:spLocks noChangeShapeType="1"/>
          </p:cNvSpPr>
          <p:nvPr/>
        </p:nvSpPr>
        <p:spPr bwMode="auto">
          <a:xfrm>
            <a:off x="4267200" y="53400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87"/>
          <p:cNvSpPr>
            <a:spLocks noChangeArrowheads="1"/>
          </p:cNvSpPr>
          <p:nvPr/>
        </p:nvSpPr>
        <p:spPr bwMode="auto">
          <a:xfrm>
            <a:off x="7467600" y="5797296"/>
            <a:ext cx="609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88"/>
          <p:cNvSpPr>
            <a:spLocks noChangeShapeType="1"/>
          </p:cNvSpPr>
          <p:nvPr/>
        </p:nvSpPr>
        <p:spPr bwMode="auto">
          <a:xfrm>
            <a:off x="7772400" y="53400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89"/>
          <p:cNvSpPr txBox="1">
            <a:spLocks noChangeArrowheads="1"/>
          </p:cNvSpPr>
          <p:nvPr/>
        </p:nvSpPr>
        <p:spPr bwMode="auto">
          <a:xfrm>
            <a:off x="1752600" y="549249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70" name="Text Box 90"/>
          <p:cNvSpPr txBox="1">
            <a:spLocks noChangeArrowheads="1"/>
          </p:cNvSpPr>
          <p:nvPr/>
        </p:nvSpPr>
        <p:spPr bwMode="auto">
          <a:xfrm>
            <a:off x="4114800" y="5492496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71" name="Text Box 91"/>
          <p:cNvSpPr txBox="1">
            <a:spLocks noChangeArrowheads="1"/>
          </p:cNvSpPr>
          <p:nvPr/>
        </p:nvSpPr>
        <p:spPr bwMode="auto">
          <a:xfrm>
            <a:off x="7620000" y="5416296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72" name="Line 92"/>
          <p:cNvSpPr>
            <a:spLocks noChangeShapeType="1"/>
          </p:cNvSpPr>
          <p:nvPr/>
        </p:nvSpPr>
        <p:spPr bwMode="auto">
          <a:xfrm>
            <a:off x="6781800" y="59496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" name="Line 93"/>
          <p:cNvSpPr>
            <a:spLocks noChangeShapeType="1"/>
          </p:cNvSpPr>
          <p:nvPr/>
        </p:nvSpPr>
        <p:spPr bwMode="auto">
          <a:xfrm>
            <a:off x="7467600" y="60258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1152143"/>
            <a:ext cx="7010400" cy="4321493"/>
          </a:xfrm>
        </p:spPr>
        <p:txBody>
          <a:bodyPr/>
          <a:lstStyle/>
          <a:p>
            <a:r>
              <a:rPr kumimoji="1" lang="en-US" altLang="zh-CN" dirty="0" smtClean="0"/>
              <a:t>public void insert(</a:t>
            </a:r>
            <a:r>
              <a:rPr kumimoji="1" lang="en-US" altLang="zh-CN" dirty="0" err="1" smtClean="0"/>
              <a:t>LinkedListItr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itr</a:t>
            </a:r>
            <a:r>
              <a:rPr kumimoji="1" lang="en-US" altLang="zh-CN" dirty="0" smtClean="0"/>
              <a:t>, Object x){</a:t>
            </a:r>
          </a:p>
          <a:p>
            <a:pPr>
              <a:buFontTx/>
              <a:buNone/>
            </a:pP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ListNode</a:t>
            </a:r>
            <a:r>
              <a:rPr kumimoji="1" lang="en-US" altLang="zh-CN" dirty="0" smtClean="0"/>
              <a:t> p= </a:t>
            </a:r>
            <a:r>
              <a:rPr kumimoji="1" lang="en-US" altLang="zh-CN" dirty="0" err="1" smtClean="0"/>
              <a:t>itr.current</a:t>
            </a:r>
            <a:r>
              <a:rPr kumimoji="1" lang="en-US" altLang="zh-CN" dirty="0" smtClean="0"/>
              <a:t>;</a:t>
            </a:r>
          </a:p>
          <a:p>
            <a:pPr>
              <a:buFontTx/>
              <a:buNone/>
            </a:pPr>
            <a:r>
              <a:rPr kumimoji="1" lang="en-US" altLang="zh-CN" dirty="0" smtClean="0"/>
              <a:t>            if(p!=head) {</a:t>
            </a:r>
          </a:p>
          <a:p>
            <a:pPr>
              <a:buFontTx/>
              <a:buNone/>
            </a:pPr>
            <a:r>
              <a:rPr kumimoji="1" lang="en-US" altLang="zh-CN" dirty="0" smtClean="0"/>
              <a:t>            /*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后插入一新节点*</a:t>
            </a:r>
            <a:r>
              <a:rPr kumimoji="1" lang="en-US" altLang="zh-CN" dirty="0" smtClean="0"/>
              <a:t>/</a:t>
            </a:r>
          </a:p>
          <a:p>
            <a:pPr>
              <a:buFontTx/>
              <a:buNone/>
            </a:pPr>
            <a:r>
              <a:rPr kumimoji="1" lang="en-US" altLang="zh-CN" dirty="0" smtClean="0"/>
              <a:t>                  </a:t>
            </a:r>
            <a:r>
              <a:rPr kumimoji="1" lang="en-US" altLang="zh-CN" dirty="0" err="1" smtClean="0"/>
              <a:t>ListNode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addnode</a:t>
            </a:r>
            <a:r>
              <a:rPr kumimoji="1" lang="en-US" altLang="zh-CN" dirty="0" smtClean="0"/>
              <a:t>=new </a:t>
            </a:r>
            <a:r>
              <a:rPr kumimoji="1" lang="en-US" altLang="zh-CN" dirty="0" err="1" smtClean="0"/>
              <a:t>ListNode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p.element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p.next</a:t>
            </a:r>
            <a:r>
              <a:rPr kumimoji="1" lang="en-US" altLang="zh-CN" dirty="0" smtClean="0"/>
              <a:t>);</a:t>
            </a:r>
          </a:p>
          <a:p>
            <a:pPr>
              <a:buFontTx/>
              <a:buNone/>
            </a:pPr>
            <a:r>
              <a:rPr kumimoji="1" lang="en-US" altLang="zh-CN" dirty="0" smtClean="0"/>
              <a:t>                  </a:t>
            </a:r>
            <a:r>
              <a:rPr kumimoji="1" lang="en-US" altLang="zh-CN" dirty="0" err="1" smtClean="0"/>
              <a:t>p.next</a:t>
            </a:r>
            <a:r>
              <a:rPr kumimoji="1" lang="en-US" altLang="zh-CN" dirty="0" smtClean="0"/>
              <a:t>=</a:t>
            </a:r>
            <a:r>
              <a:rPr kumimoji="1" lang="en-US" altLang="zh-CN" dirty="0" err="1" smtClean="0"/>
              <a:t>addnode</a:t>
            </a:r>
            <a:r>
              <a:rPr kumimoji="1" lang="en-US" altLang="zh-CN" dirty="0" smtClean="0"/>
              <a:t>;</a:t>
            </a:r>
          </a:p>
          <a:p>
            <a:pPr>
              <a:buFontTx/>
              <a:buNone/>
            </a:pPr>
            <a:r>
              <a:rPr kumimoji="1" lang="en-US" altLang="zh-CN" dirty="0" smtClean="0"/>
              <a:t>                  </a:t>
            </a:r>
            <a:r>
              <a:rPr kumimoji="1" lang="en-US" altLang="zh-CN" dirty="0" err="1" smtClean="0"/>
              <a:t>p.element</a:t>
            </a:r>
            <a:r>
              <a:rPr kumimoji="1" lang="en-US" altLang="zh-CN" dirty="0" smtClean="0"/>
              <a:t>=x;/*p</a:t>
            </a:r>
            <a:r>
              <a:rPr kumimoji="1" lang="zh-CN" altLang="en-US" dirty="0" smtClean="0"/>
              <a:t>指向节点的元素值用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替换*</a:t>
            </a:r>
            <a:r>
              <a:rPr kumimoji="1" lang="en-US" altLang="zh-CN" dirty="0" smtClean="0"/>
              <a:t>/</a:t>
            </a:r>
          </a:p>
          <a:p>
            <a:pPr>
              <a:buFontTx/>
              <a:buNone/>
            </a:pPr>
            <a:r>
              <a:rPr kumimoji="1" lang="en-US" altLang="zh-CN" dirty="0" smtClean="0"/>
              <a:t>            }</a:t>
            </a:r>
          </a:p>
          <a:p>
            <a:pPr>
              <a:buFontTx/>
              <a:buNone/>
            </a:pPr>
            <a:r>
              <a:rPr kumimoji="1" lang="en-US" altLang="zh-CN" dirty="0" smtClean="0"/>
              <a:t>    }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删除算法思路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,P</a:t>
            </a:r>
            <a:r>
              <a:rPr lang="zh-CN" altLang="en-US" dirty="0" smtClean="0"/>
              <a:t>是最后一个节点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就将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P</a:t>
            </a:r>
            <a:r>
              <a:rPr lang="zh-CN" altLang="en-US" dirty="0" smtClean="0"/>
              <a:t>所在位置 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再将原来的</a:t>
            </a:r>
            <a:r>
              <a:rPr lang="en-US" altLang="zh-CN" dirty="0" smtClean="0"/>
              <a:t>tail</a:t>
            </a:r>
            <a:r>
              <a:rPr lang="zh-CN" altLang="en-US" dirty="0" smtClean="0"/>
              <a:t>回收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否则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下一节点中元素的值替换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节点中的值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再删除</a:t>
            </a:r>
            <a:r>
              <a:rPr kumimoji="1" lang="en-US" altLang="zh-CN" dirty="0" smtClean="0"/>
              <a:t>P</a:t>
            </a:r>
            <a:r>
              <a:rPr kumimoji="1" lang="zh-CN" altLang="en-US" dirty="0" smtClean="0"/>
              <a:t>的下一节点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877824"/>
            <a:ext cx="82296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如图所示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删除最后节点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77000" y="1639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7526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9718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1148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3340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77000" y="1868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981200" y="1182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600200" y="1335024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705600" y="12588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477000" y="1335024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209800" y="17922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429000" y="179222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495800" y="179222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715000" y="17922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562600" y="103022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334000" y="1182624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7526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9718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1148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3340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477000" y="32400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17526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29718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1148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3340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6477000" y="34686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1981200" y="27828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600200" y="2935224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5715000" y="2859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486400" y="2935224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209800" y="33924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3429000" y="339242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495800" y="339242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5715000" y="33924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5562600" y="2859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334000" y="2935224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45" name="Rectangle 60"/>
          <p:cNvSpPr>
            <a:spLocks noChangeArrowheads="1"/>
          </p:cNvSpPr>
          <p:nvPr/>
        </p:nvSpPr>
        <p:spPr bwMode="auto">
          <a:xfrm>
            <a:off x="1828800" y="5068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61"/>
          <p:cNvSpPr>
            <a:spLocks noChangeArrowheads="1"/>
          </p:cNvSpPr>
          <p:nvPr/>
        </p:nvSpPr>
        <p:spPr bwMode="auto">
          <a:xfrm>
            <a:off x="3048000" y="5068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4191000" y="5068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48" name="Rectangle 63"/>
          <p:cNvSpPr>
            <a:spLocks noChangeArrowheads="1"/>
          </p:cNvSpPr>
          <p:nvPr/>
        </p:nvSpPr>
        <p:spPr bwMode="auto">
          <a:xfrm>
            <a:off x="5410200" y="5068824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9" name="Line 64"/>
          <p:cNvSpPr>
            <a:spLocks noChangeShapeType="1"/>
          </p:cNvSpPr>
          <p:nvPr/>
        </p:nvSpPr>
        <p:spPr bwMode="auto">
          <a:xfrm>
            <a:off x="1828800" y="5297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65"/>
          <p:cNvSpPr>
            <a:spLocks noChangeShapeType="1"/>
          </p:cNvSpPr>
          <p:nvPr/>
        </p:nvSpPr>
        <p:spPr bwMode="auto">
          <a:xfrm>
            <a:off x="3048000" y="5297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66"/>
          <p:cNvSpPr>
            <a:spLocks noChangeShapeType="1"/>
          </p:cNvSpPr>
          <p:nvPr/>
        </p:nvSpPr>
        <p:spPr bwMode="auto">
          <a:xfrm>
            <a:off x="4191000" y="5297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5410200" y="529742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Line 68"/>
          <p:cNvSpPr>
            <a:spLocks noChangeShapeType="1"/>
          </p:cNvSpPr>
          <p:nvPr/>
        </p:nvSpPr>
        <p:spPr bwMode="auto">
          <a:xfrm>
            <a:off x="2057400" y="4611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69"/>
          <p:cNvSpPr txBox="1">
            <a:spLocks noChangeArrowheads="1"/>
          </p:cNvSpPr>
          <p:nvPr/>
        </p:nvSpPr>
        <p:spPr bwMode="auto">
          <a:xfrm>
            <a:off x="1676400" y="4764024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55" name="Line 70"/>
          <p:cNvSpPr>
            <a:spLocks noChangeShapeType="1"/>
          </p:cNvSpPr>
          <p:nvPr/>
        </p:nvSpPr>
        <p:spPr bwMode="auto">
          <a:xfrm>
            <a:off x="5791200" y="46878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" name="Line 71"/>
          <p:cNvSpPr>
            <a:spLocks noChangeShapeType="1"/>
          </p:cNvSpPr>
          <p:nvPr/>
        </p:nvSpPr>
        <p:spPr bwMode="auto">
          <a:xfrm>
            <a:off x="2286000" y="52212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72"/>
          <p:cNvSpPr>
            <a:spLocks noChangeShapeType="1"/>
          </p:cNvSpPr>
          <p:nvPr/>
        </p:nvSpPr>
        <p:spPr bwMode="auto">
          <a:xfrm>
            <a:off x="3505200" y="522122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73"/>
          <p:cNvSpPr>
            <a:spLocks noChangeShapeType="1"/>
          </p:cNvSpPr>
          <p:nvPr/>
        </p:nvSpPr>
        <p:spPr bwMode="auto">
          <a:xfrm>
            <a:off x="4572000" y="5221224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>
            <a:off x="5638800" y="46878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75"/>
          <p:cNvSpPr txBox="1">
            <a:spLocks noChangeArrowheads="1"/>
          </p:cNvSpPr>
          <p:nvPr/>
        </p:nvSpPr>
        <p:spPr bwMode="auto">
          <a:xfrm>
            <a:off x="5334000" y="4764024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P</a:t>
            </a:r>
          </a:p>
        </p:txBody>
      </p:sp>
      <p:sp>
        <p:nvSpPr>
          <p:cNvPr id="61" name="Text Box 77"/>
          <p:cNvSpPr txBox="1">
            <a:spLocks noChangeArrowheads="1"/>
          </p:cNvSpPr>
          <p:nvPr/>
        </p:nvSpPr>
        <p:spPr bwMode="auto">
          <a:xfrm>
            <a:off x="5715000" y="4764024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45920" y="597408"/>
            <a:ext cx="82296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其他情况的删除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如图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79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271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701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893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32320" y="15118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079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6271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7701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9893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132320" y="17404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36520" y="10546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255520" y="1207008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0920" y="9022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132320" y="1130808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865120" y="16642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084320" y="16642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51120" y="166420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70320" y="16642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98720" y="9022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770120" y="1054608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P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24079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6271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7701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9893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132320" y="32644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4079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6271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7701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9893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7132320" y="34930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2636520" y="28072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255520" y="2959608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7360920" y="288340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7132320" y="2959608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2865120" y="34168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084320" y="34168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151120" y="341680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6370320" y="34168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4998720" y="26548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770120" y="2807208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P</a:t>
            </a:r>
          </a:p>
        </p:txBody>
      </p:sp>
      <p:sp>
        <p:nvSpPr>
          <p:cNvPr id="45" name="Rectangle 46"/>
          <p:cNvSpPr>
            <a:spLocks noChangeArrowheads="1"/>
          </p:cNvSpPr>
          <p:nvPr/>
        </p:nvSpPr>
        <p:spPr bwMode="auto">
          <a:xfrm>
            <a:off x="2484120" y="50170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3703320" y="50170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4846320" y="50170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7208520" y="5017008"/>
            <a:ext cx="533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2484120" y="52456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3703320" y="52456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4846320" y="52456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7208520" y="524560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2712720" y="455980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2331720" y="4712208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head</a:t>
            </a: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>
            <a:off x="7437120" y="463600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7208520" y="4712208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tail</a:t>
            </a:r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>
            <a:off x="2941320" y="516940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" name="Line 61"/>
          <p:cNvSpPr>
            <a:spLocks noChangeShapeType="1"/>
          </p:cNvSpPr>
          <p:nvPr/>
        </p:nvSpPr>
        <p:spPr bwMode="auto">
          <a:xfrm>
            <a:off x="4160520" y="516940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9" name="Line 62"/>
          <p:cNvSpPr>
            <a:spLocks noChangeShapeType="1"/>
          </p:cNvSpPr>
          <p:nvPr/>
        </p:nvSpPr>
        <p:spPr bwMode="auto">
          <a:xfrm>
            <a:off x="5227320" y="516940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5074920" y="44074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66"/>
          <p:cNvSpPr txBox="1">
            <a:spLocks noChangeArrowheads="1"/>
          </p:cNvSpPr>
          <p:nvPr/>
        </p:nvSpPr>
        <p:spPr bwMode="auto">
          <a:xfrm>
            <a:off x="4846320" y="4559808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0"/>
            <a:ext cx="7010400" cy="838200"/>
          </a:xfrm>
        </p:spPr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9176" y="713233"/>
            <a:ext cx="7010400" cy="4059935"/>
          </a:xfrm>
        </p:spPr>
        <p:txBody>
          <a:bodyPr/>
          <a:lstStyle/>
          <a:p>
            <a:r>
              <a:rPr kumimoji="1" lang="en-US" altLang="zh-CN" sz="2000" dirty="0" smtClean="0"/>
              <a:t>Public void remove(</a:t>
            </a:r>
            <a:r>
              <a:rPr kumimoji="1" lang="en-US" altLang="zh-CN" sz="2000" dirty="0" err="1" smtClean="0"/>
              <a:t>LinkedListItr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itr</a:t>
            </a:r>
            <a:r>
              <a:rPr kumimoji="1" lang="en-US" altLang="zh-CN" sz="2000" dirty="0" smtClean="0"/>
              <a:t>){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         </a:t>
            </a:r>
            <a:r>
              <a:rPr kumimoji="1" lang="en-US" altLang="zh-CN" sz="2000" dirty="0" err="1" smtClean="0"/>
              <a:t>ListNode</a:t>
            </a:r>
            <a:r>
              <a:rPr kumimoji="1" lang="en-US" altLang="zh-CN" sz="2000" dirty="0" smtClean="0"/>
              <a:t> p=</a:t>
            </a:r>
            <a:r>
              <a:rPr kumimoji="1" lang="en-US" altLang="zh-CN" sz="2000" dirty="0" err="1" smtClean="0"/>
              <a:t>itr.current</a:t>
            </a:r>
            <a:r>
              <a:rPr kumimoji="1" lang="en-US" altLang="zh-CN" sz="2000" dirty="0" smtClean="0"/>
              <a:t>;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         if(p!=head &amp;&amp; p!=tail){ 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                if(</a:t>
            </a:r>
            <a:r>
              <a:rPr kumimoji="1" lang="en-US" altLang="zh-CN" sz="2000" dirty="0" err="1" smtClean="0"/>
              <a:t>p.next</a:t>
            </a:r>
            <a:r>
              <a:rPr kumimoji="1" lang="en-US" altLang="zh-CN" sz="2000" dirty="0" smtClean="0"/>
              <a:t>==tail){/*</a:t>
            </a:r>
            <a:r>
              <a:rPr kumimoji="1" lang="zh-CN" altLang="en-US" sz="2000" dirty="0" smtClean="0"/>
              <a:t>如果</a:t>
            </a:r>
            <a:r>
              <a:rPr kumimoji="1" lang="en-US" altLang="zh-CN" sz="2000" dirty="0" smtClean="0"/>
              <a:t>p</a:t>
            </a:r>
            <a:r>
              <a:rPr kumimoji="1" lang="zh-CN" altLang="en-US" sz="2000" dirty="0" smtClean="0"/>
              <a:t>是最后一个节点*</a:t>
            </a:r>
            <a:r>
              <a:rPr kumimoji="1" lang="en-US" altLang="zh-CN" sz="2000" dirty="0" smtClean="0"/>
              <a:t>/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	                 tail=p;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	                 </a:t>
            </a:r>
            <a:r>
              <a:rPr kumimoji="1" lang="en-US" altLang="zh-CN" sz="2000" dirty="0" err="1" smtClean="0"/>
              <a:t>tail.next</a:t>
            </a:r>
            <a:r>
              <a:rPr kumimoji="1" lang="en-US" altLang="zh-CN" sz="2000" dirty="0" smtClean="0"/>
              <a:t>=null;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                 }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                 else{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          	       </a:t>
            </a:r>
            <a:r>
              <a:rPr kumimoji="1" lang="en-US" altLang="zh-CN" sz="2000" dirty="0" err="1" smtClean="0"/>
              <a:t>p.element</a:t>
            </a:r>
            <a:r>
              <a:rPr kumimoji="1" lang="en-US" altLang="zh-CN" sz="2000" dirty="0" smtClean="0"/>
              <a:t>=</a:t>
            </a:r>
            <a:r>
              <a:rPr kumimoji="1" lang="en-US" altLang="zh-CN" sz="2000" dirty="0" err="1" smtClean="0"/>
              <a:t>p.next.element</a:t>
            </a:r>
            <a:r>
              <a:rPr kumimoji="1" lang="en-US" altLang="zh-CN" sz="2000" dirty="0" smtClean="0"/>
              <a:t>;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	                    </a:t>
            </a:r>
            <a:r>
              <a:rPr kumimoji="1" lang="en-US" altLang="zh-CN" sz="2000" dirty="0" err="1" smtClean="0"/>
              <a:t>p.next</a:t>
            </a:r>
            <a:r>
              <a:rPr kumimoji="1" lang="en-US" altLang="zh-CN" sz="2000" dirty="0" smtClean="0"/>
              <a:t>=</a:t>
            </a:r>
            <a:r>
              <a:rPr kumimoji="1" lang="en-US" altLang="zh-CN" sz="2000" dirty="0" err="1" smtClean="0"/>
              <a:t>p.next.next</a:t>
            </a:r>
            <a:r>
              <a:rPr kumimoji="1" lang="en-US" altLang="zh-CN" sz="2000" dirty="0" smtClean="0"/>
              <a:t>;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                  }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            }</a:t>
            </a:r>
          </a:p>
          <a:p>
            <a:pPr>
              <a:buFontTx/>
              <a:buNone/>
            </a:pPr>
            <a:r>
              <a:rPr kumimoji="1" lang="en-US" altLang="zh-CN" sz="2000" dirty="0" smtClean="0"/>
              <a:t>  }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		</a:t>
            </a:r>
            <a:r>
              <a:rPr lang="zh-CN" altLang="en-US" b="1" dirty="0" smtClean="0"/>
              <a:t>假设以数组</a:t>
            </a:r>
            <a:r>
              <a:rPr lang="en-US" altLang="zh-CN" b="1" dirty="0" smtClean="0"/>
              <a:t>Q[m]</a:t>
            </a:r>
            <a:r>
              <a:rPr lang="zh-CN" altLang="en-US" b="1" dirty="0" smtClean="0"/>
              <a:t>存放循环队列中的元素，同时以</a:t>
            </a:r>
            <a:r>
              <a:rPr lang="en-US" altLang="zh-CN" b="1" dirty="0" smtClean="0"/>
              <a:t>rear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length </a:t>
            </a:r>
            <a:r>
              <a:rPr lang="zh-CN" altLang="en-US" b="1" dirty="0" smtClean="0"/>
              <a:t>分别指示环形队列中的队尾位置和队列中所含元素的个数：</a:t>
            </a:r>
          </a:p>
          <a:p>
            <a:pPr>
              <a:buNone/>
            </a:pPr>
            <a:r>
              <a:rPr lang="zh-CN" altLang="en-US" b="1" dirty="0" smtClean="0"/>
              <a:t>     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）求队列中第一个元素的实际位置。</a:t>
            </a:r>
          </a:p>
          <a:p>
            <a:pPr>
              <a:buNone/>
            </a:pPr>
            <a:r>
              <a:rPr lang="zh-CN" altLang="en-US" b="1" dirty="0" smtClean="0"/>
              <a:t>     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）给出该循环队列的队空条件和队满条件，并写出相应的插入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enqueue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和删除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dlqueue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元素的操作算法。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52144" y="411480"/>
            <a:ext cx="82296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假设以数组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Q[m]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存放循环队列中的元素，同时以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rear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length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分别指示环队列中队尾位置和队列中元素的个数。</a:t>
            </a:r>
            <a:b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求队列中第一个元素的实际位置。</a:t>
            </a:r>
            <a:b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给出该循环队列的队空条件和队满条件，并写出相应的插入和删除的方法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6144" y="2231136"/>
            <a:ext cx="3200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571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3619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7429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5811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859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2669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71744" y="2231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742944" y="2154936"/>
            <a:ext cx="8382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…….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14344" y="19263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733544" y="19263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361944" y="19263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front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657344" y="19263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rear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669669" y="1432624"/>
            <a:ext cx="367408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1)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23744" y="1545336"/>
            <a:ext cx="39624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/>
              <a:t>情况一</a:t>
            </a:r>
            <a:r>
              <a:rPr lang="en-US" altLang="zh-CN" sz="1600" dirty="0"/>
              <a:t>:</a:t>
            </a:r>
            <a:r>
              <a:rPr lang="en-US" altLang="zh-CN" sz="1600" dirty="0">
                <a:latin typeface="Times New Roman" pitchFamily="18" charset="0"/>
              </a:rPr>
              <a:t> front=rear-length+1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676144" y="3678936"/>
            <a:ext cx="3200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0571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3619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7429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5811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8859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2669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5717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742944" y="3602736"/>
            <a:ext cx="8382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…….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514344" y="3374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733544" y="33741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61944" y="33741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rear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657344" y="33741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front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99944" y="2916936"/>
            <a:ext cx="39624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情况二</a:t>
            </a:r>
            <a:r>
              <a:rPr lang="en-US" altLang="zh-CN" sz="1600"/>
              <a:t>:</a:t>
            </a:r>
            <a:r>
              <a:rPr lang="en-US" altLang="zh-CN" sz="1600">
                <a:latin typeface="Times New Roman" pitchFamily="18" charset="0"/>
              </a:rPr>
              <a:t> front=rear-length+1+m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599944" y="4440936"/>
            <a:ext cx="39624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/>
              <a:t>合并</a:t>
            </a:r>
            <a:r>
              <a:rPr lang="en-US" altLang="zh-CN" sz="1600"/>
              <a:t>:</a:t>
            </a:r>
            <a:r>
              <a:rPr lang="en-US" altLang="zh-CN" sz="1600">
                <a:latin typeface="Times New Roman" pitchFamily="18" charset="0"/>
              </a:rPr>
              <a:t> front=(rear-length+1+m)%m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1304544" y="3678936"/>
            <a:ext cx="137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6093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19903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2295144" y="367893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2676144" y="3297936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4581144" y="337413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1456944" y="329793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 sz="1600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1380744" y="3374136"/>
            <a:ext cx="609600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front’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 smtClean="0"/>
              <a:t>队空情况</a:t>
            </a:r>
            <a:r>
              <a:rPr lang="en-US" altLang="zh-CN" dirty="0" smtClean="0"/>
              <a:t>: length==0</a:t>
            </a:r>
          </a:p>
          <a:p>
            <a:pPr>
              <a:buFontTx/>
              <a:buNone/>
            </a:pPr>
            <a:r>
              <a:rPr lang="zh-CN" altLang="en-US" dirty="0" smtClean="0"/>
              <a:t>队满情况</a:t>
            </a:r>
            <a:r>
              <a:rPr lang="en-US" altLang="zh-CN" dirty="0" smtClean="0"/>
              <a:t>: length==m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7464" y="274320"/>
            <a:ext cx="7010400" cy="324250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public void </a:t>
            </a:r>
            <a:r>
              <a:rPr kumimoji="1" lang="en-US" altLang="zh-CN" sz="1600" dirty="0" err="1" smtClean="0">
                <a:latin typeface="Times New Roman" pitchFamily="18" charset="0"/>
              </a:rPr>
              <a:t>enqueue</a:t>
            </a:r>
            <a:r>
              <a:rPr kumimoji="1" lang="en-US" altLang="zh-CN" sz="1600" dirty="0" smtClean="0">
                <a:latin typeface="Times New Roman" pitchFamily="18" charset="0"/>
              </a:rPr>
              <a:t>(Object x) throws Overflow{  /*</a:t>
            </a:r>
            <a:r>
              <a:rPr kumimoji="1" lang="zh-CN" altLang="en-US" sz="1600" dirty="0" smtClean="0">
                <a:latin typeface="Times New Roman" pitchFamily="18" charset="0"/>
              </a:rPr>
              <a:t>入队*</a:t>
            </a:r>
            <a:r>
              <a:rPr kumimoji="1" lang="en-US" altLang="zh-CN" sz="1600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if(</a:t>
            </a:r>
            <a:r>
              <a:rPr kumimoji="1" lang="en-US" altLang="zh-CN" sz="1600" dirty="0" err="1" smtClean="0">
                <a:latin typeface="Times New Roman" pitchFamily="18" charset="0"/>
              </a:rPr>
              <a:t>isFull</a:t>
            </a:r>
            <a:r>
              <a:rPr kumimoji="1" lang="en-US" altLang="zh-CN" sz="1600" dirty="0" smtClean="0">
                <a:latin typeface="Times New Roman" pitchFamily="18" charset="0"/>
              </a:rPr>
              <a:t>()){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	 throws new Overflow();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else{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	length++;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	rear = (rear+1)%m;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	Q[rear]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public Object </a:t>
            </a:r>
            <a:r>
              <a:rPr kumimoji="1" lang="en-US" altLang="zh-CN" sz="1600" dirty="0" err="1" smtClean="0">
                <a:latin typeface="Times New Roman" pitchFamily="18" charset="0"/>
              </a:rPr>
              <a:t>dequeue</a:t>
            </a:r>
            <a:r>
              <a:rPr kumimoji="1" lang="en-US" altLang="zh-CN" sz="1600" dirty="0" smtClean="0">
                <a:latin typeface="Times New Roman" pitchFamily="18" charset="0"/>
              </a:rPr>
              <a:t>() throws Underflow{  /*</a:t>
            </a:r>
            <a:r>
              <a:rPr kumimoji="1" lang="zh-CN" altLang="en-US" sz="1600" dirty="0" smtClean="0">
                <a:latin typeface="Times New Roman" pitchFamily="18" charset="0"/>
              </a:rPr>
              <a:t>出队*</a:t>
            </a:r>
            <a:r>
              <a:rPr kumimoji="1" lang="en-US" altLang="zh-CN" sz="1600" dirty="0" smtClean="0">
                <a:latin typeface="Times New Roman" pitchFamily="18" charset="0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if(</a:t>
            </a:r>
            <a:r>
              <a:rPr kumimoji="1" lang="en-US" altLang="zh-CN" sz="1600" dirty="0" err="1" smtClean="0">
                <a:latin typeface="Times New Roman" pitchFamily="18" charset="0"/>
              </a:rPr>
              <a:t>isEmpty</a:t>
            </a:r>
            <a:r>
              <a:rPr kumimoji="1" lang="en-US" altLang="zh-CN" sz="1600" dirty="0" smtClean="0">
                <a:latin typeface="Times New Roman" pitchFamily="18" charset="0"/>
              </a:rPr>
              <a:t>()){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	throws new Underflow();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else{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	length--;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	return Q[(rear-length+1+m)%m];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1" lang="en-US" altLang="zh-CN" sz="1600" dirty="0" smtClean="0">
                <a:latin typeface="Times New Roman" pitchFamily="18" charset="0"/>
              </a:rPr>
              <a:t>}</a:t>
            </a: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概述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本次作业范围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dirty="0" smtClean="0">
                <a:ea typeface="宋体" pitchFamily="2" charset="-122"/>
              </a:rPr>
              <a:t>队列和数组部分的作业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作业的整体问题</a:t>
            </a:r>
            <a:endParaRPr lang="en-US" altLang="zh-CN" dirty="0">
              <a:ea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dirty="0" smtClean="0">
                <a:ea typeface="宋体" pitchFamily="2" charset="-122"/>
              </a:rPr>
              <a:t>题目只有基本思路没有具体实现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dirty="0">
                <a:ea typeface="宋体" pitchFamily="2" charset="-122"/>
              </a:rPr>
              <a:t>只需</a:t>
            </a:r>
            <a:r>
              <a:rPr lang="zh-CN" altLang="en-US" dirty="0" smtClean="0">
                <a:ea typeface="宋体" pitchFamily="2" charset="-122"/>
              </a:rPr>
              <a:t>要写出关键部分的代码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dirty="0" smtClean="0">
                <a:ea typeface="宋体" pitchFamily="2" charset="-122"/>
              </a:rPr>
              <a:t>不要互相抄袭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55648" y="509016"/>
            <a:ext cx="82296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关于</a:t>
            </a: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rear==0,length==0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的问题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4498848" y="1804416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4879848" y="18044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260848" y="18044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>
            <a:off x="5641848" y="18044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4575048" y="134721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4803648" y="134721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4117848" y="142341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front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803648" y="142341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rear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4498848" y="1804416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o1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60448" y="172821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rear==0,length==1</a:t>
            </a: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260848" y="2261616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489448" y="2490216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O1</a:t>
            </a:r>
            <a:r>
              <a:rPr lang="zh-CN" altLang="en-US" sz="1400"/>
              <a:t>出队</a:t>
            </a: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575048" y="3557016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4956048" y="35570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5337048" y="35570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5718048" y="35570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5108448" y="309981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4879848" y="309981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498848" y="317601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rear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5032248" y="3176016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/>
              <a:t>front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2060448" y="3328416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rear==0,length==0</a:t>
            </a: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2136648" y="4471416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出始状态呢</a:t>
            </a:r>
            <a:r>
              <a:rPr lang="en-US" altLang="zh-CN" sz="2400"/>
              <a:t>?</a:t>
            </a: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5870448" y="4471416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rear==-1, front==0</a:t>
            </a:r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4956048" y="462381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899886"/>
            <a:ext cx="7010400" cy="5631543"/>
          </a:xfrm>
        </p:spPr>
        <p:txBody>
          <a:bodyPr/>
          <a:lstStyle/>
          <a:p>
            <a:pPr>
              <a:buNone/>
            </a:pPr>
            <a:r>
              <a:rPr lang="zh-CN" altLang="en-US" sz="1800" dirty="0" smtClean="0"/>
              <a:t>设有一个</a:t>
            </a:r>
            <a:r>
              <a:rPr lang="en-US" altLang="zh-CN" sz="1800" dirty="0" smtClean="0"/>
              <a:t>n*n</a:t>
            </a:r>
            <a:r>
              <a:rPr lang="zh-CN" altLang="en-US" sz="1800" dirty="0" smtClean="0"/>
              <a:t>的对称矩阵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，如下图</a:t>
            </a:r>
            <a:r>
              <a:rPr lang="en-US" altLang="zh-CN" sz="1800" dirty="0" smtClean="0"/>
              <a:t>(a)</a:t>
            </a:r>
            <a:r>
              <a:rPr lang="zh-CN" altLang="en-US" sz="1800" dirty="0" smtClean="0"/>
              <a:t>所示。为了节约存储，可以只存对角线及对角线以上的元素，或者只存对角线或对角线以下的元素。前者称为上三角矩阵，后者称为下三角矩阵。我们把它们按行存放于一个一维数组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中，如图</a:t>
            </a:r>
            <a:r>
              <a:rPr lang="en-US" altLang="zh-CN" sz="1800" dirty="0" smtClean="0"/>
              <a:t>(b)</a:t>
            </a:r>
            <a:r>
              <a:rPr lang="zh-CN" altLang="en-US" sz="1800" dirty="0" smtClean="0"/>
              <a:t>和图</a:t>
            </a:r>
            <a:r>
              <a:rPr lang="en-US" altLang="zh-CN" sz="1800" dirty="0" smtClean="0"/>
              <a:t>(c)</a:t>
            </a:r>
            <a:r>
              <a:rPr lang="zh-CN" altLang="en-US" sz="1800" dirty="0" smtClean="0"/>
              <a:t>所示。并称之为对称矩阵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的压缩存储方式。试问：</a:t>
            </a:r>
          </a:p>
          <a:p>
            <a:pPr>
              <a:buNone/>
            </a:pPr>
            <a:r>
              <a:rPr lang="zh-CN" altLang="en-US" sz="1800" dirty="0" smtClean="0"/>
              <a:t>   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）存放对称矩阵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上三角部分或下三角部分的一维数组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有多少元素？</a:t>
            </a:r>
          </a:p>
          <a:p>
            <a:pPr>
              <a:buNone/>
            </a:pPr>
            <a:r>
              <a:rPr lang="zh-CN" altLang="en-US" sz="1800" dirty="0" smtClean="0"/>
              <a:t>   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）若在一维数组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中从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号位置开始存放，则如图</a:t>
            </a:r>
            <a:r>
              <a:rPr lang="en-US" altLang="zh-CN" sz="1800" dirty="0" smtClean="0"/>
              <a:t>(a)</a:t>
            </a:r>
            <a:r>
              <a:rPr lang="zh-CN" altLang="en-US" sz="1800" dirty="0" smtClean="0"/>
              <a:t>所示的对称矩阵中的任一元素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ij</a:t>
            </a:r>
            <a:r>
              <a:rPr lang="zh-CN" altLang="en-US" sz="1800" dirty="0" smtClean="0"/>
              <a:t>在只存上三角部分的情形下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图</a:t>
            </a:r>
            <a:r>
              <a:rPr lang="en-US" altLang="zh-CN" sz="1800" dirty="0" smtClean="0"/>
              <a:t>(b))</a:t>
            </a:r>
            <a:r>
              <a:rPr lang="zh-CN" altLang="en-US" sz="1800" dirty="0" smtClean="0"/>
              <a:t>应存于一维数组的什么下标位置？给出计算公式。</a:t>
            </a:r>
          </a:p>
          <a:p>
            <a:pPr>
              <a:buNone/>
            </a:pPr>
            <a:r>
              <a:rPr lang="zh-CN" altLang="en-US" sz="1800" dirty="0" smtClean="0"/>
              <a:t>   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）若在一维数组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中从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号位置开始存放，则如图</a:t>
            </a:r>
            <a:r>
              <a:rPr lang="en-US" altLang="zh-CN" sz="1800" dirty="0" smtClean="0"/>
              <a:t>(a)</a:t>
            </a:r>
            <a:r>
              <a:rPr lang="zh-CN" altLang="en-US" sz="1800" dirty="0" smtClean="0"/>
              <a:t>所示的对称矩阵中的任一元素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ij</a:t>
            </a:r>
            <a:r>
              <a:rPr lang="zh-CN" altLang="en-US" sz="1800" dirty="0" smtClean="0"/>
              <a:t>在只存下三角部分的情况下*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图</a:t>
            </a:r>
            <a:r>
              <a:rPr lang="en-US" altLang="zh-CN" sz="1800" dirty="0" smtClean="0"/>
              <a:t>(c))</a:t>
            </a:r>
            <a:r>
              <a:rPr lang="zh-CN" altLang="en-US" sz="1800" dirty="0" smtClean="0"/>
              <a:t>应存于一维数组的什么下标位置？给出计算公式。</a:t>
            </a:r>
          </a:p>
          <a:p>
            <a:pPr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11</a:t>
            </a:r>
            <a:r>
              <a:rPr lang="en-US" altLang="zh-CN" sz="1800" dirty="0" smtClean="0"/>
              <a:t>  a</a:t>
            </a:r>
            <a:r>
              <a:rPr lang="en-US" altLang="zh-CN" sz="1800" baseline="-25000" dirty="0" smtClean="0"/>
              <a:t>12</a:t>
            </a:r>
            <a:r>
              <a:rPr lang="en-US" altLang="zh-CN" sz="1800" dirty="0" smtClean="0"/>
              <a:t> …a</a:t>
            </a:r>
            <a:r>
              <a:rPr lang="en-US" altLang="zh-CN" sz="1800" baseline="-25000" dirty="0" smtClean="0"/>
              <a:t>1n</a:t>
            </a:r>
            <a:r>
              <a:rPr lang="en-US" altLang="zh-CN" sz="1800" dirty="0" smtClean="0"/>
              <a:t>              a</a:t>
            </a:r>
            <a:r>
              <a:rPr lang="en-US" altLang="zh-CN" sz="1800" baseline="-25000" dirty="0" smtClean="0"/>
              <a:t>11</a:t>
            </a:r>
            <a:r>
              <a:rPr lang="en-US" altLang="zh-CN" sz="1800" dirty="0" smtClean="0"/>
              <a:t> a</a:t>
            </a:r>
            <a:r>
              <a:rPr lang="en-US" altLang="zh-CN" sz="1800" baseline="-25000" dirty="0" smtClean="0"/>
              <a:t>12</a:t>
            </a:r>
            <a:r>
              <a:rPr lang="en-US" altLang="zh-CN" sz="1800" dirty="0" smtClean="0"/>
              <a:t> …a</a:t>
            </a:r>
            <a:r>
              <a:rPr lang="en-US" altLang="zh-CN" sz="1800" baseline="-25000" dirty="0" smtClean="0"/>
              <a:t>1n</a:t>
            </a:r>
            <a:r>
              <a:rPr lang="en-US" altLang="zh-CN" sz="1800" dirty="0" smtClean="0"/>
              <a:t>                  a</a:t>
            </a:r>
            <a:r>
              <a:rPr lang="en-US" altLang="zh-CN" sz="1800" baseline="-25000" dirty="0" smtClean="0"/>
              <a:t>11</a:t>
            </a:r>
          </a:p>
          <a:p>
            <a:pPr>
              <a:buNone/>
            </a:pPr>
            <a:r>
              <a:rPr lang="en-US" altLang="zh-CN" sz="1800" dirty="0" smtClean="0"/>
              <a:t>       a</a:t>
            </a:r>
            <a:r>
              <a:rPr lang="en-US" altLang="zh-CN" sz="1800" baseline="-25000" dirty="0" smtClean="0"/>
              <a:t>21</a:t>
            </a:r>
            <a:r>
              <a:rPr lang="en-US" altLang="zh-CN" sz="1800" dirty="0" smtClean="0"/>
              <a:t>  a</a:t>
            </a:r>
            <a:r>
              <a:rPr lang="en-US" altLang="zh-CN" sz="1800" baseline="-25000" dirty="0" smtClean="0"/>
              <a:t>22</a:t>
            </a:r>
            <a:r>
              <a:rPr lang="en-US" altLang="zh-CN" sz="1800" dirty="0" smtClean="0"/>
              <a:t> …a</a:t>
            </a:r>
            <a:r>
              <a:rPr lang="en-US" altLang="zh-CN" sz="1800" baseline="-25000" dirty="0" smtClean="0"/>
              <a:t>2n</a:t>
            </a:r>
            <a:r>
              <a:rPr lang="en-US" altLang="zh-CN" sz="1800" dirty="0" smtClean="0"/>
              <a:t>                     a</a:t>
            </a:r>
            <a:r>
              <a:rPr lang="en-US" altLang="zh-CN" sz="1800" baseline="-25000" dirty="0" smtClean="0"/>
              <a:t>22</a:t>
            </a:r>
            <a:r>
              <a:rPr lang="en-US" altLang="zh-CN" sz="1800" dirty="0" smtClean="0"/>
              <a:t> …a</a:t>
            </a:r>
            <a:r>
              <a:rPr lang="en-US" altLang="zh-CN" sz="1800" baseline="-25000" dirty="0" smtClean="0"/>
              <a:t>2n</a:t>
            </a:r>
            <a:r>
              <a:rPr lang="en-US" altLang="zh-CN" sz="1800" dirty="0" smtClean="0"/>
              <a:t>                a</a:t>
            </a:r>
            <a:r>
              <a:rPr lang="en-US" altLang="zh-CN" sz="1800" baseline="-25000" dirty="0" smtClean="0"/>
              <a:t>21</a:t>
            </a:r>
            <a:r>
              <a:rPr lang="en-US" altLang="zh-CN" sz="1800" dirty="0" smtClean="0"/>
              <a:t> a</a:t>
            </a:r>
            <a:r>
              <a:rPr lang="en-US" altLang="zh-CN" sz="1800" baseline="-25000" dirty="0" smtClean="0"/>
              <a:t>22</a:t>
            </a:r>
          </a:p>
          <a:p>
            <a:pPr>
              <a:buNone/>
            </a:pPr>
            <a:r>
              <a:rPr lang="en-US" altLang="zh-CN" sz="1800" dirty="0" smtClean="0"/>
              <a:t>         ………..                           ……….                ………</a:t>
            </a:r>
          </a:p>
          <a:p>
            <a:pPr>
              <a:buNone/>
            </a:pPr>
            <a:r>
              <a:rPr lang="en-US" altLang="zh-CN" sz="1800" dirty="0" smtClean="0"/>
              <a:t>       a</a:t>
            </a:r>
            <a:r>
              <a:rPr lang="en-US" altLang="zh-CN" sz="1800" baseline="-25000" dirty="0" smtClean="0"/>
              <a:t>n1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n1</a:t>
            </a:r>
            <a:r>
              <a:rPr lang="en-US" altLang="zh-CN" sz="1800" dirty="0" smtClean="0"/>
              <a:t> …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nn</a:t>
            </a:r>
            <a:r>
              <a:rPr lang="en-US" altLang="zh-CN" sz="1800" dirty="0" smtClean="0"/>
              <a:t>                                 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nn</a:t>
            </a:r>
            <a:r>
              <a:rPr lang="en-US" altLang="zh-CN" sz="1800" dirty="0" smtClean="0"/>
              <a:t>              a</a:t>
            </a:r>
            <a:r>
              <a:rPr lang="en-US" altLang="zh-CN" sz="1800" baseline="-25000" dirty="0" smtClean="0"/>
              <a:t>n1</a:t>
            </a:r>
            <a:r>
              <a:rPr lang="en-US" altLang="zh-CN" sz="1800" dirty="0" smtClean="0"/>
              <a:t> a</a:t>
            </a:r>
            <a:r>
              <a:rPr lang="en-US" altLang="zh-CN" sz="1800" baseline="-25000" dirty="0" smtClean="0"/>
              <a:t>n2</a:t>
            </a:r>
            <a:r>
              <a:rPr lang="en-US" altLang="zh-CN" sz="1800" dirty="0" smtClean="0"/>
              <a:t> … 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nn</a:t>
            </a:r>
            <a:endParaRPr lang="en-US" altLang="zh-CN" sz="1800" baseline="-25000" dirty="0" smtClean="0"/>
          </a:p>
          <a:p>
            <a:pPr>
              <a:buNone/>
            </a:pPr>
            <a:r>
              <a:rPr lang="en-US" altLang="zh-CN" sz="1800" dirty="0" smtClean="0"/>
              <a:t>              (a)                                    (b)                               (c)</a:t>
            </a:r>
          </a:p>
          <a:p>
            <a:endParaRPr lang="zh-CN" altLang="en-US" sz="1800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168810" y="5232401"/>
            <a:ext cx="6248400" cy="1219200"/>
            <a:chOff x="672" y="3168"/>
            <a:chExt cx="3936" cy="768"/>
          </a:xfrm>
        </p:grpSpPr>
        <p:sp>
          <p:nvSpPr>
            <p:cNvPr id="5" name="AutoShape 4"/>
            <p:cNvSpPr>
              <a:spLocks/>
            </p:cNvSpPr>
            <p:nvPr/>
          </p:nvSpPr>
          <p:spPr bwMode="auto">
            <a:xfrm>
              <a:off x="672" y="3216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1632" y="3216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2064" y="3168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3216" y="3168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3456" y="3216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4560" y="3168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3600" tIns="46800" rIns="936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zh-CN" sz="1700" dirty="0" smtClean="0">
                <a:latin typeface="Times New Roman" pitchFamily="18" charset="0"/>
              </a:rPr>
              <a:t>1)    </a:t>
            </a:r>
            <a:r>
              <a:rPr kumimoji="1" lang="zh-CN" altLang="en-US" sz="1700" dirty="0" smtClean="0">
                <a:latin typeface="Times New Roman" pitchFamily="18" charset="0"/>
              </a:rPr>
              <a:t>存放对称矩阵</a:t>
            </a:r>
            <a:r>
              <a:rPr kumimoji="1" lang="en-US" altLang="zh-CN" sz="1700" dirty="0" smtClean="0">
                <a:latin typeface="Times New Roman" pitchFamily="18" charset="0"/>
              </a:rPr>
              <a:t>A</a:t>
            </a:r>
            <a:r>
              <a:rPr kumimoji="1" lang="zh-CN" altLang="en-US" sz="1700" dirty="0" smtClean="0">
                <a:latin typeface="Times New Roman" pitchFamily="18" charset="0"/>
              </a:rPr>
              <a:t>上三角部分或下三角部分的一维数组</a:t>
            </a:r>
            <a:r>
              <a:rPr kumimoji="1" lang="en-US" altLang="zh-CN" sz="1700" dirty="0" smtClean="0">
                <a:latin typeface="Times New Roman" pitchFamily="18" charset="0"/>
              </a:rPr>
              <a:t>B</a:t>
            </a:r>
            <a:r>
              <a:rPr kumimoji="1" lang="zh-CN" altLang="en-US" sz="1700" dirty="0" smtClean="0">
                <a:latin typeface="Times New Roman" pitchFamily="18" charset="0"/>
              </a:rPr>
              <a:t>有多少元素？</a:t>
            </a:r>
            <a:endParaRPr kumimoji="1" lang="zh-CN" altLang="en-US" sz="1700" dirty="0" smtClean="0">
              <a:solidFill>
                <a:srgbClr val="CC000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a11</a:t>
            </a:r>
            <a:r>
              <a:rPr kumimoji="1" lang="en-US" altLang="zh-CN" sz="1700" dirty="0" smtClean="0">
                <a:latin typeface="Times New Roman" pitchFamily="18" charset="0"/>
              </a:rPr>
              <a:t>  </a:t>
            </a: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a12</a:t>
            </a:r>
            <a:r>
              <a:rPr kumimoji="1" lang="en-US" altLang="zh-CN" sz="1700" dirty="0" smtClean="0">
                <a:latin typeface="Times New Roman" pitchFamily="18" charset="0"/>
              </a:rPr>
              <a:t>  </a:t>
            </a: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a13</a:t>
            </a:r>
            <a:r>
              <a:rPr kumimoji="1" lang="en-US" altLang="zh-CN" sz="1700" dirty="0" smtClean="0">
                <a:latin typeface="Times New Roman" pitchFamily="18" charset="0"/>
              </a:rPr>
              <a:t>…</a:t>
            </a: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a1n</a:t>
            </a:r>
            <a:r>
              <a:rPr kumimoji="1" lang="en-US" altLang="zh-CN" sz="1700" dirty="0" smtClean="0">
                <a:latin typeface="Times New Roman" pitchFamily="18" charset="0"/>
              </a:rPr>
              <a:t>       </a:t>
            </a:r>
            <a:r>
              <a:rPr kumimoji="1" lang="en-US" altLang="zh-CN" sz="1700" dirty="0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kumimoji="1" lang="zh-CN" altLang="en-US" sz="17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  <a:r>
              <a:rPr kumimoji="1" lang="zh-CN" altLang="en-US" sz="1700" dirty="0" smtClean="0">
                <a:latin typeface="Times New Roman" pitchFamily="18" charset="0"/>
              </a:rPr>
              <a:t>                   显然元素个数为：</a:t>
            </a:r>
          </a:p>
          <a:p>
            <a:pPr>
              <a:buNone/>
            </a:pPr>
            <a:r>
              <a:rPr kumimoji="1" lang="en-US" altLang="zh-CN" sz="1700" dirty="0" smtClean="0">
                <a:latin typeface="Times New Roman" pitchFamily="18" charset="0"/>
              </a:rPr>
              <a:t>a21  </a:t>
            </a: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a22</a:t>
            </a:r>
            <a:r>
              <a:rPr kumimoji="1" lang="en-US" altLang="zh-CN" sz="1700" dirty="0" smtClean="0">
                <a:latin typeface="Times New Roman" pitchFamily="18" charset="0"/>
              </a:rPr>
              <a:t>  </a:t>
            </a: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a23</a:t>
            </a:r>
            <a:r>
              <a:rPr kumimoji="1" lang="en-US" altLang="zh-CN" sz="1700" dirty="0" smtClean="0">
                <a:latin typeface="Times New Roman" pitchFamily="18" charset="0"/>
              </a:rPr>
              <a:t>…</a:t>
            </a: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a2n       </a:t>
            </a:r>
            <a:r>
              <a:rPr kumimoji="1" lang="en-US" altLang="zh-CN" sz="1700" dirty="0" smtClean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kumimoji="1" lang="zh-CN" altLang="en-US" sz="17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  <a:r>
              <a:rPr kumimoji="1" lang="zh-CN" altLang="en-US" sz="1700" dirty="0" smtClean="0">
                <a:solidFill>
                  <a:schemeClr val="accent2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1700" dirty="0" smtClean="0">
                <a:solidFill>
                  <a:schemeClr val="tx2"/>
                </a:solidFill>
                <a:latin typeface="Times New Roman" pitchFamily="18" charset="0"/>
              </a:rPr>
              <a:t>1+2+3+…n=n(n+1)/2</a:t>
            </a:r>
          </a:p>
          <a:p>
            <a:pPr>
              <a:buNone/>
            </a:pPr>
            <a:r>
              <a:rPr kumimoji="1" lang="en-US" altLang="zh-CN" sz="1700" dirty="0" smtClean="0">
                <a:latin typeface="Times New Roman" pitchFamily="18" charset="0"/>
              </a:rPr>
              <a:t>a31  a32 </a:t>
            </a:r>
            <a:r>
              <a:rPr kumimoji="1" lang="en-US" altLang="zh-CN" sz="1700" dirty="0" smtClean="0">
                <a:solidFill>
                  <a:srgbClr val="990033"/>
                </a:solidFill>
                <a:latin typeface="Times New Roman" pitchFamily="18" charset="0"/>
              </a:rPr>
              <a:t> </a:t>
            </a: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a33</a:t>
            </a:r>
            <a:r>
              <a:rPr kumimoji="1" lang="en-US" altLang="zh-CN" sz="1700" dirty="0" smtClean="0">
                <a:latin typeface="Times New Roman" pitchFamily="18" charset="0"/>
              </a:rPr>
              <a:t>…</a:t>
            </a: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a3n       </a:t>
            </a:r>
            <a:r>
              <a:rPr kumimoji="1" lang="en-US" altLang="zh-CN" sz="1700" dirty="0" smtClean="0">
                <a:solidFill>
                  <a:schemeClr val="tx2"/>
                </a:solidFill>
                <a:latin typeface="Times New Roman" pitchFamily="18" charset="0"/>
              </a:rPr>
              <a:t>n-2</a:t>
            </a:r>
            <a:r>
              <a:rPr kumimoji="1" lang="zh-CN" altLang="en-US" sz="17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pPr>
              <a:buNone/>
            </a:pPr>
            <a:r>
              <a:rPr kumimoji="1" lang="en-US" altLang="zh-CN" sz="1700" dirty="0" smtClean="0">
                <a:latin typeface="Times New Roman" pitchFamily="18" charset="0"/>
              </a:rPr>
              <a:t>….   ….  ….     ….         </a:t>
            </a:r>
            <a:r>
              <a:rPr kumimoji="1" lang="en-US" altLang="zh-CN" sz="1700" dirty="0" smtClean="0">
                <a:solidFill>
                  <a:schemeClr val="tx2"/>
                </a:solidFill>
                <a:latin typeface="Times New Roman" pitchFamily="18" charset="0"/>
              </a:rPr>
              <a:t>…….</a:t>
            </a:r>
          </a:p>
          <a:p>
            <a:pPr>
              <a:buNone/>
            </a:pPr>
            <a:r>
              <a:rPr kumimoji="1" lang="en-US" altLang="zh-CN" sz="1700" dirty="0" smtClean="0">
                <a:latin typeface="Times New Roman" pitchFamily="18" charset="0"/>
              </a:rPr>
              <a:t>an1  an2  an3…</a:t>
            </a:r>
            <a:r>
              <a:rPr kumimoji="1" lang="en-US" altLang="zh-CN" sz="1700" dirty="0" err="1" smtClean="0">
                <a:solidFill>
                  <a:srgbClr val="CC0000"/>
                </a:solidFill>
                <a:latin typeface="Times New Roman" pitchFamily="18" charset="0"/>
              </a:rPr>
              <a:t>ann</a:t>
            </a:r>
            <a:r>
              <a:rPr kumimoji="1" lang="en-US" altLang="zh-CN" sz="1700" dirty="0" smtClean="0">
                <a:solidFill>
                  <a:srgbClr val="CC0000"/>
                </a:solidFill>
                <a:latin typeface="Times New Roman" pitchFamily="18" charset="0"/>
              </a:rPr>
              <a:t>       </a:t>
            </a:r>
            <a:r>
              <a:rPr kumimoji="1" lang="en-US" altLang="zh-CN" sz="1700" dirty="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17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700" dirty="0">
                <a:latin typeface="Times New Roman" pitchFamily="18" charset="0"/>
              </a:rPr>
              <a:t>2</a:t>
            </a:r>
            <a:r>
              <a:rPr kumimoji="1" lang="zh-CN" altLang="en-US" sz="1700" dirty="0">
                <a:latin typeface="Times New Roman" pitchFamily="18" charset="0"/>
              </a:rPr>
              <a:t>） 若在一维数组</a:t>
            </a:r>
            <a:r>
              <a:rPr kumimoji="1" lang="en-US" altLang="zh-CN" sz="1700" dirty="0">
                <a:latin typeface="Times New Roman" pitchFamily="18" charset="0"/>
              </a:rPr>
              <a:t>B</a:t>
            </a:r>
            <a:r>
              <a:rPr kumimoji="1" lang="zh-CN" altLang="en-US" sz="1700" dirty="0">
                <a:latin typeface="Times New Roman" pitchFamily="18" charset="0"/>
              </a:rPr>
              <a:t>中从</a:t>
            </a:r>
            <a:r>
              <a:rPr kumimoji="1" lang="en-US" altLang="zh-CN" sz="1700" dirty="0">
                <a:latin typeface="Times New Roman" pitchFamily="18" charset="0"/>
              </a:rPr>
              <a:t>0</a:t>
            </a:r>
            <a:r>
              <a:rPr kumimoji="1" lang="zh-CN" altLang="en-US" sz="1700" dirty="0">
                <a:latin typeface="Times New Roman" pitchFamily="18" charset="0"/>
              </a:rPr>
              <a:t>号位置开始存放，则如图</a:t>
            </a:r>
            <a:r>
              <a:rPr kumimoji="1" lang="en-US" altLang="zh-CN" sz="1700" dirty="0">
                <a:latin typeface="Times New Roman" pitchFamily="18" charset="0"/>
              </a:rPr>
              <a:t>(a)</a:t>
            </a:r>
            <a:r>
              <a:rPr kumimoji="1" lang="zh-CN" altLang="en-US" sz="1700" dirty="0">
                <a:latin typeface="Times New Roman" pitchFamily="18" charset="0"/>
              </a:rPr>
              <a:t>所示的对称矩阵中的任一元素</a:t>
            </a:r>
            <a:r>
              <a:rPr kumimoji="1" lang="en-US" altLang="zh-CN" sz="1700" dirty="0" err="1">
                <a:latin typeface="Times New Roman" pitchFamily="18" charset="0"/>
              </a:rPr>
              <a:t>aij</a:t>
            </a:r>
            <a:r>
              <a:rPr kumimoji="1" lang="zh-CN" altLang="en-US" sz="1700" dirty="0">
                <a:latin typeface="Times New Roman" pitchFamily="18" charset="0"/>
              </a:rPr>
              <a:t>在只存上三角部分的情形下</a:t>
            </a:r>
            <a:r>
              <a:rPr kumimoji="1" lang="en-US" altLang="zh-CN" sz="1700" dirty="0">
                <a:latin typeface="Times New Roman" pitchFamily="18" charset="0"/>
              </a:rPr>
              <a:t>(</a:t>
            </a:r>
            <a:r>
              <a:rPr kumimoji="1" lang="zh-CN" altLang="en-US" sz="1700" dirty="0">
                <a:latin typeface="Times New Roman" pitchFamily="18" charset="0"/>
              </a:rPr>
              <a:t>图</a:t>
            </a:r>
            <a:r>
              <a:rPr kumimoji="1" lang="en-US" altLang="zh-CN" sz="1700" dirty="0">
                <a:latin typeface="Times New Roman" pitchFamily="18" charset="0"/>
              </a:rPr>
              <a:t>(b))</a:t>
            </a:r>
            <a:r>
              <a:rPr kumimoji="1" lang="zh-CN" altLang="en-US" sz="1700" dirty="0">
                <a:latin typeface="Times New Roman" pitchFamily="18" charset="0"/>
              </a:rPr>
              <a:t>应存于一维数组的什么下标位置？给出计算公式</a:t>
            </a:r>
            <a:r>
              <a:rPr kumimoji="1" lang="zh-CN" altLang="en-US" sz="1700" dirty="0" smtClean="0">
                <a:latin typeface="Times New Roman" pitchFamily="18" charset="0"/>
              </a:rPr>
              <a:t>。</a:t>
            </a:r>
            <a:endParaRPr kumimoji="1" lang="en-US" altLang="zh-CN" sz="1700" dirty="0" smtClean="0">
              <a:latin typeface="Times New Roman" pitchFamily="18" charset="0"/>
            </a:endParaRPr>
          </a:p>
          <a:p>
            <a:r>
              <a:rPr kumimoji="1" lang="en-US" altLang="zh-CN" sz="1800" dirty="0" smtClean="0">
                <a:latin typeface="Times New Roman" pitchFamily="18" charset="0"/>
              </a:rPr>
              <a:t>a11  a12  a13…a1n       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kumimoji="1" lang="zh-CN" altLang="en-US" sz="18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  <a:r>
              <a:rPr kumimoji="1" lang="zh-CN" altLang="en-US" sz="1800" dirty="0" smtClean="0">
                <a:solidFill>
                  <a:schemeClr val="accent2"/>
                </a:solidFill>
                <a:latin typeface="Times New Roman" pitchFamily="18" charset="0"/>
              </a:rPr>
              <a:t>                </a:t>
            </a:r>
          </a:p>
          <a:p>
            <a:r>
              <a:rPr kumimoji="1" lang="zh-CN" altLang="en-US" sz="1800" dirty="0" smtClean="0">
                <a:latin typeface="Times New Roman" pitchFamily="18" charset="0"/>
              </a:rPr>
              <a:t>        </a:t>
            </a:r>
            <a:r>
              <a:rPr kumimoji="1" lang="en-US" altLang="zh-CN" sz="1800" dirty="0" smtClean="0">
                <a:latin typeface="Times New Roman" pitchFamily="18" charset="0"/>
              </a:rPr>
              <a:t>a22  a23…a2n       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kumimoji="1" lang="zh-CN" altLang="en-US" sz="18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zh-CN" altLang="en-US" sz="1800" dirty="0" smtClean="0">
                <a:latin typeface="Times New Roman" pitchFamily="18" charset="0"/>
              </a:rPr>
              <a:t>                </a:t>
            </a:r>
            <a:r>
              <a:rPr kumimoji="1" lang="en-US" altLang="zh-CN" sz="1800" dirty="0" smtClean="0">
                <a:latin typeface="Times New Roman" pitchFamily="18" charset="0"/>
              </a:rPr>
              <a:t>a33…</a:t>
            </a:r>
            <a:r>
              <a:rPr kumimoji="1" lang="en-US" altLang="zh-CN" sz="1800" dirty="0" smtClean="0">
                <a:solidFill>
                  <a:srgbClr val="CC0000"/>
                </a:solidFill>
                <a:latin typeface="Times New Roman" pitchFamily="18" charset="0"/>
              </a:rPr>
              <a:t>a3n</a:t>
            </a:r>
            <a:r>
              <a:rPr kumimoji="1" lang="en-US" altLang="zh-CN" sz="1800" dirty="0" smtClean="0">
                <a:latin typeface="Times New Roman" pitchFamily="18" charset="0"/>
              </a:rPr>
              <a:t>       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Times New Roman" pitchFamily="18" charset="0"/>
              </a:rPr>
              <a:t>n-2</a:t>
            </a:r>
            <a:r>
              <a:rPr kumimoji="1" lang="zh-CN" altLang="en-US" sz="18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zh-CN" altLang="en-US" sz="1800" dirty="0" smtClean="0">
                <a:latin typeface="Times New Roman" pitchFamily="18" charset="0"/>
              </a:rPr>
              <a:t>               </a:t>
            </a:r>
            <a:r>
              <a:rPr kumimoji="1" lang="en-US" altLang="zh-CN" sz="1800" dirty="0" smtClean="0">
                <a:latin typeface="Times New Roman" pitchFamily="18" charset="0"/>
              </a:rPr>
              <a:t>…………        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Times New Roman" pitchFamily="18" charset="0"/>
              </a:rPr>
              <a:t>………</a:t>
            </a:r>
          </a:p>
          <a:p>
            <a:r>
              <a:rPr kumimoji="1" lang="en-US" altLang="zh-CN" sz="1800" dirty="0" smtClean="0">
                <a:latin typeface="Times New Roman" pitchFamily="18" charset="0"/>
              </a:rPr>
              <a:t>                          </a:t>
            </a:r>
            <a:r>
              <a:rPr kumimoji="1" lang="en-US" altLang="zh-CN" sz="1800" dirty="0" err="1" smtClean="0">
                <a:latin typeface="Times New Roman" pitchFamily="18" charset="0"/>
              </a:rPr>
              <a:t>ann</a:t>
            </a:r>
            <a:r>
              <a:rPr kumimoji="1" lang="en-US" altLang="zh-CN" sz="1800" dirty="0" smtClean="0">
                <a:latin typeface="Times New Roman" pitchFamily="18" charset="0"/>
              </a:rPr>
              <a:t>       </a:t>
            </a:r>
            <a:r>
              <a:rPr kumimoji="1" lang="en-US" altLang="zh-CN" sz="1800" dirty="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18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endParaRPr kumimoji="1" lang="zh-CN" altLang="en-US" sz="1800" dirty="0" smtClean="0">
              <a:latin typeface="Times New Roman" pitchFamily="18" charset="0"/>
            </a:endParaRPr>
          </a:p>
          <a:p>
            <a:endParaRPr kumimoji="1" lang="en-US" altLang="zh-CN" sz="1800" dirty="0" smtClean="0">
              <a:latin typeface="Times New Roman" pitchFamily="18" charset="0"/>
            </a:endParaRPr>
          </a:p>
          <a:p>
            <a:pPr>
              <a:buNone/>
            </a:pPr>
            <a:endParaRPr kumimoji="1" lang="zh-CN" altLang="en-US" sz="1700" dirty="0">
              <a:latin typeface="Times New Roman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3893457" y="2547258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892799" y="2278742"/>
            <a:ext cx="2815772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以</a:t>
            </a:r>
            <a:r>
              <a:rPr kumimoji="1" lang="en-US" altLang="zh-CN" dirty="0">
                <a:latin typeface="Times New Roman" pitchFamily="18" charset="0"/>
              </a:rPr>
              <a:t>a3n</a:t>
            </a:r>
            <a:r>
              <a:rPr kumimoji="1" lang="zh-CN" altLang="en-US" dirty="0">
                <a:latin typeface="Times New Roman" pitchFamily="18" charset="0"/>
              </a:rPr>
              <a:t>为例，其为第：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n+</a:t>
            </a:r>
            <a:r>
              <a:rPr kumimoji="1" lang="zh-CN" altLang="en-US" dirty="0">
                <a:latin typeface="Times New Roman" pitchFamily="18" charset="0"/>
              </a:rPr>
              <a:t>（</a:t>
            </a:r>
            <a:r>
              <a:rPr kumimoji="1" lang="en-US" altLang="zh-CN" dirty="0">
                <a:latin typeface="Times New Roman" pitchFamily="18" charset="0"/>
              </a:rPr>
              <a:t>n-1)+[(n-3) +1  ] </a:t>
            </a:r>
            <a:r>
              <a:rPr kumimoji="1" lang="zh-CN" altLang="en-US" dirty="0">
                <a:latin typeface="Times New Roman" pitchFamily="18" charset="0"/>
              </a:rPr>
              <a:t>个元素</a:t>
            </a:r>
          </a:p>
          <a:p>
            <a:pPr>
              <a:spcBef>
                <a:spcPct val="50000"/>
              </a:spcBef>
            </a:pPr>
            <a:endParaRPr kumimoji="1" lang="zh-CN" altLang="en-US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由此可得“通用公式”：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 err="1">
                <a:latin typeface="Times New Roman" pitchFamily="18" charset="0"/>
              </a:rPr>
              <a:t>aij</a:t>
            </a:r>
            <a:r>
              <a:rPr kumimoji="1" lang="zh-CN" altLang="en-US" dirty="0">
                <a:latin typeface="Times New Roman" pitchFamily="18" charset="0"/>
              </a:rPr>
              <a:t>为第 </a:t>
            </a:r>
            <a:r>
              <a:rPr kumimoji="1" lang="en-US" altLang="zh-CN" dirty="0">
                <a:latin typeface="Times New Roman" pitchFamily="18" charset="0"/>
              </a:rPr>
              <a:t>n+(n-1)+(n-2)+….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+[n-(i-2)] +(j-</a:t>
            </a:r>
            <a:r>
              <a:rPr kumimoji="1" lang="en-US" altLang="zh-CN" dirty="0" err="1">
                <a:latin typeface="Times New Roman" pitchFamily="18" charset="0"/>
              </a:rPr>
              <a:t>i</a:t>
            </a:r>
            <a:r>
              <a:rPr kumimoji="1" lang="en-US" altLang="zh-CN" dirty="0">
                <a:latin typeface="Times New Roman" pitchFamily="18" charset="0"/>
              </a:rPr>
              <a:t>) +1</a:t>
            </a:r>
          </a:p>
          <a:p>
            <a:pPr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=(2n-i+2)(i-1)/2+(j-</a:t>
            </a:r>
            <a:r>
              <a:rPr kumimoji="1" lang="en-US" altLang="zh-CN" dirty="0" err="1">
                <a:latin typeface="Times New Roman" pitchFamily="18" charset="0"/>
              </a:rPr>
              <a:t>i</a:t>
            </a:r>
            <a:r>
              <a:rPr kumimoji="1" lang="en-US" altLang="zh-CN" dirty="0">
                <a:latin typeface="Times New Roman" pitchFamily="18" charset="0"/>
              </a:rPr>
              <a:t>)+1</a:t>
            </a:r>
            <a:r>
              <a:rPr kumimoji="1" lang="zh-CN" altLang="en-US" dirty="0">
                <a:latin typeface="Times New Roman" pitchFamily="18" charset="0"/>
              </a:rPr>
              <a:t>个元素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3364993"/>
            <a:ext cx="7010400" cy="2602420"/>
          </a:xfrm>
        </p:spPr>
        <p:txBody>
          <a:bodyPr/>
          <a:lstStyle/>
          <a:p>
            <a:r>
              <a:rPr kumimoji="1" lang="zh-CN" altLang="en-US" sz="2000" dirty="0">
                <a:latin typeface="Times New Roman" pitchFamily="18" charset="0"/>
              </a:rPr>
              <a:t>结束了吗？没有！因为刚才讨论的都是</a:t>
            </a:r>
            <a:r>
              <a:rPr kumimoji="1" lang="en-US" altLang="zh-CN" sz="2000" u="sng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&lt;=j</a:t>
            </a:r>
            <a:r>
              <a:rPr kumimoji="1" lang="zh-CN" altLang="en-US" sz="2000" dirty="0">
                <a:latin typeface="Times New Roman" pitchFamily="18" charset="0"/>
              </a:rPr>
              <a:t>的情况！</a:t>
            </a:r>
          </a:p>
          <a:p>
            <a:r>
              <a:rPr kumimoji="1" lang="zh-CN" altLang="en-US" sz="2000" dirty="0">
                <a:latin typeface="Times New Roman" pitchFamily="18" charset="0"/>
              </a:rPr>
              <a:t>当</a:t>
            </a:r>
            <a:r>
              <a:rPr kumimoji="1" lang="en-US" altLang="zh-CN" sz="2000" u="sng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&gt;j</a:t>
            </a:r>
            <a:r>
              <a:rPr kumimoji="1" lang="zh-CN" altLang="en-US" sz="2000" dirty="0">
                <a:latin typeface="Times New Roman" pitchFamily="18" charset="0"/>
              </a:rPr>
              <a:t>时候呢？很简单，把公式中的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zh-CN" altLang="en-US" sz="2000" dirty="0">
                <a:latin typeface="Times New Roman" pitchFamily="18" charset="0"/>
              </a:rPr>
              <a:t>和</a:t>
            </a:r>
            <a:r>
              <a:rPr kumimoji="1" lang="en-US" altLang="zh-CN" sz="2000" dirty="0">
                <a:latin typeface="Times New Roman" pitchFamily="18" charset="0"/>
              </a:rPr>
              <a:t>j</a:t>
            </a:r>
            <a:r>
              <a:rPr kumimoji="1" lang="zh-CN" altLang="en-US" sz="2000" dirty="0">
                <a:latin typeface="Times New Roman" pitchFamily="18" charset="0"/>
              </a:rPr>
              <a:t>的位置换一下即可！</a:t>
            </a:r>
          </a:p>
          <a:p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(2n-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+2)(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-1)/2+(</a:t>
            </a:r>
            <a:r>
              <a:rPr kumimoji="1" lang="en-US" altLang="zh-CN" sz="2000" u="sng" dirty="0">
                <a:solidFill>
                  <a:srgbClr val="CC0000"/>
                </a:solidFill>
                <a:latin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-</a:t>
            </a:r>
            <a:r>
              <a:rPr kumimoji="1" lang="en-US" altLang="zh-CN" sz="2000" u="sng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)+1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变为： 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(2n-j+2)(j-1)/2+(</a:t>
            </a:r>
            <a:r>
              <a:rPr kumimoji="1" lang="en-US" altLang="zh-CN" sz="2000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-j)+1 </a:t>
            </a:r>
          </a:p>
          <a:p>
            <a:endParaRPr lang="zh-CN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78381" y="1567380"/>
            <a:ext cx="71278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Times New Roman" pitchFamily="18" charset="0"/>
              </a:rPr>
              <a:t>在这里注意一个小细节，其实， </a:t>
            </a:r>
            <a:r>
              <a:rPr kumimoji="1" lang="en-US" altLang="zh-CN" sz="2000" dirty="0" err="1">
                <a:latin typeface="Times New Roman" pitchFamily="18" charset="0"/>
              </a:rPr>
              <a:t>aij</a:t>
            </a:r>
            <a:r>
              <a:rPr kumimoji="1" lang="zh-CN" altLang="en-US" sz="2000" dirty="0">
                <a:latin typeface="Times New Roman" pitchFamily="18" charset="0"/>
              </a:rPr>
              <a:t>为第 </a:t>
            </a:r>
            <a:r>
              <a:rPr kumimoji="1" lang="en-US" altLang="zh-CN" sz="2000" dirty="0">
                <a:latin typeface="Times New Roman" pitchFamily="18" charset="0"/>
              </a:rPr>
              <a:t>n+(n-1)+(n-2)+….+[n-(i-2)] +(j-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) +1=(2n-i+2)(i-1)/2+(j-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)+1</a:t>
            </a:r>
            <a:r>
              <a:rPr kumimoji="1" lang="zh-CN" altLang="en-US" sz="2000" dirty="0">
                <a:latin typeface="Times New Roman" pitchFamily="18" charset="0"/>
              </a:rPr>
              <a:t>这个公式的推导是基于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&gt;1</a:t>
            </a:r>
            <a:r>
              <a:rPr kumimoji="1" lang="zh-CN" altLang="en-US" sz="2000" dirty="0">
                <a:latin typeface="Times New Roman" pitchFamily="18" charset="0"/>
              </a:rPr>
              <a:t>的情况下讨论的，当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=1</a:t>
            </a:r>
            <a:r>
              <a:rPr kumimoji="1" lang="zh-CN" altLang="en-US" sz="2000" dirty="0">
                <a:latin typeface="Times New Roman" pitchFamily="18" charset="0"/>
              </a:rPr>
              <a:t>时</a:t>
            </a:r>
            <a:r>
              <a:rPr kumimoji="1" lang="en-US" altLang="zh-CN" sz="2000" dirty="0" err="1">
                <a:latin typeface="Times New Roman" pitchFamily="18" charset="0"/>
              </a:rPr>
              <a:t>aij</a:t>
            </a:r>
            <a:r>
              <a:rPr kumimoji="1" lang="en-US" altLang="zh-CN" sz="2000" dirty="0">
                <a:latin typeface="Times New Roman" pitchFamily="18" charset="0"/>
              </a:rPr>
              <a:t>=j-i+1;</a:t>
            </a:r>
          </a:p>
          <a:p>
            <a:r>
              <a:rPr kumimoji="1" lang="zh-CN" altLang="en-US" sz="2000" dirty="0">
                <a:latin typeface="Times New Roman" pitchFamily="18" charset="0"/>
              </a:rPr>
              <a:t>当然了，最后二者合并结果为</a:t>
            </a:r>
            <a:r>
              <a:rPr kumimoji="1" lang="en-US" altLang="zh-CN" sz="2000" dirty="0">
                <a:latin typeface="Times New Roman" pitchFamily="18" charset="0"/>
              </a:rPr>
              <a:t>(2n-i+2)(i-1)/2+(j-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)+1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9992" y="1060704"/>
            <a:ext cx="7010400" cy="5449824"/>
          </a:xfrm>
        </p:spPr>
        <p:txBody>
          <a:bodyPr/>
          <a:lstStyle/>
          <a:p>
            <a:r>
              <a:rPr kumimoji="1" lang="en-US" altLang="zh-CN" sz="2000" dirty="0" smtClean="0">
                <a:latin typeface="Times New Roman" pitchFamily="18" charset="0"/>
              </a:rPr>
              <a:t>3</a:t>
            </a:r>
            <a:r>
              <a:rPr kumimoji="1" lang="zh-CN" altLang="en-US" sz="2000" dirty="0" smtClean="0">
                <a:latin typeface="Times New Roman" pitchFamily="18" charset="0"/>
              </a:rPr>
              <a:t>）若在一维数组</a:t>
            </a:r>
            <a:r>
              <a:rPr kumimoji="1" lang="en-US" altLang="zh-CN" sz="2000" dirty="0" smtClean="0">
                <a:latin typeface="Times New Roman" pitchFamily="18" charset="0"/>
              </a:rPr>
              <a:t>B</a:t>
            </a:r>
            <a:r>
              <a:rPr kumimoji="1" lang="zh-CN" altLang="en-US" sz="2000" dirty="0" smtClean="0">
                <a:latin typeface="Times New Roman" pitchFamily="18" charset="0"/>
              </a:rPr>
              <a:t>中从</a:t>
            </a:r>
            <a:r>
              <a:rPr kumimoji="1" lang="en-US" altLang="zh-CN" sz="2000" dirty="0" smtClean="0">
                <a:latin typeface="Times New Roman" pitchFamily="18" charset="0"/>
              </a:rPr>
              <a:t>0</a:t>
            </a:r>
            <a:r>
              <a:rPr kumimoji="1" lang="zh-CN" altLang="en-US" sz="2000" dirty="0" smtClean="0">
                <a:latin typeface="Times New Roman" pitchFamily="18" charset="0"/>
              </a:rPr>
              <a:t>号位置开始存放，则如图</a:t>
            </a:r>
            <a:r>
              <a:rPr kumimoji="1" lang="en-US" altLang="zh-CN" sz="2000" dirty="0" smtClean="0">
                <a:latin typeface="Times New Roman" pitchFamily="18" charset="0"/>
              </a:rPr>
              <a:t>(a)</a:t>
            </a:r>
            <a:r>
              <a:rPr kumimoji="1" lang="zh-CN" altLang="en-US" sz="2000" dirty="0" smtClean="0">
                <a:latin typeface="Times New Roman" pitchFamily="18" charset="0"/>
              </a:rPr>
              <a:t>所示的对称矩阵中的任一元素</a:t>
            </a:r>
            <a:r>
              <a:rPr kumimoji="1" lang="en-US" altLang="zh-CN" sz="2000" dirty="0" err="1" smtClean="0">
                <a:latin typeface="Times New Roman" pitchFamily="18" charset="0"/>
              </a:rPr>
              <a:t>aij</a:t>
            </a:r>
            <a:r>
              <a:rPr kumimoji="1" lang="zh-CN" altLang="en-US" sz="2000" dirty="0" smtClean="0">
                <a:latin typeface="Times New Roman" pitchFamily="18" charset="0"/>
              </a:rPr>
              <a:t>在只存下三角部分的情况下*</a:t>
            </a:r>
            <a:r>
              <a:rPr kumimoji="1" lang="en-US" altLang="zh-CN" sz="2000" dirty="0" smtClean="0">
                <a:latin typeface="Times New Roman" pitchFamily="18" charset="0"/>
              </a:rPr>
              <a:t>(</a:t>
            </a:r>
            <a:r>
              <a:rPr kumimoji="1" lang="zh-CN" altLang="en-US" sz="2000" dirty="0" smtClean="0">
                <a:latin typeface="Times New Roman" pitchFamily="18" charset="0"/>
              </a:rPr>
              <a:t>图</a:t>
            </a:r>
            <a:r>
              <a:rPr kumimoji="1" lang="en-US" altLang="zh-CN" sz="2000" dirty="0" smtClean="0">
                <a:latin typeface="Times New Roman" pitchFamily="18" charset="0"/>
              </a:rPr>
              <a:t>(c))</a:t>
            </a:r>
            <a:r>
              <a:rPr kumimoji="1" lang="zh-CN" altLang="en-US" sz="2000" dirty="0" smtClean="0">
                <a:latin typeface="Times New Roman" pitchFamily="18" charset="0"/>
              </a:rPr>
              <a:t>应存于一维数组的什么下标位置？给出计算公式。</a:t>
            </a:r>
            <a:endParaRPr kumimoji="1" lang="zh-CN" altLang="en-US" sz="2000" dirty="0" smtClean="0">
              <a:solidFill>
                <a:srgbClr val="CC0000"/>
              </a:solidFill>
              <a:latin typeface="Times New Roman" pitchFamily="18" charset="0"/>
            </a:endParaRPr>
          </a:p>
          <a:p>
            <a:r>
              <a:rPr kumimoji="1" lang="en-US" altLang="zh-CN" sz="2000" dirty="0" smtClean="0">
                <a:solidFill>
                  <a:srgbClr val="CC0000"/>
                </a:solidFill>
                <a:latin typeface="Times New Roman" pitchFamily="18" charset="0"/>
              </a:rPr>
              <a:t>a11                             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en-US" altLang="zh-CN" sz="2000" dirty="0" smtClean="0">
                <a:latin typeface="Times New Roman" pitchFamily="18" charset="0"/>
              </a:rPr>
              <a:t>a21  </a:t>
            </a:r>
            <a:r>
              <a:rPr kumimoji="1" lang="en-US" altLang="zh-CN" sz="2000" dirty="0" smtClean="0">
                <a:solidFill>
                  <a:srgbClr val="CC0000"/>
                </a:solidFill>
                <a:latin typeface="Times New Roman" pitchFamily="18" charset="0"/>
              </a:rPr>
              <a:t>a22</a:t>
            </a:r>
            <a:r>
              <a:rPr kumimoji="1" lang="en-US" altLang="zh-CN" sz="2000" dirty="0" smtClean="0">
                <a:latin typeface="Times New Roman" pitchFamily="18" charset="0"/>
              </a:rPr>
              <a:t>                     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en-US" altLang="zh-CN" sz="2000" dirty="0" smtClean="0">
                <a:latin typeface="Times New Roman" pitchFamily="18" charset="0"/>
              </a:rPr>
              <a:t>a31  a32 </a:t>
            </a:r>
            <a:r>
              <a:rPr kumimoji="1" lang="en-US" altLang="zh-CN" sz="2000" dirty="0" smtClean="0">
                <a:solidFill>
                  <a:srgbClr val="990033"/>
                </a:solidFill>
                <a:latin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CC0000"/>
                </a:solidFill>
                <a:latin typeface="Times New Roman" pitchFamily="18" charset="0"/>
              </a:rPr>
              <a:t>a33             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r>
              <a:rPr kumimoji="1" lang="en-US" altLang="zh-CN" sz="2000" dirty="0" smtClean="0">
                <a:latin typeface="Times New Roman" pitchFamily="18" charset="0"/>
              </a:rPr>
              <a:t>……………….</a:t>
            </a:r>
            <a:r>
              <a:rPr kumimoji="1" lang="en-US" altLang="zh-CN" sz="2000" dirty="0" smtClean="0">
                <a:solidFill>
                  <a:srgbClr val="CC0000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</a:rPr>
              <a:t>……….</a:t>
            </a:r>
          </a:p>
          <a:p>
            <a:r>
              <a:rPr kumimoji="1" lang="en-US" altLang="zh-CN" sz="2000" dirty="0" smtClean="0">
                <a:latin typeface="Times New Roman" pitchFamily="18" charset="0"/>
              </a:rPr>
              <a:t>an1  an2  an3…</a:t>
            </a:r>
            <a:r>
              <a:rPr kumimoji="1" lang="en-US" altLang="zh-CN" sz="2000" dirty="0" err="1" smtClean="0">
                <a:solidFill>
                  <a:srgbClr val="CC0000"/>
                </a:solidFill>
                <a:latin typeface="Times New Roman" pitchFamily="18" charset="0"/>
              </a:rPr>
              <a:t>ann</a:t>
            </a:r>
            <a:r>
              <a:rPr kumimoji="1" lang="en-US" altLang="zh-CN" sz="2000" dirty="0" smtClean="0">
                <a:solidFill>
                  <a:srgbClr val="CC0000"/>
                </a:solidFill>
                <a:latin typeface="Times New Roman" pitchFamily="18" charset="0"/>
              </a:rPr>
              <a:t>       </a:t>
            </a:r>
            <a:r>
              <a:rPr kumimoji="1" lang="en-US" altLang="zh-CN" sz="2000" dirty="0" smtClean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kumimoji="1" lang="zh-CN" altLang="en-US" sz="2000" dirty="0" smtClean="0">
                <a:solidFill>
                  <a:schemeClr val="tx2"/>
                </a:solidFill>
                <a:latin typeface="Times New Roman" pitchFamily="18" charset="0"/>
              </a:rPr>
              <a:t>个元素</a:t>
            </a:r>
          </a:p>
          <a:p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541264" y="2632901"/>
            <a:ext cx="360273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简单多了！以</a:t>
            </a:r>
            <a:r>
              <a:rPr kumimoji="1" lang="en-US" altLang="zh-CN" sz="2000" dirty="0">
                <a:latin typeface="Times New Roman" pitchFamily="18" charset="0"/>
              </a:rPr>
              <a:t>a32</a:t>
            </a:r>
            <a:r>
              <a:rPr kumimoji="1" lang="zh-CN" altLang="en-US" sz="2000" dirty="0">
                <a:latin typeface="Times New Roman" pitchFamily="18" charset="0"/>
              </a:rPr>
              <a:t>为例，显然为数组中第 </a:t>
            </a:r>
            <a:r>
              <a:rPr kumimoji="1" lang="en-US" altLang="zh-CN" sz="2000" dirty="0">
                <a:latin typeface="Times New Roman" pitchFamily="18" charset="0"/>
              </a:rPr>
              <a:t>1+2+3+ +</a:t>
            </a:r>
            <a:r>
              <a:rPr kumimoji="1" lang="zh-CN" altLang="en-US" sz="2000" dirty="0">
                <a:latin typeface="Times New Roman" pitchFamily="18" charset="0"/>
              </a:rPr>
              <a:t>（</a:t>
            </a:r>
            <a:r>
              <a:rPr kumimoji="1" lang="en-US" altLang="zh-CN" sz="2000" dirty="0">
                <a:latin typeface="Times New Roman" pitchFamily="18" charset="0"/>
              </a:rPr>
              <a:t>i-1</a:t>
            </a:r>
            <a:r>
              <a:rPr kumimoji="1" lang="zh-CN" altLang="en-US" sz="2000" dirty="0">
                <a:latin typeface="Times New Roman" pitchFamily="18" charset="0"/>
              </a:rPr>
              <a:t>）</a:t>
            </a:r>
            <a:r>
              <a:rPr kumimoji="1" lang="en-US" altLang="zh-CN" sz="2000" dirty="0">
                <a:latin typeface="Times New Roman" pitchFamily="18" charset="0"/>
              </a:rPr>
              <a:t>+j</a:t>
            </a:r>
            <a:r>
              <a:rPr kumimoji="1" lang="zh-CN" altLang="en-US" sz="2000" dirty="0">
                <a:latin typeface="Times New Roman" pitchFamily="18" charset="0"/>
              </a:rPr>
              <a:t>个元素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所以“通用公式为”：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dirty="0" err="1">
                <a:latin typeface="Times New Roman" pitchFamily="18" charset="0"/>
              </a:rPr>
              <a:t>aij</a:t>
            </a:r>
            <a:r>
              <a:rPr kumimoji="1" lang="zh-CN" altLang="en-US" sz="2000" dirty="0">
                <a:latin typeface="Times New Roman" pitchFamily="18" charset="0"/>
              </a:rPr>
              <a:t>为第</a:t>
            </a:r>
            <a:r>
              <a:rPr kumimoji="1" lang="en-US" altLang="zh-CN" sz="2000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*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i-1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/2+j</a:t>
            </a:r>
            <a:r>
              <a:rPr kumimoji="1" lang="zh-CN" altLang="en-US" sz="2000" dirty="0">
                <a:latin typeface="Times New Roman" pitchFamily="18" charset="0"/>
              </a:rPr>
              <a:t>个元素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606296" y="4962144"/>
            <a:ext cx="8305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</a:rPr>
              <a:t>同理：这是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&gt;=j</a:t>
            </a:r>
            <a:r>
              <a:rPr kumimoji="1" lang="zh-CN" altLang="en-US" sz="2000" dirty="0">
                <a:latin typeface="Times New Roman" pitchFamily="18" charset="0"/>
              </a:rPr>
              <a:t>的情况，当</a:t>
            </a:r>
            <a:r>
              <a:rPr kumimoji="1" lang="en-US" altLang="zh-CN" sz="2000" dirty="0" err="1">
                <a:latin typeface="Times New Roman" pitchFamily="18" charset="0"/>
              </a:rPr>
              <a:t>i</a:t>
            </a:r>
            <a:r>
              <a:rPr kumimoji="1" lang="en-US" altLang="zh-CN" sz="2000" dirty="0">
                <a:latin typeface="Times New Roman" pitchFamily="18" charset="0"/>
              </a:rPr>
              <a:t>&lt;=j</a:t>
            </a:r>
            <a:r>
              <a:rPr kumimoji="1" lang="zh-CN" altLang="en-US" sz="2000" dirty="0">
                <a:latin typeface="Times New Roman" pitchFamily="18" charset="0"/>
              </a:rPr>
              <a:t>的时候将公式变为：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*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i-1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/2+j                                j*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j-1</a:t>
            </a:r>
            <a:r>
              <a:rPr kumimoji="1" lang="zh-CN" altLang="en-US" sz="2000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en-US" altLang="zh-CN" sz="2000" dirty="0">
                <a:solidFill>
                  <a:srgbClr val="CC0000"/>
                </a:solidFill>
                <a:latin typeface="Times New Roman" pitchFamily="18" charset="0"/>
              </a:rPr>
              <a:t>/2+i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74753" name="Picture 1" descr="C:\Users\softwware\AppData\Roaming\Tencent\Users\770775161\QQ\WinTemp\RichOle\{AQ)K115(HDOMMVJ7A69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848" y="1298448"/>
            <a:ext cx="6191250" cy="4733925"/>
          </a:xfrm>
          <a:prstGeom prst="rect">
            <a:avLst/>
          </a:prstGeom>
          <a:noFill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年全国统考题</a:t>
            </a:r>
            <a:r>
              <a:rPr lang="en-US" altLang="zh-CN" dirty="0" smtClean="0"/>
              <a:t>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 smtClean="0"/>
              <a:t>1</a:t>
            </a:r>
            <a:r>
              <a:rPr lang="zh-CN" altLang="zh-CN" b="1" dirty="0" smtClean="0"/>
              <a:t>、</a:t>
            </a:r>
            <a:r>
              <a:rPr lang="zh-CN" altLang="en-US" b="1" dirty="0" smtClean="0"/>
              <a:t>为解决计算机主机与打印机之间速度不匹配问题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通常设置一个打印数据缓冲区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主机将要输出的数据依次写入该缓冲区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而打印机则依次从该缓冲区中取出数据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 该缓冲区的逻辑结构应该是</a:t>
            </a:r>
            <a:r>
              <a:rPr lang="zh-CN" altLang="zh-CN" b="1" dirty="0" smtClean="0"/>
              <a:t>（</a:t>
            </a:r>
            <a:r>
              <a:rPr lang="en-US" altLang="zh-CN" b="1" dirty="0" smtClean="0"/>
              <a:t>   </a:t>
            </a:r>
            <a:r>
              <a:rPr lang="zh-CN" altLang="zh-CN" b="1" dirty="0" smtClean="0"/>
              <a:t>）</a:t>
            </a:r>
          </a:p>
          <a:p>
            <a:pPr>
              <a:buFontTx/>
              <a:buNone/>
            </a:pPr>
            <a:r>
              <a:rPr lang="en-US" altLang="zh-CN" b="1" dirty="0" smtClean="0"/>
              <a:t> 		A.</a:t>
            </a:r>
            <a:r>
              <a:rPr lang="zh-CN" altLang="en-US" b="1" dirty="0" smtClean="0"/>
              <a:t> 栈        </a:t>
            </a:r>
            <a:r>
              <a:rPr lang="en-US" altLang="zh-CN" b="1" dirty="0" smtClean="0"/>
              <a:t>B.</a:t>
            </a:r>
            <a:r>
              <a:rPr lang="zh-CN" altLang="en-US" b="1" dirty="0" smtClean="0"/>
              <a:t> 队列        </a:t>
            </a:r>
            <a:r>
              <a:rPr lang="en-US" altLang="zh-CN" b="1" dirty="0" smtClean="0"/>
              <a:t>C.</a:t>
            </a:r>
            <a:r>
              <a:rPr lang="zh-CN" altLang="en-US" b="1" dirty="0" smtClean="0"/>
              <a:t> 树       </a:t>
            </a:r>
            <a:r>
              <a:rPr lang="en-US" altLang="zh-CN" b="1" dirty="0" smtClean="0"/>
              <a:t>D.</a:t>
            </a:r>
            <a:r>
              <a:rPr lang="zh-CN" altLang="en-US" b="1" dirty="0" smtClean="0"/>
              <a:t> 图</a:t>
            </a:r>
            <a:endParaRPr lang="zh-CN" altLang="zh-CN" b="1" dirty="0" smtClean="0"/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解题思路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52600" y="1395413"/>
            <a:ext cx="6735763" cy="45720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A</a:t>
            </a:r>
            <a:r>
              <a:rPr lang="zh-CN" altLang="en-US" dirty="0" smtClean="0">
                <a:ea typeface="宋体" pitchFamily="2" charset="-122"/>
              </a:rPr>
              <a:t> 栈是</a:t>
            </a:r>
            <a:r>
              <a:rPr lang="zh-CN" altLang="en-US" dirty="0" smtClean="0">
                <a:ea typeface="宋体" pitchFamily="2" charset="-122"/>
              </a:rPr>
              <a:t>后进先出</a:t>
            </a: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altLang="en-US" dirty="0" smtClean="0">
                <a:ea typeface="宋体" pitchFamily="2" charset="-122"/>
              </a:rPr>
              <a:t>是先进先出，</a:t>
            </a:r>
            <a:r>
              <a:rPr lang="en-US" altLang="zh-CN" dirty="0" smtClean="0">
                <a:ea typeface="宋体" pitchFamily="2" charset="-122"/>
              </a:rPr>
              <a:t>FIFO</a:t>
            </a:r>
            <a:r>
              <a:rPr lang="zh-CN" altLang="en-US" dirty="0" smtClean="0">
                <a:ea typeface="宋体" pitchFamily="2" charset="-122"/>
              </a:rPr>
              <a:t>，符合题目条件</a:t>
            </a: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CD</a:t>
            </a:r>
            <a:r>
              <a:rPr lang="zh-CN" altLang="en-US" dirty="0" smtClean="0">
                <a:ea typeface="宋体" pitchFamily="2" charset="-122"/>
              </a:rPr>
              <a:t>都是有一定的时间复杂度，新建插入搜索删除都需要一定的时间开销，而这些开销对于问题的解决是没有实际意义的。</a:t>
            </a: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				</a:t>
            </a:r>
            <a:r>
              <a:rPr lang="zh-CN" altLang="en-US" dirty="0" smtClean="0">
                <a:ea typeface="宋体" pitchFamily="2" charset="-122"/>
              </a:rPr>
              <a:t>所以最后答案选择</a:t>
            </a:r>
            <a:r>
              <a:rPr lang="en-US" altLang="zh-CN" dirty="0" smtClean="0">
                <a:ea typeface="宋体" pitchFamily="2" charset="-122"/>
              </a:rPr>
              <a:t>B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年全国统考题</a:t>
            </a:r>
            <a:r>
              <a:rPr lang="en-US" altLang="zh-CN" dirty="0"/>
              <a:t>2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 smtClean="0"/>
              <a:t>设栈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和队列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 的初始状态为空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 元素  </a:t>
            </a:r>
            <a:r>
              <a:rPr lang="en-US" altLang="zh-CN" b="1" dirty="0" err="1" smtClean="0"/>
              <a:t>a,b,c,d,e,f,g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依次进入栈</a:t>
            </a:r>
            <a:r>
              <a:rPr lang="en-US" altLang="zh-CN" b="1" dirty="0" smtClean="0"/>
              <a:t>S.</a:t>
            </a:r>
            <a:r>
              <a:rPr lang="zh-CN" altLang="en-US" b="1" dirty="0" smtClean="0"/>
              <a:t>  若每个元素出栈后立即进入队列</a:t>
            </a:r>
            <a:r>
              <a:rPr lang="en-US" altLang="zh-CN" b="1" dirty="0" smtClean="0"/>
              <a:t>Q,</a:t>
            </a:r>
            <a:r>
              <a:rPr lang="zh-CN" altLang="en-US" b="1" dirty="0" smtClean="0"/>
              <a:t>  且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个元素出队的顺序是  </a:t>
            </a:r>
            <a:r>
              <a:rPr lang="en-US" altLang="zh-CN" b="1" dirty="0" err="1" smtClean="0"/>
              <a:t>b,d,c,f,e,a,g</a:t>
            </a:r>
            <a:r>
              <a:rPr lang="en-US" altLang="zh-CN" b="1" dirty="0" smtClean="0"/>
              <a:t> ,  </a:t>
            </a:r>
            <a:r>
              <a:rPr lang="zh-CN" altLang="en-US" b="1" dirty="0" smtClean="0"/>
              <a:t>则栈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的容量至少是           </a:t>
            </a:r>
            <a:endParaRPr lang="en-US" altLang="zh-CN" b="1" dirty="0" smtClean="0"/>
          </a:p>
          <a:p>
            <a:pPr>
              <a:buFontTx/>
              <a:buNone/>
            </a:pPr>
            <a:r>
              <a:rPr lang="en-US" altLang="zh-CN" b="1" dirty="0"/>
              <a:t>	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A.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      </a:t>
            </a:r>
            <a:r>
              <a:rPr lang="en-US" altLang="zh-CN" b="1" dirty="0" smtClean="0"/>
              <a:t>B.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      </a:t>
            </a:r>
            <a:r>
              <a:rPr lang="en-US" altLang="zh-CN" b="1" dirty="0" smtClean="0"/>
              <a:t>C.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       </a:t>
            </a:r>
            <a:r>
              <a:rPr lang="en-US" altLang="zh-CN" b="1" dirty="0" smtClean="0"/>
              <a:t>D.</a:t>
            </a:r>
            <a:r>
              <a:rPr lang="zh-CN" altLang="en-US" b="1" dirty="0" smtClean="0"/>
              <a:t>   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 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解题思路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176" name="Rectangle 8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993392" y="1295400"/>
            <a:ext cx="3429000" cy="4572000"/>
          </a:xfrm>
        </p:spPr>
        <p:txBody>
          <a:bodyPr/>
          <a:lstStyle/>
          <a:p>
            <a:r>
              <a:rPr lang="en-US" altLang="zh-CN" b="1" dirty="0" err="1"/>
              <a:t>a,b,c,d,e,f,g</a:t>
            </a:r>
            <a:r>
              <a:rPr lang="en-US" altLang="zh-CN" b="1" dirty="0"/>
              <a:t>  </a:t>
            </a:r>
            <a:r>
              <a:rPr lang="zh-CN" altLang="en-US" b="1" dirty="0"/>
              <a:t>依次进入栈</a:t>
            </a:r>
            <a:r>
              <a:rPr lang="en-US" altLang="zh-CN" b="1" dirty="0" smtClean="0"/>
              <a:t>S</a:t>
            </a:r>
          </a:p>
          <a:p>
            <a:r>
              <a:rPr lang="en-US" altLang="zh-CN" b="1" dirty="0" err="1"/>
              <a:t>b,d,c,f,e,a,g</a:t>
            </a:r>
            <a:endParaRPr lang="en-US" altLang="zh-CN" b="1" dirty="0" smtClean="0"/>
          </a:p>
          <a:p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 bwMode="auto">
          <a:xfrm>
            <a:off x="5614416" y="2377440"/>
            <a:ext cx="18288" cy="2432304"/>
          </a:xfrm>
          <a:prstGeom prst="line">
            <a:avLst/>
          </a:prstGeom>
          <a:solidFill>
            <a:srgbClr val="C0C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7412736" y="2365248"/>
            <a:ext cx="18288" cy="2432304"/>
          </a:xfrm>
          <a:prstGeom prst="line">
            <a:avLst/>
          </a:prstGeom>
          <a:solidFill>
            <a:srgbClr val="C0C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V="1">
            <a:off x="5645150" y="4797044"/>
            <a:ext cx="1779778" cy="3556"/>
          </a:xfrm>
          <a:prstGeom prst="line">
            <a:avLst/>
          </a:prstGeom>
          <a:solidFill>
            <a:srgbClr val="C0C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5645113" y="4472977"/>
            <a:ext cx="1771687" cy="3139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645150" y="4160938"/>
            <a:ext cx="1774825" cy="313932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b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4443984" y="4315968"/>
            <a:ext cx="978408" cy="623614"/>
          </a:xfrm>
          <a:prstGeom prst="rightArrow">
            <a:avLst/>
          </a:prstGeom>
          <a:solidFill>
            <a:srgbClr val="C0C0C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top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642769" y="4158557"/>
            <a:ext cx="1774825" cy="313932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c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647532" y="4474469"/>
            <a:ext cx="1774825" cy="3139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g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640388" y="3850582"/>
            <a:ext cx="1774825" cy="313932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645150" y="4158556"/>
            <a:ext cx="1774825" cy="313932"/>
          </a:xfrm>
          <a:prstGeom prst="rect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642769" y="3846612"/>
            <a:ext cx="1774825" cy="313932"/>
          </a:xfrm>
          <a:prstGeom prst="rect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f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00104 -0.0472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00104 -0.05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312 -0.0888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208 -0.0444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104 0.00555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6 L -0.00313 -0.04723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0.00104 -0.09583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8889 L -0.00451 -0.03611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722 L -0.00104 0.003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0" grpId="12" animBg="1"/>
      <p:bldP spid="33" grpId="0" animBg="1"/>
      <p:bldP spid="33" grpId="1" animBg="1"/>
      <p:bldP spid="34" grpId="0" animBg="1"/>
      <p:bldP spid="34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分析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由上面的分析可以看到最多需要三个元素在栈里面</a:t>
            </a:r>
            <a:endParaRPr lang="en-US" altLang="zh-CN" dirty="0" smtClean="0">
              <a:ea typeface="宋体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itchFamily="2" charset="-122"/>
              </a:rPr>
              <a:t>答案选择</a:t>
            </a:r>
            <a:r>
              <a:rPr lang="en-US" altLang="zh-CN" dirty="0" smtClean="0">
                <a:ea typeface="宋体" pitchFamily="2" charset="-122"/>
              </a:rPr>
              <a:t>C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605588" y="223838"/>
            <a:ext cx="213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习题</a:t>
            </a:r>
            <a:r>
              <a:rPr lang="en-US" altLang="zh-CN" dirty="0" smtClean="0">
                <a:ea typeface="宋体" pitchFamily="2" charset="-122"/>
              </a:rPr>
              <a:t>2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Suppose that a singly list is implemented with both a header and tail node.</a:t>
            </a:r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Describe </a:t>
            </a:r>
            <a:r>
              <a:rPr lang="en-US" altLang="zh-CN" b="1" dirty="0" err="1" smtClean="0"/>
              <a:t>contant</a:t>
            </a:r>
            <a:r>
              <a:rPr lang="en-US" altLang="zh-CN" b="1" dirty="0" smtClean="0"/>
              <a:t>-time algorithms to </a:t>
            </a:r>
          </a:p>
          <a:p>
            <a:pPr>
              <a:buNone/>
            </a:pPr>
            <a:r>
              <a:rPr lang="en-US" altLang="zh-CN" b="1" dirty="0" smtClean="0"/>
              <a:t>    a. Insert item x before position  p ( given by an </a:t>
            </a:r>
            <a:r>
              <a:rPr lang="en-US" altLang="zh-CN" b="1" dirty="0" err="1" smtClean="0"/>
              <a:t>iterator</a:t>
            </a:r>
            <a:r>
              <a:rPr lang="en-US" altLang="zh-CN" b="1" dirty="0" smtClean="0"/>
              <a:t> ).</a:t>
            </a:r>
          </a:p>
          <a:p>
            <a:pPr>
              <a:buNone/>
            </a:pPr>
            <a:r>
              <a:rPr lang="en-US" altLang="zh-CN" b="1" dirty="0" smtClean="0"/>
              <a:t>    b. Remove the item stored at position  p ( given by an </a:t>
            </a:r>
            <a:r>
              <a:rPr lang="en-US" altLang="zh-CN" b="1" dirty="0" err="1" smtClean="0"/>
              <a:t>iterator</a:t>
            </a:r>
            <a:r>
              <a:rPr lang="en-US" altLang="zh-CN" b="1" dirty="0" smtClean="0"/>
              <a:t> )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迭代器（</a:t>
            </a:r>
            <a:r>
              <a:rPr lang="en-US" altLang="zh-CN" i="1" dirty="0" err="1" smtClean="0"/>
              <a:t>iterator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迭代</a:t>
            </a:r>
            <a:r>
              <a:rPr lang="zh-CN" altLang="en-US" dirty="0" smtClean="0"/>
              <a:t>器（</a:t>
            </a:r>
            <a:r>
              <a:rPr lang="en-US" altLang="zh-CN" b="1" i="1" dirty="0" err="1" smtClean="0"/>
              <a:t>iterator</a:t>
            </a:r>
            <a:r>
              <a:rPr lang="zh-CN" altLang="en-US" dirty="0" smtClean="0"/>
              <a:t>）是一种对象，它能够用来遍历</a:t>
            </a:r>
            <a:r>
              <a:rPr lang="en-US" altLang="zh-CN" dirty="0" smtClean="0"/>
              <a:t>STL</a:t>
            </a:r>
            <a:r>
              <a:rPr lang="zh-CN" altLang="en-US" dirty="0" smtClean="0"/>
              <a:t>容器中的部分或全部元素，每个迭代器对象代表容器中的确定的地址。迭代器修改了常规</a:t>
            </a:r>
            <a:r>
              <a:rPr lang="zh-CN" altLang="en-US" u="sng" dirty="0" smtClean="0">
                <a:hlinkClick r:id="rId2"/>
              </a:rPr>
              <a:t>指针</a:t>
            </a:r>
            <a:r>
              <a:rPr lang="zh-CN" altLang="en-US" dirty="0" smtClean="0"/>
              <a:t>的接口，所谓迭代器是一种概念上的抽象：那些行为上象迭代器的东西都可以叫做迭代器。然而迭代器有很多不同的能力，它可以把抽象容器和通用算法有机的统一起来。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01158951</Template>
  <TotalTime>427</TotalTime>
  <Words>1371</Words>
  <Application>Microsoft Office PowerPoint</Application>
  <PresentationFormat>全屏显示(4:3)</PresentationFormat>
  <Paragraphs>236</Paragraphs>
  <Slides>27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01158951</vt:lpstr>
      <vt:lpstr>数据结构与算法分析</vt:lpstr>
      <vt:lpstr>概述</vt:lpstr>
      <vt:lpstr>2009年全国统考题1</vt:lpstr>
      <vt:lpstr>解题思路</vt:lpstr>
      <vt:lpstr>2009年全国统考题2</vt:lpstr>
      <vt:lpstr>解题思路</vt:lpstr>
      <vt:lpstr>分析</vt:lpstr>
      <vt:lpstr>习题2</vt:lpstr>
      <vt:lpstr>迭代器（iterator）</vt:lpstr>
      <vt:lpstr>PowerPoint 演示文稿</vt:lpstr>
      <vt:lpstr>代码</vt:lpstr>
      <vt:lpstr>删除部分</vt:lpstr>
      <vt:lpstr>PowerPoint 演示文稿</vt:lpstr>
      <vt:lpstr>PowerPoint 演示文稿</vt:lpstr>
      <vt:lpstr>代码</vt:lpstr>
      <vt:lpstr>习题3</vt:lpstr>
      <vt:lpstr>PowerPoint 演示文稿</vt:lpstr>
      <vt:lpstr>PowerPoint 演示文稿</vt:lpstr>
      <vt:lpstr>PowerPoint 演示文稿</vt:lpstr>
      <vt:lpstr>PowerPoint 演示文稿</vt:lpstr>
      <vt:lpstr>数组</vt:lpstr>
      <vt:lpstr>分析</vt:lpstr>
      <vt:lpstr>分析</vt:lpstr>
      <vt:lpstr>分析</vt:lpstr>
      <vt:lpstr>分析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数据结构与算法分析</dc:title>
  <dc:creator>softwware</dc:creator>
  <cp:lastModifiedBy>Windows User</cp:lastModifiedBy>
  <cp:revision>47</cp:revision>
  <dcterms:created xsi:type="dcterms:W3CDTF">2011-10-29T07:22:57Z</dcterms:created>
  <dcterms:modified xsi:type="dcterms:W3CDTF">2011-11-04T06:24:56Z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