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60" r:id="rId8"/>
    <p:sldId id="280" r:id="rId9"/>
    <p:sldId id="261" r:id="rId10"/>
    <p:sldId id="281" r:id="rId11"/>
    <p:sldId id="262" r:id="rId12"/>
    <p:sldId id="282" r:id="rId13"/>
    <p:sldId id="263" r:id="rId14"/>
    <p:sldId id="283" r:id="rId15"/>
    <p:sldId id="276" r:id="rId16"/>
    <p:sldId id="284" r:id="rId17"/>
    <p:sldId id="264" r:id="rId18"/>
    <p:sldId id="265" r:id="rId19"/>
    <p:sldId id="26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4B3B-CD32-4B66-8EEB-00424703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EB16B-5D3D-452E-9015-FC4678CC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379D8-2AD9-49D8-83EE-67BD6035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8021D-9043-404D-9930-FF38DEDB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00EF2-1B4A-4051-A340-9937EDB2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5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51844-A67A-4AF5-8F07-2F1A20A5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99FED-B91A-4EB8-8954-854208E0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C5045-CEF9-4523-8A56-BE2E8EAA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EF28F-0165-4091-A1C3-DEDDF1A4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58798-B7B1-4F39-B8FB-A2AA17FA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DD1A8-6D05-4363-A700-F56CF7F34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2D7CAA-721B-4ADB-AA42-63122BFB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9DB3D-C5E4-46CD-9DD5-95322637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EE223-F66F-47FE-8971-C711DA7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1166-05D9-46C1-AF2C-299C976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AAE21-96C7-4ADD-84BD-D2544DF4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0A97E-85A4-4B9D-B248-375ABF91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6637-F1EB-4A49-947B-242617EA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FCF39-6F49-4A38-A8C4-73DEFB34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AE153-E46A-419E-B71B-640DEEC6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8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C4971-0B48-4FF5-8B73-18F6DB9B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B78C1-EFB8-4839-95B2-2AFCB7E4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54D26-B80D-4BF1-8C4B-7098B6F5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B360A-1520-429A-8432-2EC7D0FB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1BEF5-D9A5-4337-A318-6A5A4594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DF63-3DBF-488A-BB0F-98C7362B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96B90-C0A7-4A04-B41B-36505862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23B8F-302F-470E-B87D-B6AF17DC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94BC6-3C63-40CD-B742-07AE624A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3E5AA-399A-40BA-9989-2A08E7C5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603B1-D158-4854-9FE5-49501D7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4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FDFD-E665-4BD2-BC8B-A6BF89F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1529B-D075-4B22-9446-CB8FE093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AF538-51C2-4893-A2FF-92687ED62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3792A-EBF7-41CB-A93A-704007975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B868DD-DBCB-4E98-95E3-0F1657309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1C3EB7-363A-4E00-A7C5-B76C0EF8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418E2-BA09-432F-BE22-F90AFAD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9C17F9-5A67-40DD-AEFA-3016C8FF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7CA7-38DC-4D5A-87AA-4D73B902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D243FB-6453-4B7A-9AF3-0FA64B0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135BD8-BC5A-43BF-BBDB-A4883955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73ABF7-819F-4901-84E6-EED26665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687995-3D3E-417C-92C8-41658F2B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51031-FEB0-4668-A0AF-1E5530A0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031B-60D4-432B-AB9F-B6A69EE6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1B42-8FF6-4C37-B046-1BDE392D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1ED28-75BB-45F6-8BE0-38E4E71C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224319-8C2E-4863-8F17-23D0DFA1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B7246-54AA-44F6-9E2F-4B261E8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DE6AC5-D68C-4AE8-82B9-0EAED3DB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C24A09-EDB3-4140-A22E-360F7BD8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2134-0EDA-4DAD-8066-BF9B8022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E98EC-D00C-49A4-BB28-46C570968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B94C5-1444-426F-8D56-3A773DB35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5CDC2-D867-489E-A68F-AF540B9C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93C1A-5F2E-4285-BD54-276E8E2B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F5E33-C56C-4ABD-9DDD-B4DB9A39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355F2C-4EED-4C1B-B1C6-6DE02CD1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374E0-6CD8-44D0-9E40-21F8F0E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F5712-5249-43AC-940B-797F4F5C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E1FA-8BA4-471D-B8AD-9003FE0E4404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8B780-D7C4-4CD5-A645-2C0D91E9F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BA308-8FC1-47EE-9DB5-8BCB1F5D4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1B0F-FBAD-4303-B281-576B8198C8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0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DBA9FE-0AB6-41E6-A887-65E374D2DF21}"/>
              </a:ext>
            </a:extLst>
          </p:cNvPr>
          <p:cNvSpPr txBox="1"/>
          <p:nvPr/>
        </p:nvSpPr>
        <p:spPr>
          <a:xfrm>
            <a:off x="4314547" y="2654423"/>
            <a:ext cx="6960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第二次作业讲解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446798-495D-47A4-B06B-27C5FB8A956D}"/>
              </a:ext>
            </a:extLst>
          </p:cNvPr>
          <p:cNvSpPr txBox="1"/>
          <p:nvPr/>
        </p:nvSpPr>
        <p:spPr>
          <a:xfrm>
            <a:off x="8753383" y="5220070"/>
            <a:ext cx="29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助教：赵劲东</a:t>
            </a:r>
          </a:p>
        </p:txBody>
      </p:sp>
    </p:spTree>
    <p:extLst>
      <p:ext uri="{BB962C8B-B14F-4D97-AF65-F5344CB8AC3E}">
        <p14:creationId xmlns:p14="http://schemas.microsoft.com/office/powerpoint/2010/main" val="22401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CA3697-7405-471E-9315-201E577347D9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375978-9BB5-48D4-BEF0-15C99CFB8BC1}"/>
              </a:ext>
            </a:extLst>
          </p:cNvPr>
          <p:cNvSpPr txBox="1"/>
          <p:nvPr/>
        </p:nvSpPr>
        <p:spPr>
          <a:xfrm>
            <a:off x="5697792" y="981692"/>
            <a:ext cx="64942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检索全体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号部门的职工都参加了的项目的编号和名称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pno,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P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NOT EXISTS (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620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marL="7620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620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E.dno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‘3’ </a:t>
            </a:r>
          </a:p>
          <a:p>
            <a:pPr marL="7620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NOT EXISTS (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5621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marL="15621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5621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W.eno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1562100" indent="3810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W.pno = P.pno))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71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6232CA-1E4A-4D5B-9D7D-C4D2E44E4D2A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280BF0-52BF-4004-8854-57893703A88F}"/>
              </a:ext>
            </a:extLst>
          </p:cNvPr>
          <p:cNvSpPr txBox="1"/>
          <p:nvPr/>
        </p:nvSpPr>
        <p:spPr>
          <a:xfrm>
            <a:off x="5517796" y="959430"/>
            <a:ext cx="649420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检索工资收入最高的职工的姓名；（请给出使用统计函数和不使用统计函数的两种写法）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E1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E1.salary = (select max(E2.salary) from E E2)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E1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E1.salary &gt;= All(select E2.salary from E E2)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C5043D-8D15-4378-B2F6-DC811BFCDEB2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95D525-1FFE-4574-A754-211E983F2809}"/>
              </a:ext>
            </a:extLst>
          </p:cNvPr>
          <p:cNvSpPr txBox="1"/>
          <p:nvPr/>
        </p:nvSpPr>
        <p:spPr>
          <a:xfrm>
            <a:off x="5630918" y="936915"/>
            <a:ext cx="64942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查询每一个部门中工资收入最高的职工，结果返回部门编号以及该部门中工资收入最高的职工的工号。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E1.dno, E1.eno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E1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(E1.dno, E1.salary) in (</a:t>
            </a:r>
          </a:p>
          <a:p>
            <a:pPr lvl="2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E2.dno, max(salary)</a:t>
            </a:r>
          </a:p>
          <a:p>
            <a:pPr lvl="2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E2</a:t>
            </a:r>
          </a:p>
          <a:p>
            <a:pPr lvl="2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E2.dno)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E1.dno, E1.eno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E1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E1.salary &gt;= All(select E2.salary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 from E E2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 where E2.dno = E1.dno)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E1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每次传过来部门号，根据部门号在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E2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中计算当前部门最高薪水，根据薪水返回职工号，可能多个员工拿同样的最高薪水</a:t>
            </a:r>
            <a:endParaRPr lang="en-US" altLang="zh-CN" sz="1400" kern="100" dirty="0">
              <a:solidFill>
                <a:srgbClr val="FF0000"/>
              </a:solidFill>
              <a:latin typeface="等线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9AC87F-7062-4EE5-A1AF-75DA516BE56B}"/>
              </a:ext>
            </a:extLst>
          </p:cNvPr>
          <p:cNvSpPr txBox="1"/>
          <p:nvPr/>
        </p:nvSpPr>
        <p:spPr>
          <a:xfrm>
            <a:off x="128287" y="936915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333101-430F-4584-A24D-AEC00E331692}"/>
              </a:ext>
            </a:extLst>
          </p:cNvPr>
          <p:cNvSpPr txBox="1"/>
          <p:nvPr/>
        </p:nvSpPr>
        <p:spPr>
          <a:xfrm>
            <a:off x="5283586" y="729089"/>
            <a:ext cx="71477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统计每一种商品的订单数，销售总金额，及其单笔订单的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最高金额，并按照销售总金额的降序输出查询结果；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f.pid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count(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sum(dollars), max(dollars)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(Orders right outer join Products using(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f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f.pid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order by sum(dollars) desc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包含未销售的商品</a:t>
            </a:r>
            <a:endParaRPr lang="zh-CN" altLang="zh-CN" sz="1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14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FF67BAD-D03A-4B72-BB7D-F9FCEEB53AEB}"/>
              </a:ext>
            </a:extLst>
          </p:cNvPr>
          <p:cNvSpPr txBox="1"/>
          <p:nvPr/>
        </p:nvSpPr>
        <p:spPr>
          <a:xfrm>
            <a:off x="477079" y="936915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903BA-0CB9-4E56-999C-AA6749EEF1D0}"/>
              </a:ext>
            </a:extLst>
          </p:cNvPr>
          <p:cNvSpPr txBox="1"/>
          <p:nvPr/>
        </p:nvSpPr>
        <p:spPr>
          <a:xfrm>
            <a:off x="5583783" y="781892"/>
            <a:ext cx="64942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检索满足下述条件的商品的编号：单价超过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100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美元，且居住在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Dallas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</a:t>
            </a:r>
          </a:p>
          <a:p>
            <a:pPr lvl="0"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所有客户都购买过；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居住在 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Dallas 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的所有客户都购买过 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居住在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Dallas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的客户没有没购买过的</a:t>
            </a:r>
            <a:endParaRPr lang="en-US" altLang="zh-CN" sz="1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Products P 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P.price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100 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NOT EXISTS(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066800" indent="-266700"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marL="1066800" indent="-266700"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Customer C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066800" indent="-266700"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C.city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‘Dallas’ and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algn="just">
              <a:spcAft>
                <a:spcPts val="0"/>
              </a:spcAft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 EXISTS (</a:t>
            </a:r>
          </a:p>
          <a:p>
            <a:pPr marL="1257300" lvl="1" algn="just"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marL="1257300" lvl="1" algn="just"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 </a:t>
            </a:r>
          </a:p>
          <a:p>
            <a:pPr marL="1257300" lvl="1" algn="just"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1257300" lvl="1" algn="just">
              <a:tabLst>
                <a:tab pos="3387725" algn="l"/>
              </a:tabLs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99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C185DE-BD40-4679-839C-85AB07E21BD9}"/>
              </a:ext>
            </a:extLst>
          </p:cNvPr>
          <p:cNvSpPr txBox="1"/>
          <p:nvPr/>
        </p:nvSpPr>
        <p:spPr>
          <a:xfrm>
            <a:off x="477079" y="936915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3B2F64-DDE8-4E5D-91AA-5EF0E31FE74A}"/>
              </a:ext>
            </a:extLst>
          </p:cNvPr>
          <p:cNvSpPr txBox="1"/>
          <p:nvPr/>
        </p:nvSpPr>
        <p:spPr>
          <a:xfrm>
            <a:off x="5697792" y="556784"/>
            <a:ext cx="649420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检索每一个客户的最近一份订单的订单编号、订购日期和订购金额；（注：最近一份订单是指该客户的订购日期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orddate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最大的订单。）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O.ordno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O.orddate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O.dollars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O.orddate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)in(</a:t>
            </a:r>
          </a:p>
          <a:p>
            <a:pPr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select O1.cid, max(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orddate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from Orders O1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O1.cid)</a:t>
            </a: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4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64B769-10B4-45D8-BC3C-CB7CEC377CCD}"/>
              </a:ext>
            </a:extLst>
          </p:cNvPr>
          <p:cNvSpPr txBox="1"/>
          <p:nvPr/>
        </p:nvSpPr>
        <p:spPr>
          <a:xfrm>
            <a:off x="477079" y="936915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B7E5EA-E4A5-419F-86C8-43AA60961B0E}"/>
              </a:ext>
            </a:extLst>
          </p:cNvPr>
          <p:cNvSpPr txBox="1"/>
          <p:nvPr/>
        </p:nvSpPr>
        <p:spPr>
          <a:xfrm>
            <a:off x="5697792" y="936915"/>
            <a:ext cx="649420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检索符合下述要求的客户的编号：在该客户的所有订单中，每一种商品的平均每笔订单的订购数量均达到或超过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Customer C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exists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avg(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O.qty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from Orders O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O.pid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having avg(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O.qty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&gt;=300)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458366D-A816-44BC-BE55-BB0138200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68052"/>
              </p:ext>
            </p:extLst>
          </p:nvPr>
        </p:nvGraphicFramePr>
        <p:xfrm>
          <a:off x="477079" y="3428999"/>
          <a:ext cx="3453900" cy="261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475">
                  <a:extLst>
                    <a:ext uri="{9D8B030D-6E8A-4147-A177-3AD203B41FA5}">
                      <a16:colId xmlns:a16="http://schemas.microsoft.com/office/drawing/2014/main" val="330724747"/>
                    </a:ext>
                  </a:extLst>
                </a:gridCol>
                <a:gridCol w="863475">
                  <a:extLst>
                    <a:ext uri="{9D8B030D-6E8A-4147-A177-3AD203B41FA5}">
                      <a16:colId xmlns:a16="http://schemas.microsoft.com/office/drawing/2014/main" val="3139446751"/>
                    </a:ext>
                  </a:extLst>
                </a:gridCol>
                <a:gridCol w="863475">
                  <a:extLst>
                    <a:ext uri="{9D8B030D-6E8A-4147-A177-3AD203B41FA5}">
                      <a16:colId xmlns:a16="http://schemas.microsoft.com/office/drawing/2014/main" val="1111952686"/>
                    </a:ext>
                  </a:extLst>
                </a:gridCol>
                <a:gridCol w="863475">
                  <a:extLst>
                    <a:ext uri="{9D8B030D-6E8A-4147-A177-3AD203B41FA5}">
                      <a16:colId xmlns:a16="http://schemas.microsoft.com/office/drawing/2014/main" val="1471203038"/>
                    </a:ext>
                  </a:extLst>
                </a:gridCol>
              </a:tblGrid>
              <a:tr h="37336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6837"/>
                  </a:ext>
                </a:extLst>
              </a:tr>
              <a:tr h="373706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29510"/>
                  </a:ext>
                </a:extLst>
              </a:tr>
              <a:tr h="373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07718"/>
                  </a:ext>
                </a:extLst>
              </a:tr>
              <a:tr h="373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34227"/>
                  </a:ext>
                </a:extLst>
              </a:tr>
              <a:tr h="373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87702"/>
                  </a:ext>
                </a:extLst>
              </a:tr>
              <a:tr h="373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75989"/>
                  </a:ext>
                </a:extLst>
              </a:tr>
              <a:tr h="373369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61605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0CC918C-3BAC-45FA-8F0A-7FA87A71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68929"/>
              </p:ext>
            </p:extLst>
          </p:nvPr>
        </p:nvGraphicFramePr>
        <p:xfrm>
          <a:off x="4133130" y="4235864"/>
          <a:ext cx="31632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405">
                  <a:extLst>
                    <a:ext uri="{9D8B030D-6E8A-4147-A177-3AD203B41FA5}">
                      <a16:colId xmlns:a16="http://schemas.microsoft.com/office/drawing/2014/main" val="4014414822"/>
                    </a:ext>
                  </a:extLst>
                </a:gridCol>
                <a:gridCol w="1054405">
                  <a:extLst>
                    <a:ext uri="{9D8B030D-6E8A-4147-A177-3AD203B41FA5}">
                      <a16:colId xmlns:a16="http://schemas.microsoft.com/office/drawing/2014/main" val="1487836796"/>
                    </a:ext>
                  </a:extLst>
                </a:gridCol>
                <a:gridCol w="1054405">
                  <a:extLst>
                    <a:ext uri="{9D8B030D-6E8A-4147-A177-3AD203B41FA5}">
                      <a16:colId xmlns:a16="http://schemas.microsoft.com/office/drawing/2014/main" val="3890395200"/>
                    </a:ext>
                  </a:extLst>
                </a:gridCol>
              </a:tblGrid>
              <a:tr h="33704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Avg(qty)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8392"/>
                  </a:ext>
                </a:extLst>
              </a:tr>
              <a:tr h="3370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42662"/>
                  </a:ext>
                </a:extLst>
              </a:tr>
              <a:tr h="3370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05511"/>
                  </a:ext>
                </a:extLst>
              </a:tr>
              <a:tr h="3370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64816"/>
                  </a:ext>
                </a:extLst>
              </a:tr>
              <a:tr h="337044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28942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90A9CE9-4659-4325-A4DC-731BF3D1F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3093"/>
              </p:ext>
            </p:extLst>
          </p:nvPr>
        </p:nvGraphicFramePr>
        <p:xfrm>
          <a:off x="7688083" y="5304322"/>
          <a:ext cx="852602" cy="76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02">
                  <a:extLst>
                    <a:ext uri="{9D8B030D-6E8A-4147-A177-3AD203B41FA5}">
                      <a16:colId xmlns:a16="http://schemas.microsoft.com/office/drawing/2014/main" val="4131664693"/>
                    </a:ext>
                  </a:extLst>
                </a:gridCol>
              </a:tblGrid>
              <a:tr h="380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97087"/>
                  </a:ext>
                </a:extLst>
              </a:tr>
              <a:tr h="380171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4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1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A63274-0496-4E82-B125-A3542705979A}"/>
              </a:ext>
            </a:extLst>
          </p:cNvPr>
          <p:cNvSpPr txBox="1"/>
          <p:nvPr/>
        </p:nvSpPr>
        <p:spPr>
          <a:xfrm>
            <a:off x="179996" y="959430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B88F57-641D-4270-9F35-B449203F1B5E}"/>
              </a:ext>
            </a:extLst>
          </p:cNvPr>
          <p:cNvSpPr txBox="1"/>
          <p:nvPr/>
        </p:nvSpPr>
        <p:spPr>
          <a:xfrm>
            <a:off x="5517796" y="959430"/>
            <a:ext cx="64942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设销售金额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dollars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达到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万元的订单被称为‘大订单’，‘大订单’的数目大于等于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的客户被称为‘大客户’。对于每一个‘大客户’，统计其‘大订单’的平均订购金额，并按照平均订购金额的降序输出查询结果。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avg(dollars) </a:t>
            </a:r>
            <a:r>
              <a:rPr lang="en-US" altLang="zh-CN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列出大客户</a:t>
            </a:r>
            <a:endParaRPr lang="en-US" altLang="zh-CN" sz="1400" kern="1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dollars &gt;= 10000 </a:t>
            </a:r>
            <a:r>
              <a:rPr lang="en-US" altLang="zh-CN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选出大订单</a:t>
            </a:r>
            <a:endParaRPr lang="en-US" altLang="zh-CN" sz="1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列出每个客户对应的大订单</a:t>
            </a:r>
            <a:endParaRPr lang="en-US" altLang="zh-CN" sz="1400" kern="1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count(*) &gt;= 10  </a:t>
            </a:r>
            <a:r>
              <a:rPr lang="en-US" altLang="zh-CN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选出大客户</a:t>
            </a:r>
            <a:endParaRPr lang="en-US" altLang="zh-CN" sz="1400" kern="1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order by avg(dollars) desc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0FFE3-21B3-4ACF-88E9-91EAB1215F4F}"/>
              </a:ext>
            </a:extLst>
          </p:cNvPr>
          <p:cNvSpPr txBox="1"/>
          <p:nvPr/>
        </p:nvSpPr>
        <p:spPr>
          <a:xfrm>
            <a:off x="5517796" y="4595711"/>
            <a:ext cx="64942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从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Orders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表中删除那些订购金额为空的订单元组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</a:t>
            </a: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 </a:t>
            </a: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O.dallars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null</a:t>
            </a:r>
          </a:p>
          <a:p>
            <a:pPr lvl="0" algn="just">
              <a:spcAft>
                <a:spcPts val="0"/>
              </a:spcAft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表示无值，与空字符串，空格不同，用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NULL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215929-7AB4-49DA-AAC6-563C2F6733A9}"/>
              </a:ext>
            </a:extLst>
          </p:cNvPr>
          <p:cNvSpPr txBox="1"/>
          <p:nvPr/>
        </p:nvSpPr>
        <p:spPr>
          <a:xfrm>
            <a:off x="650449" y="4191084"/>
            <a:ext cx="361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Mysql</a:t>
            </a:r>
            <a:r>
              <a:rPr lang="zh-CN" altLang="en-US" sz="1600" dirty="0"/>
              <a:t>语句执行顺序</a:t>
            </a:r>
            <a:endParaRPr lang="en-US" altLang="zh-CN" sz="1600" dirty="0"/>
          </a:p>
          <a:p>
            <a:r>
              <a:rPr lang="en-US" altLang="zh-CN" sz="1600" dirty="0"/>
              <a:t>From -&gt; where -&gt; group by -&gt; having -&gt; select -&gt; order by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064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07108D-D4A4-4224-B2DD-D154B7CEDA3E}"/>
              </a:ext>
            </a:extLst>
          </p:cNvPr>
          <p:cNvSpPr txBox="1"/>
          <p:nvPr/>
        </p:nvSpPr>
        <p:spPr>
          <a:xfrm>
            <a:off x="477079" y="936915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AE30A-00E5-460B-9DDF-E183E53C3C5D}"/>
              </a:ext>
            </a:extLst>
          </p:cNvPr>
          <p:cNvSpPr txBox="1"/>
          <p:nvPr/>
        </p:nvSpPr>
        <p:spPr>
          <a:xfrm>
            <a:off x="5517796" y="959430"/>
            <a:ext cx="64942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Agents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表中删除没有销售过商品的供应商元组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Agent A 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NOT EXISTS (</a:t>
            </a:r>
          </a:p>
          <a:p>
            <a:pPr lvl="2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lvl="2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 </a:t>
            </a:r>
          </a:p>
          <a:p>
            <a:pPr lvl="2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O.aid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A.aid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D82C33-3788-49F5-9AF1-42A7CCDF24D4}"/>
              </a:ext>
            </a:extLst>
          </p:cNvPr>
          <p:cNvSpPr txBox="1"/>
          <p:nvPr/>
        </p:nvSpPr>
        <p:spPr>
          <a:xfrm>
            <a:off x="5517796" y="3713628"/>
            <a:ext cx="6494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将累计购买金额超过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万元的客户的折扣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discnt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增加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10%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Update Customer C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C.discnt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1.1 *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C.discnt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C.cid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(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sum(dollars) &gt; 10000)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5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5F9367-C7A0-4C0D-AEAC-77E3C7B4F170}"/>
              </a:ext>
            </a:extLst>
          </p:cNvPr>
          <p:cNvSpPr txBox="1"/>
          <p:nvPr/>
        </p:nvSpPr>
        <p:spPr>
          <a:xfrm>
            <a:off x="307397" y="959430"/>
            <a:ext cx="5290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Customer (cid, cname, city, discnt)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Agents (aid, aname, city, percent)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Products (pid, pname, city, quantity, price)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Orders (ordno, orddate, cid, aid, pid, qty, dollars)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orddate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是一个日期类型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(timestamp)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的属性，用于记录订单的创建日期，日期类型的值可以进行大小比较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119036-C897-490F-AA8A-B5A937CF8863}"/>
              </a:ext>
            </a:extLst>
          </p:cNvPr>
          <p:cNvSpPr txBox="1"/>
          <p:nvPr/>
        </p:nvSpPr>
        <p:spPr>
          <a:xfrm>
            <a:off x="5517796" y="959430"/>
            <a:ext cx="6494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请在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Customers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表中插入一个编号为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c0009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，名字为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John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的客户元组；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 into Customer(cid, cname) </a:t>
            </a:r>
          </a:p>
          <a:p>
            <a:pPr lvl="0"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values (‘c0009’, ‘John’)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 into Customer 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values (‘c0009’, ‘Join’, null, null)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E70D5C-A969-4D2F-A46B-F9240391D6E7}"/>
              </a:ext>
            </a:extLst>
          </p:cNvPr>
          <p:cNvSpPr txBox="1"/>
          <p:nvPr/>
        </p:nvSpPr>
        <p:spPr>
          <a:xfrm>
            <a:off x="5517796" y="3289422"/>
            <a:ext cx="649420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假设有个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VIP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客户表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v_customer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（表的结构与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Customers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完全一样），请查出累计购买金额超过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万元的客户，并将其插入到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v_customer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表中。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 into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V_customer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Customer C </a:t>
            </a:r>
          </a:p>
          <a:p>
            <a:pPr algn="just">
              <a:spcAft>
                <a:spcPts val="0"/>
              </a:spcAft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C.cid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in(</a:t>
            </a:r>
          </a:p>
          <a:p>
            <a:pPr lvl="3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Orders O</a:t>
            </a:r>
          </a:p>
          <a:p>
            <a:pPr lvl="3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O.cid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sum(dollars) &gt; 10000)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6E360F-4F3A-4B79-9789-8370E4CAE0B4}"/>
              </a:ext>
            </a:extLst>
          </p:cNvPr>
          <p:cNvSpPr txBox="1"/>
          <p:nvPr/>
        </p:nvSpPr>
        <p:spPr>
          <a:xfrm>
            <a:off x="4891596" y="1569583"/>
            <a:ext cx="24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作业情况说明：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8C6746-B91F-4E58-B913-D6A0195CCBB4}"/>
              </a:ext>
            </a:extLst>
          </p:cNvPr>
          <p:cNvSpPr txBox="1"/>
          <p:nvPr/>
        </p:nvSpPr>
        <p:spPr>
          <a:xfrm>
            <a:off x="3844030" y="2974019"/>
            <a:ext cx="5884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整体完成度和正确率较上次有提升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部分同学存在基础语法的错误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部分同学没有考虑优化和效率问题</a:t>
            </a:r>
          </a:p>
        </p:txBody>
      </p:sp>
    </p:spTree>
    <p:extLst>
      <p:ext uri="{BB962C8B-B14F-4D97-AF65-F5344CB8AC3E}">
        <p14:creationId xmlns:p14="http://schemas.microsoft.com/office/powerpoint/2010/main" val="250449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67B619-6520-4DD1-9DB4-848AA826B3A5}"/>
              </a:ext>
            </a:extLst>
          </p:cNvPr>
          <p:cNvSpPr txBox="1"/>
          <p:nvPr/>
        </p:nvSpPr>
        <p:spPr>
          <a:xfrm>
            <a:off x="2875174" y="1904215"/>
            <a:ext cx="6297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在运行时关联指定的每个表以处理联结。这种处理可能是非常耗费资源的</a:t>
            </a:r>
            <a:r>
              <a:rPr lang="en-US" altLang="zh-CN" dirty="0"/>
              <a:t>,</a:t>
            </a:r>
            <a:r>
              <a:rPr lang="zh-CN" altLang="en-US" dirty="0"/>
              <a:t>所以尽量不要联结不必要的表。联结的表越多，性能下降越厉害。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用自联结而不用子查询 </a:t>
            </a:r>
            <a:endParaRPr lang="en-US" altLang="zh-CN" b="1" dirty="0"/>
          </a:p>
          <a:p>
            <a:r>
              <a:rPr lang="zh-CN" altLang="en-US" dirty="0"/>
              <a:t>自联结通常作为外部语句，用来替代从相同表中检索数据时使用的子查询语句。虽然最终的结果是相同的，但有时使用自联结远比子查询快得多。应该试一下两种方法，以确定哪一种的性能更好。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Mysql</a:t>
            </a:r>
            <a:r>
              <a:rPr lang="zh-CN" altLang="en-US" b="1" dirty="0"/>
              <a:t>中</a:t>
            </a:r>
            <a:r>
              <a:rPr lang="en-US" altLang="zh-CN" dirty="0"/>
              <a:t>group by </a:t>
            </a:r>
            <a:r>
              <a:rPr lang="zh-CN" altLang="en-US" dirty="0"/>
              <a:t>子句中的所有列都必须是检索列或有效表达式</a:t>
            </a:r>
            <a:r>
              <a:rPr lang="en-US" altLang="zh-CN" dirty="0"/>
              <a:t>(</a:t>
            </a:r>
            <a:r>
              <a:rPr lang="zh-CN" altLang="en-US" dirty="0"/>
              <a:t>不能是聚集函数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select</a:t>
            </a:r>
            <a:r>
              <a:rPr lang="zh-CN" altLang="en-US" dirty="0"/>
              <a:t>中出现的每个列都必须出现在</a:t>
            </a:r>
            <a:r>
              <a:rPr lang="en-US" altLang="zh-CN" dirty="0"/>
              <a:t>group by </a:t>
            </a:r>
            <a:r>
              <a:rPr lang="zh-CN" altLang="en-US" dirty="0"/>
              <a:t>中，否则运行会报错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46D2F7-4917-4577-9DF1-9F1A30D3DF85}"/>
              </a:ext>
            </a:extLst>
          </p:cNvPr>
          <p:cNvSpPr txBox="1"/>
          <p:nvPr/>
        </p:nvSpPr>
        <p:spPr>
          <a:xfrm>
            <a:off x="565608" y="518474"/>
            <a:ext cx="343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consumption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C6454A-2009-4041-8E95-8ACFA894DB4A}"/>
              </a:ext>
            </a:extLst>
          </p:cNvPr>
          <p:cNvSpPr txBox="1"/>
          <p:nvPr/>
        </p:nvSpPr>
        <p:spPr>
          <a:xfrm>
            <a:off x="354531" y="751344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729B3E-F2D5-4D45-83CF-0D1AE516E549}"/>
              </a:ext>
            </a:extLst>
          </p:cNvPr>
          <p:cNvSpPr txBox="1"/>
          <p:nvPr/>
        </p:nvSpPr>
        <p:spPr>
          <a:xfrm>
            <a:off x="6238866" y="751344"/>
            <a:ext cx="6494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检索所有部门负责人的工号和姓名；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eno, 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eno in (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select distinct 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mgrno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from D)</a:t>
            </a:r>
          </a:p>
          <a:p>
            <a:pPr lvl="0" algn="just">
              <a:spcAft>
                <a:spcPts val="0"/>
              </a:spcAft>
            </a:pPr>
            <a:endParaRPr lang="en-US" altLang="zh-CN" sz="2000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E.eno, </a:t>
            </a:r>
            <a:r>
              <a:rPr lang="en-US" altLang="zh-CN" sz="2000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E, D </a:t>
            </a:r>
          </a:p>
          <a:p>
            <a:pPr lvl="0" algn="just">
              <a:spcAft>
                <a:spcPts val="0"/>
              </a:spcAft>
            </a:pPr>
            <a:r>
              <a:rPr lang="en-US" altLang="zh-CN" sz="2000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E.eno = D.mgrno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464DAC-9D53-454E-8001-7E853350E608}"/>
              </a:ext>
            </a:extLst>
          </p:cNvPr>
          <p:cNvSpPr txBox="1"/>
          <p:nvPr/>
        </p:nvSpPr>
        <p:spPr>
          <a:xfrm>
            <a:off x="6404187" y="751344"/>
            <a:ext cx="649420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检索职工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所参与的项目的编号和名称；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E, P, W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E.ename = ’Smith’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and E.eno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and P.pno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W.pno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P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(select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E, W </a:t>
            </a: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‘Smith’)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A92685-BA1A-4BBC-BF3D-9571A1567DBD}"/>
              </a:ext>
            </a:extLst>
          </p:cNvPr>
          <p:cNvSpPr txBox="1"/>
          <p:nvPr/>
        </p:nvSpPr>
        <p:spPr>
          <a:xfrm>
            <a:off x="354531" y="751344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</p:spTree>
    <p:extLst>
      <p:ext uri="{BB962C8B-B14F-4D97-AF65-F5344CB8AC3E}">
        <p14:creationId xmlns:p14="http://schemas.microsoft.com/office/powerpoint/2010/main" val="256984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CD2C50-A6B6-4F21-9E19-D53BD5CF5FBB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D668A7-184C-4E51-BE29-BF0A86EFB79E}"/>
              </a:ext>
            </a:extLst>
          </p:cNvPr>
          <p:cNvSpPr txBox="1"/>
          <p:nvPr/>
        </p:nvSpPr>
        <p:spPr>
          <a:xfrm>
            <a:off x="5767526" y="936915"/>
            <a:ext cx="649420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检索拥有两个或两个以上家属的职工的姓名；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E.eno in (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eno, count(name) as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f_name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Depend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f_name &gt;= 2)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E, Depend D1, Depend D2 </a:t>
            </a:r>
          </a:p>
          <a:p>
            <a:pPr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D1.eno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D1.eno = D2.eno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D1.name &lt;&gt; D2.name 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16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同一工号对应姓名不同说明至少存在两个</a:t>
            </a:r>
            <a:endParaRPr lang="en-US" altLang="zh-CN" sz="1600" kern="1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1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A42FC1-DB2B-432A-AAF6-18C29124A4A8}"/>
              </a:ext>
            </a:extLst>
          </p:cNvPr>
          <p:cNvSpPr txBox="1"/>
          <p:nvPr/>
        </p:nvSpPr>
        <p:spPr>
          <a:xfrm>
            <a:off x="5767526" y="962839"/>
            <a:ext cx="64942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检索不带家属的职工的姓名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E.eno in (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endParaRPr lang="en-US" altLang="zh-CN" kern="100" dirty="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Depend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Depend.eno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count(name) = 0)</a:t>
            </a:r>
          </a:p>
          <a:p>
            <a:pPr lvl="0"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E.eno not in (</a:t>
            </a:r>
          </a:p>
          <a:p>
            <a:pPr lvl="5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distinct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5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Depend </a:t>
            </a:r>
          </a:p>
          <a:p>
            <a:pPr lvl="5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name &lt;&gt; null)</a:t>
            </a:r>
          </a:p>
          <a:p>
            <a:pPr lvl="5"/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此处为了判断检索出的职工工号为实际带有家属，需要判断家属名非空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78A19B-6182-450F-92BE-C672E3601605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3C3D136-9264-46EF-A199-2A9393DC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81392"/>
              </p:ext>
            </p:extLst>
          </p:nvPr>
        </p:nvGraphicFramePr>
        <p:xfrm>
          <a:off x="345104" y="4260902"/>
          <a:ext cx="378383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279">
                  <a:extLst>
                    <a:ext uri="{9D8B030D-6E8A-4147-A177-3AD203B41FA5}">
                      <a16:colId xmlns:a16="http://schemas.microsoft.com/office/drawing/2014/main" val="3977626974"/>
                    </a:ext>
                  </a:extLst>
                </a:gridCol>
                <a:gridCol w="1261279">
                  <a:extLst>
                    <a:ext uri="{9D8B030D-6E8A-4147-A177-3AD203B41FA5}">
                      <a16:colId xmlns:a16="http://schemas.microsoft.com/office/drawing/2014/main" val="2330824566"/>
                    </a:ext>
                  </a:extLst>
                </a:gridCol>
                <a:gridCol w="1261279">
                  <a:extLst>
                    <a:ext uri="{9D8B030D-6E8A-4147-A177-3AD203B41FA5}">
                      <a16:colId xmlns:a16="http://schemas.microsoft.com/office/drawing/2014/main" val="3944066661"/>
                    </a:ext>
                  </a:extLst>
                </a:gridCol>
              </a:tblGrid>
              <a:tr h="17585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56243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02032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women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73591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women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81443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4608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36473"/>
                  </a:ext>
                </a:extLst>
              </a:tr>
              <a:tr h="175852">
                <a:tc>
                  <a:txBody>
                    <a:bodyPr/>
                    <a:lstStyle/>
                    <a:p>
                      <a:r>
                        <a:rPr lang="en-US" altLang="zh-CN" dirty="0"/>
                        <a:t>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brother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66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6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BE51F-F52B-4930-84BE-B594EB792EE2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842F53-B96B-4583-AC18-A3703504BDFD}"/>
              </a:ext>
            </a:extLst>
          </p:cNvPr>
          <p:cNvSpPr txBox="1"/>
          <p:nvPr/>
        </p:nvSpPr>
        <p:spPr>
          <a:xfrm>
            <a:off x="5697792" y="936915"/>
            <a:ext cx="64942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检索只参加过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号项目的职工的姓名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count(pno)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P, W, E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W.pno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pname = ‘p2’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count(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</a:t>
            </a:r>
          </a:p>
          <a:p>
            <a:pPr lvl="0" algn="just">
              <a:spcAft>
                <a:spcPts val="0"/>
              </a:spcAft>
            </a:pPr>
            <a:r>
              <a:rPr lang="zh-CN" altLang="en-US" sz="1400" kern="1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效率较低 连接多个表</a:t>
            </a:r>
            <a:endParaRPr lang="en-US" altLang="zh-CN" sz="1400" kern="1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NOT IN (select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5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 </a:t>
            </a:r>
          </a:p>
          <a:p>
            <a:pPr lvl="5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pno &lt;&gt; ‘p2’)</a:t>
            </a:r>
          </a:p>
          <a:p>
            <a:pPr lvl="5" algn="just"/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检索出除了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之外所有项目的参与员工，某个员工如果同时参与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p2,p3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也被检索出，将这些参加过非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，或除了</a:t>
            </a:r>
            <a:r>
              <a:rPr lang="en-US" altLang="zh-CN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lang="zh-CN" altLang="en-US" sz="1400" kern="100" dirty="0">
                <a:solidFill>
                  <a:srgbClr val="FF0000"/>
                </a:solidFill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还有别的项目的员工排除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597919-0437-4DF9-B016-E425B00C15F8}"/>
              </a:ext>
            </a:extLst>
          </p:cNvPr>
          <p:cNvSpPr txBox="1"/>
          <p:nvPr/>
        </p:nvSpPr>
        <p:spPr>
          <a:xfrm>
            <a:off x="5860439" y="953412"/>
            <a:ext cx="64942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检索只参加过一个项目的职工的姓名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A1: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(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having count(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1) </a:t>
            </a: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A2: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E.ename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E, W W1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E.eno = W1.eno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NOT EXISTS (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W2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W2.eno = W1.eno </a:t>
            </a:r>
          </a:p>
          <a:p>
            <a:pPr lvl="4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W2.pno &lt;&gt; W1.pno)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同一个工号，对应的项目号不等说明存在一个以上的项目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9D154-F4C9-498B-A808-32AF4F9F46E1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</p:spTree>
    <p:extLst>
      <p:ext uri="{BB962C8B-B14F-4D97-AF65-F5344CB8AC3E}">
        <p14:creationId xmlns:p14="http://schemas.microsoft.com/office/powerpoint/2010/main" val="32292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2AC5BF-2325-4CAD-B937-F4463A4D933C}"/>
              </a:ext>
            </a:extLst>
          </p:cNvPr>
          <p:cNvSpPr txBox="1"/>
          <p:nvPr/>
        </p:nvSpPr>
        <p:spPr>
          <a:xfrm>
            <a:off x="477079" y="936915"/>
            <a:ext cx="5290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(ename,     eno,     bdate,       addr,      salary,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        工号      出生日期    家庭地址  薪水     所在部门编号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(dname,      dno,       mgreno)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部门名称    部门编号   部门负责人编号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(pname,       pno,        city,          dno)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   项目编号   所在城市  主管部门编号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(eno,         pno ,         hours)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 项目编号    工作时间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职工家属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 (eno,         name,         sex)</a:t>
            </a:r>
          </a:p>
          <a:p>
            <a:pPr lvl="0">
              <a:spcBef>
                <a:spcPts val="20"/>
              </a:spcBef>
              <a:spcAft>
                <a:spcPts val="0"/>
              </a:spcAft>
              <a:buClr>
                <a:srgbClr val="0000FF"/>
              </a:buClr>
              <a:buSzPts val="1200"/>
              <a:tabLst>
                <a:tab pos="342900" algn="l"/>
                <a:tab pos="2992755" algn="l"/>
                <a:tab pos="367982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职工工号  家属的姓名   家属性别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5AE8D0-21D9-4F8B-9442-CC522C87C49E}"/>
              </a:ext>
            </a:extLst>
          </p:cNvPr>
          <p:cNvSpPr txBox="1"/>
          <p:nvPr/>
        </p:nvSpPr>
        <p:spPr>
          <a:xfrm>
            <a:off x="5767526" y="936915"/>
            <a:ext cx="64942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检索参加了所有项目的职工的工号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E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NOT EXISTS(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P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3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NOT EXISTS(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6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* </a:t>
            </a:r>
          </a:p>
          <a:p>
            <a:pPr lvl="6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6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W.eno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E.eno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6" algn="just"/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W.pno = </a:t>
            </a:r>
            <a:r>
              <a:rPr lang="en-US" altLang="zh-CN" kern="100" dirty="0" err="1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P.pno</a:t>
            </a:r>
            <a:r>
              <a:rPr lang="en-US" altLang="zh-CN" kern="100" dirty="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))1</a:t>
            </a:r>
            <a:endParaRPr lang="zh-CN" altLang="zh-CN" sz="1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2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613</TotalTime>
  <Words>3468</Words>
  <Application>Microsoft Office PowerPoint</Application>
  <PresentationFormat>宽屏</PresentationFormat>
  <Paragraphs>556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劲东</dc:creator>
  <cp:lastModifiedBy>赵 劲东</cp:lastModifiedBy>
  <cp:revision>49</cp:revision>
  <dcterms:created xsi:type="dcterms:W3CDTF">2019-11-04T13:45:28Z</dcterms:created>
  <dcterms:modified xsi:type="dcterms:W3CDTF">2019-11-07T04:22:43Z</dcterms:modified>
</cp:coreProperties>
</file>