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3"/>
  </p:notesMasterIdLst>
  <p:sldIdLst>
    <p:sldId id="256" r:id="rId2"/>
    <p:sldId id="286" r:id="rId3"/>
    <p:sldId id="288" r:id="rId4"/>
    <p:sldId id="289" r:id="rId5"/>
    <p:sldId id="287" r:id="rId6"/>
    <p:sldId id="290" r:id="rId7"/>
    <p:sldId id="291" r:id="rId8"/>
    <p:sldId id="292" r:id="rId9"/>
    <p:sldId id="296" r:id="rId10"/>
    <p:sldId id="293" r:id="rId11"/>
    <p:sldId id="297" r:id="rId12"/>
    <p:sldId id="294" r:id="rId13"/>
    <p:sldId id="298" r:id="rId14"/>
    <p:sldId id="295" r:id="rId15"/>
    <p:sldId id="299" r:id="rId16"/>
    <p:sldId id="300" r:id="rId17"/>
    <p:sldId id="305" r:id="rId18"/>
    <p:sldId id="301" r:id="rId19"/>
    <p:sldId id="302" r:id="rId20"/>
    <p:sldId id="303" r:id="rId21"/>
    <p:sldId id="304" r:id="rId22"/>
  </p:sldIdLst>
  <p:sldSz cx="9144000" cy="6858000" type="screen4x3"/>
  <p:notesSz cx="6797675" cy="98742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68635" autoAdjust="0"/>
  </p:normalViewPr>
  <p:slideViewPr>
    <p:cSldViewPr>
      <p:cViewPr varScale="1">
        <p:scale>
          <a:sx n="87" d="100"/>
          <a:sy n="87" d="100"/>
        </p:scale>
        <p:origin x="131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页眉占位符 20992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80604020202020204" pitchFamily="34" charset="0"/>
              <a:buNone/>
              <a:defRPr sz="1200" noProof="1"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209923" name="日期占位符 20992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80604020202020204" pitchFamily="34" charset="0"/>
              <a:buNone/>
              <a:defRPr sz="1200" noProof="1"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604" name="幻灯片图像占位符 209923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文本占位符 20992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9926" name="页脚占位符 20992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80604020202020204" pitchFamily="34" charset="0"/>
              <a:buNone/>
              <a:defRPr sz="1200" noProof="1"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209927" name="灯片编号占位符 20992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 eaLnBrk="1" hangingPunct="1">
              <a:buFont typeface="Arial" panose="02080604020202020204" pitchFamily="34" charset="0"/>
              <a:buNone/>
              <a:defRPr sz="1200" noProof="1">
                <a:latin typeface="Arial" panose="02080604020202020204" pitchFamily="34" charset="0"/>
                <a:cs typeface="+mn-ea"/>
              </a:defRPr>
            </a:lvl1pPr>
          </a:lstStyle>
          <a:p>
            <a:pPr>
              <a:defRPr/>
            </a:pPr>
            <a:fld id="{D0650F61-05F3-4B57-A32F-FF4CFF293296}" type="slidenum">
              <a:rPr lang="en-US" altLang="zh-CN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80604020202020204" pitchFamily="34" charset="0"/>
        <a:ea typeface="宋体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80604020202020204" pitchFamily="34" charset="0"/>
        <a:ea typeface="宋体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80604020202020204" pitchFamily="34" charset="0"/>
        <a:ea typeface="宋体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80604020202020204" pitchFamily="34" charset="0"/>
        <a:ea typeface="宋体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30208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7651" name="文本占位符 30208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5123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>
              <a:defRPr/>
            </a:pPr>
            <a:fld id="{3816BB75-9383-4C49-8A34-3E83120406D1}" type="slidenum">
              <a:rPr lang="zh-CN" altLang="en-US" dirty="0" smtClean="0"/>
              <a:pPr algn="r"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1747" name="文本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dirty="0" smtClean="0"/>
              <a:t>（1.右边单开 2.去除冗余 3.化简左边 4.合并）</a:t>
            </a:r>
            <a:endParaRPr lang="en-US" altLang="zh-CN" sz="1200" dirty="0" smtClean="0"/>
          </a:p>
          <a:p>
            <a:r>
              <a:rPr lang="zh-CN" altLang="zh-CN" sz="1200" dirty="0" smtClean="0"/>
              <a:t>（LRN方法）</a:t>
            </a:r>
            <a:endParaRPr lang="en-US" altLang="zh-CN" sz="1200" dirty="0" smtClean="0"/>
          </a:p>
          <a:p>
            <a:r>
              <a:rPr lang="zh-CN" altLang="zh-CN" sz="1200" dirty="0" smtClean="0"/>
              <a:t>（3NF：所有非主属性都不存在部分依赖于键；按最小覆盖分，得到依赖保持的分解，然后看是否是无损，否则添加键；最后看是否满足第三范式）</a:t>
            </a:r>
            <a:endParaRPr lang="en-US" altLang="zh-CN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zh-CN" sz="1200" dirty="0" smtClean="0"/>
              <a:t>（看主属性）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650F61-05F3-4B57-A32F-FF4CFF293296}" type="slidenum">
              <a:rPr lang="en-US" altLang="zh-CN" smtClean="0"/>
              <a:pPr>
                <a:defRPr/>
              </a:pPr>
              <a:t>7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360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dirty="0" smtClean="0"/>
              <a:t>（1.右边单开 2.去除冗余 3.化简左边 4.合并）</a:t>
            </a:r>
            <a:endParaRPr lang="en-US" altLang="zh-CN" sz="1200" dirty="0" smtClean="0"/>
          </a:p>
          <a:p>
            <a:r>
              <a:rPr lang="zh-CN" altLang="zh-CN" sz="1200" dirty="0" smtClean="0"/>
              <a:t>（LRN方法）</a:t>
            </a:r>
            <a:endParaRPr lang="en-US" altLang="zh-CN" sz="1200" dirty="0" smtClean="0"/>
          </a:p>
          <a:p>
            <a:r>
              <a:rPr lang="zh-CN" altLang="zh-CN" sz="1200" dirty="0" smtClean="0"/>
              <a:t>（3NF：所有非主属性都不存在部分依赖于键；按最小覆盖分，得到依赖保持的分解，然后看是否是无损，否则添加键；最后看是否满足第三范式）</a:t>
            </a:r>
            <a:endParaRPr lang="en-US" altLang="zh-CN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zh-CN" sz="1200" dirty="0" smtClean="0"/>
              <a:t>（看主属性）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650F61-05F3-4B57-A32F-FF4CFF293296}" type="slidenum">
              <a:rPr lang="en-US" altLang="zh-CN" smtClean="0"/>
              <a:pPr>
                <a:defRPr/>
              </a:pPr>
              <a:t>9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47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dirty="0" smtClean="0"/>
              <a:t>（1.右边单开 2.去除冗余 3.化简左边 4.合并）</a:t>
            </a:r>
            <a:endParaRPr lang="en-US" altLang="zh-CN" sz="1200" dirty="0" smtClean="0"/>
          </a:p>
          <a:p>
            <a:r>
              <a:rPr lang="zh-CN" altLang="zh-CN" sz="1200" dirty="0" smtClean="0"/>
              <a:t>（LRN方法）</a:t>
            </a:r>
            <a:endParaRPr lang="en-US" altLang="zh-CN" sz="1200" dirty="0" smtClean="0"/>
          </a:p>
          <a:p>
            <a:r>
              <a:rPr lang="zh-CN" altLang="zh-CN" sz="1200" dirty="0" smtClean="0"/>
              <a:t>（3NF：所有非主属性都不存在部分依赖于键；按最小覆盖分，得到依赖保持的分解，然后看是否是无损，否则添加键；最后看是否满足第三范式）</a:t>
            </a:r>
            <a:endParaRPr lang="en-US" altLang="zh-CN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zh-CN" sz="1200" dirty="0" smtClean="0"/>
              <a:t>（看主属性）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650F61-05F3-4B57-A32F-FF4CFF293296}" type="slidenum">
              <a:rPr lang="en-US" altLang="zh-CN" smtClean="0"/>
              <a:pPr>
                <a:defRPr/>
              </a:pPr>
              <a:t>11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8083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dirty="0" smtClean="0"/>
              <a:t>（1.右边单开 2.去除冗余 3.化简左边 4.合并）</a:t>
            </a:r>
            <a:endParaRPr lang="en-US" altLang="zh-CN" sz="1200" dirty="0" smtClean="0"/>
          </a:p>
          <a:p>
            <a:r>
              <a:rPr lang="zh-CN" altLang="zh-CN" sz="1200" dirty="0" smtClean="0"/>
              <a:t>（LRN方法）</a:t>
            </a:r>
            <a:endParaRPr lang="en-US" altLang="zh-CN" sz="1200" dirty="0" smtClean="0"/>
          </a:p>
          <a:p>
            <a:r>
              <a:rPr lang="zh-CN" altLang="zh-CN" sz="1200" dirty="0" smtClean="0"/>
              <a:t>（3NF：所有非主属性都不存在部分依赖于键；按最小覆盖分，得到依赖保持的分解，然后看是否是无损，否则添加键；最后看是否满足第三范式）</a:t>
            </a:r>
            <a:endParaRPr lang="en-US" altLang="zh-CN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zh-CN" sz="1200" dirty="0" smtClean="0"/>
              <a:t>（看主属性）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650F61-05F3-4B57-A32F-FF4CFF293296}" type="slidenum">
              <a:rPr lang="en-US" altLang="zh-CN" smtClean="0"/>
              <a:pPr>
                <a:defRPr/>
              </a:pPr>
              <a:t>13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424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189445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8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" name="矩形 189446"/>
          <p:cNvSpPr>
            <a:spLocks noChangeArrowheads="1"/>
          </p:cNvSpPr>
          <p:nvPr/>
        </p:nvSpPr>
        <p:spPr bwMode="auto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80604020202020204" pitchFamily="34" charset="0"/>
              <a:buNone/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6" name="矩形 189447"/>
          <p:cNvSpPr>
            <a:spLocks noChangeArrowheads="1"/>
          </p:cNvSpPr>
          <p:nvPr/>
        </p:nvSpPr>
        <p:spPr bwMode="auto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80604020202020204" pitchFamily="34" charset="0"/>
              <a:buNone/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pic>
        <p:nvPicPr>
          <p:cNvPr id="7" name="图片 189449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89450" descr="NJU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8945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1894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副标题 189441"/>
          <p:cNvSpPr>
            <a:spLocks noGrp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>
              <a:buNone/>
              <a:defRPr kern="1200"/>
            </a:lvl1pPr>
            <a:lvl2pPr marL="449580" lvl="1" indent="-449580" algn="ctr">
              <a:buNone/>
              <a:defRPr kern="1200"/>
            </a:lvl2pPr>
            <a:lvl3pPr marL="890905" lvl="2" indent="-890905" algn="ctr">
              <a:buNone/>
              <a:defRPr kern="1200"/>
            </a:lvl3pPr>
            <a:lvl4pPr marL="1295400" lvl="3" indent="-1295400" algn="ctr">
              <a:buNone/>
              <a:defRPr kern="1200"/>
            </a:lvl4pPr>
            <a:lvl5pPr marL="1682750" lvl="4" indent="-1682750" algn="ctr">
              <a:buNone/>
              <a:defRPr kern="1200"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89449" name="标题 189448"/>
          <p:cNvSpPr>
            <a:spLocks noGrp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kern="1200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11" name="日期占位符 189442"/>
          <p:cNvSpPr>
            <a:spLocks noGrp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 anchor="t"/>
          <a:lstStyle>
            <a:lvl1pPr>
              <a:defRPr/>
            </a:lvl1pPr>
          </a:lstStyle>
          <a:p>
            <a:pPr>
              <a:defRPr/>
            </a:pPr>
            <a:fld id="{7FB94DDF-AF44-47ED-872B-A1818424BBBB}" type="datetime1">
              <a:rPr lang="zh-CN" altLang="en-US"/>
              <a:pPr>
                <a:defRPr/>
              </a:pPr>
              <a:t>2019-12-17</a:t>
            </a:fld>
            <a:endParaRPr lang="zh-CN" altLang="en-US"/>
          </a:p>
        </p:txBody>
      </p:sp>
      <p:sp>
        <p:nvSpPr>
          <p:cNvPr id="12" name="页脚占位符 189443"/>
          <p:cNvSpPr>
            <a:spLocks noGrp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>
                <a:cs typeface="+mn-ea"/>
              </a:defRPr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13" name="灯片编号占位符 189444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>
              <a:defRPr/>
            </a:lvl1pPr>
          </a:lstStyle>
          <a:p>
            <a:pPr>
              <a:defRPr/>
            </a:pPr>
            <a:fld id="{2539F6CD-5170-48A8-BF51-FE1C7EB0B1C1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81510376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884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BE50C-2D50-47A3-8D08-96FDE6CB0EB6}" type="datetime1">
              <a:rPr lang="zh-CN" altLang="en-US"/>
              <a:pPr>
                <a:defRPr/>
              </a:pPr>
              <a:t>2019-12-17</a:t>
            </a:fld>
            <a:endParaRPr lang="zh-CN" altLang="en-US"/>
          </a:p>
        </p:txBody>
      </p:sp>
      <p:sp>
        <p:nvSpPr>
          <p:cNvPr id="5" name="页脚占位符 1884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ea"/>
              </a:defRPr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灯片编号占位符 1884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CC2B4-F460-40D0-AC01-932BC96931FA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2558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028" y="404813"/>
            <a:ext cx="2035572" cy="547211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88711" cy="547211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884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2B922-1F0D-4EBB-A226-47489D68CC6B}" type="datetime1">
              <a:rPr lang="zh-CN" altLang="en-US"/>
              <a:pPr>
                <a:defRPr/>
              </a:pPr>
              <a:t>2019-12-17</a:t>
            </a:fld>
            <a:endParaRPr lang="zh-CN" altLang="en-US"/>
          </a:p>
        </p:txBody>
      </p:sp>
      <p:sp>
        <p:nvSpPr>
          <p:cNvPr id="5" name="页脚占位符 1884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ea"/>
              </a:defRPr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灯片编号占位符 1884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99BB9-54D7-435C-A94A-A52512431FDF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4499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884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44A3A-3312-408D-94FF-85485C8FC48E}" type="datetime1">
              <a:rPr lang="zh-CN" altLang="en-US"/>
              <a:pPr>
                <a:defRPr/>
              </a:pPr>
              <a:t>2019-12-17</a:t>
            </a:fld>
            <a:endParaRPr lang="zh-CN" altLang="en-US"/>
          </a:p>
        </p:txBody>
      </p:sp>
      <p:sp>
        <p:nvSpPr>
          <p:cNvPr id="5" name="页脚占位符 1884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ea"/>
              </a:defRPr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灯片编号占位符 1884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C8C82-C40D-422D-B365-03CB5A0A87B1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9506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884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746CE-EC2A-4A9F-AF56-D147C8BADE7C}" type="datetime1">
              <a:rPr lang="zh-CN" altLang="en-US"/>
              <a:pPr>
                <a:defRPr/>
              </a:pPr>
              <a:t>2019-12-17</a:t>
            </a:fld>
            <a:endParaRPr lang="zh-CN" altLang="en-US"/>
          </a:p>
        </p:txBody>
      </p:sp>
      <p:sp>
        <p:nvSpPr>
          <p:cNvPr id="5" name="页脚占位符 1884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ea"/>
              </a:defRPr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灯片编号占位符 1884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4D126-19E3-4758-80E2-DC59D1CC6581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6755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89721" cy="43926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0879" y="1484313"/>
            <a:ext cx="3989721" cy="43926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884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521B8-3599-42DD-B4EF-0B1CDBA832D1}" type="datetime1">
              <a:rPr lang="zh-CN" altLang="en-US"/>
              <a:pPr>
                <a:defRPr/>
              </a:pPr>
              <a:t>2019-12-17</a:t>
            </a:fld>
            <a:endParaRPr lang="zh-CN" altLang="en-US"/>
          </a:p>
        </p:txBody>
      </p:sp>
      <p:sp>
        <p:nvSpPr>
          <p:cNvPr id="6" name="页脚占位符 1884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ea"/>
              </a:defRPr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灯片编号占位符 1884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FAF71-C295-4B77-AB01-81F1785CB621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5689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884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A4DFC-4044-44DE-9268-E925DB514BFF}" type="datetime1">
              <a:rPr lang="zh-CN" altLang="en-US"/>
              <a:pPr>
                <a:defRPr/>
              </a:pPr>
              <a:t>2019-12-17</a:t>
            </a:fld>
            <a:endParaRPr lang="zh-CN" altLang="en-US"/>
          </a:p>
        </p:txBody>
      </p:sp>
      <p:sp>
        <p:nvSpPr>
          <p:cNvPr id="8" name="页脚占位符 1884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ea"/>
              </a:defRPr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9" name="灯片编号占位符 1884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11038-2EDF-429C-A5B5-B060BF9F80EC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5005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884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FDA08-3609-4162-8F5E-7EA1390F30C6}" type="datetime1">
              <a:rPr lang="zh-CN" altLang="en-US"/>
              <a:pPr>
                <a:defRPr/>
              </a:pPr>
              <a:t>2019-12-17</a:t>
            </a:fld>
            <a:endParaRPr lang="zh-CN" altLang="en-US"/>
          </a:p>
        </p:txBody>
      </p:sp>
      <p:sp>
        <p:nvSpPr>
          <p:cNvPr id="4" name="页脚占位符 1884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ea"/>
              </a:defRPr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5" name="灯片编号占位符 1884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751AC-FA28-416F-86C9-A31642C80AEA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0522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884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98376-21BD-49D8-B423-E00EDE83961C}" type="datetime1">
              <a:rPr lang="zh-CN" altLang="en-US"/>
              <a:pPr>
                <a:defRPr/>
              </a:pPr>
              <a:t>2019-12-17</a:t>
            </a:fld>
            <a:endParaRPr lang="zh-CN" altLang="en-US"/>
          </a:p>
        </p:txBody>
      </p:sp>
      <p:sp>
        <p:nvSpPr>
          <p:cNvPr id="3" name="页脚占位符 1884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ea"/>
              </a:defRPr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4" name="灯片编号占位符 1884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2AADC-7D50-440D-9EC1-D8662AEB2479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0343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884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6B038-C71C-454A-B92A-F331043F0C80}" type="datetime1">
              <a:rPr lang="zh-CN" altLang="en-US"/>
              <a:pPr>
                <a:defRPr/>
              </a:pPr>
              <a:t>2019-12-17</a:t>
            </a:fld>
            <a:endParaRPr lang="zh-CN" altLang="en-US"/>
          </a:p>
        </p:txBody>
      </p:sp>
      <p:sp>
        <p:nvSpPr>
          <p:cNvPr id="6" name="页脚占位符 1884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ea"/>
              </a:defRPr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灯片编号占位符 1884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756C6-F600-49AC-8D1C-7C400C46932F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3102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884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74B4A-4D1F-4601-B45E-A2AB1AAC8777}" type="datetime1">
              <a:rPr lang="zh-CN" altLang="en-US"/>
              <a:pPr>
                <a:defRPr/>
              </a:pPr>
              <a:t>2019-12-17</a:t>
            </a:fld>
            <a:endParaRPr lang="zh-CN" altLang="en-US"/>
          </a:p>
        </p:txBody>
      </p:sp>
      <p:sp>
        <p:nvSpPr>
          <p:cNvPr id="6" name="页脚占位符 1884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ea"/>
              </a:defRPr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灯片编号占位符 1884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B0399-9006-4C53-89AD-D78100F3224A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8190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88417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80604020202020204" pitchFamily="34" charset="0"/>
              <a:buNone/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027" name="矩形 188418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80604020202020204" pitchFamily="34" charset="0"/>
              <a:buNone/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028" name="标题 18841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文本占位符 18842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30" name="图片 188421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日期占位符 188422"/>
          <p:cNvSpPr>
            <a:spLocks noGrp="1"/>
          </p:cNvSpPr>
          <p:nvPr>
            <p:ph type="dt" sz="half" idx="2"/>
          </p:nvPr>
        </p:nvSpPr>
        <p:spPr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80604020202020204" pitchFamily="34" charset="0"/>
              <a:buNone/>
              <a:defRPr sz="1600" noProof="1">
                <a:latin typeface="Arial" panose="02080604020202020204" pitchFamily="34" charset="0"/>
                <a:cs typeface="+mn-ea"/>
              </a:defRPr>
            </a:lvl1pPr>
          </a:lstStyle>
          <a:p>
            <a:pPr>
              <a:defRPr/>
            </a:pPr>
            <a:fld id="{26E4779C-8E6A-4000-A55D-636629D5E2A7}" type="datetime1">
              <a:rPr lang="zh-CN" altLang="en-US"/>
              <a:pPr>
                <a:defRPr/>
              </a:pPr>
              <a:t>2019-12-17</a:t>
            </a:fld>
            <a:endParaRPr lang="zh-CN" altLang="en-US">
              <a:cs typeface="+mn-cs"/>
            </a:endParaRPr>
          </a:p>
        </p:txBody>
      </p:sp>
      <p:sp>
        <p:nvSpPr>
          <p:cNvPr id="188424" name="页脚占位符 188423"/>
          <p:cNvSpPr>
            <a:spLocks noGrp="1"/>
          </p:cNvSpPr>
          <p:nvPr>
            <p:ph type="ftr" sz="quarter" idx="3"/>
          </p:nvPr>
        </p:nvSpPr>
        <p:spPr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80604020202020204" pitchFamily="34" charset="0"/>
              <a:buNone/>
              <a:defRPr sz="1600" noProof="1">
                <a:latin typeface="Arial" panose="0208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188425" name="灯片编号占位符 188424"/>
          <p:cNvSpPr>
            <a:spLocks noGrp="1"/>
          </p:cNvSpPr>
          <p:nvPr>
            <p:ph type="sldNum" sz="quarter" idx="4"/>
          </p:nvPr>
        </p:nvSpPr>
        <p:spPr>
          <a:xfrm>
            <a:off x="7524750" y="6284913"/>
            <a:ext cx="93345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80604020202020204" pitchFamily="34" charset="0"/>
              <a:buNone/>
              <a:defRPr sz="1600" noProof="1">
                <a:latin typeface="Arial" panose="02080604020202020204" pitchFamily="34" charset="0"/>
                <a:cs typeface="+mn-ea"/>
              </a:defRPr>
            </a:lvl1pPr>
          </a:lstStyle>
          <a:p>
            <a:pPr>
              <a:defRPr/>
            </a:pPr>
            <a:fld id="{5FB3E2C4-932C-4423-AE4A-7FC1358D8509}" type="slidenum">
              <a:rPr lang="en-US" altLang="zh-CN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  <p:pic>
        <p:nvPicPr>
          <p:cNvPr id="1034" name="图片 18842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图片 188426" descr="校徽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80604020202020204" pitchFamily="34" charset="0"/>
        <a:defRPr sz="32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80604020202020204" pitchFamily="34" charset="0"/>
        <a:defRPr sz="32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80604020202020204" pitchFamily="34" charset="0"/>
        <a:defRPr sz="32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80604020202020204" pitchFamily="34" charset="0"/>
        <a:defRPr sz="32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89000" lvl="1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93813" lvl="2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81163" lvl="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70100" lvl="4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2049"/>
          <p:cNvSpPr>
            <a:spLocks noGrp="1" noChangeArrowheads="1"/>
          </p:cNvSpPr>
          <p:nvPr>
            <p:ph type="ctrTitle"/>
          </p:nvPr>
        </p:nvSpPr>
        <p:spPr>
          <a:xfrm>
            <a:off x="0" y="2420888"/>
            <a:ext cx="7056784" cy="1104900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homework_3</a:t>
            </a:r>
            <a:r>
              <a:rPr lang="en-US" altLang="zh-CN" dirty="0" smtClean="0"/>
              <a:t>  	</a:t>
            </a:r>
            <a:r>
              <a:rPr lang="zh-CN" altLang="en-US" dirty="0" smtClean="0"/>
              <a:t>习题</a:t>
            </a:r>
            <a:r>
              <a:rPr lang="zh-CN" altLang="en-US" dirty="0"/>
              <a:t>课</a:t>
            </a:r>
            <a:endParaRPr lang="zh-CN" altLang="en-US" sz="3400" dirty="0" smtClean="0"/>
          </a:p>
        </p:txBody>
      </p:sp>
      <p:sp>
        <p:nvSpPr>
          <p:cNvPr id="26627" name="副标题 2050"/>
          <p:cNvSpPr>
            <a:spLocks noGrp="1" noChangeArrowheads="1"/>
          </p:cNvSpPr>
          <p:nvPr>
            <p:ph type="subTitle" idx="1"/>
          </p:nvPr>
        </p:nvSpPr>
        <p:spPr>
          <a:xfrm>
            <a:off x="2987675" y="4652963"/>
            <a:ext cx="4356100" cy="1195387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solidFill>
                  <a:schemeClr val="tx2"/>
                </a:solidFill>
              </a:rPr>
              <a:t>助教 尹利学</a:t>
            </a:r>
            <a:endParaRPr lang="en-US" altLang="zh-CN" sz="2400" b="1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sz="2400" b="1" dirty="0" smtClean="0">
                <a:solidFill>
                  <a:schemeClr val="tx2"/>
                </a:solidFill>
              </a:rPr>
              <a:t>2019.12.17</a:t>
            </a:r>
            <a:endParaRPr lang="en-US" altLang="zh-CN" sz="3200" b="1" dirty="0" smtClean="0">
              <a:solidFill>
                <a:schemeClr val="tx2"/>
              </a:solidFill>
            </a:endParaRPr>
          </a:p>
          <a:p>
            <a:pPr eaLnBrk="1" hangingPunct="1"/>
            <a:endParaRPr lang="en-US" altLang="zh-CN" sz="3200" dirty="0" smtClean="0"/>
          </a:p>
        </p:txBody>
      </p:sp>
      <p:sp>
        <p:nvSpPr>
          <p:cNvPr id="4099" name="日期占位符 1"/>
          <p:cNvSpPr>
            <a:spLocks noGrp="1" noChangeArrowheads="1"/>
          </p:cNvSpPr>
          <p:nvPr>
            <p:ph type="dt" sz="quarter" idx="10"/>
          </p:nvPr>
        </p:nvSpPr>
        <p:spPr bwMode="auto"/>
        <p:txBody>
          <a:bodyPr vert="horz" wrap="square" lIns="91440" tIns="45720" rIns="91440" bIns="45720" numCol="1" anchorCtr="0" compatLnSpc="1"/>
          <a:lstStyle>
            <a:lvl1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fld id="{336BB2AB-F824-4523-9180-1633C884C31D}" type="datetime1">
              <a:rPr lang="zh-CN" altLang="en-US" dirty="0" smtClean="0"/>
              <a:pPr algn="l">
                <a:defRPr/>
              </a:pPr>
              <a:t>2019-12-17</a:t>
            </a:fld>
            <a:endParaRPr lang="zh-CN" altLang="en-US"/>
          </a:p>
        </p:txBody>
      </p:sp>
      <p:sp>
        <p:nvSpPr>
          <p:cNvPr id="4100" name="灯片编号占位符 2"/>
          <p:cNvSpPr>
            <a:spLocks noGrp="1" noChangeArrowheads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Ctr="0" compatLnSpc="1"/>
          <a:lstStyle>
            <a:lvl1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>
              <a:defRPr/>
            </a:pPr>
            <a:fld id="{4A3C4932-96E4-4282-80D4-7C810CCE7A96}" type="slidenum">
              <a:rPr lang="zh-CN" altLang="en-US" dirty="0" smtClean="0"/>
              <a:pPr algn="r"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dirty="0"/>
              <a:t>关系模式 R 的候选关键字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FDs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L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	A,	</a:t>
            </a:r>
          </a:p>
          <a:p>
            <a:pPr marL="0" indent="0">
              <a:buNone/>
            </a:pPr>
            <a:r>
              <a:rPr lang="en-US" altLang="zh-CN" sz="2000" dirty="0"/>
              <a:t>R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	B,	G</a:t>
            </a:r>
          </a:p>
          <a:p>
            <a:pPr marL="0" indent="0">
              <a:buNone/>
            </a:pPr>
            <a:r>
              <a:rPr lang="en-US" altLang="zh-CN" sz="2000" dirty="0" err="1" smtClean="0"/>
              <a:t>LR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	C,	D, 	E,	F</a:t>
            </a:r>
          </a:p>
          <a:p>
            <a:pPr marL="0" indent="0">
              <a:buNone/>
            </a:pPr>
            <a:r>
              <a:rPr lang="en-US" altLang="zh-CN" sz="2000" dirty="0" smtClean="0"/>
              <a:t>N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无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候选</a:t>
            </a:r>
            <a:r>
              <a:rPr lang="zh-CN" altLang="en-US" sz="2000" dirty="0" smtClean="0"/>
              <a:t>键</a:t>
            </a:r>
            <a:r>
              <a:rPr lang="zh-CN" altLang="en-US" sz="2000" dirty="0" smtClean="0">
                <a:sym typeface="Wingdings" panose="05000000000000000000" pitchFamily="2" charset="2"/>
              </a:rPr>
              <a:t>：</a:t>
            </a:r>
            <a:r>
              <a:rPr lang="en-US" altLang="zh-CN" sz="2000" dirty="0" smtClean="0">
                <a:sym typeface="Wingdings" panose="05000000000000000000" pitchFamily="2" charset="2"/>
              </a:rPr>
              <a:t>(</a:t>
            </a:r>
            <a:r>
              <a:rPr lang="en-US" altLang="zh-CN" sz="2000" dirty="0" err="1" smtClean="0">
                <a:sym typeface="Wingdings" panose="05000000000000000000" pitchFamily="2" charset="2"/>
              </a:rPr>
              <a:t>A,E</a:t>
            </a:r>
            <a:r>
              <a:rPr lang="en-US" altLang="zh-CN" sz="2000" dirty="0" smtClean="0">
                <a:sym typeface="Wingdings" panose="05000000000000000000" pitchFamily="2" charset="2"/>
              </a:rPr>
              <a:t>) 	(</a:t>
            </a:r>
            <a:r>
              <a:rPr lang="en-US" altLang="zh-CN" sz="2000" dirty="0" err="1" smtClean="0">
                <a:sym typeface="Wingdings" panose="05000000000000000000" pitchFamily="2" charset="2"/>
              </a:rPr>
              <a:t>A,F</a:t>
            </a:r>
            <a:r>
              <a:rPr lang="en-US" altLang="zh-CN" sz="2000" dirty="0" smtClean="0">
                <a:sym typeface="Wingdings" panose="05000000000000000000" pitchFamily="2" charset="2"/>
              </a:rPr>
              <a:t>)</a:t>
            </a:r>
            <a:r>
              <a:rPr lang="en-US" altLang="zh-CN" sz="2000" dirty="0" smtClean="0"/>
              <a:t>	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B44A3A-3312-408D-94FF-85485C8FC48E}" type="datetime1">
              <a:rPr lang="zh-CN" altLang="en-US" smtClean="0"/>
              <a:pPr>
                <a:defRPr/>
              </a:pPr>
              <a:t>2019-12-17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59709" y="148842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dirty="0"/>
              <a:t>A →</a:t>
            </a:r>
            <a:r>
              <a:rPr lang="en-US" altLang="zh-CN" dirty="0" smtClean="0"/>
              <a:t>BC,</a:t>
            </a:r>
          </a:p>
        </p:txBody>
      </p:sp>
      <p:sp>
        <p:nvSpPr>
          <p:cNvPr id="6" name="矩形 5"/>
          <p:cNvSpPr/>
          <p:nvPr/>
        </p:nvSpPr>
        <p:spPr>
          <a:xfrm>
            <a:off x="2420173" y="1484758"/>
            <a:ext cx="928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AE →F</a:t>
            </a:r>
            <a:endParaRPr lang="zh-CN" altLang="en-US" dirty="0"/>
          </a:p>
          <a:p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3398917" y="1484313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 →D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83968" y="1484313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 </a:t>
            </a:r>
            <a:r>
              <a:rPr lang="en-US" altLang="zh-CN" dirty="0"/>
              <a:t>→G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92080" y="1484313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 →E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9878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二、最小覆盖、关键字、规范化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36688"/>
            <a:ext cx="8142287" cy="4392612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dirty="0"/>
              <a:t>设关系模式 R 上的函数依赖集 F 如下：</a:t>
            </a:r>
          </a:p>
          <a:p>
            <a:pPr marL="0" indent="0">
              <a:buNone/>
            </a:pPr>
            <a:r>
              <a:rPr lang="zh-CN" altLang="zh-CN" sz="2000" dirty="0"/>
              <a:t>F = { A→BC,	ABE→CDGF,	C→GD,	D→G,	F→E }</a:t>
            </a:r>
          </a:p>
          <a:p>
            <a:pPr marL="0" indent="0">
              <a:buNone/>
            </a:pPr>
            <a:r>
              <a:rPr lang="zh-CN" altLang="zh-CN" sz="2000" dirty="0"/>
              <a:t>请回答下面的四个问题</a:t>
            </a:r>
            <a:r>
              <a:rPr lang="zh-CN" altLang="zh-CN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zh-CN" sz="2000" dirty="0"/>
          </a:p>
          <a:p>
            <a:pPr marL="0" lvl="0" indent="0">
              <a:buNone/>
            </a:pPr>
            <a:r>
              <a:rPr lang="en-US" altLang="zh-CN" sz="2000" dirty="0" smtClean="0"/>
              <a:t>1.</a:t>
            </a:r>
            <a:r>
              <a:rPr lang="zh-CN" altLang="zh-CN" sz="2000" dirty="0" smtClean="0"/>
              <a:t>计算 </a:t>
            </a:r>
            <a:r>
              <a:rPr lang="zh-CN" altLang="zh-CN" sz="2000" dirty="0"/>
              <a:t>F 的最小覆盖(Minimal Cover</a:t>
            </a:r>
            <a:r>
              <a:rPr lang="zh-CN" altLang="zh-CN" sz="2000" dirty="0" smtClean="0"/>
              <a:t>)</a:t>
            </a:r>
          </a:p>
          <a:p>
            <a:pPr marL="0" lvl="0" indent="0">
              <a:buNone/>
            </a:pPr>
            <a:r>
              <a:rPr lang="en-US" altLang="zh-CN" sz="2000" dirty="0"/>
              <a:t>2.</a:t>
            </a:r>
            <a:r>
              <a:rPr lang="zh-CN" altLang="zh-CN" sz="2000" dirty="0"/>
              <a:t>给出关系模式 R 的候选关键字；</a:t>
            </a:r>
          </a:p>
          <a:p>
            <a:pPr marL="0" lvl="0" indent="-457200"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3.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将关系模式 R 分解到满足 3NF，并具有无损联接性和依赖保持性；</a:t>
            </a:r>
          </a:p>
          <a:p>
            <a:pPr marL="0" indent="0">
              <a:buNone/>
            </a:pPr>
            <a:r>
              <a:rPr lang="en-US" altLang="zh-CN" sz="2000" dirty="0" smtClean="0"/>
              <a:t>4.</a:t>
            </a:r>
            <a:r>
              <a:rPr lang="zh-CN" altLang="zh-CN" sz="2000" dirty="0" smtClean="0"/>
              <a:t>上述</a:t>
            </a:r>
            <a:r>
              <a:rPr lang="zh-CN" altLang="zh-CN" sz="2000" dirty="0"/>
              <a:t>的分解是否满足 BCNF</a:t>
            </a:r>
            <a:r>
              <a:rPr lang="zh-CN" altLang="zh-CN" sz="2000" dirty="0" smtClean="0"/>
              <a:t>？如果</a:t>
            </a:r>
            <a:r>
              <a:rPr lang="zh-CN" altLang="zh-CN" sz="2000" dirty="0"/>
              <a:t>不满足 BCNF 的要求，请将其进一步分解到满足 BCNF</a:t>
            </a:r>
            <a:r>
              <a:rPr lang="zh-CN" altLang="zh-CN" sz="2000" dirty="0" smtClean="0"/>
              <a:t>。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B44A3A-3312-408D-94FF-85485C8FC48E}" type="datetime1">
              <a:rPr lang="zh-CN" altLang="en-US" smtClean="0"/>
              <a:pPr>
                <a:defRPr/>
              </a:pPr>
              <a:t>2019-12-17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63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5761260" cy="576262"/>
          </a:xfrm>
        </p:spPr>
        <p:txBody>
          <a:bodyPr/>
          <a:lstStyle/>
          <a:p>
            <a:r>
              <a:rPr lang="zh-CN" altLang="zh-CN" sz="2800" dirty="0"/>
              <a:t>分解</a:t>
            </a:r>
            <a:r>
              <a:rPr lang="zh-CN" altLang="zh-CN" sz="2800" dirty="0" smtClean="0"/>
              <a:t>到 </a:t>
            </a:r>
            <a:r>
              <a:rPr lang="zh-CN" altLang="zh-CN" sz="2800" dirty="0"/>
              <a:t>3NF</a:t>
            </a:r>
            <a:r>
              <a:rPr lang="zh-CN" altLang="zh-CN" sz="2800" dirty="0" smtClean="0"/>
              <a:t>，无损联接和依赖保持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最小覆盖：</a:t>
            </a:r>
            <a:r>
              <a:rPr lang="en-US" altLang="zh-CN" sz="2000" dirty="0" smtClean="0"/>
              <a:t>{</a:t>
            </a:r>
            <a:r>
              <a:rPr lang="en-US" altLang="zh-CN" sz="2000" dirty="0" smtClean="0">
                <a:solidFill>
                  <a:srgbClr val="FF0000"/>
                </a:solidFill>
              </a:rPr>
              <a:t>A </a:t>
            </a:r>
            <a:r>
              <a:rPr lang="en-US" altLang="zh-CN" sz="2000" dirty="0">
                <a:solidFill>
                  <a:srgbClr val="FF0000"/>
                </a:solidFill>
              </a:rPr>
              <a:t>→BC</a:t>
            </a:r>
            <a:r>
              <a:rPr lang="en-US" altLang="zh-CN" sz="2000" dirty="0" smtClean="0"/>
              <a:t>,</a:t>
            </a:r>
            <a:r>
              <a:rPr lang="en-US" altLang="zh-CN" sz="2000" dirty="0"/>
              <a:t> AE →</a:t>
            </a:r>
            <a:r>
              <a:rPr lang="en-US" altLang="zh-CN" sz="2000" dirty="0" smtClean="0"/>
              <a:t>F , C </a:t>
            </a:r>
            <a:r>
              <a:rPr lang="en-US" altLang="zh-CN" sz="2000" dirty="0"/>
              <a:t>→</a:t>
            </a:r>
            <a:r>
              <a:rPr lang="en-US" altLang="zh-CN" sz="2000" dirty="0" smtClean="0"/>
              <a:t>D , D </a:t>
            </a:r>
            <a:r>
              <a:rPr lang="en-US" altLang="zh-CN" sz="2000" dirty="0"/>
              <a:t>→</a:t>
            </a:r>
            <a:r>
              <a:rPr lang="en-US" altLang="zh-CN" sz="2000" dirty="0" smtClean="0"/>
              <a:t>G , </a:t>
            </a:r>
            <a:r>
              <a:rPr lang="en-US" altLang="zh-CN" sz="2000" dirty="0"/>
              <a:t>F →</a:t>
            </a:r>
            <a:r>
              <a:rPr lang="en-US" altLang="zh-CN" sz="2000" dirty="0" smtClean="0"/>
              <a:t>E}</a:t>
            </a:r>
            <a:endParaRPr lang="zh-CN" altLang="en-US" sz="2000" dirty="0"/>
          </a:p>
          <a:p>
            <a:r>
              <a:rPr lang="zh-CN" altLang="en-US" sz="2000" dirty="0">
                <a:sym typeface="Wingdings" panose="05000000000000000000" pitchFamily="2" charset="2"/>
              </a:rPr>
              <a:t>候选</a:t>
            </a:r>
            <a:r>
              <a:rPr lang="zh-CN" altLang="en-US" sz="2000" dirty="0" smtClean="0">
                <a:sym typeface="Wingdings" panose="05000000000000000000" pitchFamily="2" charset="2"/>
              </a:rPr>
              <a:t>键： </a:t>
            </a:r>
            <a:r>
              <a:rPr lang="en-US" altLang="zh-CN" sz="2000" dirty="0" smtClean="0">
                <a:sym typeface="Wingdings" panose="05000000000000000000" pitchFamily="2" charset="2"/>
              </a:rPr>
              <a:t>(</a:t>
            </a:r>
            <a:r>
              <a:rPr lang="en-US" altLang="zh-CN" sz="2000" dirty="0" err="1" smtClean="0">
                <a:sym typeface="Wingdings" panose="05000000000000000000" pitchFamily="2" charset="2"/>
              </a:rPr>
              <a:t>A,E</a:t>
            </a:r>
            <a:r>
              <a:rPr lang="en-US" altLang="zh-CN" sz="2000" dirty="0">
                <a:sym typeface="Wingdings" panose="05000000000000000000" pitchFamily="2" charset="2"/>
              </a:rPr>
              <a:t>) 	(</a:t>
            </a:r>
            <a:r>
              <a:rPr lang="en-US" altLang="zh-CN" sz="2000" dirty="0" err="1">
                <a:sym typeface="Wingdings" panose="05000000000000000000" pitchFamily="2" charset="2"/>
              </a:rPr>
              <a:t>A,F</a:t>
            </a:r>
            <a:r>
              <a:rPr lang="en-US" altLang="zh-CN" sz="2000" dirty="0">
                <a:sym typeface="Wingdings" panose="05000000000000000000" pitchFamily="2" charset="2"/>
              </a:rPr>
              <a:t>)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 smtClean="0"/>
              <a:t>存在非主属性对键的部分函数依赖，不符合</a:t>
            </a:r>
            <a:r>
              <a:rPr lang="en-US" altLang="zh-CN" sz="2000" dirty="0" err="1" smtClean="0"/>
              <a:t>3NF</a:t>
            </a:r>
            <a:endParaRPr lang="zh-CN" altLang="en-US" sz="2000" dirty="0"/>
          </a:p>
          <a:p>
            <a:endParaRPr lang="en-US" altLang="zh-CN" sz="2000" dirty="0"/>
          </a:p>
          <a:p>
            <a:r>
              <a:rPr lang="zh-CN" altLang="en-US" sz="2000" dirty="0" smtClean="0"/>
              <a:t>分解为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依赖保持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en-US" altLang="zh-CN" sz="1600" dirty="0" err="1" smtClean="0"/>
              <a:t>R1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A,B,C</a:t>
            </a:r>
            <a:r>
              <a:rPr lang="en-US" altLang="zh-CN" sz="1600" dirty="0" smtClean="0"/>
              <a:t>)	     </a:t>
            </a:r>
            <a:r>
              <a:rPr lang="en-US" altLang="zh-CN" sz="1600" dirty="0" err="1" smtClean="0"/>
              <a:t>R2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A,E,F</a:t>
            </a:r>
            <a:r>
              <a:rPr lang="en-US" altLang="zh-CN" sz="1600" dirty="0" smtClean="0"/>
              <a:t>)     </a:t>
            </a:r>
            <a:r>
              <a:rPr lang="en-US" altLang="zh-CN" sz="1600" dirty="0" err="1" smtClean="0"/>
              <a:t>R3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C,D</a:t>
            </a:r>
            <a:r>
              <a:rPr lang="en-US" altLang="zh-CN" sz="1600" dirty="0" smtClean="0"/>
              <a:t>)     </a:t>
            </a:r>
            <a:r>
              <a:rPr lang="en-US" altLang="zh-CN" sz="1600" dirty="0" err="1" smtClean="0"/>
              <a:t>R4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D,G</a:t>
            </a:r>
            <a:r>
              <a:rPr lang="en-US" altLang="zh-CN" sz="1600" dirty="0" smtClean="0"/>
              <a:t>)    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R5</a:t>
            </a:r>
            <a:r>
              <a:rPr lang="en-US" altLang="zh-CN" sz="1600" dirty="0" smtClean="0">
                <a:solidFill>
                  <a:srgbClr val="FF0000"/>
                </a:solidFill>
              </a:rPr>
              <a:t>(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F,E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</a:p>
          <a:p>
            <a:pPr lvl="1"/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2000" dirty="0" smtClean="0"/>
              <a:t>是否是无损分解</a:t>
            </a:r>
            <a:endParaRPr lang="en-US" altLang="zh-CN" sz="2000" dirty="0" smtClean="0"/>
          </a:p>
          <a:p>
            <a:pPr lvl="1"/>
            <a:r>
              <a:rPr lang="en-US" altLang="zh-CN" sz="1600" dirty="0" err="1"/>
              <a:t>R1</a:t>
            </a:r>
            <a:r>
              <a:rPr lang="en-US" altLang="zh-CN" sz="1600" dirty="0"/>
              <a:t>(</a:t>
            </a:r>
            <a:r>
              <a:rPr lang="en-US" altLang="zh-CN" sz="1600" dirty="0" err="1"/>
              <a:t>A,B,C</a:t>
            </a:r>
            <a:r>
              <a:rPr lang="en-US" altLang="zh-CN" sz="1600" dirty="0"/>
              <a:t>)	     </a:t>
            </a:r>
            <a:r>
              <a:rPr lang="en-US" altLang="zh-CN" sz="1600" dirty="0" err="1">
                <a:solidFill>
                  <a:srgbClr val="C00000"/>
                </a:solidFill>
              </a:rPr>
              <a:t>R2</a:t>
            </a:r>
            <a:r>
              <a:rPr lang="en-US" altLang="zh-CN" sz="1600" dirty="0">
                <a:solidFill>
                  <a:srgbClr val="C00000"/>
                </a:solidFill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</a:rPr>
              <a:t>A,E,F</a:t>
            </a:r>
            <a:r>
              <a:rPr lang="en-US" altLang="zh-CN" sz="1600" dirty="0">
                <a:solidFill>
                  <a:srgbClr val="C00000"/>
                </a:solidFill>
              </a:rPr>
              <a:t>)</a:t>
            </a:r>
            <a:r>
              <a:rPr lang="en-US" altLang="zh-CN" sz="1600" dirty="0"/>
              <a:t>     </a:t>
            </a:r>
            <a:r>
              <a:rPr lang="en-US" altLang="zh-CN" sz="1600" dirty="0" err="1"/>
              <a:t>R3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C,D</a:t>
            </a:r>
            <a:r>
              <a:rPr lang="en-US" altLang="zh-CN" sz="1600" dirty="0"/>
              <a:t>)     </a:t>
            </a:r>
            <a:r>
              <a:rPr lang="en-US" altLang="zh-CN" sz="1600" dirty="0" err="1"/>
              <a:t>R4</a:t>
            </a:r>
            <a:r>
              <a:rPr lang="en-US" altLang="zh-CN" sz="1600" dirty="0"/>
              <a:t>(</a:t>
            </a:r>
            <a:r>
              <a:rPr lang="en-US" altLang="zh-CN" sz="1600" dirty="0" err="1"/>
              <a:t>D,G</a:t>
            </a:r>
            <a:r>
              <a:rPr lang="en-US" altLang="zh-CN" sz="1600" dirty="0" smtClean="0"/>
              <a:t>)</a:t>
            </a:r>
          </a:p>
          <a:p>
            <a:pPr lvl="1"/>
            <a:endParaRPr lang="en-US" altLang="zh-CN" sz="1600" dirty="0"/>
          </a:p>
          <a:p>
            <a:r>
              <a:rPr lang="zh-CN" altLang="en-US" sz="2000" dirty="0" smtClean="0"/>
              <a:t>是否满足</a:t>
            </a:r>
            <a:r>
              <a:rPr lang="en-US" altLang="zh-CN" sz="2000" dirty="0" err="1" smtClean="0"/>
              <a:t>3NF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B44A3A-3312-408D-94FF-85485C8FC48E}" type="datetime1">
              <a:rPr lang="zh-CN" altLang="en-US" smtClean="0"/>
              <a:pPr>
                <a:defRPr/>
              </a:pPr>
              <a:t>2019-12-17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488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二、最小覆盖、关键字、规范化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36688"/>
            <a:ext cx="8142287" cy="4392612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dirty="0"/>
              <a:t>设关系模式 R 上的函数依赖集 F 如下：</a:t>
            </a:r>
          </a:p>
          <a:p>
            <a:pPr marL="0" indent="0">
              <a:buNone/>
            </a:pPr>
            <a:r>
              <a:rPr lang="zh-CN" altLang="zh-CN" sz="2000" dirty="0"/>
              <a:t>F = { A→BC,	ABE→CDGF,	C→GD,	D→G,	F→E }</a:t>
            </a:r>
          </a:p>
          <a:p>
            <a:pPr marL="0" indent="0">
              <a:buNone/>
            </a:pPr>
            <a:r>
              <a:rPr lang="zh-CN" altLang="zh-CN" sz="2000" dirty="0"/>
              <a:t>请回答下面的四个问题</a:t>
            </a:r>
            <a:r>
              <a:rPr lang="zh-CN" altLang="zh-CN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zh-CN" sz="2000" dirty="0"/>
          </a:p>
          <a:p>
            <a:pPr marL="0" lvl="0" indent="0">
              <a:buNone/>
            </a:pPr>
            <a:r>
              <a:rPr lang="en-US" altLang="zh-CN" sz="2000" dirty="0" smtClean="0"/>
              <a:t>1.</a:t>
            </a:r>
            <a:r>
              <a:rPr lang="zh-CN" altLang="zh-CN" sz="2000" dirty="0" smtClean="0"/>
              <a:t>计算 </a:t>
            </a:r>
            <a:r>
              <a:rPr lang="zh-CN" altLang="zh-CN" sz="2000" dirty="0"/>
              <a:t>F 的最小覆盖(Minimal Cover</a:t>
            </a:r>
            <a:r>
              <a:rPr lang="zh-CN" altLang="zh-CN" sz="2000" dirty="0" smtClean="0"/>
              <a:t>)</a:t>
            </a:r>
          </a:p>
          <a:p>
            <a:pPr marL="0" lvl="0" indent="0">
              <a:buNone/>
            </a:pPr>
            <a:r>
              <a:rPr lang="en-US" altLang="zh-CN" sz="2000" dirty="0"/>
              <a:t>2.</a:t>
            </a:r>
            <a:r>
              <a:rPr lang="zh-CN" altLang="zh-CN" sz="2000" dirty="0"/>
              <a:t>给出关系模式 R 的候选关键字；</a:t>
            </a:r>
          </a:p>
          <a:p>
            <a:pPr marL="0" lvl="0" indent="-457200">
              <a:buNone/>
            </a:pPr>
            <a:r>
              <a:rPr lang="en-US" altLang="zh-CN" sz="2000" dirty="0" smtClean="0"/>
              <a:t>3.</a:t>
            </a:r>
            <a:r>
              <a:rPr lang="zh-CN" altLang="zh-CN" sz="2000" dirty="0" smtClean="0"/>
              <a:t>将关系模式 R 分解到满足 3NF，并具有无损联接性和依赖保持性；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4.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上述</a:t>
            </a:r>
            <a:r>
              <a:rPr lang="zh-CN" altLang="zh-CN" sz="2000" b="1" dirty="0">
                <a:solidFill>
                  <a:srgbClr val="FF0000"/>
                </a:solidFill>
              </a:rPr>
              <a:t>的分解是否满足 BCNF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？如果</a:t>
            </a:r>
            <a:r>
              <a:rPr lang="zh-CN" altLang="zh-CN" sz="2000" b="1" dirty="0">
                <a:solidFill>
                  <a:srgbClr val="FF0000"/>
                </a:solidFill>
              </a:rPr>
              <a:t>不满足 BCNF 的要求，请将其进一步分解到满足 BCNF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。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B44A3A-3312-408D-94FF-85485C8FC48E}" type="datetime1">
              <a:rPr lang="zh-CN" altLang="en-US" smtClean="0"/>
              <a:pPr>
                <a:defRPr/>
              </a:pPr>
              <a:t>2019-12-17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749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dirty="0"/>
              <a:t>BCNF</a:t>
            </a:r>
            <a:r>
              <a:rPr lang="zh-CN" altLang="zh-CN" sz="2800" dirty="0" smtClean="0"/>
              <a:t>？</a:t>
            </a:r>
            <a:r>
              <a:rPr lang="zh-CN" altLang="zh-CN" sz="2800" dirty="0"/>
              <a:t>分解到满足 BCNF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dirty="0"/>
              <a:t>满足</a:t>
            </a:r>
            <a:r>
              <a:rPr lang="en-US" altLang="zh-CN" sz="2000" dirty="0" err="1"/>
              <a:t>3NF</a:t>
            </a:r>
            <a:r>
              <a:rPr lang="zh-CN" altLang="en-US" sz="2000" dirty="0"/>
              <a:t>的分解</a:t>
            </a:r>
            <a:r>
              <a:rPr lang="zh-CN" altLang="en-US" sz="2000" dirty="0" smtClean="0"/>
              <a:t>：</a:t>
            </a:r>
            <a:endParaRPr lang="en-US" altLang="zh-CN" sz="1600" dirty="0"/>
          </a:p>
          <a:p>
            <a:pPr marL="690563" lvl="2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R1</a:t>
            </a:r>
            <a:r>
              <a:rPr lang="en-US" altLang="zh-CN" dirty="0"/>
              <a:t>(</a:t>
            </a:r>
            <a:r>
              <a:rPr lang="en-US" altLang="zh-CN" dirty="0" err="1"/>
              <a:t>A,B,C</a:t>
            </a:r>
            <a:r>
              <a:rPr lang="en-US" altLang="zh-CN" dirty="0" smtClean="0"/>
              <a:t>) 	{</a:t>
            </a:r>
            <a:r>
              <a:rPr lang="en-US" altLang="zh-CN" dirty="0"/>
              <a:t>A →BC</a:t>
            </a:r>
            <a:r>
              <a:rPr lang="en-US" altLang="zh-CN" dirty="0" smtClean="0"/>
              <a:t>}</a:t>
            </a:r>
          </a:p>
          <a:p>
            <a:pPr marL="690563" lvl="2" indent="-285750"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C00000"/>
                </a:solidFill>
              </a:rPr>
              <a:t>R2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en-US" altLang="zh-CN" dirty="0" err="1" smtClean="0">
                <a:solidFill>
                  <a:srgbClr val="C00000"/>
                </a:solidFill>
              </a:rPr>
              <a:t>A,E,F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/>
              <a:t>  </a:t>
            </a:r>
            <a:r>
              <a:rPr lang="en-US" altLang="zh-CN" dirty="0" smtClean="0"/>
              <a:t>	{</a:t>
            </a:r>
            <a:r>
              <a:rPr lang="en-US" altLang="zh-CN" dirty="0"/>
              <a:t>AE →</a:t>
            </a:r>
            <a:r>
              <a:rPr lang="en-US" altLang="zh-CN" dirty="0" smtClean="0"/>
              <a:t>F ,  </a:t>
            </a:r>
            <a:r>
              <a:rPr lang="en-US" altLang="zh-CN" dirty="0">
                <a:solidFill>
                  <a:srgbClr val="C00000"/>
                </a:solidFill>
              </a:rPr>
              <a:t>F →E</a:t>
            </a:r>
            <a:r>
              <a:rPr lang="en-US" altLang="zh-CN" dirty="0" smtClean="0"/>
              <a:t>} </a:t>
            </a:r>
            <a:r>
              <a:rPr lang="en-US" altLang="zh-CN" dirty="0"/>
              <a:t>	  </a:t>
            </a:r>
            <a:endParaRPr lang="en-US" altLang="zh-CN" dirty="0" smtClean="0"/>
          </a:p>
          <a:p>
            <a:pPr marL="690563" lvl="2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R3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C,D</a:t>
            </a:r>
            <a:r>
              <a:rPr lang="en-US" altLang="zh-CN" dirty="0" smtClean="0"/>
              <a:t>)		{</a:t>
            </a:r>
            <a:r>
              <a:rPr lang="en-US" altLang="zh-CN" dirty="0"/>
              <a:t>C →D</a:t>
            </a:r>
            <a:r>
              <a:rPr lang="en-US" altLang="zh-CN" dirty="0" smtClean="0"/>
              <a:t>}     </a:t>
            </a:r>
          </a:p>
          <a:p>
            <a:pPr marL="690563" lvl="2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R4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D,G</a:t>
            </a:r>
            <a:r>
              <a:rPr lang="en-US" altLang="zh-CN" dirty="0" smtClean="0"/>
              <a:t>) 		{</a:t>
            </a:r>
            <a:r>
              <a:rPr lang="en-US" altLang="zh-CN" dirty="0"/>
              <a:t>D →G</a:t>
            </a:r>
            <a:r>
              <a:rPr lang="en-US" altLang="zh-CN" dirty="0" smtClean="0"/>
              <a:t>}</a:t>
            </a:r>
          </a:p>
          <a:p>
            <a:r>
              <a:rPr lang="zh-CN" altLang="en-US" sz="2000" dirty="0" smtClean="0"/>
              <a:t>是否满足</a:t>
            </a:r>
            <a:r>
              <a:rPr lang="en-US" altLang="zh-CN" sz="2000" dirty="0" err="1" smtClean="0"/>
              <a:t>BCNF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BCNF</a:t>
            </a:r>
            <a:r>
              <a:rPr lang="en-US" altLang="zh-CN" sz="2000" dirty="0" smtClean="0"/>
              <a:t>: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若存在</a:t>
            </a:r>
            <a:r>
              <a:rPr lang="en-US" altLang="zh-CN" sz="2000" dirty="0" smtClean="0"/>
              <a:t>FD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X→Y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为任意不属于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的单一属性，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必为超键</a:t>
            </a:r>
            <a:endParaRPr lang="en-US" altLang="zh-CN" sz="2000" dirty="0" smtClean="0"/>
          </a:p>
          <a:p>
            <a:r>
              <a:rPr lang="zh-CN" altLang="en-US" sz="2400" dirty="0" smtClean="0"/>
              <a:t>分解为</a:t>
            </a:r>
            <a:endParaRPr lang="en-US" altLang="zh-CN" sz="2400" dirty="0" smtClean="0"/>
          </a:p>
          <a:p>
            <a:pPr lvl="1"/>
            <a:r>
              <a:rPr lang="en-US" altLang="zh-CN" sz="2000" dirty="0" err="1" smtClean="0"/>
              <a:t>R5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A,F</a:t>
            </a:r>
            <a:r>
              <a:rPr lang="en-US" altLang="zh-CN" sz="2000" dirty="0" smtClean="0"/>
              <a:t>)		 </a:t>
            </a:r>
            <a:r>
              <a:rPr lang="en-US" altLang="zh-CN" sz="2000" dirty="0" err="1" smtClean="0"/>
              <a:t>R6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E,F</a:t>
            </a:r>
            <a:r>
              <a:rPr lang="en-US" altLang="zh-CN" sz="2000" dirty="0" smtClean="0"/>
              <a:t>)</a:t>
            </a:r>
          </a:p>
          <a:p>
            <a:pPr lvl="1"/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B44A3A-3312-408D-94FF-85485C8FC48E}" type="datetime1">
              <a:rPr lang="zh-CN" altLang="en-US" smtClean="0"/>
              <a:pPr>
                <a:defRPr/>
              </a:pPr>
              <a:t>2019-12-17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66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dirty="0"/>
              <a:t>篮球联赛信息管理系统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142287" cy="4392612"/>
          </a:xfrm>
        </p:spPr>
        <p:txBody>
          <a:bodyPr/>
          <a:lstStyle/>
          <a:p>
            <a:r>
              <a:rPr lang="zh-CN" altLang="zh-CN" sz="2000" b="1" dirty="0"/>
              <a:t>球员</a:t>
            </a:r>
            <a:r>
              <a:rPr lang="zh-CN" altLang="zh-CN" sz="2000" dirty="0"/>
              <a:t>与</a:t>
            </a:r>
            <a:r>
              <a:rPr lang="zh-CN" altLang="zh-CN" sz="2000" b="1" dirty="0"/>
              <a:t>球队</a:t>
            </a:r>
            <a:r>
              <a:rPr lang="zh-CN" altLang="zh-CN" sz="2000" dirty="0"/>
              <a:t>之间的‘</a:t>
            </a:r>
            <a:r>
              <a:rPr lang="zh-CN" altLang="zh-CN" sz="2000" b="1" dirty="0"/>
              <a:t>签约</a:t>
            </a:r>
            <a:r>
              <a:rPr lang="zh-CN" altLang="zh-CN" sz="2000" dirty="0"/>
              <a:t>’关系以及</a:t>
            </a:r>
            <a:r>
              <a:rPr lang="zh-CN" altLang="zh-CN" sz="2000" b="1" dirty="0"/>
              <a:t>球队</a:t>
            </a:r>
            <a:r>
              <a:rPr lang="zh-CN" altLang="zh-CN" sz="2000" dirty="0"/>
              <a:t>与</a:t>
            </a:r>
            <a:r>
              <a:rPr lang="zh-CN" altLang="zh-CN" sz="2000" b="1" dirty="0"/>
              <a:t>球队</a:t>
            </a:r>
            <a:r>
              <a:rPr lang="zh-CN" altLang="zh-CN" sz="2000" dirty="0"/>
              <a:t>之间的‘</a:t>
            </a:r>
            <a:r>
              <a:rPr lang="zh-CN" altLang="zh-CN" sz="2000" b="1" dirty="0"/>
              <a:t>比赛</a:t>
            </a:r>
            <a:r>
              <a:rPr lang="zh-CN" altLang="zh-CN" sz="2000" dirty="0"/>
              <a:t>’关系如下</a:t>
            </a:r>
            <a:r>
              <a:rPr lang="zh-CN" altLang="zh-CN" sz="2000" dirty="0" smtClean="0"/>
              <a:t>：</a:t>
            </a:r>
            <a:endParaRPr lang="en-US" altLang="zh-CN" sz="2000" dirty="0" smtClean="0"/>
          </a:p>
          <a:p>
            <a:pPr lvl="1"/>
            <a:r>
              <a:rPr lang="zh-CN" altLang="zh-CN" sz="1600" dirty="0"/>
              <a:t>签约(姓名, 俱乐部名称,  开始日期,  结束日期) </a:t>
            </a:r>
            <a:endParaRPr lang="en-US" altLang="zh-CN" sz="1600" dirty="0" smtClean="0"/>
          </a:p>
          <a:p>
            <a:pPr lvl="1"/>
            <a:r>
              <a:rPr lang="zh-CN" altLang="zh-CN" sz="1600" dirty="0" smtClean="0"/>
              <a:t>比赛</a:t>
            </a:r>
            <a:r>
              <a:rPr lang="zh-CN" altLang="zh-CN" sz="1600" dirty="0"/>
              <a:t>(</a:t>
            </a:r>
            <a:r>
              <a:rPr lang="zh-CN" altLang="zh-CN" sz="1600" u="sng" dirty="0"/>
              <a:t>比赛 ID</a:t>
            </a:r>
            <a:r>
              <a:rPr lang="zh-CN" altLang="zh-CN" sz="1600" dirty="0"/>
              <a:t>, 日期, 比分, 主队名称, 客队名称</a:t>
            </a:r>
            <a:r>
              <a:rPr lang="zh-CN" altLang="zh-CN" sz="1600" dirty="0" smtClean="0"/>
              <a:t>)</a:t>
            </a:r>
            <a:endParaRPr lang="en-US" altLang="zh-CN" sz="1600" dirty="0" smtClean="0"/>
          </a:p>
          <a:p>
            <a:r>
              <a:rPr lang="zh-CN" altLang="en-US" sz="2000" dirty="0" smtClean="0"/>
              <a:t>约束：</a:t>
            </a:r>
            <a:endParaRPr lang="zh-CN" altLang="zh-CN" sz="2000" dirty="0"/>
          </a:p>
          <a:p>
            <a:pPr lvl="1"/>
            <a:r>
              <a:rPr lang="zh-CN" altLang="en-US" sz="1600" b="1" dirty="0"/>
              <a:t>姓名</a:t>
            </a:r>
            <a:r>
              <a:rPr lang="zh-CN" altLang="en-US" sz="1600" dirty="0"/>
              <a:t>是球员的关键字，</a:t>
            </a:r>
            <a:r>
              <a:rPr lang="zh-CN" altLang="en-US" sz="1600" b="1" dirty="0"/>
              <a:t>名称</a:t>
            </a:r>
            <a:r>
              <a:rPr lang="zh-CN" altLang="en-US" sz="1600" dirty="0"/>
              <a:t>是俱乐部的关键字，</a:t>
            </a:r>
            <a:r>
              <a:rPr lang="zh-CN" altLang="en-US" sz="1600" b="1" dirty="0"/>
              <a:t>比赛 </a:t>
            </a:r>
            <a:r>
              <a:rPr lang="en-US" altLang="zh-CN" sz="1600" b="1" dirty="0"/>
              <a:t>ID </a:t>
            </a:r>
            <a:r>
              <a:rPr lang="zh-CN" altLang="en-US" sz="1600" dirty="0" smtClean="0"/>
              <a:t>是一场比赛</a:t>
            </a:r>
            <a:r>
              <a:rPr lang="zh-CN" altLang="en-US" sz="1600" dirty="0"/>
              <a:t>的</a:t>
            </a:r>
            <a:r>
              <a:rPr lang="zh-CN" altLang="en-US" sz="1600" dirty="0" smtClean="0"/>
              <a:t>关键字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每支球队都会打</a:t>
            </a:r>
            <a:r>
              <a:rPr lang="zh-CN" altLang="en-US" sz="1600" b="1" dirty="0"/>
              <a:t>若干场</a:t>
            </a:r>
            <a:r>
              <a:rPr lang="zh-CN" altLang="en-US" sz="1600" dirty="0"/>
              <a:t>主场比赛和客场比赛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lvl="1"/>
            <a:r>
              <a:rPr lang="zh-CN" altLang="zh-CN" sz="1600" dirty="0"/>
              <a:t>任意两支球队之间都可能会打多场比赛</a:t>
            </a:r>
            <a:r>
              <a:rPr lang="zh-CN" altLang="zh-CN" sz="1600" dirty="0" smtClean="0"/>
              <a:t>；</a:t>
            </a:r>
            <a:endParaRPr lang="en-US" altLang="zh-CN" sz="1600" dirty="0" smtClean="0"/>
          </a:p>
          <a:p>
            <a:pPr lvl="1"/>
            <a:r>
              <a:rPr lang="zh-CN" altLang="zh-CN" sz="1600" dirty="0"/>
              <a:t>一支球队一天</a:t>
            </a:r>
            <a:r>
              <a:rPr lang="zh-CN" altLang="zh-CN" sz="1600" b="1" dirty="0"/>
              <a:t>最多</a:t>
            </a:r>
            <a:r>
              <a:rPr lang="zh-CN" altLang="zh-CN" sz="1600" dirty="0"/>
              <a:t>安排一场比赛</a:t>
            </a:r>
            <a:r>
              <a:rPr lang="zh-CN" altLang="zh-CN" sz="1600" dirty="0" smtClean="0"/>
              <a:t>；</a:t>
            </a:r>
            <a:endParaRPr lang="en-US" altLang="zh-CN" sz="1600" dirty="0" smtClean="0"/>
          </a:p>
          <a:p>
            <a:pPr lvl="1"/>
            <a:r>
              <a:rPr lang="zh-CN" altLang="zh-CN" sz="1600" dirty="0"/>
              <a:t>一个运动员可以签多份合约(前一份合同结束，可以与原球队或其他球队签下一份合同</a:t>
            </a:r>
            <a:r>
              <a:rPr lang="zh-CN" altLang="zh-CN" sz="1600" dirty="0" smtClean="0"/>
              <a:t>)</a:t>
            </a:r>
            <a:r>
              <a:rPr lang="en-US" altLang="zh-CN" sz="1600" dirty="0" smtClean="0"/>
              <a:t>	</a:t>
            </a:r>
            <a:r>
              <a:rPr lang="zh-CN" altLang="en-US" sz="1600" dirty="0" smtClean="0">
                <a:solidFill>
                  <a:srgbClr val="C00000"/>
                </a:solidFill>
              </a:rPr>
              <a:t>但同一时期只能签一份合同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r>
              <a:rPr lang="zh-CN" altLang="en-US" sz="2000" dirty="0" smtClean="0"/>
              <a:t>任务：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请</a:t>
            </a:r>
            <a:r>
              <a:rPr lang="zh-CN" altLang="en-US" sz="1600" dirty="0"/>
              <a:t>给出每个关系上的</a:t>
            </a:r>
            <a:r>
              <a:rPr lang="zh-CN" altLang="en-US" sz="1600" b="1" dirty="0"/>
              <a:t>最小函数依赖集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请</a:t>
            </a:r>
            <a:r>
              <a:rPr lang="zh-CN" altLang="en-US" sz="1600" dirty="0"/>
              <a:t>给出每个关系上的</a:t>
            </a:r>
            <a:r>
              <a:rPr lang="zh-CN" altLang="en-US" sz="1600" b="1" dirty="0"/>
              <a:t>所有</a:t>
            </a:r>
            <a:r>
              <a:rPr lang="zh-CN" altLang="en-US" sz="1600" b="1" dirty="0" smtClean="0"/>
              <a:t>关键字</a:t>
            </a:r>
            <a:endParaRPr lang="en-US" altLang="zh-CN" sz="1600" b="1" dirty="0" smtClean="0"/>
          </a:p>
          <a:p>
            <a:pPr lvl="1"/>
            <a:r>
              <a:rPr lang="zh-CN" altLang="en-US" sz="1600" dirty="0"/>
              <a:t>每个关系是否满足 </a:t>
            </a:r>
            <a:r>
              <a:rPr lang="en-US" altLang="zh-CN" sz="1600" dirty="0" err="1"/>
              <a:t>3NF</a:t>
            </a:r>
            <a:r>
              <a:rPr lang="zh-CN" altLang="en-US" sz="1600" dirty="0" smtClean="0"/>
              <a:t>？不满足则分解，并满足无损连接、依赖保持</a:t>
            </a:r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B44A3A-3312-408D-94FF-85485C8FC48E}" type="datetime1">
              <a:rPr lang="zh-CN" altLang="en-US" smtClean="0"/>
              <a:pPr>
                <a:defRPr/>
              </a:pPr>
              <a:t>2019-12-17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06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/>
              <a:t>最小函数依赖</a:t>
            </a:r>
            <a:r>
              <a:rPr lang="zh-CN" altLang="en-US" sz="2800" b="1" dirty="0" smtClean="0"/>
              <a:t>集、候选键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lvl="1" indent="-447675"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dirty="0"/>
              <a:t>一个运动员可以签多份</a:t>
            </a:r>
            <a:r>
              <a:rPr lang="zh-CN" altLang="zh-CN" dirty="0" smtClean="0"/>
              <a:t>合约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(</a:t>
            </a:r>
            <a:r>
              <a:rPr lang="zh-CN" altLang="zh-CN" dirty="0"/>
              <a:t>前一份合同结束，可以与原球队或其他球队签下一份合同)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>
                <a:solidFill>
                  <a:srgbClr val="C00000"/>
                </a:solidFill>
              </a:rPr>
              <a:t>但</a:t>
            </a:r>
            <a:r>
              <a:rPr lang="zh-CN" altLang="en-US" dirty="0">
                <a:solidFill>
                  <a:srgbClr val="C00000"/>
                </a:solidFill>
              </a:rPr>
              <a:t>同一时期只能签一份</a:t>
            </a:r>
            <a:r>
              <a:rPr lang="zh-CN" altLang="en-US" dirty="0" smtClean="0">
                <a:solidFill>
                  <a:srgbClr val="C00000"/>
                </a:solidFill>
              </a:rPr>
              <a:t>合同</a:t>
            </a:r>
            <a:endParaRPr lang="en-US" altLang="zh-CN" dirty="0"/>
          </a:p>
          <a:p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zh-CN" sz="2000" dirty="0" smtClean="0"/>
              <a:t>签约</a:t>
            </a:r>
            <a:r>
              <a:rPr lang="zh-CN" altLang="zh-CN" sz="2000" dirty="0"/>
              <a:t>(姓名, 俱乐部名称,  开始日期,  结束日期</a:t>
            </a:r>
            <a:r>
              <a:rPr lang="zh-CN" altLang="zh-CN" sz="2000" dirty="0" smtClean="0"/>
              <a:t>)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1200" dirty="0" smtClean="0"/>
              <a:t>	</a:t>
            </a:r>
            <a:r>
              <a:rPr lang="en-US" altLang="zh-CN" sz="2000" dirty="0" smtClean="0"/>
              <a:t>    A             B		C	    D</a:t>
            </a:r>
          </a:p>
          <a:p>
            <a:pPr marL="0" indent="0">
              <a:buNone/>
            </a:pPr>
            <a:r>
              <a:rPr lang="zh-CN" altLang="en-US" sz="2000" b="1" dirty="0" smtClean="0"/>
              <a:t>函数依赖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AC →B , AC →D , AD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→B , AD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→C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b="1" dirty="0" smtClean="0"/>
              <a:t>最小覆盖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姓名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开始日期</a:t>
            </a:r>
            <a:r>
              <a:rPr lang="en-US" altLang="zh-CN" sz="2000" dirty="0" smtClean="0"/>
              <a:t>)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→(</a:t>
            </a:r>
            <a:r>
              <a:rPr lang="zh-CN" altLang="en-US" sz="2000" dirty="0" smtClean="0"/>
              <a:t>俱乐部名称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结束日期</a:t>
            </a:r>
            <a:r>
              <a:rPr lang="en-US" altLang="zh-CN" sz="2000" dirty="0" smtClean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(</a:t>
            </a:r>
            <a:r>
              <a:rPr lang="zh-CN" altLang="en-US" sz="2000" dirty="0" smtClean="0"/>
              <a:t>姓名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结束日期</a:t>
            </a:r>
            <a:r>
              <a:rPr lang="en-US" altLang="zh-CN" sz="2000" dirty="0" smtClean="0"/>
              <a:t>)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→</a:t>
            </a:r>
            <a:r>
              <a:rPr lang="zh-CN" altLang="en-US" sz="2000" dirty="0" smtClean="0"/>
              <a:t>开始日期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b="1" dirty="0" smtClean="0"/>
              <a:t>候选键：</a:t>
            </a:r>
            <a:r>
              <a:rPr lang="en-US" altLang="zh-CN" sz="2000" b="1" dirty="0"/>
              <a:t> (</a:t>
            </a:r>
            <a:r>
              <a:rPr lang="zh-CN" altLang="en-US" sz="2000" b="1" dirty="0"/>
              <a:t>姓名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开始日期</a:t>
            </a:r>
            <a:r>
              <a:rPr lang="en-US" altLang="zh-CN" sz="2000" b="1" dirty="0"/>
              <a:t>) </a:t>
            </a:r>
            <a:r>
              <a:rPr lang="zh-CN" altLang="en-US" sz="2000" b="1" dirty="0" smtClean="0"/>
              <a:t>、</a:t>
            </a:r>
            <a:r>
              <a:rPr lang="en-US" altLang="zh-CN" sz="2000" b="1" dirty="0"/>
              <a:t> (</a:t>
            </a:r>
            <a:r>
              <a:rPr lang="zh-CN" altLang="en-US" sz="2000" b="1" dirty="0"/>
              <a:t>姓名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结束日期</a:t>
            </a:r>
            <a:r>
              <a:rPr lang="en-US" altLang="zh-CN" sz="2000" b="1" dirty="0"/>
              <a:t>)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B44A3A-3312-408D-94FF-85485C8FC48E}" type="datetime1">
              <a:rPr lang="zh-CN" altLang="en-US" smtClean="0"/>
              <a:pPr>
                <a:defRPr/>
              </a:pPr>
              <a:t>2019-12-17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1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每支球队都会打</a:t>
            </a:r>
            <a:r>
              <a:rPr lang="zh-CN" altLang="en-US" b="1" dirty="0"/>
              <a:t>若干场</a:t>
            </a:r>
            <a:r>
              <a:rPr lang="zh-CN" altLang="en-US" dirty="0"/>
              <a:t>主场比赛和客场比赛；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dirty="0"/>
              <a:t>任意两支球队之间都可能会打多场比赛；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dirty="0"/>
              <a:t>一支球队一天</a:t>
            </a:r>
            <a:r>
              <a:rPr lang="zh-CN" altLang="zh-CN" b="1" dirty="0"/>
              <a:t>最多</a:t>
            </a:r>
            <a:r>
              <a:rPr lang="zh-CN" altLang="zh-CN" dirty="0"/>
              <a:t>安排一场比赛</a:t>
            </a:r>
            <a:r>
              <a:rPr lang="zh-CN" altLang="zh-CN" dirty="0" smtClean="0"/>
              <a:t>；</a:t>
            </a:r>
            <a:endParaRPr lang="en-US" altLang="zh-CN" dirty="0" smtClean="0">
              <a:solidFill>
                <a:srgbClr val="292929"/>
              </a:solidFill>
            </a:endParaRPr>
          </a:p>
          <a:p>
            <a:pPr marL="0" lvl="0" indent="0">
              <a:buClr>
                <a:srgbClr val="CC9900"/>
              </a:buClr>
              <a:buNone/>
            </a:pPr>
            <a:endParaRPr lang="en-US" altLang="zh-CN" sz="2000" dirty="0" smtClean="0">
              <a:solidFill>
                <a:srgbClr val="292929"/>
              </a:solidFill>
            </a:endParaRPr>
          </a:p>
          <a:p>
            <a:pPr lvl="0">
              <a:buClr>
                <a:srgbClr val="CC9900"/>
              </a:buClr>
            </a:pPr>
            <a:endParaRPr lang="en-US" altLang="zh-CN" sz="2000" dirty="0">
              <a:solidFill>
                <a:srgbClr val="292929"/>
              </a:solidFill>
            </a:endParaRPr>
          </a:p>
          <a:p>
            <a:pPr lvl="0">
              <a:buClr>
                <a:srgbClr val="CC9900"/>
              </a:buClr>
            </a:pPr>
            <a:r>
              <a:rPr lang="zh-CN" altLang="zh-CN" sz="2000" dirty="0" smtClean="0">
                <a:solidFill>
                  <a:srgbClr val="292929"/>
                </a:solidFill>
              </a:rPr>
              <a:t>比赛</a:t>
            </a:r>
            <a:r>
              <a:rPr lang="zh-CN" altLang="zh-CN" sz="2000" dirty="0">
                <a:solidFill>
                  <a:srgbClr val="292929"/>
                </a:solidFill>
              </a:rPr>
              <a:t>(</a:t>
            </a:r>
            <a:r>
              <a:rPr lang="zh-CN" altLang="zh-CN" sz="2000" u="sng" dirty="0">
                <a:solidFill>
                  <a:srgbClr val="292929"/>
                </a:solidFill>
              </a:rPr>
              <a:t>比赛 ID</a:t>
            </a:r>
            <a:r>
              <a:rPr lang="zh-CN" altLang="zh-CN" sz="2000" dirty="0">
                <a:solidFill>
                  <a:srgbClr val="292929"/>
                </a:solidFill>
              </a:rPr>
              <a:t>, 日期, 比分, 主队名称, 客队名称)</a:t>
            </a:r>
            <a:endParaRPr lang="en-US" altLang="zh-CN" sz="2000" dirty="0">
              <a:solidFill>
                <a:srgbClr val="292929"/>
              </a:solidFill>
            </a:endParaRPr>
          </a:p>
          <a:p>
            <a:pPr marL="0" lvl="0" indent="0">
              <a:buClr>
                <a:srgbClr val="CC9900"/>
              </a:buClr>
              <a:buNone/>
            </a:pPr>
            <a:r>
              <a:rPr lang="en-US" altLang="zh-CN" sz="2000" dirty="0">
                <a:solidFill>
                  <a:srgbClr val="292929"/>
                </a:solidFill>
              </a:rPr>
              <a:t>	      A	      B	  C	D	     E</a:t>
            </a:r>
          </a:p>
          <a:p>
            <a:pPr marL="0" lvl="0" indent="0">
              <a:buClr>
                <a:srgbClr val="CC9900"/>
              </a:buClr>
              <a:buNone/>
            </a:pPr>
            <a:r>
              <a:rPr lang="zh-CN" altLang="en-US" sz="2000" b="1" dirty="0">
                <a:solidFill>
                  <a:srgbClr val="292929"/>
                </a:solidFill>
              </a:rPr>
              <a:t>函数依赖</a:t>
            </a:r>
            <a:r>
              <a:rPr lang="zh-CN" altLang="en-US" sz="2000" dirty="0">
                <a:solidFill>
                  <a:srgbClr val="292929"/>
                </a:solidFill>
              </a:rPr>
              <a:t>： </a:t>
            </a:r>
            <a:r>
              <a:rPr lang="en-US" altLang="zh-CN" sz="2000" dirty="0">
                <a:solidFill>
                  <a:srgbClr val="292929"/>
                </a:solidFill>
              </a:rPr>
              <a:t>A →</a:t>
            </a:r>
            <a:r>
              <a:rPr lang="en-US" altLang="zh-CN" sz="2000" dirty="0" err="1">
                <a:solidFill>
                  <a:srgbClr val="292929"/>
                </a:solidFill>
              </a:rPr>
              <a:t>BCDE</a:t>
            </a:r>
            <a:r>
              <a:rPr lang="en-US" altLang="zh-CN" sz="2000" dirty="0">
                <a:solidFill>
                  <a:srgbClr val="292929"/>
                </a:solidFill>
              </a:rPr>
              <a:t> , BD →ACE , BE →</a:t>
            </a:r>
            <a:r>
              <a:rPr lang="en-US" altLang="zh-CN" sz="2000" dirty="0" err="1">
                <a:solidFill>
                  <a:srgbClr val="292929"/>
                </a:solidFill>
              </a:rPr>
              <a:t>ACD</a:t>
            </a:r>
            <a:endParaRPr lang="en-US" altLang="zh-CN" sz="2000" dirty="0">
              <a:solidFill>
                <a:srgbClr val="292929"/>
              </a:solidFill>
            </a:endParaRPr>
          </a:p>
          <a:p>
            <a:pPr marL="0" lvl="0" indent="0">
              <a:buClr>
                <a:srgbClr val="CC9900"/>
              </a:buClr>
              <a:buNone/>
            </a:pPr>
            <a:r>
              <a:rPr lang="zh-CN" altLang="en-US" sz="2000" b="1" dirty="0">
                <a:solidFill>
                  <a:srgbClr val="292929"/>
                </a:solidFill>
              </a:rPr>
              <a:t>最小覆盖</a:t>
            </a:r>
            <a:r>
              <a:rPr lang="zh-CN" altLang="en-US" sz="2000" dirty="0">
                <a:solidFill>
                  <a:srgbClr val="292929"/>
                </a:solidFill>
              </a:rPr>
              <a:t>：</a:t>
            </a:r>
            <a:r>
              <a:rPr lang="en-US" altLang="zh-CN" sz="2000" dirty="0">
                <a:solidFill>
                  <a:srgbClr val="292929"/>
                </a:solidFill>
              </a:rPr>
              <a:t> A →</a:t>
            </a:r>
            <a:r>
              <a:rPr lang="en-US" altLang="zh-CN" sz="2000" dirty="0" err="1">
                <a:solidFill>
                  <a:srgbClr val="292929"/>
                </a:solidFill>
              </a:rPr>
              <a:t>BCDE</a:t>
            </a:r>
            <a:r>
              <a:rPr lang="en-US" altLang="zh-CN" sz="2000" dirty="0">
                <a:solidFill>
                  <a:srgbClr val="292929"/>
                </a:solidFill>
              </a:rPr>
              <a:t>  , BD →A , BE →A</a:t>
            </a:r>
          </a:p>
          <a:p>
            <a:pPr marL="0" lvl="0" indent="0">
              <a:buClr>
                <a:srgbClr val="CC9900"/>
              </a:buClr>
              <a:buNone/>
            </a:pPr>
            <a:r>
              <a:rPr lang="zh-CN" altLang="en-US" sz="2000" b="1" dirty="0">
                <a:solidFill>
                  <a:srgbClr val="292929"/>
                </a:solidFill>
              </a:rPr>
              <a:t>候选键：</a:t>
            </a:r>
            <a:r>
              <a:rPr lang="zh-CN" altLang="zh-CN" sz="2000" b="1" dirty="0">
                <a:solidFill>
                  <a:srgbClr val="292929"/>
                </a:solidFill>
              </a:rPr>
              <a:t>比赛 ID</a:t>
            </a:r>
            <a:r>
              <a:rPr lang="zh-CN" altLang="en-US" sz="2000" b="1" dirty="0">
                <a:solidFill>
                  <a:srgbClr val="292929"/>
                </a:solidFill>
              </a:rPr>
              <a:t>、</a:t>
            </a:r>
            <a:r>
              <a:rPr lang="en-US" altLang="zh-CN" sz="2000" b="1" dirty="0">
                <a:solidFill>
                  <a:srgbClr val="292929"/>
                </a:solidFill>
              </a:rPr>
              <a:t>(</a:t>
            </a:r>
            <a:r>
              <a:rPr lang="zh-CN" altLang="zh-CN" sz="2000" b="1" dirty="0">
                <a:solidFill>
                  <a:srgbClr val="292929"/>
                </a:solidFill>
              </a:rPr>
              <a:t>日期</a:t>
            </a:r>
            <a:r>
              <a:rPr lang="en-US" altLang="zh-CN" sz="2000" b="1" dirty="0">
                <a:solidFill>
                  <a:srgbClr val="292929"/>
                </a:solidFill>
              </a:rPr>
              <a:t>,</a:t>
            </a:r>
            <a:r>
              <a:rPr lang="zh-CN" altLang="zh-CN" sz="2000" b="1" dirty="0">
                <a:solidFill>
                  <a:srgbClr val="292929"/>
                </a:solidFill>
              </a:rPr>
              <a:t>主队名称</a:t>
            </a:r>
            <a:r>
              <a:rPr lang="en-US" altLang="zh-CN" sz="2000" b="1" dirty="0">
                <a:solidFill>
                  <a:srgbClr val="292929"/>
                </a:solidFill>
              </a:rPr>
              <a:t>)</a:t>
            </a:r>
            <a:r>
              <a:rPr lang="zh-CN" altLang="en-US" sz="2000" b="1" dirty="0">
                <a:solidFill>
                  <a:srgbClr val="292929"/>
                </a:solidFill>
              </a:rPr>
              <a:t>、</a:t>
            </a:r>
            <a:r>
              <a:rPr lang="en-US" altLang="zh-CN" sz="2000" b="1" dirty="0">
                <a:solidFill>
                  <a:srgbClr val="292929"/>
                </a:solidFill>
              </a:rPr>
              <a:t>(</a:t>
            </a:r>
            <a:r>
              <a:rPr lang="zh-CN" altLang="zh-CN" sz="2000" b="1" dirty="0">
                <a:solidFill>
                  <a:srgbClr val="292929"/>
                </a:solidFill>
              </a:rPr>
              <a:t>日期</a:t>
            </a:r>
            <a:r>
              <a:rPr lang="en-US" altLang="zh-CN" sz="2000" b="1" dirty="0">
                <a:solidFill>
                  <a:srgbClr val="292929"/>
                </a:solidFill>
              </a:rPr>
              <a:t>,</a:t>
            </a:r>
            <a:r>
              <a:rPr lang="zh-CN" altLang="zh-CN" sz="2000" b="1" dirty="0">
                <a:solidFill>
                  <a:srgbClr val="292929"/>
                </a:solidFill>
              </a:rPr>
              <a:t>客队名称</a:t>
            </a:r>
            <a:r>
              <a:rPr lang="en-US" altLang="zh-CN" sz="2000" b="1" dirty="0">
                <a:solidFill>
                  <a:srgbClr val="292929"/>
                </a:solidFill>
              </a:rPr>
              <a:t>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B44A3A-3312-408D-94FF-85485C8FC48E}" type="datetime1">
              <a:rPr lang="zh-CN" altLang="en-US" smtClean="0"/>
              <a:pPr>
                <a:defRPr/>
              </a:pPr>
              <a:t>2019-12-17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117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sz="2800" dirty="0" err="1"/>
              <a:t>3NF</a:t>
            </a:r>
            <a:r>
              <a:rPr lang="zh-CN" altLang="en-US" sz="2800" dirty="0" smtClean="0"/>
              <a:t>？无损</a:t>
            </a:r>
            <a:r>
              <a:rPr lang="zh-CN" altLang="en-US" sz="2800" dirty="0"/>
              <a:t>连接、</a:t>
            </a:r>
            <a:r>
              <a:rPr lang="zh-CN" altLang="en-US" sz="2800" dirty="0" smtClean="0"/>
              <a:t>依赖保持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 err="1" smtClean="0"/>
              <a:t>3NF</a:t>
            </a:r>
            <a:r>
              <a:rPr lang="zh-CN" altLang="en-US" sz="2000" dirty="0" smtClean="0"/>
              <a:t>：若存在</a:t>
            </a:r>
            <a:r>
              <a:rPr lang="en-US" altLang="zh-CN" sz="2000" dirty="0" smtClean="0"/>
              <a:t>X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→Y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是任意的单个的非主属性，则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必为超键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zh-CN" sz="2000" dirty="0"/>
              <a:t>签约(姓名, 俱乐部名称,  开始日期,  结束日期</a:t>
            </a:r>
            <a:r>
              <a:rPr lang="zh-CN" altLang="zh-CN" sz="2000" dirty="0" smtClean="0"/>
              <a:t>)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非主属性：</a:t>
            </a:r>
            <a:r>
              <a:rPr lang="zh-CN" altLang="zh-CN" sz="1600" dirty="0"/>
              <a:t>俱乐部</a:t>
            </a:r>
            <a:r>
              <a:rPr lang="zh-CN" altLang="zh-CN" sz="1600" dirty="0" smtClean="0"/>
              <a:t>名称</a:t>
            </a:r>
            <a:endParaRPr lang="en-US" altLang="zh-CN" sz="1600" dirty="0" smtClean="0"/>
          </a:p>
          <a:p>
            <a:pPr lvl="1"/>
            <a:endParaRPr lang="en-US" altLang="zh-CN" sz="1600" dirty="0"/>
          </a:p>
          <a:p>
            <a:r>
              <a:rPr lang="zh-CN" altLang="zh-CN" sz="2000" dirty="0"/>
              <a:t>比赛(</a:t>
            </a:r>
            <a:r>
              <a:rPr lang="zh-CN" altLang="zh-CN" sz="2000" u="sng" dirty="0"/>
              <a:t>比赛 ID</a:t>
            </a:r>
            <a:r>
              <a:rPr lang="zh-CN" altLang="zh-CN" sz="2000" dirty="0"/>
              <a:t>, 日期, 比分, 主队名称, 客队名称)</a:t>
            </a:r>
            <a:endParaRPr lang="en-US" altLang="zh-CN" sz="2000" dirty="0"/>
          </a:p>
          <a:p>
            <a:pPr lvl="1"/>
            <a:r>
              <a:rPr lang="zh-CN" altLang="en-US" sz="1600" dirty="0" smtClean="0"/>
              <a:t>非主属性：</a:t>
            </a:r>
            <a:r>
              <a:rPr lang="zh-CN" altLang="zh-CN" sz="1600" dirty="0" smtClean="0"/>
              <a:t>比分</a:t>
            </a:r>
            <a:endParaRPr lang="en-US" altLang="zh-CN" sz="1600" dirty="0" smtClean="0"/>
          </a:p>
          <a:p>
            <a:pPr marL="0" indent="0" algn="ctr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dirty="0" smtClean="0"/>
              <a:t>两者均满足</a:t>
            </a:r>
            <a:r>
              <a:rPr lang="en-US" altLang="zh-CN" dirty="0" err="1" smtClean="0"/>
              <a:t>3NF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B44A3A-3312-408D-94FF-85485C8FC48E}" type="datetime1">
              <a:rPr lang="zh-CN" altLang="en-US" smtClean="0"/>
              <a:pPr>
                <a:defRPr/>
              </a:pPr>
              <a:t>2019-12-17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367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dirty="0"/>
              <a:t>期末考试监考安排系统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1"/>
            <a:ext cx="8142287" cy="4896545"/>
          </a:xfrm>
        </p:spPr>
        <p:txBody>
          <a:bodyPr/>
          <a:lstStyle/>
          <a:p>
            <a:r>
              <a:rPr lang="zh-CN" altLang="zh-CN" sz="2000" dirty="0" smtClean="0"/>
              <a:t>存储信息</a:t>
            </a:r>
            <a:endParaRPr lang="en-US" altLang="zh-CN" sz="2000" dirty="0" smtClean="0"/>
          </a:p>
          <a:p>
            <a:pPr lvl="1"/>
            <a:r>
              <a:rPr lang="zh-CN" altLang="zh-CN" sz="1600" dirty="0"/>
              <a:t>每一门课程的课程号（具有唯一性）、课程名；</a:t>
            </a:r>
          </a:p>
          <a:p>
            <a:pPr lvl="1"/>
            <a:r>
              <a:rPr lang="zh-CN" altLang="zh-CN" sz="1600" dirty="0"/>
              <a:t>每一位教师的工作证编号（具有唯一性）、姓名；</a:t>
            </a:r>
          </a:p>
          <a:p>
            <a:pPr lvl="1"/>
            <a:r>
              <a:rPr lang="zh-CN" altLang="zh-CN" sz="1600" dirty="0" smtClean="0"/>
              <a:t>一</a:t>
            </a:r>
            <a:r>
              <a:rPr lang="zh-CN" altLang="zh-CN" sz="1600" dirty="0"/>
              <a:t>场考试的考试日期、考试教室、开始时间、结束</a:t>
            </a:r>
            <a:r>
              <a:rPr lang="zh-CN" altLang="zh-CN" sz="1600" dirty="0" smtClean="0"/>
              <a:t>时间</a:t>
            </a:r>
            <a:endParaRPr lang="en-US" altLang="zh-CN" sz="1600" dirty="0" smtClean="0"/>
          </a:p>
          <a:p>
            <a:r>
              <a:rPr lang="zh-CN" altLang="zh-CN" sz="2000" dirty="0" smtClean="0"/>
              <a:t>规定</a:t>
            </a:r>
            <a:endParaRPr lang="en-US" altLang="zh-CN" sz="2000" dirty="0" smtClean="0"/>
          </a:p>
          <a:p>
            <a:pPr lvl="1"/>
            <a:r>
              <a:rPr lang="zh-CN" altLang="en-US" sz="1600" b="1" dirty="0" smtClean="0"/>
              <a:t>每</a:t>
            </a:r>
            <a:r>
              <a:rPr lang="zh-CN" altLang="en-US" sz="1600" b="1" dirty="0"/>
              <a:t>一门课的期末考试只安排一场</a:t>
            </a:r>
            <a:r>
              <a:rPr lang="zh-CN" altLang="en-US" sz="1600" dirty="0"/>
              <a:t>，可分在多个教室中同时进行，在每个教室中可安排多个监考老师；</a:t>
            </a:r>
          </a:p>
          <a:p>
            <a:pPr lvl="1"/>
            <a:r>
              <a:rPr lang="zh-CN" altLang="en-US" sz="1600" dirty="0" smtClean="0"/>
              <a:t>每</a:t>
            </a:r>
            <a:r>
              <a:rPr lang="zh-CN" altLang="en-US" sz="1600" dirty="0"/>
              <a:t>门课可以有多个主讲教师，考试时所考课程的主讲教师都要到场承担主考任务，并在该门课程的所有考场（教室）之间进行巡视；</a:t>
            </a:r>
          </a:p>
          <a:p>
            <a:pPr lvl="1"/>
            <a:r>
              <a:rPr lang="zh-CN" altLang="en-US" sz="1600" b="1" dirty="0" smtClean="0"/>
              <a:t>同</a:t>
            </a:r>
            <a:r>
              <a:rPr lang="zh-CN" altLang="en-US" sz="1600" b="1" dirty="0"/>
              <a:t>一时间段，一个老师只能承担一门课程的主考任务或某间教室的监考任务</a:t>
            </a:r>
            <a:r>
              <a:rPr lang="zh-CN" altLang="en-US" sz="1600" dirty="0"/>
              <a:t>； </a:t>
            </a:r>
          </a:p>
          <a:p>
            <a:pPr lvl="1"/>
            <a:r>
              <a:rPr lang="zh-CN" altLang="en-US" sz="1600" b="1" dirty="0" smtClean="0"/>
              <a:t>同</a:t>
            </a:r>
            <a:r>
              <a:rPr lang="zh-CN" altLang="en-US" sz="1600" b="1" dirty="0"/>
              <a:t>一时间段，一间教室中只能安排一门课程的考试</a:t>
            </a:r>
          </a:p>
          <a:p>
            <a:r>
              <a:rPr lang="zh-CN" altLang="en-US" sz="2000" dirty="0" smtClean="0"/>
              <a:t>问题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E-R </a:t>
            </a:r>
            <a:r>
              <a:rPr lang="zh-CN" altLang="en-US" sz="1600" dirty="0"/>
              <a:t>模型图；</a:t>
            </a:r>
          </a:p>
          <a:p>
            <a:pPr lvl="1"/>
            <a:r>
              <a:rPr lang="zh-CN" altLang="en-US" sz="1600" dirty="0" smtClean="0"/>
              <a:t>转换</a:t>
            </a:r>
            <a:r>
              <a:rPr lang="zh-CN" altLang="en-US" sz="1600" dirty="0"/>
              <a:t>成相应的关系模型；</a:t>
            </a:r>
          </a:p>
          <a:p>
            <a:pPr lvl="1"/>
            <a:r>
              <a:rPr lang="zh-CN" altLang="en-US" sz="1600" dirty="0" smtClean="0"/>
              <a:t>写出</a:t>
            </a:r>
            <a:r>
              <a:rPr lang="zh-CN" altLang="en-US" sz="1600" dirty="0"/>
              <a:t>每个关系上的</a:t>
            </a:r>
            <a:r>
              <a:rPr lang="zh-CN" altLang="en-US" sz="1600" b="1" dirty="0"/>
              <a:t>最小函数依赖集</a:t>
            </a:r>
            <a:r>
              <a:rPr lang="zh-CN" altLang="en-US" sz="1600" dirty="0"/>
              <a:t>、</a:t>
            </a:r>
            <a:r>
              <a:rPr lang="zh-CN" altLang="en-US" sz="1600" b="1" dirty="0"/>
              <a:t>关键字</a:t>
            </a:r>
            <a:r>
              <a:rPr lang="zh-CN" altLang="en-US" sz="1600" dirty="0"/>
              <a:t>、</a:t>
            </a:r>
            <a:r>
              <a:rPr lang="zh-CN" altLang="en-US" sz="1600" b="1" dirty="0"/>
              <a:t>最高能够满足到第几范式</a:t>
            </a:r>
          </a:p>
          <a:p>
            <a:pPr lvl="1"/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B44A3A-3312-408D-94FF-85485C8FC48E}" type="datetime1">
              <a:rPr lang="zh-CN" altLang="en-US" smtClean="0"/>
              <a:pPr>
                <a:defRPr/>
              </a:pPr>
              <a:t>2019-12-17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87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日期占位符 1"/>
          <p:cNvSpPr>
            <a:spLocks noGrp="1" noChangeArrowheads="1"/>
          </p:cNvSpPr>
          <p:nvPr>
            <p:ph type="dt" sz="quarter" idx="10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>
              <a:defRPr/>
            </a:pPr>
            <a:fld id="{A0765D2D-16A6-436A-912E-D79DF2B1BBE1}" type="datetime1">
              <a:rPr lang="zh-CN" altLang="en-US" dirty="0" smtClean="0"/>
              <a:pPr>
                <a:defRPr/>
              </a:pPr>
              <a:t>2019-12-17</a:t>
            </a:fld>
            <a:endParaRPr lang="zh-CN" altLang="en-US"/>
          </a:p>
        </p:txBody>
      </p:sp>
      <p:sp>
        <p:nvSpPr>
          <p:cNvPr id="6148" name="灯片编号占位符 2"/>
          <p:cNvSpPr>
            <a:spLocks noGrp="1" noChangeArrowheads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>
              <a:defRPr/>
            </a:pPr>
            <a:fld id="{9F2342B3-2D40-44B7-9D61-3305A43F48A3}" type="slidenum">
              <a:rPr lang="zh-CN" altLang="en-US" dirty="0" smtClean="0"/>
              <a:pPr algn="r">
                <a:defRPr/>
              </a:pPr>
              <a:t>2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15616" y="500608"/>
            <a:ext cx="51125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cs typeface="宋体" panose="02010600030101010101" pitchFamily="2" charset="-122"/>
              </a:rPr>
              <a:t>一</a:t>
            </a:r>
            <a:r>
              <a:rPr lang="zh-CN" altLang="zh-CN" sz="2800" dirty="0" smtClean="0">
                <a:cs typeface="宋体" panose="02010600030101010101" pitchFamily="2" charset="-122"/>
              </a:rPr>
              <a:t>、建立学校</a:t>
            </a:r>
            <a:r>
              <a:rPr lang="zh-CN" altLang="zh-CN" sz="2800" dirty="0">
                <a:cs typeface="宋体" panose="02010600030101010101" pitchFamily="2" charset="-122"/>
              </a:rPr>
              <a:t>的信息管理系统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611188" y="1196752"/>
            <a:ext cx="8316416" cy="5253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575"/>
              </a:spcBef>
              <a:spcAft>
                <a:spcPts val="0"/>
              </a:spcAft>
              <a:buSzPts val="1200"/>
              <a:tabLst>
                <a:tab pos="609600" algn="l"/>
              </a:tabLst>
            </a:pPr>
            <a:r>
              <a:rPr lang="zh-CN" altLang="en-US" sz="2000" b="1" dirty="0" smtClean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存储内容：</a:t>
            </a:r>
            <a:endParaRPr lang="en-US" altLang="zh-CN" sz="2000" b="1" dirty="0" smtClean="0">
              <a:latin typeface="宋体" panose="02010600030101010101" pitchFamily="2" charset="-122"/>
              <a:ea typeface="Times New Roman" panose="02020603050405020304" pitchFamily="18" charset="0"/>
              <a:cs typeface="宋体" panose="02010600030101010101" pitchFamily="2" charset="-122"/>
            </a:endParaRPr>
          </a:p>
          <a:p>
            <a:pPr marL="342900" lvl="0" indent="-342900">
              <a:spcBef>
                <a:spcPts val="575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"/>
              <a:tabLst>
                <a:tab pos="609600" algn="l"/>
              </a:tabLst>
            </a:pPr>
            <a:r>
              <a:rPr lang="zh-CN" altLang="zh-CN" sz="2000" dirty="0" smtClean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学生</a:t>
            </a:r>
            <a:r>
              <a:rPr lang="zh-CN" altLang="zh-CN" sz="2000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的</a:t>
            </a:r>
            <a:r>
              <a:rPr lang="zh-CN" altLang="zh-CN" sz="2000" b="1" u="sng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学号</a:t>
            </a:r>
            <a:r>
              <a:rPr lang="zh-CN" altLang="zh-CN" sz="2000" dirty="0">
                <a:latin typeface="宋体" panose="02010600030101010101" pitchFamily="2" charset="-122"/>
                <a:ea typeface="Cambria" panose="02040503050406030204" pitchFamily="18" charset="0"/>
                <a:cs typeface="宋体" panose="02010600030101010101" pitchFamily="2" charset="-122"/>
              </a:rPr>
              <a:t>(</a:t>
            </a:r>
            <a:r>
              <a:rPr lang="zh-CN" altLang="zh-CN" sz="2000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具有唯一性</a:t>
            </a:r>
            <a:r>
              <a:rPr lang="zh-CN" altLang="zh-CN" sz="2000" dirty="0">
                <a:latin typeface="宋体" panose="02010600030101010101" pitchFamily="2" charset="-122"/>
                <a:ea typeface="Cambria" panose="02040503050406030204" pitchFamily="18" charset="0"/>
                <a:cs typeface="宋体" panose="02010600030101010101" pitchFamily="2" charset="-122"/>
              </a:rPr>
              <a:t>)</a:t>
            </a:r>
            <a:r>
              <a:rPr lang="zh-CN" altLang="zh-CN" sz="2000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，</a:t>
            </a:r>
            <a:r>
              <a:rPr lang="zh-CN" altLang="zh-CN" sz="2000" b="1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姓名</a:t>
            </a:r>
            <a:r>
              <a:rPr lang="zh-CN" altLang="zh-CN" sz="2000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，</a:t>
            </a:r>
            <a:r>
              <a:rPr lang="zh-CN" altLang="zh-CN" sz="2000" b="1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性别</a:t>
            </a:r>
            <a:r>
              <a:rPr lang="zh-CN" altLang="zh-CN" sz="2000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，所在的</a:t>
            </a:r>
            <a:r>
              <a:rPr lang="zh-CN" altLang="zh-CN" sz="2000" b="1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系</a:t>
            </a:r>
            <a:r>
              <a:rPr lang="zh-CN" altLang="zh-CN" sz="2000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和修读的</a:t>
            </a:r>
            <a:r>
              <a:rPr lang="zh-CN" altLang="zh-CN" sz="2000" b="1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专业</a:t>
            </a:r>
            <a:r>
              <a:rPr lang="zh-CN" altLang="zh-CN" sz="2000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；</a:t>
            </a:r>
          </a:p>
          <a:p>
            <a:pPr marL="342900" lvl="0" indent="-342900">
              <a:spcBef>
                <a:spcPts val="59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"/>
              <a:tabLst>
                <a:tab pos="609600" algn="l"/>
              </a:tabLst>
            </a:pPr>
            <a:r>
              <a:rPr lang="zh-CN" altLang="zh-CN" sz="2000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教师的</a:t>
            </a:r>
            <a:r>
              <a:rPr lang="zh-CN" altLang="zh-CN" sz="2000" b="1" u="sng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工作证编号</a:t>
            </a:r>
            <a:r>
              <a:rPr lang="zh-CN" altLang="zh-CN" sz="2000" dirty="0">
                <a:latin typeface="宋体" panose="02010600030101010101" pitchFamily="2" charset="-122"/>
                <a:ea typeface="Cambria" panose="02040503050406030204" pitchFamily="18" charset="0"/>
                <a:cs typeface="宋体" panose="02010600030101010101" pitchFamily="2" charset="-122"/>
              </a:rPr>
              <a:t>(</a:t>
            </a:r>
            <a:r>
              <a:rPr lang="zh-CN" altLang="zh-CN" sz="2000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具有唯一性</a:t>
            </a:r>
            <a:r>
              <a:rPr lang="zh-CN" altLang="zh-CN" sz="2000" dirty="0">
                <a:latin typeface="宋体" panose="02010600030101010101" pitchFamily="2" charset="-122"/>
                <a:ea typeface="Cambria" panose="02040503050406030204" pitchFamily="18" charset="0"/>
                <a:cs typeface="宋体" panose="02010600030101010101" pitchFamily="2" charset="-122"/>
              </a:rPr>
              <a:t>)</a:t>
            </a:r>
            <a:r>
              <a:rPr lang="zh-CN" altLang="zh-CN" sz="2000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，</a:t>
            </a:r>
            <a:r>
              <a:rPr lang="zh-CN" altLang="zh-CN" sz="2000" b="1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姓名</a:t>
            </a:r>
            <a:r>
              <a:rPr lang="zh-CN" altLang="zh-CN" sz="2000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，</a:t>
            </a:r>
            <a:r>
              <a:rPr lang="zh-CN" altLang="zh-CN" sz="2000" b="1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职称</a:t>
            </a:r>
            <a:r>
              <a:rPr lang="zh-CN" altLang="zh-CN" sz="2000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和</a:t>
            </a:r>
            <a:r>
              <a:rPr lang="zh-CN" altLang="zh-CN" sz="2000" b="1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出生日期</a:t>
            </a:r>
            <a:r>
              <a:rPr lang="zh-CN" altLang="zh-CN" sz="2000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；</a:t>
            </a:r>
          </a:p>
          <a:p>
            <a:pPr marL="342900" marR="1254125" lvl="0" indent="-342900">
              <a:lnSpc>
                <a:spcPct val="136000"/>
              </a:lnSpc>
              <a:spcBef>
                <a:spcPts val="57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"/>
              <a:tabLst>
                <a:tab pos="609600" algn="l"/>
              </a:tabLst>
            </a:pPr>
            <a:r>
              <a:rPr lang="zh-CN" altLang="zh-CN" sz="2000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课程的</a:t>
            </a:r>
            <a:r>
              <a:rPr lang="zh-CN" altLang="zh-CN" sz="2000" b="1" u="sng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编号</a:t>
            </a:r>
            <a:r>
              <a:rPr lang="zh-CN" altLang="zh-CN" sz="2000" dirty="0">
                <a:latin typeface="宋体" panose="02010600030101010101" pitchFamily="2" charset="-122"/>
                <a:ea typeface="Cambria" panose="02040503050406030204" pitchFamily="18" charset="0"/>
                <a:cs typeface="宋体" panose="02010600030101010101" pitchFamily="2" charset="-122"/>
              </a:rPr>
              <a:t>(</a:t>
            </a:r>
            <a:r>
              <a:rPr lang="zh-CN" altLang="zh-CN" sz="2000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具有唯一性</a:t>
            </a:r>
            <a:r>
              <a:rPr lang="zh-CN" altLang="zh-CN" sz="2000" dirty="0">
                <a:latin typeface="宋体" panose="02010600030101010101" pitchFamily="2" charset="-122"/>
                <a:ea typeface="Cambria" panose="02040503050406030204" pitchFamily="18" charset="0"/>
                <a:cs typeface="宋体" panose="02010600030101010101" pitchFamily="2" charset="-122"/>
              </a:rPr>
              <a:t>)</a:t>
            </a:r>
            <a:r>
              <a:rPr lang="zh-CN" altLang="zh-CN" sz="2000" spc="-10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，</a:t>
            </a:r>
            <a:r>
              <a:rPr lang="zh-CN" altLang="zh-CN" sz="2000" b="1" spc="-10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名称</a:t>
            </a:r>
            <a:r>
              <a:rPr lang="zh-CN" altLang="zh-CN" sz="2000" spc="-10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，</a:t>
            </a:r>
            <a:r>
              <a:rPr lang="zh-CN" altLang="zh-CN" sz="2000" b="1" spc="-10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类别代码</a:t>
            </a:r>
            <a:r>
              <a:rPr lang="zh-CN" altLang="zh-CN" sz="2000" spc="-10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和</a:t>
            </a:r>
            <a:r>
              <a:rPr lang="zh-CN" altLang="zh-CN" sz="2000" b="1" spc="-10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学分数</a:t>
            </a:r>
            <a:r>
              <a:rPr lang="zh-CN" altLang="zh-CN" sz="2000" spc="-10" dirty="0" smtClean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。</a:t>
            </a:r>
            <a:endParaRPr lang="en-US" altLang="zh-CN" sz="2000" spc="-10" dirty="0" smtClean="0">
              <a:latin typeface="宋体" panose="02010600030101010101" pitchFamily="2" charset="-122"/>
              <a:ea typeface="Times New Roman" panose="02020603050405020304" pitchFamily="18" charset="0"/>
              <a:cs typeface="宋体" panose="02010600030101010101" pitchFamily="2" charset="-122"/>
            </a:endParaRPr>
          </a:p>
          <a:p>
            <a:pPr marR="1254125" lvl="0">
              <a:lnSpc>
                <a:spcPct val="136000"/>
              </a:lnSpc>
              <a:spcBef>
                <a:spcPts val="570"/>
              </a:spcBef>
              <a:spcAft>
                <a:spcPts val="0"/>
              </a:spcAft>
              <a:buSzPts val="1200"/>
              <a:tabLst>
                <a:tab pos="609600" algn="l"/>
              </a:tabLst>
            </a:pPr>
            <a:r>
              <a:rPr lang="zh-CN" altLang="en-US" sz="2000" b="1" dirty="0" smtClean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约束</a:t>
            </a:r>
            <a:r>
              <a:rPr lang="zh-CN" altLang="zh-CN" sz="2000" dirty="0" smtClean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：</a:t>
            </a:r>
            <a:endParaRPr lang="zh-CN" altLang="zh-CN" sz="2000" dirty="0">
              <a:latin typeface="宋体" panose="02010600030101010101" pitchFamily="2" charset="-122"/>
              <a:ea typeface="Times New Roman" panose="02020603050405020304" pitchFamily="18" charset="0"/>
              <a:cs typeface="宋体" panose="02010600030101010101" pitchFamily="2" charset="-122"/>
            </a:endParaRPr>
          </a:p>
          <a:p>
            <a:pPr marL="342900" lvl="0" indent="-342900">
              <a:spcBef>
                <a:spcPts val="15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"/>
              <a:tabLst>
                <a:tab pos="609600" algn="l"/>
              </a:tabLst>
            </a:pPr>
            <a:r>
              <a:rPr lang="zh-CN" altLang="zh-CN" sz="2000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一门课程可以</a:t>
            </a:r>
            <a:r>
              <a:rPr lang="zh-CN" altLang="zh-CN" sz="2000" b="1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分若干个班</a:t>
            </a:r>
            <a:r>
              <a:rPr lang="zh-CN" altLang="zh-CN" sz="2000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上课，每个班有一个主讲教师；</a:t>
            </a:r>
          </a:p>
          <a:p>
            <a:pPr marL="342900" marR="138430" lvl="0" indent="-342900">
              <a:lnSpc>
                <a:spcPct val="136000"/>
              </a:lnSpc>
              <a:spcBef>
                <a:spcPts val="585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"/>
              <a:tabLst>
                <a:tab pos="609600" algn="l"/>
              </a:tabLst>
            </a:pPr>
            <a:r>
              <a:rPr lang="zh-CN" altLang="zh-CN" sz="2000" spc="20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学生在选课时必须</a:t>
            </a:r>
            <a:r>
              <a:rPr lang="zh-CN" altLang="zh-CN" sz="2000" b="1" spc="20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确定其所选课程的任课教师</a:t>
            </a:r>
            <a:r>
              <a:rPr lang="zh-CN" altLang="zh-CN" sz="2000" spc="20" dirty="0">
                <a:latin typeface="宋体" panose="02010600030101010101" pitchFamily="2" charset="-122"/>
                <a:ea typeface="Cambria" panose="02040503050406030204" pitchFamily="18" charset="0"/>
                <a:cs typeface="宋体" panose="02010600030101010101" pitchFamily="2" charset="-122"/>
              </a:rPr>
              <a:t>(</a:t>
            </a:r>
            <a:r>
              <a:rPr lang="zh-CN" altLang="zh-CN" sz="2000" spc="15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即在由该教师担任主讲任务的班级上听课</a:t>
            </a:r>
            <a:r>
              <a:rPr lang="zh-CN" altLang="zh-CN" sz="2000" spc="15" dirty="0">
                <a:latin typeface="宋体" panose="02010600030101010101" pitchFamily="2" charset="-122"/>
                <a:ea typeface="Cambria" panose="02040503050406030204" pitchFamily="18" charset="0"/>
                <a:cs typeface="宋体" panose="02010600030101010101" pitchFamily="2" charset="-122"/>
              </a:rPr>
              <a:t>)</a:t>
            </a:r>
            <a:r>
              <a:rPr lang="zh-CN" altLang="zh-CN" sz="2000" spc="15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；</a:t>
            </a:r>
            <a:endParaRPr lang="zh-CN" altLang="zh-CN" sz="2000" dirty="0">
              <a:latin typeface="宋体" panose="02010600030101010101" pitchFamily="2" charset="-122"/>
              <a:ea typeface="Times New Roman" panose="02020603050405020304" pitchFamily="18" charset="0"/>
              <a:cs typeface="宋体" panose="02010600030101010101" pitchFamily="2" charset="-122"/>
            </a:endParaRPr>
          </a:p>
          <a:p>
            <a:pPr marL="342900" marR="138430" lvl="0" indent="-342900">
              <a:lnSpc>
                <a:spcPct val="136000"/>
              </a:lnSpc>
              <a:spcBef>
                <a:spcPts val="1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"/>
              <a:tabLst>
                <a:tab pos="609600" algn="l"/>
              </a:tabLst>
            </a:pPr>
            <a:r>
              <a:rPr lang="zh-CN" altLang="zh-CN" sz="2000" spc="-5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系统需要记录学生的</a:t>
            </a:r>
            <a:r>
              <a:rPr lang="zh-CN" altLang="zh-CN" sz="2000" b="1" spc="-5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选课信息</a:t>
            </a:r>
            <a:r>
              <a:rPr lang="zh-CN" altLang="zh-CN" sz="2000" spc="-5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：</a:t>
            </a:r>
            <a:r>
              <a:rPr lang="zh-CN" altLang="zh-CN" sz="2000" b="1" spc="-5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所选课程</a:t>
            </a:r>
            <a:r>
              <a:rPr lang="zh-CN" altLang="zh-CN" sz="2000" spc="-5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以及该课程的</a:t>
            </a:r>
            <a:r>
              <a:rPr lang="zh-CN" altLang="zh-CN" sz="2000" b="1" spc="-5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主讲教师</a:t>
            </a:r>
            <a:r>
              <a:rPr lang="zh-CN" altLang="zh-CN" sz="2000" spc="-5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、选修</a:t>
            </a:r>
            <a:r>
              <a:rPr lang="zh-CN" altLang="zh-CN" sz="2000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时间</a:t>
            </a:r>
            <a:r>
              <a:rPr lang="zh-CN" altLang="zh-CN" sz="2000" dirty="0">
                <a:latin typeface="宋体" panose="02010600030101010101" pitchFamily="2" charset="-122"/>
                <a:ea typeface="Cambria" panose="02040503050406030204" pitchFamily="18" charset="0"/>
                <a:cs typeface="宋体" panose="02010600030101010101" pitchFamily="2" charset="-122"/>
              </a:rPr>
              <a:t>(</a:t>
            </a:r>
            <a:r>
              <a:rPr lang="zh-CN" altLang="zh-CN" sz="2000" b="1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年份和学期</a:t>
            </a:r>
            <a:r>
              <a:rPr lang="zh-CN" altLang="zh-CN" sz="2000" dirty="0">
                <a:latin typeface="宋体" panose="02010600030101010101" pitchFamily="2" charset="-122"/>
                <a:ea typeface="Cambria" panose="02040503050406030204" pitchFamily="18" charset="0"/>
                <a:cs typeface="宋体" panose="02010600030101010101" pitchFamily="2" charset="-122"/>
              </a:rPr>
              <a:t>)</a:t>
            </a:r>
            <a:r>
              <a:rPr lang="zh-CN" altLang="zh-CN" sz="2000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和</a:t>
            </a:r>
            <a:r>
              <a:rPr lang="zh-CN" altLang="zh-CN" sz="2000" b="1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成绩</a:t>
            </a:r>
            <a:r>
              <a:rPr lang="zh-CN" altLang="zh-CN" sz="2000" dirty="0" smtClean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Times New Roman" panose="02020603050405020304" pitchFamily="18" charset="0"/>
              <a:cs typeface="宋体" panose="02010600030101010101" pitchFamily="2" charset="-122"/>
            </a:endParaRPr>
          </a:p>
          <a:p>
            <a:pPr lvl="0"/>
            <a:r>
              <a:rPr lang="en-US" altLang="zh-CN" sz="2000" dirty="0" smtClean="0"/>
              <a:t>1.</a:t>
            </a:r>
            <a:r>
              <a:rPr lang="zh-CN" altLang="zh-CN" sz="2000" dirty="0" smtClean="0"/>
              <a:t>请</a:t>
            </a:r>
            <a:r>
              <a:rPr lang="zh-CN" altLang="zh-CN" sz="2000" dirty="0"/>
              <a:t>画出该数据库系统的 E-R 模型图；</a:t>
            </a:r>
          </a:p>
          <a:p>
            <a:r>
              <a:rPr lang="en-US" altLang="zh-CN" sz="2000" dirty="0" smtClean="0"/>
              <a:t>2.</a:t>
            </a:r>
            <a:r>
              <a:rPr lang="zh-CN" altLang="zh-CN" sz="2000" dirty="0" smtClean="0"/>
              <a:t>将</a:t>
            </a:r>
            <a:r>
              <a:rPr lang="zh-CN" altLang="zh-CN" sz="2000" dirty="0"/>
              <a:t>上述E-R 模型转换成相应的关系模型</a:t>
            </a:r>
            <a:r>
              <a:rPr lang="zh-CN" altLang="zh-CN" sz="2000" dirty="0" smtClean="0"/>
              <a:t>，写出</a:t>
            </a:r>
            <a:r>
              <a:rPr lang="zh-CN" altLang="zh-CN" sz="2000" dirty="0"/>
              <a:t>每个关系上的</a:t>
            </a:r>
            <a:r>
              <a:rPr lang="zh-CN" altLang="zh-CN" sz="2000" b="1" dirty="0"/>
              <a:t>所有关键字</a:t>
            </a:r>
            <a:endParaRPr lang="en-US" altLang="zh-CN" sz="2000" b="1" dirty="0">
              <a:effectLst/>
              <a:latin typeface="宋体" panose="02010600030101010101" pitchFamily="2" charset="-122"/>
              <a:ea typeface="Times New Roman" panose="02020603050405020304" pitchFamily="18" charset="0"/>
              <a:cs typeface="宋体" panose="02010600030101010101" pitchFamily="2" charset="-122"/>
            </a:endParaRPr>
          </a:p>
          <a:p>
            <a:pPr marL="342900" marR="138430" lvl="0" indent="-342900">
              <a:lnSpc>
                <a:spcPct val="136000"/>
              </a:lnSpc>
              <a:spcBef>
                <a:spcPts val="1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"/>
              <a:tabLst>
                <a:tab pos="609600" algn="l"/>
              </a:tabLst>
            </a:pPr>
            <a:endParaRPr lang="zh-CN" altLang="zh-CN" sz="2000" dirty="0">
              <a:effectLst/>
              <a:latin typeface="宋体" panose="02010600030101010101" pitchFamily="2" charset="-122"/>
              <a:ea typeface="Times New Roman" panose="02020603050405020304" pitchFamily="18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E-R </a:t>
            </a:r>
            <a:r>
              <a:rPr lang="zh-CN" altLang="en-US" sz="2800" dirty="0"/>
              <a:t>模型</a:t>
            </a:r>
            <a:r>
              <a:rPr lang="zh-CN" altLang="en-US" sz="2800" dirty="0" smtClean="0"/>
              <a:t>图、</a:t>
            </a:r>
            <a:r>
              <a:rPr lang="zh-CN" altLang="en-US" sz="2800" dirty="0"/>
              <a:t>关系模型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B44A3A-3312-408D-94FF-85485C8FC48E}" type="datetime1">
              <a:rPr lang="zh-CN" altLang="en-US" smtClean="0"/>
              <a:pPr>
                <a:defRPr/>
              </a:pPr>
              <a:t>2019-12-17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484784"/>
            <a:ext cx="6213524" cy="313079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99592" y="4869160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教师（工作证编号，姓名）</a:t>
            </a:r>
            <a:endParaRPr lang="en-US" altLang="zh-CN" dirty="0" smtClean="0"/>
          </a:p>
          <a:p>
            <a:r>
              <a:rPr lang="zh-CN" altLang="en-US" dirty="0" smtClean="0"/>
              <a:t>课程（课程号，课程名）</a:t>
            </a:r>
            <a:endParaRPr lang="en-US" altLang="zh-CN" dirty="0" smtClean="0"/>
          </a:p>
          <a:p>
            <a:r>
              <a:rPr lang="zh-CN" altLang="en-US" b="1" dirty="0" smtClean="0"/>
              <a:t>主讲</a:t>
            </a:r>
            <a:r>
              <a:rPr lang="zh-CN" altLang="en-US" dirty="0" smtClean="0"/>
              <a:t>（工作证编号，课程号）</a:t>
            </a:r>
            <a:endParaRPr lang="en-US" altLang="zh-CN" dirty="0" smtClean="0"/>
          </a:p>
          <a:p>
            <a:r>
              <a:rPr lang="zh-CN" altLang="en-US" b="1" dirty="0" smtClean="0"/>
              <a:t>监考</a:t>
            </a:r>
            <a:r>
              <a:rPr lang="zh-CN" altLang="en-US" dirty="0" smtClean="0"/>
              <a:t>（工作证编号，课程号，日期，开始时间，结束时间，教室）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5100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/>
              <a:t>最小函数依赖集</a:t>
            </a:r>
            <a:r>
              <a:rPr lang="zh-CN" altLang="en-US" sz="2800" dirty="0"/>
              <a:t>、</a:t>
            </a:r>
            <a:r>
              <a:rPr lang="zh-CN" altLang="en-US" sz="2800" b="1" dirty="0"/>
              <a:t>关键字</a:t>
            </a:r>
            <a:r>
              <a:rPr lang="zh-CN" altLang="en-US" sz="2800" dirty="0" smtClean="0"/>
              <a:t>、规范化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教师（</a:t>
            </a:r>
            <a:r>
              <a:rPr lang="zh-CN" altLang="en-US" sz="2000" u="sng" dirty="0"/>
              <a:t>工作证编号</a:t>
            </a:r>
            <a:r>
              <a:rPr lang="zh-CN" altLang="en-US" sz="2000" dirty="0"/>
              <a:t>，姓名</a:t>
            </a:r>
            <a:r>
              <a:rPr lang="zh-CN" altLang="en-US" sz="2000" dirty="0" smtClean="0"/>
              <a:t>）</a:t>
            </a:r>
            <a:r>
              <a:rPr lang="en-US" altLang="zh-CN" sz="2000" dirty="0" err="1" smtClean="0"/>
              <a:t>BCNF</a:t>
            </a:r>
            <a:endParaRPr lang="en-US" altLang="zh-CN" sz="2000" dirty="0"/>
          </a:p>
          <a:p>
            <a:r>
              <a:rPr lang="zh-CN" altLang="en-US" sz="2000" dirty="0"/>
              <a:t>课程（</a:t>
            </a:r>
            <a:r>
              <a:rPr lang="zh-CN" altLang="en-US" sz="2000" u="sng" dirty="0"/>
              <a:t>课程号</a:t>
            </a:r>
            <a:r>
              <a:rPr lang="zh-CN" altLang="en-US" sz="2000" dirty="0"/>
              <a:t>，课程名</a:t>
            </a:r>
            <a:r>
              <a:rPr lang="zh-CN" altLang="en-US" sz="2000" dirty="0" smtClean="0"/>
              <a:t>）</a:t>
            </a:r>
            <a:r>
              <a:rPr lang="en-US" altLang="zh-CN" sz="2000" dirty="0" err="1" smtClean="0"/>
              <a:t>BCNF</a:t>
            </a:r>
            <a:endParaRPr lang="en-US" altLang="zh-CN" sz="2000" dirty="0"/>
          </a:p>
          <a:p>
            <a:r>
              <a:rPr lang="zh-CN" altLang="en-US" sz="2000" b="1" dirty="0"/>
              <a:t>主讲</a:t>
            </a:r>
            <a:r>
              <a:rPr lang="zh-CN" altLang="en-US" sz="2000" dirty="0"/>
              <a:t>（</a:t>
            </a:r>
            <a:r>
              <a:rPr lang="zh-CN" altLang="en-US" sz="2000" u="sng" dirty="0"/>
              <a:t>工作证编号，课程号</a:t>
            </a:r>
            <a:r>
              <a:rPr lang="zh-CN" altLang="en-US" sz="2000" dirty="0" smtClean="0"/>
              <a:t>）</a:t>
            </a:r>
            <a:r>
              <a:rPr lang="en-US" altLang="zh-CN" sz="2000" dirty="0" err="1" smtClean="0"/>
              <a:t>BCNF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b="1" dirty="0"/>
              <a:t>监考</a:t>
            </a:r>
            <a:r>
              <a:rPr lang="zh-CN" altLang="en-US" sz="2000" dirty="0"/>
              <a:t>（工作证编号，课程号</a:t>
            </a:r>
            <a:r>
              <a:rPr lang="zh-CN" altLang="en-US" sz="2000" dirty="0" smtClean="0"/>
              <a:t>，日期，</a:t>
            </a:r>
            <a:r>
              <a:rPr lang="zh-CN" altLang="en-US" sz="2000" dirty="0"/>
              <a:t>开始时间，结束时间，</a:t>
            </a:r>
            <a:r>
              <a:rPr lang="zh-CN" altLang="en-US" sz="2000" dirty="0" smtClean="0"/>
              <a:t>教室）</a:t>
            </a:r>
            <a:endParaRPr lang="en-US" altLang="zh-CN" sz="2000" dirty="0" smtClean="0"/>
          </a:p>
          <a:p>
            <a:pPr marL="1295400" lvl="3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A</a:t>
            </a:r>
            <a:r>
              <a:rPr lang="en-US" altLang="zh-CN" sz="2000" dirty="0" smtClean="0"/>
              <a:t>		   </a:t>
            </a:r>
            <a:r>
              <a:rPr lang="en-US" altLang="zh-CN" sz="2000" dirty="0" smtClean="0">
                <a:solidFill>
                  <a:srgbClr val="FF0000"/>
                </a:solidFill>
              </a:rPr>
              <a:t>B</a:t>
            </a:r>
            <a:r>
              <a:rPr lang="en-US" altLang="zh-CN" sz="2000" dirty="0" smtClean="0"/>
              <a:t>	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C</a:t>
            </a:r>
            <a:r>
              <a:rPr lang="en-US" altLang="zh-CN" sz="2000" dirty="0" smtClean="0"/>
              <a:t>	    </a:t>
            </a:r>
            <a:r>
              <a:rPr lang="en-US" altLang="zh-CN" sz="2000" dirty="0" smtClean="0">
                <a:solidFill>
                  <a:srgbClr val="FF0000"/>
                </a:solidFill>
              </a:rPr>
              <a:t>D</a:t>
            </a:r>
            <a:r>
              <a:rPr lang="en-US" altLang="zh-CN" sz="2000" dirty="0" smtClean="0"/>
              <a:t>	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E</a:t>
            </a:r>
            <a:r>
              <a:rPr lang="en-US" altLang="zh-CN" sz="2000" dirty="0" smtClean="0"/>
              <a:t>      	F</a:t>
            </a:r>
          </a:p>
          <a:p>
            <a:pPr marL="503237" lvl="1" indent="0">
              <a:buNone/>
            </a:pPr>
            <a:r>
              <a:rPr lang="en-US" altLang="zh-CN" sz="2000" dirty="0" err="1" smtClean="0"/>
              <a:t>ACD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→F 	CDF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→B	B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→</a:t>
            </a:r>
            <a:r>
              <a:rPr lang="en-US" altLang="zh-CN" sz="2000" dirty="0" err="1" smtClean="0"/>
              <a:t>CDE</a:t>
            </a:r>
            <a:endParaRPr lang="en-US" altLang="zh-CN" sz="2000" dirty="0" smtClean="0"/>
          </a:p>
          <a:p>
            <a:pPr marL="503237" lvl="1" indent="0">
              <a:buNone/>
            </a:pPr>
            <a:r>
              <a:rPr lang="en-US" altLang="zh-CN" sz="2000" dirty="0" smtClean="0"/>
              <a:t>ACE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→F	</a:t>
            </a:r>
            <a:r>
              <a:rPr lang="en-US" altLang="zh-CN" sz="2000" dirty="0" err="1" smtClean="0"/>
              <a:t>CEF</a:t>
            </a:r>
            <a:r>
              <a:rPr lang="en-US" altLang="zh-CN" sz="2000" dirty="0" smtClean="0"/>
              <a:t> →B</a:t>
            </a:r>
          </a:p>
          <a:p>
            <a:pPr marL="503237" lvl="1" indent="0">
              <a:buNone/>
            </a:pPr>
            <a:r>
              <a:rPr lang="en-US" altLang="zh-CN" sz="2000" dirty="0" smtClean="0"/>
              <a:t>(</a:t>
            </a:r>
            <a:r>
              <a:rPr lang="zh-CN" altLang="en-US" sz="2000" dirty="0"/>
              <a:t>工作证编号，课程号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(</a:t>
            </a:r>
            <a:r>
              <a:rPr lang="zh-CN" altLang="en-US" sz="2000" dirty="0"/>
              <a:t>工作证</a:t>
            </a:r>
            <a:r>
              <a:rPr lang="zh-CN" altLang="en-US" sz="2000" dirty="0" smtClean="0"/>
              <a:t>编号，日期，开始</a:t>
            </a:r>
            <a:r>
              <a:rPr lang="zh-CN" altLang="en-US" sz="2000" dirty="0"/>
              <a:t>时间</a:t>
            </a:r>
            <a:r>
              <a:rPr lang="en-US" altLang="zh-CN" sz="2000" dirty="0" smtClean="0"/>
              <a:t>)</a:t>
            </a:r>
          </a:p>
          <a:p>
            <a:pPr marL="503237" lvl="1" indent="0">
              <a:buNone/>
            </a:pPr>
            <a:r>
              <a:rPr lang="zh-CN" altLang="en-US" sz="2000" dirty="0" smtClean="0"/>
              <a:t>、</a:t>
            </a:r>
            <a:r>
              <a:rPr lang="en-US" altLang="zh-CN" sz="2000" dirty="0" smtClean="0"/>
              <a:t>(</a:t>
            </a:r>
            <a:r>
              <a:rPr lang="zh-CN" altLang="en-US" sz="2000" dirty="0"/>
              <a:t>工作证编号，日期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结束时间</a:t>
            </a:r>
            <a:r>
              <a:rPr lang="en-US" altLang="zh-CN" sz="2000" dirty="0" smtClean="0"/>
              <a:t>)</a:t>
            </a:r>
          </a:p>
          <a:p>
            <a:pPr marL="503237" lvl="1" indent="0">
              <a:buNone/>
            </a:pPr>
            <a:r>
              <a:rPr lang="zh-CN" altLang="en-US" sz="2000" dirty="0" smtClean="0"/>
              <a:t>存在</a:t>
            </a:r>
            <a:r>
              <a:rPr lang="en-US" altLang="zh-CN" sz="2000" dirty="0">
                <a:solidFill>
                  <a:srgbClr val="FF0000"/>
                </a:solidFill>
              </a:rPr>
              <a:t>B →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CDE</a:t>
            </a:r>
            <a:r>
              <a:rPr lang="zh-CN" altLang="en-US" sz="2000" dirty="0" smtClean="0"/>
              <a:t>，非主属性</a:t>
            </a:r>
            <a:r>
              <a:rPr lang="en-US" altLang="zh-CN" sz="2000" dirty="0" smtClean="0"/>
              <a:t>F</a:t>
            </a:r>
            <a:r>
              <a:rPr lang="zh-CN" altLang="en-US" sz="2000" dirty="0" smtClean="0"/>
              <a:t>只依赖于候选键，所以是</a:t>
            </a:r>
            <a:r>
              <a:rPr lang="en-US" altLang="zh-CN" sz="2000" dirty="0" err="1" smtClean="0"/>
              <a:t>3NF</a:t>
            </a:r>
            <a:endParaRPr lang="en-US" altLang="zh-CN" sz="2000" dirty="0"/>
          </a:p>
          <a:p>
            <a:pPr marL="503237" lvl="1" indent="0">
              <a:buNone/>
            </a:pPr>
            <a:endParaRPr lang="zh-CN" altLang="en-US" sz="2000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B44A3A-3312-408D-94FF-85485C8FC48E}" type="datetime1">
              <a:rPr lang="zh-CN" altLang="en-US" smtClean="0"/>
              <a:pPr>
                <a:defRPr/>
              </a:pPr>
              <a:t>2019-12-17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50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dirty="0"/>
              <a:t>E-R 模型图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B44A3A-3312-408D-94FF-85485C8FC48E}" type="datetime1">
              <a:rPr lang="zh-CN" altLang="en-US" smtClean="0"/>
              <a:pPr>
                <a:defRPr/>
              </a:pPr>
              <a:t>2019-12-17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73498"/>
            <a:ext cx="7058024" cy="431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4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dirty="0"/>
              <a:t>E-R 模型图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B44A3A-3312-408D-94FF-85485C8FC48E}" type="datetime1">
              <a:rPr lang="zh-CN" altLang="en-US" smtClean="0"/>
              <a:pPr>
                <a:defRPr/>
              </a:pPr>
              <a:t>2019-12-17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268760"/>
            <a:ext cx="5707875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0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360852"/>
            <a:ext cx="5616575" cy="576262"/>
          </a:xfrm>
        </p:spPr>
        <p:txBody>
          <a:bodyPr/>
          <a:lstStyle/>
          <a:p>
            <a:r>
              <a:rPr lang="zh-CN" altLang="zh-CN" sz="2800" dirty="0"/>
              <a:t>E-R 模型图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B44A3A-3312-408D-94FF-85485C8FC48E}" type="datetime1">
              <a:rPr lang="zh-CN" altLang="en-US" smtClean="0"/>
              <a:pPr>
                <a:defRPr/>
              </a:pPr>
              <a:t>2019-12-17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40768"/>
            <a:ext cx="7575582" cy="47365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32040" y="4365104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这里是（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cxnSp>
        <p:nvCxnSpPr>
          <p:cNvPr id="7" name="直接箭头连接符 6"/>
          <p:cNvCxnSpPr>
            <a:stCxn id="5" idx="1"/>
          </p:cNvCxnSpPr>
          <p:nvPr/>
        </p:nvCxnSpPr>
        <p:spPr>
          <a:xfrm flipH="1">
            <a:off x="4788024" y="4534381"/>
            <a:ext cx="144016" cy="1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11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dirty="0"/>
              <a:t>关系模型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学生（</a:t>
            </a:r>
            <a:r>
              <a:rPr lang="zh-CN" altLang="en-US" sz="2000" u="sng" dirty="0" smtClean="0"/>
              <a:t>学号</a:t>
            </a:r>
            <a:r>
              <a:rPr lang="zh-CN" altLang="en-US" sz="2000" dirty="0" smtClean="0"/>
              <a:t>， 姓名，性别，院系，专业）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教师（</a:t>
            </a:r>
            <a:r>
              <a:rPr lang="zh-CN" altLang="en-US" sz="2000" u="sng" dirty="0" smtClean="0"/>
              <a:t>工作证编号</a:t>
            </a:r>
            <a:r>
              <a:rPr lang="zh-CN" altLang="en-US" sz="2000" dirty="0" smtClean="0"/>
              <a:t>，姓名，职称，出生日期）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课程（</a:t>
            </a:r>
            <a:r>
              <a:rPr lang="zh-CN" altLang="en-US" sz="2000" u="sng" dirty="0" smtClean="0"/>
              <a:t>编号</a:t>
            </a:r>
            <a:r>
              <a:rPr lang="zh-CN" altLang="en-US" sz="2000" dirty="0" smtClean="0"/>
              <a:t>，名称，类别，学分）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班级（</a:t>
            </a:r>
            <a:r>
              <a:rPr lang="zh-CN" altLang="en-US" sz="2000" u="sng" dirty="0" smtClean="0"/>
              <a:t>班级编号</a:t>
            </a:r>
            <a:r>
              <a:rPr lang="zh-CN" altLang="en-US" sz="2000" dirty="0" smtClean="0"/>
              <a:t>，年份，学期，</a:t>
            </a:r>
            <a:r>
              <a:rPr lang="zh-CN" altLang="en-US" sz="2000" b="1" dirty="0" smtClean="0"/>
              <a:t>课程编号</a:t>
            </a:r>
            <a:r>
              <a:rPr lang="zh-CN" altLang="en-US" sz="2000" dirty="0" smtClean="0"/>
              <a:t>，</a:t>
            </a:r>
            <a:r>
              <a:rPr lang="zh-CN" altLang="en-US" sz="2000" b="1" dirty="0" smtClean="0"/>
              <a:t>工作证编号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选课（</a:t>
            </a:r>
            <a:r>
              <a:rPr lang="zh-CN" altLang="en-US" sz="2000" u="sng" dirty="0" smtClean="0"/>
              <a:t>班级编号，学号</a:t>
            </a:r>
            <a:r>
              <a:rPr lang="zh-CN" altLang="en-US" sz="2000" dirty="0" smtClean="0"/>
              <a:t>，成绩）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B44A3A-3312-408D-94FF-85485C8FC48E}" type="datetime1">
              <a:rPr lang="zh-CN" altLang="en-US" smtClean="0"/>
              <a:pPr>
                <a:defRPr/>
              </a:pPr>
              <a:t>2019-12-17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935" t="15080" b="8307"/>
          <a:stretch/>
        </p:blipFill>
        <p:spPr>
          <a:xfrm>
            <a:off x="539551" y="2996953"/>
            <a:ext cx="6945489" cy="6480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352" y="1916832"/>
            <a:ext cx="11620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9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二、最小覆盖、关键字、规范化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36688"/>
            <a:ext cx="8142287" cy="4392612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dirty="0"/>
              <a:t>设关系模式 R 上的函数依赖集 F 如下：</a:t>
            </a:r>
          </a:p>
          <a:p>
            <a:pPr marL="0" indent="0">
              <a:buNone/>
            </a:pPr>
            <a:r>
              <a:rPr lang="zh-CN" altLang="zh-CN" sz="2000" dirty="0"/>
              <a:t>F = { A→BC,	ABE→CDGF,	C→GD,	D→G,	F→E }</a:t>
            </a:r>
          </a:p>
          <a:p>
            <a:pPr marL="0" indent="0">
              <a:buNone/>
            </a:pPr>
            <a:r>
              <a:rPr lang="zh-CN" altLang="zh-CN" sz="2000" dirty="0"/>
              <a:t>请回答下面的四个问题</a:t>
            </a:r>
            <a:r>
              <a:rPr lang="zh-CN" altLang="zh-CN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zh-CN" sz="2000" dirty="0"/>
          </a:p>
          <a:p>
            <a:pPr marL="0" lvl="0" indent="0"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1.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计算 </a:t>
            </a:r>
            <a:r>
              <a:rPr lang="zh-CN" altLang="zh-CN" sz="2000" b="1" dirty="0">
                <a:solidFill>
                  <a:srgbClr val="FF0000"/>
                </a:solidFill>
              </a:rPr>
              <a:t>F 的最小覆盖(Minimal Cover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altLang="zh-CN" sz="2000" dirty="0" smtClean="0"/>
              <a:t>2.</a:t>
            </a:r>
            <a:r>
              <a:rPr lang="zh-CN" altLang="zh-CN" sz="2000" dirty="0" smtClean="0"/>
              <a:t>给出关系模式 R 的候选关键字；</a:t>
            </a:r>
          </a:p>
          <a:p>
            <a:pPr marL="0" lvl="0" indent="-457200">
              <a:buNone/>
            </a:pPr>
            <a:r>
              <a:rPr lang="en-US" altLang="zh-CN" sz="2000" dirty="0" smtClean="0"/>
              <a:t>3.</a:t>
            </a:r>
            <a:r>
              <a:rPr lang="zh-CN" altLang="zh-CN" sz="2000" dirty="0" smtClean="0"/>
              <a:t>将关系模式 R 分解到满足 3NF，并具有无损联接性和依赖保持性；</a:t>
            </a:r>
          </a:p>
          <a:p>
            <a:pPr marL="0" indent="0">
              <a:buNone/>
            </a:pPr>
            <a:r>
              <a:rPr lang="en-US" altLang="zh-CN" sz="2000" dirty="0" smtClean="0"/>
              <a:t>4.</a:t>
            </a:r>
            <a:r>
              <a:rPr lang="zh-CN" altLang="zh-CN" sz="2000" dirty="0" smtClean="0"/>
              <a:t>上述</a:t>
            </a:r>
            <a:r>
              <a:rPr lang="zh-CN" altLang="zh-CN" sz="2000" dirty="0"/>
              <a:t>的分解是否满足 BCNF</a:t>
            </a:r>
            <a:r>
              <a:rPr lang="zh-CN" altLang="zh-CN" sz="2000" dirty="0" smtClean="0"/>
              <a:t>？如果</a:t>
            </a:r>
            <a:r>
              <a:rPr lang="zh-CN" altLang="zh-CN" sz="2000" dirty="0"/>
              <a:t>不满足 BCNF 的要求，请将其进一步分解到满足 BCNF</a:t>
            </a:r>
            <a:r>
              <a:rPr lang="zh-CN" altLang="zh-CN" sz="2000" dirty="0" smtClean="0"/>
              <a:t>。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B44A3A-3312-408D-94FF-85485C8FC48E}" type="datetime1">
              <a:rPr lang="zh-CN" altLang="en-US" smtClean="0"/>
              <a:pPr>
                <a:defRPr/>
              </a:pPr>
              <a:t>2019-12-17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18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dirty="0"/>
              <a:t>计算 F 的最小覆盖(Minimal Cover)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F = { </a:t>
            </a:r>
            <a:r>
              <a:rPr lang="en-US" altLang="zh-CN" sz="2000" dirty="0" err="1"/>
              <a:t>A→</a:t>
            </a:r>
            <a:r>
              <a:rPr lang="en-US" altLang="zh-CN" sz="2000" dirty="0" err="1" smtClean="0"/>
              <a:t>BC</a:t>
            </a:r>
            <a:r>
              <a:rPr lang="en-US" altLang="zh-CN" sz="2000" dirty="0" smtClean="0"/>
              <a:t>,  </a:t>
            </a:r>
            <a:r>
              <a:rPr lang="en-US" altLang="zh-CN" sz="2000" dirty="0" err="1" smtClean="0"/>
              <a:t>ABE</a:t>
            </a:r>
            <a:r>
              <a:rPr lang="en-US" altLang="zh-CN" sz="2000" dirty="0" err="1"/>
              <a:t>→CDGF</a:t>
            </a:r>
            <a:r>
              <a:rPr lang="en-US" altLang="zh-CN" sz="2000" dirty="0"/>
              <a:t>,	</a:t>
            </a:r>
            <a:r>
              <a:rPr lang="en-US" altLang="zh-CN" sz="2000" dirty="0" err="1"/>
              <a:t>C→GD</a:t>
            </a:r>
            <a:r>
              <a:rPr lang="en-US" altLang="zh-CN" sz="2000" dirty="0"/>
              <a:t>,	</a:t>
            </a:r>
            <a:r>
              <a:rPr lang="en-US" altLang="zh-CN" sz="2000" dirty="0" err="1" smtClean="0"/>
              <a:t>D→G</a:t>
            </a:r>
            <a:r>
              <a:rPr lang="en-US" altLang="zh-CN" sz="2000" dirty="0" smtClean="0"/>
              <a:t>,</a:t>
            </a:r>
            <a:r>
              <a:rPr lang="en-US" altLang="zh-CN" sz="2000" dirty="0"/>
              <a:t>	</a:t>
            </a:r>
            <a:r>
              <a:rPr lang="en-US" altLang="zh-CN" sz="2000" dirty="0" err="1"/>
              <a:t>F→E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}</a:t>
            </a:r>
            <a:endParaRPr lang="en-US" altLang="zh-CN" dirty="0" smtClean="0"/>
          </a:p>
          <a:p>
            <a:r>
              <a:rPr lang="zh-CN" altLang="zh-CN" sz="2000" dirty="0" smtClean="0"/>
              <a:t>1.右边</a:t>
            </a:r>
            <a:r>
              <a:rPr lang="zh-CN" altLang="en-US" sz="2000" dirty="0" smtClean="0"/>
              <a:t>分解成单个属性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zh-CN" sz="2000" dirty="0" smtClean="0"/>
              <a:t>2</a:t>
            </a:r>
            <a:r>
              <a:rPr lang="zh-CN" altLang="zh-CN" sz="2000" dirty="0"/>
              <a:t>.去除</a:t>
            </a:r>
            <a:r>
              <a:rPr lang="zh-CN" altLang="zh-CN" sz="2000" dirty="0" smtClean="0"/>
              <a:t>冗余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zh-CN" sz="2000" dirty="0"/>
              <a:t>3.化简</a:t>
            </a:r>
            <a:r>
              <a:rPr lang="zh-CN" altLang="zh-CN" sz="2000" dirty="0" smtClean="0"/>
              <a:t>左边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zh-CN" sz="2000" dirty="0" smtClean="0"/>
              <a:t>4.合并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B44A3A-3312-408D-94FF-85485C8FC48E}" type="datetime1">
              <a:rPr lang="zh-CN" altLang="en-US" smtClean="0"/>
              <a:pPr>
                <a:defRPr/>
              </a:pPr>
              <a:t>2019-12-17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42988" y="2205309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dirty="0"/>
              <a:t>A →B,	</a:t>
            </a:r>
            <a:r>
              <a:rPr lang="en-US" altLang="zh-CN" dirty="0" smtClean="0"/>
              <a:t>A </a:t>
            </a:r>
            <a:r>
              <a:rPr lang="en-US" altLang="zh-CN" dirty="0"/>
              <a:t>→C,</a:t>
            </a:r>
          </a:p>
        </p:txBody>
      </p:sp>
      <p:sp>
        <p:nvSpPr>
          <p:cNvPr id="6" name="矩形 5"/>
          <p:cNvSpPr/>
          <p:nvPr/>
        </p:nvSpPr>
        <p:spPr>
          <a:xfrm>
            <a:off x="1940349" y="2205309"/>
            <a:ext cx="118494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ABE </a:t>
            </a:r>
            <a:r>
              <a:rPr lang="en-US" altLang="zh-CN" dirty="0" smtClean="0"/>
              <a:t>→C,</a:t>
            </a:r>
          </a:p>
          <a:p>
            <a:r>
              <a:rPr lang="en-US" altLang="zh-CN" dirty="0"/>
              <a:t>ABE </a:t>
            </a:r>
            <a:r>
              <a:rPr lang="en-US" altLang="zh-CN" dirty="0" smtClean="0"/>
              <a:t>→D,</a:t>
            </a:r>
            <a:endParaRPr lang="zh-CN" altLang="en-US" dirty="0"/>
          </a:p>
          <a:p>
            <a:r>
              <a:rPr lang="en-US" altLang="zh-CN" dirty="0"/>
              <a:t>ABE </a:t>
            </a:r>
            <a:r>
              <a:rPr lang="en-US" altLang="zh-CN" dirty="0" smtClean="0"/>
              <a:t>→G,</a:t>
            </a:r>
            <a:endParaRPr lang="zh-CN" altLang="en-US" dirty="0"/>
          </a:p>
          <a:p>
            <a:r>
              <a:rPr lang="en-US" altLang="zh-CN" dirty="0"/>
              <a:t>ABE </a:t>
            </a:r>
            <a:r>
              <a:rPr lang="en-US" altLang="zh-CN" dirty="0" smtClean="0"/>
              <a:t>→F</a:t>
            </a:r>
            <a:endParaRPr lang="zh-CN" altLang="en-US" dirty="0"/>
          </a:p>
          <a:p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3403552" y="2205309"/>
            <a:ext cx="8899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 →G,</a:t>
            </a:r>
          </a:p>
          <a:p>
            <a:endParaRPr lang="en-US" altLang="zh-CN" dirty="0" smtClean="0"/>
          </a:p>
          <a:p>
            <a:r>
              <a:rPr lang="en-US" altLang="zh-CN" dirty="0"/>
              <a:t>C </a:t>
            </a:r>
            <a:r>
              <a:rPr lang="en-US" altLang="zh-CN" dirty="0" smtClean="0"/>
              <a:t>→D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568018" y="220486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 </a:t>
            </a:r>
            <a:r>
              <a:rPr lang="en-US" altLang="zh-CN" dirty="0"/>
              <a:t>→G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673708" y="2204864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 →E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38916" y="3718773"/>
            <a:ext cx="176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dirty="0"/>
              <a:t>A →</a:t>
            </a:r>
            <a:r>
              <a:rPr lang="en-US" altLang="zh-CN" dirty="0" smtClean="0"/>
              <a:t>B , A </a:t>
            </a:r>
            <a:r>
              <a:rPr lang="en-US" altLang="zh-CN" dirty="0"/>
              <a:t>→</a:t>
            </a:r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2800374" y="3718773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ABE →F</a:t>
            </a:r>
            <a:endParaRPr lang="zh-CN" altLang="en-US" dirty="0"/>
          </a:p>
          <a:p>
            <a:endParaRPr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4035861" y="3718328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 →D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148064" y="3718328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 </a:t>
            </a:r>
            <a:r>
              <a:rPr lang="en-US" altLang="zh-CN" dirty="0"/>
              <a:t>→G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156176" y="3718328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 →E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038917" y="4437557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dirty="0"/>
              <a:t>A →</a:t>
            </a:r>
            <a:r>
              <a:rPr lang="en-US" altLang="zh-CN" dirty="0" smtClean="0"/>
              <a:t>B,</a:t>
            </a:r>
          </a:p>
          <a:p>
            <a:pPr marL="0" indent="0">
              <a:buNone/>
            </a:pPr>
            <a:r>
              <a:rPr lang="en-US" altLang="zh-CN" dirty="0" smtClean="0"/>
              <a:t>A </a:t>
            </a:r>
            <a:r>
              <a:rPr lang="en-US" altLang="zh-CN" dirty="0"/>
              <a:t>→C,</a:t>
            </a:r>
          </a:p>
        </p:txBody>
      </p:sp>
      <p:sp>
        <p:nvSpPr>
          <p:cNvPr id="16" name="矩形 15"/>
          <p:cNvSpPr/>
          <p:nvPr/>
        </p:nvSpPr>
        <p:spPr>
          <a:xfrm>
            <a:off x="1936278" y="4437557"/>
            <a:ext cx="928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AE →F</a:t>
            </a:r>
            <a:endParaRPr lang="zh-CN" altLang="en-US" dirty="0"/>
          </a:p>
          <a:p>
            <a:endParaRPr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3171765" y="4437112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 →D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563947" y="443711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 </a:t>
            </a:r>
            <a:r>
              <a:rPr lang="en-US" altLang="zh-CN" dirty="0"/>
              <a:t>→G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669637" y="4437112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 →E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55653" y="54576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dirty="0"/>
              <a:t>A →</a:t>
            </a:r>
            <a:r>
              <a:rPr lang="en-US" altLang="zh-CN" dirty="0" smtClean="0"/>
              <a:t>BC,</a:t>
            </a:r>
          </a:p>
        </p:txBody>
      </p:sp>
      <p:sp>
        <p:nvSpPr>
          <p:cNvPr id="26" name="矩形 25"/>
          <p:cNvSpPr/>
          <p:nvPr/>
        </p:nvSpPr>
        <p:spPr>
          <a:xfrm>
            <a:off x="1916117" y="5453937"/>
            <a:ext cx="928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AE →F</a:t>
            </a:r>
            <a:endParaRPr lang="zh-CN" altLang="en-US" dirty="0"/>
          </a:p>
          <a:p>
            <a:endParaRPr lang="en-US" altLang="zh-CN" dirty="0" smtClean="0"/>
          </a:p>
        </p:txBody>
      </p:sp>
      <p:sp>
        <p:nvSpPr>
          <p:cNvPr id="27" name="矩形 26"/>
          <p:cNvSpPr/>
          <p:nvPr/>
        </p:nvSpPr>
        <p:spPr>
          <a:xfrm>
            <a:off x="2894861" y="5453492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 →D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779912" y="545349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 </a:t>
            </a:r>
            <a:r>
              <a:rPr lang="en-US" altLang="zh-CN" dirty="0"/>
              <a:t>→G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788024" y="5453492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 →E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69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二、最小覆盖、关键字、规范化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36688"/>
            <a:ext cx="8142287" cy="4392612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dirty="0"/>
              <a:t>设关系模式 R 上的函数依赖集 F 如下：</a:t>
            </a:r>
          </a:p>
          <a:p>
            <a:pPr marL="0" indent="0">
              <a:buNone/>
            </a:pPr>
            <a:r>
              <a:rPr lang="zh-CN" altLang="zh-CN" sz="2000" dirty="0"/>
              <a:t>F = { A→BC,	ABE→CDGF,	C→GD,	D→G,	F→E }</a:t>
            </a:r>
          </a:p>
          <a:p>
            <a:pPr marL="0" indent="0">
              <a:buNone/>
            </a:pPr>
            <a:r>
              <a:rPr lang="zh-CN" altLang="zh-CN" sz="2000" dirty="0"/>
              <a:t>请回答下面的四个问题</a:t>
            </a:r>
            <a:r>
              <a:rPr lang="zh-CN" altLang="zh-CN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zh-CN" sz="2000" dirty="0"/>
          </a:p>
          <a:p>
            <a:pPr marL="0" lvl="0" indent="0">
              <a:buNone/>
            </a:pPr>
            <a:r>
              <a:rPr lang="en-US" altLang="zh-CN" sz="2000" dirty="0" smtClean="0"/>
              <a:t>1.</a:t>
            </a:r>
            <a:r>
              <a:rPr lang="zh-CN" altLang="zh-CN" sz="2000" dirty="0" smtClean="0"/>
              <a:t>计算 </a:t>
            </a:r>
            <a:r>
              <a:rPr lang="zh-CN" altLang="zh-CN" sz="2000" dirty="0"/>
              <a:t>F 的最小覆盖(Minimal Cover</a:t>
            </a:r>
            <a:r>
              <a:rPr lang="zh-CN" altLang="zh-CN" sz="2000" dirty="0" smtClean="0"/>
              <a:t>)</a:t>
            </a:r>
          </a:p>
          <a:p>
            <a:pPr marL="0" lvl="0" indent="0"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2.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给出关系模式 R 的候选关键字；</a:t>
            </a:r>
          </a:p>
          <a:p>
            <a:pPr marL="0" lvl="0" indent="-457200">
              <a:buNone/>
            </a:pPr>
            <a:r>
              <a:rPr lang="en-US" altLang="zh-CN" sz="2000" dirty="0" smtClean="0"/>
              <a:t>3.</a:t>
            </a:r>
            <a:r>
              <a:rPr lang="zh-CN" altLang="zh-CN" sz="2000" dirty="0" smtClean="0"/>
              <a:t>将关系模式 R 分解到满足 3NF，并具有无损联接性和依赖保持性；</a:t>
            </a:r>
          </a:p>
          <a:p>
            <a:pPr marL="0" indent="0">
              <a:buNone/>
            </a:pPr>
            <a:r>
              <a:rPr lang="en-US" altLang="zh-CN" sz="2000" dirty="0" smtClean="0"/>
              <a:t>4.</a:t>
            </a:r>
            <a:r>
              <a:rPr lang="zh-CN" altLang="zh-CN" sz="2000" dirty="0" smtClean="0"/>
              <a:t>上述</a:t>
            </a:r>
            <a:r>
              <a:rPr lang="zh-CN" altLang="zh-CN" sz="2000" dirty="0"/>
              <a:t>的分解是否满足 BCNF</a:t>
            </a:r>
            <a:r>
              <a:rPr lang="zh-CN" altLang="zh-CN" sz="2000" dirty="0" smtClean="0"/>
              <a:t>？如果</a:t>
            </a:r>
            <a:r>
              <a:rPr lang="zh-CN" altLang="zh-CN" sz="2000" dirty="0"/>
              <a:t>不满足 BCNF 的要求，请将其进一步分解到满足 BCNF</a:t>
            </a:r>
            <a:r>
              <a:rPr lang="zh-CN" altLang="zh-CN" sz="2000" dirty="0" smtClean="0"/>
              <a:t>。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B44A3A-3312-408D-94FF-85485C8FC48E}" type="datetime1">
              <a:rPr lang="zh-CN" altLang="en-US" smtClean="0"/>
              <a:pPr>
                <a:defRPr/>
              </a:pPr>
              <a:t>2019-12-17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412166"/>
      </p:ext>
    </p:extLst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22222"/>
      </a:accent4>
      <a:accent5>
        <a:srgbClr val="E2CAAA"/>
      </a:accent5>
      <a:accent6>
        <a:srgbClr val="B7B789"/>
      </a:accent6>
      <a:hlink>
        <a:srgbClr val="999933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3733</TotalTime>
  <Pages>0</Pages>
  <Words>1420</Words>
  <Characters>0</Characters>
  <Application>Microsoft Office PowerPoint</Application>
  <PresentationFormat>全屏显示(4:3)</PresentationFormat>
  <Lines>0</Lines>
  <Paragraphs>258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Arial</vt:lpstr>
      <vt:lpstr>Cambria</vt:lpstr>
      <vt:lpstr>Times New Roman</vt:lpstr>
      <vt:lpstr>Wingdings</vt:lpstr>
      <vt:lpstr>Axis</vt:lpstr>
      <vt:lpstr>homework_3   习题课</vt:lpstr>
      <vt:lpstr>PowerPoint 演示文稿</vt:lpstr>
      <vt:lpstr>E-R 模型图</vt:lpstr>
      <vt:lpstr>E-R 模型图</vt:lpstr>
      <vt:lpstr>E-R 模型图</vt:lpstr>
      <vt:lpstr>关系模型</vt:lpstr>
      <vt:lpstr>二、最小覆盖、关键字、规范化</vt:lpstr>
      <vt:lpstr>计算 F 的最小覆盖(Minimal Cover)</vt:lpstr>
      <vt:lpstr>二、最小覆盖、关键字、规范化</vt:lpstr>
      <vt:lpstr>关系模式 R 的候选关键字</vt:lpstr>
      <vt:lpstr>二、最小覆盖、关键字、规范化</vt:lpstr>
      <vt:lpstr>分解到 3NF，无损联接和依赖保持</vt:lpstr>
      <vt:lpstr>二、最小覆盖、关键字、规范化</vt:lpstr>
      <vt:lpstr>BCNF？分解到满足 BCNF</vt:lpstr>
      <vt:lpstr>篮球联赛信息管理系统</vt:lpstr>
      <vt:lpstr>最小函数依赖集、候选键</vt:lpstr>
      <vt:lpstr>PowerPoint 演示文稿</vt:lpstr>
      <vt:lpstr>3NF？无损连接、依赖保持</vt:lpstr>
      <vt:lpstr>期末考试监考安排系统</vt:lpstr>
      <vt:lpstr>E-R 模型图、关系模型</vt:lpstr>
      <vt:lpstr>最小函数依赖集、关键字、规范化</vt:lpstr>
    </vt:vector>
  </TitlesOfParts>
  <Manager/>
  <Company>ics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HMMԱע</dc:title>
  <dc:subject/>
  <dc:creator>HuangShujian</dc:creator>
  <cp:keywords/>
  <dc:description/>
  <cp:lastModifiedBy>尹 利学</cp:lastModifiedBy>
  <cp:revision>1761</cp:revision>
  <dcterms:created xsi:type="dcterms:W3CDTF">2005-03-04T04:54:54Z</dcterms:created>
  <dcterms:modified xsi:type="dcterms:W3CDTF">2019-12-17T10:01:48Z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