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sldIdLst>
    <p:sldId id="256" r:id="rId4"/>
    <p:sldId id="268" r:id="rId5"/>
    <p:sldId id="300" r:id="rId6"/>
    <p:sldId id="301" r:id="rId7"/>
    <p:sldId id="302" r:id="rId8"/>
    <p:sldId id="303" r:id="rId9"/>
    <p:sldId id="304" r:id="rId10"/>
    <p:sldId id="306" r:id="rId11"/>
    <p:sldId id="305" r:id="rId12"/>
    <p:sldId id="307" r:id="rId13"/>
    <p:sldId id="309" r:id="rId14"/>
    <p:sldId id="310" r:id="rId15"/>
    <p:sldId id="318" r:id="rId16"/>
    <p:sldId id="319" r:id="rId17"/>
    <p:sldId id="320" r:id="rId18"/>
    <p:sldId id="308" r:id="rId19"/>
    <p:sldId id="312" r:id="rId20"/>
    <p:sldId id="321" r:id="rId21"/>
    <p:sldId id="313" r:id="rId22"/>
    <p:sldId id="314" r:id="rId23"/>
    <p:sldId id="322" r:id="rId24"/>
    <p:sldId id="315" r:id="rId25"/>
    <p:sldId id="323" r:id="rId26"/>
    <p:sldId id="311" r:id="rId27"/>
    <p:sldId id="317" r:id="rId28"/>
    <p:sldId id="324" r:id="rId29"/>
    <p:sldId id="262" r:id="rId3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26" autoAdjust="0"/>
    <p:restoredTop sz="94628" autoAdjust="0"/>
  </p:normalViewPr>
  <p:slideViewPr>
    <p:cSldViewPr>
      <p:cViewPr varScale="1">
        <p:scale>
          <a:sx n="108" d="100"/>
          <a:sy n="108" d="100"/>
        </p:scale>
        <p:origin x="806" y="77"/>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5" Type="http://schemas.openxmlformats.org/officeDocument/2006/relationships/image" Target="../media/image40.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ltLang="ko-KR" sz="3600" dirty="0"/>
              <a:t>Bank Marketing Data Analysis</a:t>
            </a:r>
          </a:p>
          <a:p>
            <a:endParaRPr lang="en-US" altLang="ko-KR" sz="3600" dirty="0"/>
          </a:p>
        </p:txBody>
      </p:sp>
      <p:sp>
        <p:nvSpPr>
          <p:cNvPr id="4" name="Text Placeholder 3"/>
          <p:cNvSpPr>
            <a:spLocks noGrp="1"/>
          </p:cNvSpPr>
          <p:nvPr>
            <p:ph type="body" sz="quarter" idx="11"/>
          </p:nvPr>
        </p:nvSpPr>
        <p:spPr/>
        <p:txBody>
          <a:bodyPr/>
          <a:lstStyle/>
          <a:p>
            <a:pPr>
              <a:spcBef>
                <a:spcPts val="0"/>
              </a:spcBef>
              <a:defRPr/>
            </a:pPr>
            <a:endParaRPr lang="en-US" altLang="ko-KR" dirty="0"/>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0EC1-0023-49B6-87E5-0D772AEAFA33}"/>
              </a:ext>
            </a:extLst>
          </p:cNvPr>
          <p:cNvSpPr>
            <a:spLocks noGrp="1"/>
          </p:cNvSpPr>
          <p:nvPr>
            <p:ph type="body" sz="quarter" idx="10"/>
          </p:nvPr>
        </p:nvSpPr>
        <p:spPr/>
        <p:txBody>
          <a:bodyPr/>
          <a:lstStyle/>
          <a:p>
            <a:r>
              <a:rPr lang="en-US" dirty="0"/>
              <a:t>Interaction Terms</a:t>
            </a:r>
          </a:p>
        </p:txBody>
      </p:sp>
      <p:sp>
        <p:nvSpPr>
          <p:cNvPr id="5" name="TextBox 4">
            <a:extLst>
              <a:ext uri="{FF2B5EF4-FFF2-40B4-BE49-F238E27FC236}">
                <a16:creationId xmlns:a16="http://schemas.microsoft.com/office/drawing/2014/main" id="{D5BA45F4-B13A-47E8-9F54-73A60BD9DABE}"/>
              </a:ext>
            </a:extLst>
          </p:cNvPr>
          <p:cNvSpPr txBox="1"/>
          <p:nvPr/>
        </p:nvSpPr>
        <p:spPr>
          <a:xfrm>
            <a:off x="683568" y="1709975"/>
            <a:ext cx="4464496" cy="1723549"/>
          </a:xfrm>
          <a:prstGeom prst="rect">
            <a:avLst/>
          </a:prstGeom>
          <a:noFill/>
        </p:spPr>
        <p:txBody>
          <a:bodyPr wrap="square" rtlCol="0">
            <a:spAutoFit/>
          </a:bodyPr>
          <a:lstStyle/>
          <a:p>
            <a:r>
              <a:rPr lang="en-US" dirty="0"/>
              <a:t>Possible Interaction Terms</a:t>
            </a:r>
          </a:p>
          <a:p>
            <a:endParaRPr lang="en-US" dirty="0"/>
          </a:p>
          <a:p>
            <a:pPr marL="742950" lvl="1" indent="-285750">
              <a:buFont typeface="Arial" panose="020B0604020202020204" pitchFamily="34" charset="0"/>
              <a:buChar char="•"/>
            </a:pPr>
            <a:r>
              <a:rPr lang="en-US" sz="1400" dirty="0" err="1"/>
              <a:t>Job:Housing</a:t>
            </a:r>
            <a:endParaRPr lang="en-US" sz="1400" dirty="0"/>
          </a:p>
          <a:p>
            <a:pPr marL="742950" lvl="1" indent="-285750">
              <a:buFont typeface="Arial" panose="020B0604020202020204" pitchFamily="34" charset="0"/>
              <a:buChar char="•"/>
            </a:pPr>
            <a:r>
              <a:rPr lang="en-US" sz="1400" dirty="0" err="1"/>
              <a:t>Marital:Housing</a:t>
            </a:r>
            <a:endParaRPr lang="en-US" sz="1400" dirty="0"/>
          </a:p>
          <a:p>
            <a:pPr marL="742950" lvl="1" indent="-285750">
              <a:buFont typeface="Arial" panose="020B0604020202020204" pitchFamily="34" charset="0"/>
              <a:buChar char="•"/>
            </a:pPr>
            <a:r>
              <a:rPr lang="en-US" sz="1400" dirty="0" err="1"/>
              <a:t>Education:Housing</a:t>
            </a:r>
            <a:endParaRPr lang="en-US" sz="1400" dirty="0"/>
          </a:p>
          <a:p>
            <a:pPr marL="742950" lvl="1" indent="-285750">
              <a:buFont typeface="Arial" panose="020B0604020202020204" pitchFamily="34" charset="0"/>
              <a:buChar char="•"/>
            </a:pPr>
            <a:r>
              <a:rPr lang="en-US" sz="1400" dirty="0" err="1"/>
              <a:t>Loan:Housing</a:t>
            </a:r>
            <a:endParaRPr lang="en-US" sz="1400" dirty="0"/>
          </a:p>
          <a:p>
            <a:pPr marL="742950" lvl="1" indent="-285750">
              <a:buFont typeface="Arial" panose="020B0604020202020204" pitchFamily="34" charset="0"/>
              <a:buChar char="•"/>
            </a:pPr>
            <a:r>
              <a:rPr lang="en-US" sz="1400" dirty="0" err="1"/>
              <a:t>Loan:Education</a:t>
            </a:r>
            <a:endParaRPr lang="en-US" sz="1400" dirty="0"/>
          </a:p>
        </p:txBody>
      </p:sp>
    </p:spTree>
    <p:extLst>
      <p:ext uri="{BB962C8B-B14F-4D97-AF65-F5344CB8AC3E}">
        <p14:creationId xmlns:p14="http://schemas.microsoft.com/office/powerpoint/2010/main" val="3509837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0EC1-0023-49B6-87E5-0D772AEAFA33}"/>
              </a:ext>
            </a:extLst>
          </p:cNvPr>
          <p:cNvSpPr>
            <a:spLocks noGrp="1"/>
          </p:cNvSpPr>
          <p:nvPr>
            <p:ph type="body" sz="quarter" idx="10"/>
          </p:nvPr>
        </p:nvSpPr>
        <p:spPr/>
        <p:txBody>
          <a:bodyPr/>
          <a:lstStyle/>
          <a:p>
            <a:r>
              <a:rPr lang="en-US" dirty="0"/>
              <a:t>Interaction Plots</a:t>
            </a:r>
          </a:p>
        </p:txBody>
      </p:sp>
      <p:pic>
        <p:nvPicPr>
          <p:cNvPr id="4" name="Picture 3">
            <a:extLst>
              <a:ext uri="{FF2B5EF4-FFF2-40B4-BE49-F238E27FC236}">
                <a16:creationId xmlns:a16="http://schemas.microsoft.com/office/drawing/2014/main" id="{DD0FC690-E3B6-49B1-833F-D30E24314ACD}"/>
              </a:ext>
            </a:extLst>
          </p:cNvPr>
          <p:cNvPicPr>
            <a:picLocks noChangeAspect="1"/>
          </p:cNvPicPr>
          <p:nvPr/>
        </p:nvPicPr>
        <p:blipFill>
          <a:blip r:embed="rId2"/>
          <a:stretch>
            <a:fillRect/>
          </a:stretch>
        </p:blipFill>
        <p:spPr>
          <a:xfrm>
            <a:off x="1" y="843558"/>
            <a:ext cx="4572000" cy="3756986"/>
          </a:xfrm>
          <a:prstGeom prst="rect">
            <a:avLst/>
          </a:prstGeom>
        </p:spPr>
      </p:pic>
      <p:pic>
        <p:nvPicPr>
          <p:cNvPr id="5" name="Picture 4">
            <a:extLst>
              <a:ext uri="{FF2B5EF4-FFF2-40B4-BE49-F238E27FC236}">
                <a16:creationId xmlns:a16="http://schemas.microsoft.com/office/drawing/2014/main" id="{4E29E6B6-6764-41EA-943A-8FEE9E394AF3}"/>
              </a:ext>
            </a:extLst>
          </p:cNvPr>
          <p:cNvPicPr>
            <a:picLocks noChangeAspect="1"/>
          </p:cNvPicPr>
          <p:nvPr/>
        </p:nvPicPr>
        <p:blipFill>
          <a:blip r:embed="rId3"/>
          <a:stretch>
            <a:fillRect/>
          </a:stretch>
        </p:blipFill>
        <p:spPr>
          <a:xfrm>
            <a:off x="4572000" y="987574"/>
            <a:ext cx="4572000" cy="3756986"/>
          </a:xfrm>
          <a:prstGeom prst="rect">
            <a:avLst/>
          </a:prstGeom>
        </p:spPr>
      </p:pic>
    </p:spTree>
    <p:extLst>
      <p:ext uri="{BB962C8B-B14F-4D97-AF65-F5344CB8AC3E}">
        <p14:creationId xmlns:p14="http://schemas.microsoft.com/office/powerpoint/2010/main" val="1525848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0EC1-0023-49B6-87E5-0D772AEAFA33}"/>
              </a:ext>
            </a:extLst>
          </p:cNvPr>
          <p:cNvSpPr>
            <a:spLocks noGrp="1"/>
          </p:cNvSpPr>
          <p:nvPr>
            <p:ph type="body" sz="quarter" idx="10"/>
          </p:nvPr>
        </p:nvSpPr>
        <p:spPr/>
        <p:txBody>
          <a:bodyPr/>
          <a:lstStyle/>
          <a:p>
            <a:r>
              <a:rPr lang="en-US" dirty="0"/>
              <a:t>Interaction Plots</a:t>
            </a:r>
          </a:p>
        </p:txBody>
      </p:sp>
      <p:pic>
        <p:nvPicPr>
          <p:cNvPr id="3" name="Picture 2">
            <a:extLst>
              <a:ext uri="{FF2B5EF4-FFF2-40B4-BE49-F238E27FC236}">
                <a16:creationId xmlns:a16="http://schemas.microsoft.com/office/drawing/2014/main" id="{7607A706-D6EA-435F-8C27-7C902443877E}"/>
              </a:ext>
            </a:extLst>
          </p:cNvPr>
          <p:cNvPicPr>
            <a:picLocks noChangeAspect="1"/>
          </p:cNvPicPr>
          <p:nvPr/>
        </p:nvPicPr>
        <p:blipFill>
          <a:blip r:embed="rId2"/>
          <a:stretch>
            <a:fillRect/>
          </a:stretch>
        </p:blipFill>
        <p:spPr>
          <a:xfrm>
            <a:off x="0" y="727348"/>
            <a:ext cx="4572000" cy="3756986"/>
          </a:xfrm>
          <a:prstGeom prst="rect">
            <a:avLst/>
          </a:prstGeom>
        </p:spPr>
      </p:pic>
      <p:pic>
        <p:nvPicPr>
          <p:cNvPr id="5" name="Picture 4">
            <a:extLst>
              <a:ext uri="{FF2B5EF4-FFF2-40B4-BE49-F238E27FC236}">
                <a16:creationId xmlns:a16="http://schemas.microsoft.com/office/drawing/2014/main" id="{BD79A94D-EB59-4D4C-B311-F84BDC2F17A0}"/>
              </a:ext>
            </a:extLst>
          </p:cNvPr>
          <p:cNvPicPr>
            <a:picLocks noChangeAspect="1"/>
          </p:cNvPicPr>
          <p:nvPr/>
        </p:nvPicPr>
        <p:blipFill>
          <a:blip r:embed="rId3"/>
          <a:stretch>
            <a:fillRect/>
          </a:stretch>
        </p:blipFill>
        <p:spPr>
          <a:xfrm>
            <a:off x="4572000" y="784630"/>
            <a:ext cx="4572000" cy="3756986"/>
          </a:xfrm>
          <a:prstGeom prst="rect">
            <a:avLst/>
          </a:prstGeom>
        </p:spPr>
      </p:pic>
    </p:spTree>
    <p:extLst>
      <p:ext uri="{BB962C8B-B14F-4D97-AF65-F5344CB8AC3E}">
        <p14:creationId xmlns:p14="http://schemas.microsoft.com/office/powerpoint/2010/main" val="2890631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0EC1-0023-49B6-87E5-0D772AEAFA33}"/>
              </a:ext>
            </a:extLst>
          </p:cNvPr>
          <p:cNvSpPr>
            <a:spLocks noGrp="1"/>
          </p:cNvSpPr>
          <p:nvPr>
            <p:ph type="body" sz="quarter" idx="10"/>
          </p:nvPr>
        </p:nvSpPr>
        <p:spPr/>
        <p:txBody>
          <a:bodyPr/>
          <a:lstStyle/>
          <a:p>
            <a:r>
              <a:rPr lang="en-US" dirty="0"/>
              <a:t>Interaction Plots</a:t>
            </a:r>
          </a:p>
        </p:txBody>
      </p:sp>
      <p:pic>
        <p:nvPicPr>
          <p:cNvPr id="3" name="Picture 2">
            <a:extLst>
              <a:ext uri="{FF2B5EF4-FFF2-40B4-BE49-F238E27FC236}">
                <a16:creationId xmlns:a16="http://schemas.microsoft.com/office/drawing/2014/main" id="{B0D6C081-7779-4A86-B39C-DDFB72D9353B}"/>
              </a:ext>
            </a:extLst>
          </p:cNvPr>
          <p:cNvPicPr>
            <a:picLocks noChangeAspect="1"/>
          </p:cNvPicPr>
          <p:nvPr/>
        </p:nvPicPr>
        <p:blipFill>
          <a:blip r:embed="rId2"/>
          <a:stretch>
            <a:fillRect/>
          </a:stretch>
        </p:blipFill>
        <p:spPr>
          <a:xfrm>
            <a:off x="1" y="693257"/>
            <a:ext cx="4572000" cy="3756986"/>
          </a:xfrm>
          <a:prstGeom prst="rect">
            <a:avLst/>
          </a:prstGeom>
        </p:spPr>
      </p:pic>
      <p:pic>
        <p:nvPicPr>
          <p:cNvPr id="4" name="Picture 3">
            <a:extLst>
              <a:ext uri="{FF2B5EF4-FFF2-40B4-BE49-F238E27FC236}">
                <a16:creationId xmlns:a16="http://schemas.microsoft.com/office/drawing/2014/main" id="{1A158EB0-580A-4459-A28B-1FB293939786}"/>
              </a:ext>
            </a:extLst>
          </p:cNvPr>
          <p:cNvPicPr>
            <a:picLocks noChangeAspect="1"/>
          </p:cNvPicPr>
          <p:nvPr/>
        </p:nvPicPr>
        <p:blipFill>
          <a:blip r:embed="rId3"/>
          <a:stretch>
            <a:fillRect/>
          </a:stretch>
        </p:blipFill>
        <p:spPr>
          <a:xfrm>
            <a:off x="4571999" y="843558"/>
            <a:ext cx="4572000" cy="3756986"/>
          </a:xfrm>
          <a:prstGeom prst="rect">
            <a:avLst/>
          </a:prstGeom>
        </p:spPr>
      </p:pic>
    </p:spTree>
    <p:extLst>
      <p:ext uri="{BB962C8B-B14F-4D97-AF65-F5344CB8AC3E}">
        <p14:creationId xmlns:p14="http://schemas.microsoft.com/office/powerpoint/2010/main" val="4181756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0EC1-0023-49B6-87E5-0D772AEAFA33}"/>
              </a:ext>
            </a:extLst>
          </p:cNvPr>
          <p:cNvSpPr>
            <a:spLocks noGrp="1"/>
          </p:cNvSpPr>
          <p:nvPr>
            <p:ph type="body" sz="quarter" idx="10"/>
          </p:nvPr>
        </p:nvSpPr>
        <p:spPr/>
        <p:txBody>
          <a:bodyPr/>
          <a:lstStyle/>
          <a:p>
            <a:r>
              <a:rPr lang="en-US" dirty="0"/>
              <a:t>Interaction Plots</a:t>
            </a:r>
          </a:p>
        </p:txBody>
      </p:sp>
      <p:pic>
        <p:nvPicPr>
          <p:cNvPr id="3" name="Picture 2">
            <a:extLst>
              <a:ext uri="{FF2B5EF4-FFF2-40B4-BE49-F238E27FC236}">
                <a16:creationId xmlns:a16="http://schemas.microsoft.com/office/drawing/2014/main" id="{C68CB269-4145-406D-AE81-3D77D0C2963B}"/>
              </a:ext>
            </a:extLst>
          </p:cNvPr>
          <p:cNvPicPr>
            <a:picLocks noChangeAspect="1"/>
          </p:cNvPicPr>
          <p:nvPr/>
        </p:nvPicPr>
        <p:blipFill>
          <a:blip r:embed="rId2"/>
          <a:stretch>
            <a:fillRect/>
          </a:stretch>
        </p:blipFill>
        <p:spPr>
          <a:xfrm>
            <a:off x="1" y="693257"/>
            <a:ext cx="4572000" cy="3756986"/>
          </a:xfrm>
          <a:prstGeom prst="rect">
            <a:avLst/>
          </a:prstGeom>
        </p:spPr>
      </p:pic>
      <p:pic>
        <p:nvPicPr>
          <p:cNvPr id="4" name="Picture 3">
            <a:extLst>
              <a:ext uri="{FF2B5EF4-FFF2-40B4-BE49-F238E27FC236}">
                <a16:creationId xmlns:a16="http://schemas.microsoft.com/office/drawing/2014/main" id="{4A919E4B-F076-46A5-AEF7-9867FAD0284E}"/>
              </a:ext>
            </a:extLst>
          </p:cNvPr>
          <p:cNvPicPr>
            <a:picLocks noChangeAspect="1"/>
          </p:cNvPicPr>
          <p:nvPr/>
        </p:nvPicPr>
        <p:blipFill>
          <a:blip r:embed="rId3"/>
          <a:stretch>
            <a:fillRect/>
          </a:stretch>
        </p:blipFill>
        <p:spPr>
          <a:xfrm>
            <a:off x="4572000" y="693257"/>
            <a:ext cx="4450014" cy="3756986"/>
          </a:xfrm>
          <a:prstGeom prst="rect">
            <a:avLst/>
          </a:prstGeom>
        </p:spPr>
      </p:pic>
    </p:spTree>
    <p:extLst>
      <p:ext uri="{BB962C8B-B14F-4D97-AF65-F5344CB8AC3E}">
        <p14:creationId xmlns:p14="http://schemas.microsoft.com/office/powerpoint/2010/main" val="1418408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0EC1-0023-49B6-87E5-0D772AEAFA33}"/>
              </a:ext>
            </a:extLst>
          </p:cNvPr>
          <p:cNvSpPr>
            <a:spLocks noGrp="1"/>
          </p:cNvSpPr>
          <p:nvPr>
            <p:ph type="body" sz="quarter" idx="10"/>
          </p:nvPr>
        </p:nvSpPr>
        <p:spPr/>
        <p:txBody>
          <a:bodyPr/>
          <a:lstStyle/>
          <a:p>
            <a:r>
              <a:rPr lang="en-US" dirty="0"/>
              <a:t>Interaction Plots</a:t>
            </a:r>
          </a:p>
        </p:txBody>
      </p:sp>
      <p:pic>
        <p:nvPicPr>
          <p:cNvPr id="3" name="Picture 2">
            <a:extLst>
              <a:ext uri="{FF2B5EF4-FFF2-40B4-BE49-F238E27FC236}">
                <a16:creationId xmlns:a16="http://schemas.microsoft.com/office/drawing/2014/main" id="{BD63C20F-DDA9-4B9C-A6AE-80A1B073C4AD}"/>
              </a:ext>
            </a:extLst>
          </p:cNvPr>
          <p:cNvPicPr>
            <a:picLocks noChangeAspect="1"/>
          </p:cNvPicPr>
          <p:nvPr/>
        </p:nvPicPr>
        <p:blipFill>
          <a:blip r:embed="rId2"/>
          <a:stretch>
            <a:fillRect/>
          </a:stretch>
        </p:blipFill>
        <p:spPr>
          <a:xfrm>
            <a:off x="179513" y="699542"/>
            <a:ext cx="4392488" cy="3756986"/>
          </a:xfrm>
          <a:prstGeom prst="rect">
            <a:avLst/>
          </a:prstGeom>
        </p:spPr>
      </p:pic>
      <p:pic>
        <p:nvPicPr>
          <p:cNvPr id="4" name="Picture 3">
            <a:extLst>
              <a:ext uri="{FF2B5EF4-FFF2-40B4-BE49-F238E27FC236}">
                <a16:creationId xmlns:a16="http://schemas.microsoft.com/office/drawing/2014/main" id="{8BAE134A-BAE8-4481-91CF-4C4C0B284F2F}"/>
              </a:ext>
            </a:extLst>
          </p:cNvPr>
          <p:cNvPicPr>
            <a:picLocks noChangeAspect="1"/>
          </p:cNvPicPr>
          <p:nvPr/>
        </p:nvPicPr>
        <p:blipFill>
          <a:blip r:embed="rId3"/>
          <a:stretch>
            <a:fillRect/>
          </a:stretch>
        </p:blipFill>
        <p:spPr>
          <a:xfrm>
            <a:off x="4572000" y="686972"/>
            <a:ext cx="4572000" cy="3756986"/>
          </a:xfrm>
          <a:prstGeom prst="rect">
            <a:avLst/>
          </a:prstGeom>
        </p:spPr>
      </p:pic>
    </p:spTree>
    <p:extLst>
      <p:ext uri="{BB962C8B-B14F-4D97-AF65-F5344CB8AC3E}">
        <p14:creationId xmlns:p14="http://schemas.microsoft.com/office/powerpoint/2010/main" val="2889816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0EC1-0023-49B6-87E5-0D772AEAFA33}"/>
              </a:ext>
            </a:extLst>
          </p:cNvPr>
          <p:cNvSpPr>
            <a:spLocks noGrp="1"/>
          </p:cNvSpPr>
          <p:nvPr>
            <p:ph type="body" sz="quarter" idx="10"/>
          </p:nvPr>
        </p:nvSpPr>
        <p:spPr/>
        <p:txBody>
          <a:bodyPr/>
          <a:lstStyle/>
          <a:p>
            <a:pPr lvl="0"/>
            <a:r>
              <a:rPr lang="en-US" altLang="ko-KR" dirty="0"/>
              <a:t>Splitting Data and Full Model</a:t>
            </a:r>
          </a:p>
        </p:txBody>
      </p:sp>
      <p:pic>
        <p:nvPicPr>
          <p:cNvPr id="6" name="Picture 5">
            <a:extLst>
              <a:ext uri="{FF2B5EF4-FFF2-40B4-BE49-F238E27FC236}">
                <a16:creationId xmlns:a16="http://schemas.microsoft.com/office/drawing/2014/main" id="{94490401-50B0-4AAE-A305-EB3772D42666}"/>
              </a:ext>
            </a:extLst>
          </p:cNvPr>
          <p:cNvPicPr>
            <a:picLocks noChangeAspect="1"/>
          </p:cNvPicPr>
          <p:nvPr/>
        </p:nvPicPr>
        <p:blipFill>
          <a:blip r:embed="rId2"/>
          <a:stretch>
            <a:fillRect/>
          </a:stretch>
        </p:blipFill>
        <p:spPr>
          <a:xfrm>
            <a:off x="683568" y="2160636"/>
            <a:ext cx="2808312" cy="822228"/>
          </a:xfrm>
          <a:prstGeom prst="rect">
            <a:avLst/>
          </a:prstGeom>
        </p:spPr>
      </p:pic>
      <p:pic>
        <p:nvPicPr>
          <p:cNvPr id="4" name="Picture 3">
            <a:extLst>
              <a:ext uri="{FF2B5EF4-FFF2-40B4-BE49-F238E27FC236}">
                <a16:creationId xmlns:a16="http://schemas.microsoft.com/office/drawing/2014/main" id="{23451313-464D-4F46-AE44-DBC5594B9CD2}"/>
              </a:ext>
            </a:extLst>
          </p:cNvPr>
          <p:cNvPicPr>
            <a:picLocks noChangeAspect="1"/>
          </p:cNvPicPr>
          <p:nvPr/>
        </p:nvPicPr>
        <p:blipFill>
          <a:blip r:embed="rId3"/>
          <a:stretch>
            <a:fillRect/>
          </a:stretch>
        </p:blipFill>
        <p:spPr>
          <a:xfrm>
            <a:off x="4572000" y="699542"/>
            <a:ext cx="3595179" cy="4227934"/>
          </a:xfrm>
          <a:prstGeom prst="rect">
            <a:avLst/>
          </a:prstGeom>
        </p:spPr>
      </p:pic>
    </p:spTree>
    <p:extLst>
      <p:ext uri="{BB962C8B-B14F-4D97-AF65-F5344CB8AC3E}">
        <p14:creationId xmlns:p14="http://schemas.microsoft.com/office/powerpoint/2010/main" val="4047771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0EC1-0023-49B6-87E5-0D772AEAFA33}"/>
              </a:ext>
            </a:extLst>
          </p:cNvPr>
          <p:cNvSpPr>
            <a:spLocks noGrp="1"/>
          </p:cNvSpPr>
          <p:nvPr>
            <p:ph type="body" sz="quarter" idx="10"/>
          </p:nvPr>
        </p:nvSpPr>
        <p:spPr/>
        <p:txBody>
          <a:bodyPr/>
          <a:lstStyle/>
          <a:p>
            <a:pPr lvl="0"/>
            <a:r>
              <a:rPr lang="en-US" altLang="ko-KR" dirty="0"/>
              <a:t>Stepwise Regression</a:t>
            </a:r>
          </a:p>
        </p:txBody>
      </p:sp>
      <p:sp>
        <p:nvSpPr>
          <p:cNvPr id="11" name="TextBox 10">
            <a:extLst>
              <a:ext uri="{FF2B5EF4-FFF2-40B4-BE49-F238E27FC236}">
                <a16:creationId xmlns:a16="http://schemas.microsoft.com/office/drawing/2014/main" id="{350B0770-842D-4892-8590-ED67895B97C1}"/>
              </a:ext>
            </a:extLst>
          </p:cNvPr>
          <p:cNvSpPr txBox="1"/>
          <p:nvPr/>
        </p:nvSpPr>
        <p:spPr>
          <a:xfrm>
            <a:off x="1763688" y="4443958"/>
            <a:ext cx="659155" cy="369332"/>
          </a:xfrm>
          <a:prstGeom prst="rect">
            <a:avLst/>
          </a:prstGeom>
          <a:noFill/>
        </p:spPr>
        <p:txBody>
          <a:bodyPr wrap="none" rtlCol="0">
            <a:spAutoFit/>
          </a:bodyPr>
          <a:lstStyle/>
          <a:p>
            <a:r>
              <a:rPr lang="en-US" dirty="0"/>
              <a:t>Both</a:t>
            </a:r>
          </a:p>
        </p:txBody>
      </p:sp>
      <p:sp>
        <p:nvSpPr>
          <p:cNvPr id="12" name="TextBox 11">
            <a:extLst>
              <a:ext uri="{FF2B5EF4-FFF2-40B4-BE49-F238E27FC236}">
                <a16:creationId xmlns:a16="http://schemas.microsoft.com/office/drawing/2014/main" id="{8A5F7D48-78BB-4557-A82B-83F750AC86C2}"/>
              </a:ext>
            </a:extLst>
          </p:cNvPr>
          <p:cNvSpPr txBox="1"/>
          <p:nvPr/>
        </p:nvSpPr>
        <p:spPr>
          <a:xfrm>
            <a:off x="6239652" y="4443958"/>
            <a:ext cx="1197764" cy="369332"/>
          </a:xfrm>
          <a:prstGeom prst="rect">
            <a:avLst/>
          </a:prstGeom>
          <a:noFill/>
        </p:spPr>
        <p:txBody>
          <a:bodyPr wrap="none" rtlCol="0">
            <a:spAutoFit/>
          </a:bodyPr>
          <a:lstStyle/>
          <a:p>
            <a:r>
              <a:rPr lang="en-US" dirty="0"/>
              <a:t>Backward</a:t>
            </a:r>
          </a:p>
        </p:txBody>
      </p:sp>
      <p:pic>
        <p:nvPicPr>
          <p:cNvPr id="4" name="Picture 3">
            <a:extLst>
              <a:ext uri="{FF2B5EF4-FFF2-40B4-BE49-F238E27FC236}">
                <a16:creationId xmlns:a16="http://schemas.microsoft.com/office/drawing/2014/main" id="{FFB21C9A-6235-4F9A-B252-35FFD211CA85}"/>
              </a:ext>
            </a:extLst>
          </p:cNvPr>
          <p:cNvPicPr>
            <a:picLocks noChangeAspect="1"/>
          </p:cNvPicPr>
          <p:nvPr/>
        </p:nvPicPr>
        <p:blipFill>
          <a:blip r:embed="rId2"/>
          <a:stretch>
            <a:fillRect/>
          </a:stretch>
        </p:blipFill>
        <p:spPr>
          <a:xfrm>
            <a:off x="-84723" y="858326"/>
            <a:ext cx="4440698" cy="3383573"/>
          </a:xfrm>
          <a:prstGeom prst="rect">
            <a:avLst/>
          </a:prstGeom>
        </p:spPr>
      </p:pic>
      <p:pic>
        <p:nvPicPr>
          <p:cNvPr id="6" name="Picture 5">
            <a:extLst>
              <a:ext uri="{FF2B5EF4-FFF2-40B4-BE49-F238E27FC236}">
                <a16:creationId xmlns:a16="http://schemas.microsoft.com/office/drawing/2014/main" id="{55BC5DFA-135C-4037-A09C-7AD3497B0DCB}"/>
              </a:ext>
            </a:extLst>
          </p:cNvPr>
          <p:cNvPicPr>
            <a:picLocks noChangeAspect="1"/>
          </p:cNvPicPr>
          <p:nvPr/>
        </p:nvPicPr>
        <p:blipFill>
          <a:blip r:embed="rId3"/>
          <a:stretch>
            <a:fillRect/>
          </a:stretch>
        </p:blipFill>
        <p:spPr>
          <a:xfrm>
            <a:off x="4355975" y="858325"/>
            <a:ext cx="4788025" cy="3383573"/>
          </a:xfrm>
          <a:prstGeom prst="rect">
            <a:avLst/>
          </a:prstGeom>
        </p:spPr>
      </p:pic>
    </p:spTree>
    <p:extLst>
      <p:ext uri="{BB962C8B-B14F-4D97-AF65-F5344CB8AC3E}">
        <p14:creationId xmlns:p14="http://schemas.microsoft.com/office/powerpoint/2010/main" val="3288138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0EC1-0023-49B6-87E5-0D772AEAFA33}"/>
              </a:ext>
            </a:extLst>
          </p:cNvPr>
          <p:cNvSpPr>
            <a:spLocks noGrp="1"/>
          </p:cNvSpPr>
          <p:nvPr>
            <p:ph type="body" sz="quarter" idx="10"/>
          </p:nvPr>
        </p:nvSpPr>
        <p:spPr/>
        <p:txBody>
          <a:bodyPr/>
          <a:lstStyle/>
          <a:p>
            <a:pPr lvl="0"/>
            <a:r>
              <a:rPr lang="en-US" altLang="ko-KR" dirty="0"/>
              <a:t>Full Model Comparison</a:t>
            </a:r>
          </a:p>
        </p:txBody>
      </p:sp>
      <p:sp>
        <p:nvSpPr>
          <p:cNvPr id="3" name="TextBox 2">
            <a:extLst>
              <a:ext uri="{FF2B5EF4-FFF2-40B4-BE49-F238E27FC236}">
                <a16:creationId xmlns:a16="http://schemas.microsoft.com/office/drawing/2014/main" id="{F1C27491-0045-4171-9A8F-AB911BDBA4FD}"/>
              </a:ext>
            </a:extLst>
          </p:cNvPr>
          <p:cNvSpPr txBox="1"/>
          <p:nvPr/>
        </p:nvSpPr>
        <p:spPr>
          <a:xfrm>
            <a:off x="323528" y="1261194"/>
            <a:ext cx="4156010"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cs typeface="+mn-cs"/>
              </a:rPr>
              <a:t>Likelihood Ratio Test with Job*Housing</a:t>
            </a:r>
          </a:p>
        </p:txBody>
      </p:sp>
      <p:sp>
        <p:nvSpPr>
          <p:cNvPr id="10" name="Text Placeholder 2">
            <a:extLst>
              <a:ext uri="{FF2B5EF4-FFF2-40B4-BE49-F238E27FC236}">
                <a16:creationId xmlns:a16="http://schemas.microsoft.com/office/drawing/2014/main" id="{CCA76774-71E1-4D7B-BD41-1B3380BFFF51}"/>
              </a:ext>
            </a:extLst>
          </p:cNvPr>
          <p:cNvSpPr>
            <a:spLocks noGrp="1"/>
          </p:cNvSpPr>
          <p:nvPr>
            <p:ph type="body" sz="quarter" idx="11"/>
          </p:nvPr>
        </p:nvSpPr>
        <p:spPr>
          <a:xfrm>
            <a:off x="0" y="699542"/>
            <a:ext cx="9144000" cy="288032"/>
          </a:xfrm>
        </p:spPr>
        <p:txBody>
          <a:bodyPr/>
          <a:lstStyle/>
          <a:p>
            <a:pPr lvl="0"/>
            <a:r>
              <a:rPr lang="en-US" altLang="ko-KR" dirty="0"/>
              <a:t>With and Without Interaction Terms</a:t>
            </a:r>
          </a:p>
        </p:txBody>
      </p:sp>
      <p:sp>
        <p:nvSpPr>
          <p:cNvPr id="6" name="TextBox 5">
            <a:extLst>
              <a:ext uri="{FF2B5EF4-FFF2-40B4-BE49-F238E27FC236}">
                <a16:creationId xmlns:a16="http://schemas.microsoft.com/office/drawing/2014/main" id="{E93FDCEB-5FAD-4B8D-BC55-ACE00C891BCF}"/>
              </a:ext>
            </a:extLst>
          </p:cNvPr>
          <p:cNvSpPr txBox="1"/>
          <p:nvPr/>
        </p:nvSpPr>
        <p:spPr>
          <a:xfrm>
            <a:off x="323528" y="3363838"/>
            <a:ext cx="8496944"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cs typeface="+mn-cs"/>
              </a:rPr>
              <a:t>Note that p-value &gt; .05, indicating that the model without interaction predictors fits significantly better than the model with interaction terms.</a:t>
            </a:r>
          </a:p>
        </p:txBody>
      </p:sp>
      <p:pic>
        <p:nvPicPr>
          <p:cNvPr id="7" name="Picture 6">
            <a:extLst>
              <a:ext uri="{FF2B5EF4-FFF2-40B4-BE49-F238E27FC236}">
                <a16:creationId xmlns:a16="http://schemas.microsoft.com/office/drawing/2014/main" id="{BE450BF2-2271-4C03-A5E6-8891E15136F8}"/>
              </a:ext>
            </a:extLst>
          </p:cNvPr>
          <p:cNvPicPr>
            <a:picLocks noChangeAspect="1"/>
          </p:cNvPicPr>
          <p:nvPr/>
        </p:nvPicPr>
        <p:blipFill>
          <a:blip r:embed="rId2"/>
          <a:stretch>
            <a:fillRect/>
          </a:stretch>
        </p:blipFill>
        <p:spPr>
          <a:xfrm>
            <a:off x="1382753" y="1686029"/>
            <a:ext cx="6378493" cy="1493649"/>
          </a:xfrm>
          <a:prstGeom prst="rect">
            <a:avLst/>
          </a:prstGeom>
        </p:spPr>
      </p:pic>
    </p:spTree>
    <p:extLst>
      <p:ext uri="{BB962C8B-B14F-4D97-AF65-F5344CB8AC3E}">
        <p14:creationId xmlns:p14="http://schemas.microsoft.com/office/powerpoint/2010/main" val="2419128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0EC1-0023-49B6-87E5-0D772AEAFA33}"/>
              </a:ext>
            </a:extLst>
          </p:cNvPr>
          <p:cNvSpPr>
            <a:spLocks noGrp="1"/>
          </p:cNvSpPr>
          <p:nvPr>
            <p:ph type="body" sz="quarter" idx="10"/>
          </p:nvPr>
        </p:nvSpPr>
        <p:spPr/>
        <p:txBody>
          <a:bodyPr/>
          <a:lstStyle/>
          <a:p>
            <a:pPr lvl="0"/>
            <a:r>
              <a:rPr lang="en-US" altLang="ko-KR" dirty="0"/>
              <a:t>Full Model Comparison</a:t>
            </a:r>
          </a:p>
        </p:txBody>
      </p:sp>
      <p:sp>
        <p:nvSpPr>
          <p:cNvPr id="3" name="TextBox 2">
            <a:extLst>
              <a:ext uri="{FF2B5EF4-FFF2-40B4-BE49-F238E27FC236}">
                <a16:creationId xmlns:a16="http://schemas.microsoft.com/office/drawing/2014/main" id="{F1C27491-0045-4171-9A8F-AB911BDBA4FD}"/>
              </a:ext>
            </a:extLst>
          </p:cNvPr>
          <p:cNvSpPr txBox="1"/>
          <p:nvPr/>
        </p:nvSpPr>
        <p:spPr>
          <a:xfrm>
            <a:off x="323528" y="1261194"/>
            <a:ext cx="4297074" cy="369332"/>
          </a:xfrm>
          <a:prstGeom prst="rect">
            <a:avLst/>
          </a:prstGeom>
          <a:noFill/>
        </p:spPr>
        <p:txBody>
          <a:bodyPr wrap="none" rtlCol="0">
            <a:spAutoFit/>
          </a:bodyPr>
          <a:lstStyle/>
          <a:p>
            <a:r>
              <a:rPr lang="en-US" dirty="0"/>
              <a:t>Likelihood Ratio Test with Loan*Housing</a:t>
            </a:r>
          </a:p>
        </p:txBody>
      </p:sp>
      <p:sp>
        <p:nvSpPr>
          <p:cNvPr id="10" name="Text Placeholder 2">
            <a:extLst>
              <a:ext uri="{FF2B5EF4-FFF2-40B4-BE49-F238E27FC236}">
                <a16:creationId xmlns:a16="http://schemas.microsoft.com/office/drawing/2014/main" id="{CCA76774-71E1-4D7B-BD41-1B3380BFFF51}"/>
              </a:ext>
            </a:extLst>
          </p:cNvPr>
          <p:cNvSpPr>
            <a:spLocks noGrp="1"/>
          </p:cNvSpPr>
          <p:nvPr>
            <p:ph type="body" sz="quarter" idx="11"/>
          </p:nvPr>
        </p:nvSpPr>
        <p:spPr>
          <a:xfrm>
            <a:off x="0" y="699542"/>
            <a:ext cx="9144000" cy="288032"/>
          </a:xfrm>
        </p:spPr>
        <p:txBody>
          <a:bodyPr/>
          <a:lstStyle/>
          <a:p>
            <a:pPr lvl="0"/>
            <a:r>
              <a:rPr lang="en-US" altLang="ko-KR" dirty="0"/>
              <a:t>With and Without Interaction Terms</a:t>
            </a:r>
          </a:p>
        </p:txBody>
      </p:sp>
      <p:sp>
        <p:nvSpPr>
          <p:cNvPr id="6" name="TextBox 5">
            <a:extLst>
              <a:ext uri="{FF2B5EF4-FFF2-40B4-BE49-F238E27FC236}">
                <a16:creationId xmlns:a16="http://schemas.microsoft.com/office/drawing/2014/main" id="{E93FDCEB-5FAD-4B8D-BC55-ACE00C891BCF}"/>
              </a:ext>
            </a:extLst>
          </p:cNvPr>
          <p:cNvSpPr txBox="1"/>
          <p:nvPr/>
        </p:nvSpPr>
        <p:spPr>
          <a:xfrm>
            <a:off x="323528" y="3363838"/>
            <a:ext cx="8496944" cy="646331"/>
          </a:xfrm>
          <a:prstGeom prst="rect">
            <a:avLst/>
          </a:prstGeom>
          <a:noFill/>
        </p:spPr>
        <p:txBody>
          <a:bodyPr wrap="square" rtlCol="0">
            <a:spAutoFit/>
          </a:bodyPr>
          <a:lstStyle/>
          <a:p>
            <a:r>
              <a:rPr lang="en-US" dirty="0"/>
              <a:t>Note that p-value &gt; .05, indicating that the model without interaction predictors fits slightly better than the model with interaction terms.</a:t>
            </a:r>
          </a:p>
        </p:txBody>
      </p:sp>
      <p:pic>
        <p:nvPicPr>
          <p:cNvPr id="9" name="Picture 8">
            <a:extLst>
              <a:ext uri="{FF2B5EF4-FFF2-40B4-BE49-F238E27FC236}">
                <a16:creationId xmlns:a16="http://schemas.microsoft.com/office/drawing/2014/main" id="{BBDBEC72-1499-4446-8058-8D82A825EC1E}"/>
              </a:ext>
            </a:extLst>
          </p:cNvPr>
          <p:cNvPicPr>
            <a:picLocks noChangeAspect="1"/>
          </p:cNvPicPr>
          <p:nvPr/>
        </p:nvPicPr>
        <p:blipFill>
          <a:blip r:embed="rId2"/>
          <a:stretch>
            <a:fillRect/>
          </a:stretch>
        </p:blipFill>
        <p:spPr>
          <a:xfrm>
            <a:off x="1403648" y="1628723"/>
            <a:ext cx="6221203" cy="1735115"/>
          </a:xfrm>
          <a:prstGeom prst="rect">
            <a:avLst/>
          </a:prstGeom>
        </p:spPr>
      </p:pic>
    </p:spTree>
    <p:extLst>
      <p:ext uri="{BB962C8B-B14F-4D97-AF65-F5344CB8AC3E}">
        <p14:creationId xmlns:p14="http://schemas.microsoft.com/office/powerpoint/2010/main" val="2221834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lstStyle/>
          <a:p>
            <a:r>
              <a:rPr lang="en-US" altLang="ko-KR" dirty="0"/>
              <a:t>Data Description</a:t>
            </a:r>
            <a:endParaRPr lang="ko-KR" altLang="en-US" dirty="0"/>
          </a:p>
        </p:txBody>
      </p:sp>
      <p:sp>
        <p:nvSpPr>
          <p:cNvPr id="3" name="Text Placeholder 2"/>
          <p:cNvSpPr>
            <a:spLocks noGrp="1"/>
          </p:cNvSpPr>
          <p:nvPr>
            <p:ph type="body" sz="quarter" idx="11"/>
          </p:nvPr>
        </p:nvSpPr>
        <p:spPr>
          <a:xfrm>
            <a:off x="0" y="699542"/>
            <a:ext cx="9144000" cy="288032"/>
          </a:xfrm>
        </p:spPr>
        <p:txBody>
          <a:bodyPr/>
          <a:lstStyle/>
          <a:p>
            <a:pPr lvl="0"/>
            <a:r>
              <a:rPr lang="en-US" altLang="ko-KR" dirty="0"/>
              <a:t>Bank Marketing Data</a:t>
            </a:r>
          </a:p>
        </p:txBody>
      </p:sp>
      <p:sp>
        <p:nvSpPr>
          <p:cNvPr id="5" name="TextBox 4"/>
          <p:cNvSpPr txBox="1"/>
          <p:nvPr/>
        </p:nvSpPr>
        <p:spPr>
          <a:xfrm>
            <a:off x="1475656" y="1474787"/>
            <a:ext cx="6192688" cy="1384995"/>
          </a:xfrm>
          <a:prstGeom prst="rect">
            <a:avLst/>
          </a:prstGeom>
          <a:noFill/>
        </p:spPr>
        <p:txBody>
          <a:bodyPr wrap="square" rtlCol="0">
            <a:spAutoFit/>
          </a:bodyPr>
          <a:lstStyle/>
          <a:p>
            <a:pPr algn="ctr"/>
            <a:r>
              <a:rPr lang="en-US" altLang="ko-KR" sz="1400" dirty="0">
                <a:solidFill>
                  <a:schemeClr val="tx1">
                    <a:lumMod val="75000"/>
                    <a:lumOff val="25000"/>
                  </a:schemeClr>
                </a:solidFill>
                <a:cs typeface="Arial" pitchFamily="34" charset="0"/>
              </a:rPr>
              <a:t>The data is related with direct marketing campaigns of a Portuguese banking institution. </a:t>
            </a:r>
          </a:p>
          <a:p>
            <a:pPr algn="ctr"/>
            <a:r>
              <a:rPr lang="en-US" altLang="ko-KR" sz="1400" dirty="0">
                <a:solidFill>
                  <a:schemeClr val="tx1">
                    <a:lumMod val="75000"/>
                    <a:lumOff val="25000"/>
                  </a:schemeClr>
                </a:solidFill>
                <a:cs typeface="Arial" pitchFamily="34" charset="0"/>
              </a:rPr>
              <a:t>The marketing campaigns were based on phone calls. </a:t>
            </a:r>
          </a:p>
          <a:p>
            <a:pPr algn="ctr"/>
            <a:r>
              <a:rPr lang="en-US" altLang="ko-KR" sz="1400" dirty="0">
                <a:solidFill>
                  <a:schemeClr val="tx1">
                    <a:lumMod val="75000"/>
                    <a:lumOff val="25000"/>
                  </a:schemeClr>
                </a:solidFill>
                <a:cs typeface="Arial" pitchFamily="34" charset="0"/>
              </a:rPr>
              <a:t>Often, more than one contact to the same client was required, </a:t>
            </a:r>
          </a:p>
          <a:p>
            <a:pPr algn="ctr"/>
            <a:r>
              <a:rPr lang="en-US" altLang="ko-KR" sz="1400" dirty="0">
                <a:solidFill>
                  <a:schemeClr val="tx1">
                    <a:lumMod val="75000"/>
                    <a:lumOff val="25000"/>
                  </a:schemeClr>
                </a:solidFill>
                <a:cs typeface="Arial" pitchFamily="34" charset="0"/>
              </a:rPr>
              <a:t>   in order to access if the product (bank term deposit) would be (or not) subscribed. </a:t>
            </a:r>
          </a:p>
        </p:txBody>
      </p:sp>
      <p:sp>
        <p:nvSpPr>
          <p:cNvPr id="6" name="TextBox 5"/>
          <p:cNvSpPr txBox="1"/>
          <p:nvPr/>
        </p:nvSpPr>
        <p:spPr>
          <a:xfrm>
            <a:off x="1043608" y="992505"/>
            <a:ext cx="745399" cy="1569660"/>
          </a:xfrm>
          <a:prstGeom prst="rect">
            <a:avLst/>
          </a:prstGeom>
          <a:noFill/>
        </p:spPr>
        <p:txBody>
          <a:bodyPr wrap="square" rtlCol="0">
            <a:spAutoFit/>
          </a:bodyPr>
          <a:lstStyle/>
          <a:p>
            <a:pPr algn="ctr"/>
            <a:r>
              <a:rPr lang="en-US" altLang="ko-KR" sz="9600" b="1" dirty="0">
                <a:solidFill>
                  <a:schemeClr val="accent1"/>
                </a:solidFill>
                <a:latin typeface="Arial" pitchFamily="34" charset="0"/>
                <a:cs typeface="Arial" pitchFamily="34" charset="0"/>
              </a:rPr>
              <a:t>“</a:t>
            </a:r>
            <a:endParaRPr lang="ko-KR" altLang="en-US" sz="9600" b="1" dirty="0">
              <a:solidFill>
                <a:schemeClr val="accent1"/>
              </a:solidFill>
              <a:latin typeface="Arial" pitchFamily="34" charset="0"/>
              <a:cs typeface="Arial" pitchFamily="34" charset="0"/>
            </a:endParaRPr>
          </a:p>
        </p:txBody>
      </p:sp>
      <p:sp>
        <p:nvSpPr>
          <p:cNvPr id="7" name="TextBox 6"/>
          <p:cNvSpPr txBox="1"/>
          <p:nvPr/>
        </p:nvSpPr>
        <p:spPr>
          <a:xfrm rot="10800000">
            <a:off x="7524328" y="1563638"/>
            <a:ext cx="745399" cy="1569660"/>
          </a:xfrm>
          <a:prstGeom prst="rect">
            <a:avLst/>
          </a:prstGeom>
          <a:noFill/>
        </p:spPr>
        <p:txBody>
          <a:bodyPr wrap="square" rtlCol="0">
            <a:spAutoFit/>
          </a:bodyPr>
          <a:lstStyle/>
          <a:p>
            <a:pPr algn="ctr"/>
            <a:r>
              <a:rPr lang="en-US" altLang="ko-KR" sz="9600" b="1" dirty="0">
                <a:solidFill>
                  <a:schemeClr val="accent1"/>
                </a:solidFill>
                <a:latin typeface="Arial" pitchFamily="34" charset="0"/>
                <a:cs typeface="Arial" pitchFamily="34" charset="0"/>
              </a:rPr>
              <a:t>“</a:t>
            </a:r>
            <a:endParaRPr lang="ko-KR" altLang="en-US" sz="9600" b="1" dirty="0">
              <a:solidFill>
                <a:schemeClr val="accent1"/>
              </a:solidFill>
              <a:latin typeface="Arial" pitchFamily="34" charset="0"/>
              <a:cs typeface="Arial" pitchFamily="34" charset="0"/>
            </a:endParaRPr>
          </a:p>
        </p:txBody>
      </p:sp>
      <p:sp>
        <p:nvSpPr>
          <p:cNvPr id="12" name="TextBox 11">
            <a:extLst>
              <a:ext uri="{FF2B5EF4-FFF2-40B4-BE49-F238E27FC236}">
                <a16:creationId xmlns:a16="http://schemas.microsoft.com/office/drawing/2014/main" id="{E347244A-9775-419C-B158-D6A87303AE32}"/>
              </a:ext>
            </a:extLst>
          </p:cNvPr>
          <p:cNvSpPr txBox="1"/>
          <p:nvPr/>
        </p:nvSpPr>
        <p:spPr>
          <a:xfrm>
            <a:off x="395536" y="4083918"/>
            <a:ext cx="8622873" cy="584775"/>
          </a:xfrm>
          <a:prstGeom prst="rect">
            <a:avLst/>
          </a:prstGeom>
          <a:noFill/>
        </p:spPr>
        <p:txBody>
          <a:bodyPr wrap="none" rtlCol="0">
            <a:spAutoFit/>
          </a:bodyPr>
          <a:lstStyle/>
          <a:p>
            <a:r>
              <a:rPr lang="en-US" sz="1600" dirty="0"/>
              <a:t>The data was collected from May 2008 to November 2010</a:t>
            </a:r>
          </a:p>
          <a:p>
            <a:r>
              <a:rPr lang="en-US" sz="1600" dirty="0"/>
              <a:t>The classification goal is </a:t>
            </a:r>
            <a:r>
              <a:rPr lang="en-US" sz="1600" b="1" dirty="0"/>
              <a:t>to predict if the client will subscribe a term deposit (variable y).</a:t>
            </a:r>
          </a:p>
        </p:txBody>
      </p:sp>
      <p:sp>
        <p:nvSpPr>
          <p:cNvPr id="14" name="TextBox 13">
            <a:extLst>
              <a:ext uri="{FF2B5EF4-FFF2-40B4-BE49-F238E27FC236}">
                <a16:creationId xmlns:a16="http://schemas.microsoft.com/office/drawing/2014/main" id="{04508629-0ABA-44A1-BD47-862EBD712CE8}"/>
              </a:ext>
            </a:extLst>
          </p:cNvPr>
          <p:cNvSpPr txBox="1"/>
          <p:nvPr/>
        </p:nvSpPr>
        <p:spPr>
          <a:xfrm>
            <a:off x="395536" y="3458653"/>
            <a:ext cx="1941557" cy="369332"/>
          </a:xfrm>
          <a:prstGeom prst="rect">
            <a:avLst/>
          </a:prstGeom>
          <a:noFill/>
        </p:spPr>
        <p:txBody>
          <a:bodyPr wrap="none" rtlCol="0">
            <a:spAutoFit/>
          </a:bodyPr>
          <a:lstStyle/>
          <a:p>
            <a:r>
              <a:rPr lang="en-US" b="1" dirty="0"/>
              <a:t>Data Population</a:t>
            </a:r>
          </a:p>
        </p:txBody>
      </p:sp>
      <p:sp>
        <p:nvSpPr>
          <p:cNvPr id="15" name="TextBox 14">
            <a:extLst>
              <a:ext uri="{FF2B5EF4-FFF2-40B4-BE49-F238E27FC236}">
                <a16:creationId xmlns:a16="http://schemas.microsoft.com/office/drawing/2014/main" id="{EB2A8328-E7A4-4880-B690-D613B400F2E0}"/>
              </a:ext>
            </a:extLst>
          </p:cNvPr>
          <p:cNvSpPr txBox="1"/>
          <p:nvPr/>
        </p:nvSpPr>
        <p:spPr>
          <a:xfrm>
            <a:off x="395536" y="3827985"/>
            <a:ext cx="1393138" cy="276999"/>
          </a:xfrm>
          <a:prstGeom prst="rect">
            <a:avLst/>
          </a:prstGeom>
          <a:noFill/>
        </p:spPr>
        <p:txBody>
          <a:bodyPr wrap="none" rtlCol="0">
            <a:spAutoFit/>
          </a:bodyPr>
          <a:lstStyle/>
          <a:p>
            <a:r>
              <a:rPr lang="en-US" sz="1200" dirty="0"/>
              <a:t>45,211 customers</a:t>
            </a:r>
          </a:p>
        </p:txBody>
      </p:sp>
    </p:spTree>
    <p:extLst>
      <p:ext uri="{BB962C8B-B14F-4D97-AF65-F5344CB8AC3E}">
        <p14:creationId xmlns:p14="http://schemas.microsoft.com/office/powerpoint/2010/main" val="1766728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0EC1-0023-49B6-87E5-0D772AEAFA33}"/>
              </a:ext>
            </a:extLst>
          </p:cNvPr>
          <p:cNvSpPr>
            <a:spLocks noGrp="1"/>
          </p:cNvSpPr>
          <p:nvPr>
            <p:ph type="body" sz="quarter" idx="10"/>
          </p:nvPr>
        </p:nvSpPr>
        <p:spPr/>
        <p:txBody>
          <a:bodyPr/>
          <a:lstStyle/>
          <a:p>
            <a:pPr lvl="0"/>
            <a:r>
              <a:rPr lang="en-US" altLang="ko-KR" dirty="0"/>
              <a:t>Model Comparison</a:t>
            </a:r>
          </a:p>
        </p:txBody>
      </p:sp>
      <p:sp>
        <p:nvSpPr>
          <p:cNvPr id="10" name="Text Placeholder 2">
            <a:extLst>
              <a:ext uri="{FF2B5EF4-FFF2-40B4-BE49-F238E27FC236}">
                <a16:creationId xmlns:a16="http://schemas.microsoft.com/office/drawing/2014/main" id="{CCA76774-71E1-4D7B-BD41-1B3380BFFF51}"/>
              </a:ext>
            </a:extLst>
          </p:cNvPr>
          <p:cNvSpPr>
            <a:spLocks noGrp="1"/>
          </p:cNvSpPr>
          <p:nvPr>
            <p:ph type="body" sz="quarter" idx="11"/>
          </p:nvPr>
        </p:nvSpPr>
        <p:spPr>
          <a:xfrm>
            <a:off x="0" y="699542"/>
            <a:ext cx="9144000" cy="288032"/>
          </a:xfrm>
        </p:spPr>
        <p:txBody>
          <a:bodyPr/>
          <a:lstStyle/>
          <a:p>
            <a:pPr lvl="0"/>
            <a:r>
              <a:rPr lang="en-US" altLang="ko-KR" dirty="0"/>
              <a:t>With and Without Interaction Terms</a:t>
            </a:r>
          </a:p>
        </p:txBody>
      </p:sp>
      <p:pic>
        <p:nvPicPr>
          <p:cNvPr id="4" name="Picture 3">
            <a:extLst>
              <a:ext uri="{FF2B5EF4-FFF2-40B4-BE49-F238E27FC236}">
                <a16:creationId xmlns:a16="http://schemas.microsoft.com/office/drawing/2014/main" id="{6C554866-FBA9-45D2-8F33-8CD15FF60A4C}"/>
              </a:ext>
            </a:extLst>
          </p:cNvPr>
          <p:cNvPicPr>
            <a:picLocks noChangeAspect="1"/>
          </p:cNvPicPr>
          <p:nvPr/>
        </p:nvPicPr>
        <p:blipFill>
          <a:blip r:embed="rId2"/>
          <a:stretch>
            <a:fillRect/>
          </a:stretch>
        </p:blipFill>
        <p:spPr>
          <a:xfrm>
            <a:off x="35497" y="987574"/>
            <a:ext cx="2956162" cy="3723878"/>
          </a:xfrm>
          <a:prstGeom prst="rect">
            <a:avLst/>
          </a:prstGeom>
        </p:spPr>
      </p:pic>
      <p:pic>
        <p:nvPicPr>
          <p:cNvPr id="12" name="Picture 11">
            <a:extLst>
              <a:ext uri="{FF2B5EF4-FFF2-40B4-BE49-F238E27FC236}">
                <a16:creationId xmlns:a16="http://schemas.microsoft.com/office/drawing/2014/main" id="{565F6CB8-51CA-4C41-B2B9-3E1F2E6FBE8F}"/>
              </a:ext>
            </a:extLst>
          </p:cNvPr>
          <p:cNvPicPr>
            <a:picLocks noChangeAspect="1"/>
          </p:cNvPicPr>
          <p:nvPr/>
        </p:nvPicPr>
        <p:blipFill>
          <a:blip r:embed="rId3"/>
          <a:stretch>
            <a:fillRect/>
          </a:stretch>
        </p:blipFill>
        <p:spPr>
          <a:xfrm>
            <a:off x="3093919" y="987574"/>
            <a:ext cx="2956161" cy="3867784"/>
          </a:xfrm>
          <a:prstGeom prst="rect">
            <a:avLst/>
          </a:prstGeom>
        </p:spPr>
      </p:pic>
      <p:pic>
        <p:nvPicPr>
          <p:cNvPr id="15" name="Picture 14">
            <a:extLst>
              <a:ext uri="{FF2B5EF4-FFF2-40B4-BE49-F238E27FC236}">
                <a16:creationId xmlns:a16="http://schemas.microsoft.com/office/drawing/2014/main" id="{C50D3714-8DD6-407C-8B5C-613C6917B1C7}"/>
              </a:ext>
            </a:extLst>
          </p:cNvPr>
          <p:cNvPicPr>
            <a:picLocks noChangeAspect="1"/>
          </p:cNvPicPr>
          <p:nvPr/>
        </p:nvPicPr>
        <p:blipFill>
          <a:blip r:embed="rId4"/>
          <a:stretch>
            <a:fillRect/>
          </a:stretch>
        </p:blipFill>
        <p:spPr>
          <a:xfrm>
            <a:off x="6111406" y="987574"/>
            <a:ext cx="3032594" cy="3549214"/>
          </a:xfrm>
          <a:prstGeom prst="rect">
            <a:avLst/>
          </a:prstGeom>
        </p:spPr>
      </p:pic>
    </p:spTree>
    <p:extLst>
      <p:ext uri="{BB962C8B-B14F-4D97-AF65-F5344CB8AC3E}">
        <p14:creationId xmlns:p14="http://schemas.microsoft.com/office/powerpoint/2010/main" val="3321790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0EC1-0023-49B6-87E5-0D772AEAFA33}"/>
              </a:ext>
            </a:extLst>
          </p:cNvPr>
          <p:cNvSpPr>
            <a:spLocks noGrp="1"/>
          </p:cNvSpPr>
          <p:nvPr>
            <p:ph type="body" sz="quarter" idx="10"/>
          </p:nvPr>
        </p:nvSpPr>
        <p:spPr/>
        <p:txBody>
          <a:bodyPr/>
          <a:lstStyle/>
          <a:p>
            <a:pPr lvl="0"/>
            <a:r>
              <a:rPr lang="en-US" altLang="ko-KR" dirty="0"/>
              <a:t>Model Comparison – Wald Test</a:t>
            </a:r>
          </a:p>
        </p:txBody>
      </p:sp>
      <p:sp>
        <p:nvSpPr>
          <p:cNvPr id="10" name="Text Placeholder 2">
            <a:extLst>
              <a:ext uri="{FF2B5EF4-FFF2-40B4-BE49-F238E27FC236}">
                <a16:creationId xmlns:a16="http://schemas.microsoft.com/office/drawing/2014/main" id="{CCA76774-71E1-4D7B-BD41-1B3380BFFF51}"/>
              </a:ext>
            </a:extLst>
          </p:cNvPr>
          <p:cNvSpPr>
            <a:spLocks noGrp="1"/>
          </p:cNvSpPr>
          <p:nvPr>
            <p:ph type="body" sz="quarter" idx="11"/>
          </p:nvPr>
        </p:nvSpPr>
        <p:spPr>
          <a:xfrm>
            <a:off x="0" y="699542"/>
            <a:ext cx="9144000" cy="288032"/>
          </a:xfrm>
        </p:spPr>
        <p:txBody>
          <a:bodyPr/>
          <a:lstStyle/>
          <a:p>
            <a:pPr lvl="0"/>
            <a:r>
              <a:rPr lang="en-US" altLang="ko-KR" dirty="0"/>
              <a:t>With and Without Interaction Terms</a:t>
            </a:r>
          </a:p>
        </p:txBody>
      </p:sp>
      <p:pic>
        <p:nvPicPr>
          <p:cNvPr id="5" name="Picture 4">
            <a:extLst>
              <a:ext uri="{FF2B5EF4-FFF2-40B4-BE49-F238E27FC236}">
                <a16:creationId xmlns:a16="http://schemas.microsoft.com/office/drawing/2014/main" id="{B4F82C36-9BE7-4DCF-AEDB-1A6D6FD6E694}"/>
              </a:ext>
            </a:extLst>
          </p:cNvPr>
          <p:cNvPicPr>
            <a:picLocks noChangeAspect="1"/>
          </p:cNvPicPr>
          <p:nvPr/>
        </p:nvPicPr>
        <p:blipFill>
          <a:blip r:embed="rId2"/>
          <a:stretch>
            <a:fillRect/>
          </a:stretch>
        </p:blipFill>
        <p:spPr>
          <a:xfrm>
            <a:off x="539552" y="1203598"/>
            <a:ext cx="4701947" cy="1082134"/>
          </a:xfrm>
          <a:prstGeom prst="rect">
            <a:avLst/>
          </a:prstGeom>
        </p:spPr>
      </p:pic>
      <p:pic>
        <p:nvPicPr>
          <p:cNvPr id="7" name="Picture 6">
            <a:extLst>
              <a:ext uri="{FF2B5EF4-FFF2-40B4-BE49-F238E27FC236}">
                <a16:creationId xmlns:a16="http://schemas.microsoft.com/office/drawing/2014/main" id="{1689A73B-D7F3-4150-834B-1FB2588FEBE8}"/>
              </a:ext>
            </a:extLst>
          </p:cNvPr>
          <p:cNvPicPr>
            <a:picLocks noChangeAspect="1"/>
          </p:cNvPicPr>
          <p:nvPr/>
        </p:nvPicPr>
        <p:blipFill>
          <a:blip r:embed="rId3"/>
          <a:stretch>
            <a:fillRect/>
          </a:stretch>
        </p:blipFill>
        <p:spPr>
          <a:xfrm>
            <a:off x="539552" y="3075806"/>
            <a:ext cx="4701947" cy="1006098"/>
          </a:xfrm>
          <a:prstGeom prst="rect">
            <a:avLst/>
          </a:prstGeom>
        </p:spPr>
      </p:pic>
      <p:sp>
        <p:nvSpPr>
          <p:cNvPr id="8" name="TextBox 7">
            <a:extLst>
              <a:ext uri="{FF2B5EF4-FFF2-40B4-BE49-F238E27FC236}">
                <a16:creationId xmlns:a16="http://schemas.microsoft.com/office/drawing/2014/main" id="{6B8DD523-741A-4347-A7B7-D1C6AEBAB4A1}"/>
              </a:ext>
            </a:extLst>
          </p:cNvPr>
          <p:cNvSpPr txBox="1"/>
          <p:nvPr/>
        </p:nvSpPr>
        <p:spPr>
          <a:xfrm>
            <a:off x="5436096" y="1558992"/>
            <a:ext cx="3044423" cy="369332"/>
          </a:xfrm>
          <a:prstGeom prst="rect">
            <a:avLst/>
          </a:prstGeom>
          <a:noFill/>
        </p:spPr>
        <p:txBody>
          <a:bodyPr wrap="none" rtlCol="0">
            <a:spAutoFit/>
          </a:bodyPr>
          <a:lstStyle/>
          <a:p>
            <a:r>
              <a:rPr lang="en-US" dirty="0"/>
              <a:t>With job*housing interaction</a:t>
            </a:r>
          </a:p>
        </p:txBody>
      </p:sp>
      <p:sp>
        <p:nvSpPr>
          <p:cNvPr id="14" name="TextBox 13">
            <a:extLst>
              <a:ext uri="{FF2B5EF4-FFF2-40B4-BE49-F238E27FC236}">
                <a16:creationId xmlns:a16="http://schemas.microsoft.com/office/drawing/2014/main" id="{B586B171-4423-4A77-941B-1A4645F6613A}"/>
              </a:ext>
            </a:extLst>
          </p:cNvPr>
          <p:cNvSpPr txBox="1"/>
          <p:nvPr/>
        </p:nvSpPr>
        <p:spPr>
          <a:xfrm>
            <a:off x="5436096" y="3394189"/>
            <a:ext cx="3172663" cy="369332"/>
          </a:xfrm>
          <a:prstGeom prst="rect">
            <a:avLst/>
          </a:prstGeom>
          <a:noFill/>
        </p:spPr>
        <p:txBody>
          <a:bodyPr wrap="none" rtlCol="0">
            <a:spAutoFit/>
          </a:bodyPr>
          <a:lstStyle/>
          <a:p>
            <a:r>
              <a:rPr lang="en-US" dirty="0"/>
              <a:t>With loan*housing interaction</a:t>
            </a:r>
          </a:p>
        </p:txBody>
      </p:sp>
    </p:spTree>
    <p:extLst>
      <p:ext uri="{BB962C8B-B14F-4D97-AF65-F5344CB8AC3E}">
        <p14:creationId xmlns:p14="http://schemas.microsoft.com/office/powerpoint/2010/main" val="1834657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0EC1-0023-49B6-87E5-0D772AEAFA33}"/>
              </a:ext>
            </a:extLst>
          </p:cNvPr>
          <p:cNvSpPr>
            <a:spLocks noGrp="1"/>
          </p:cNvSpPr>
          <p:nvPr>
            <p:ph type="body" sz="quarter" idx="10"/>
          </p:nvPr>
        </p:nvSpPr>
        <p:spPr/>
        <p:txBody>
          <a:bodyPr/>
          <a:lstStyle/>
          <a:p>
            <a:pPr lvl="0"/>
            <a:r>
              <a:rPr lang="en-US" altLang="ko-KR" dirty="0"/>
              <a:t>Classification Report</a:t>
            </a:r>
          </a:p>
        </p:txBody>
      </p:sp>
      <p:sp>
        <p:nvSpPr>
          <p:cNvPr id="8" name="TextBox 7">
            <a:extLst>
              <a:ext uri="{FF2B5EF4-FFF2-40B4-BE49-F238E27FC236}">
                <a16:creationId xmlns:a16="http://schemas.microsoft.com/office/drawing/2014/main" id="{7135E01F-7800-406F-8EF2-788A16025F10}"/>
              </a:ext>
            </a:extLst>
          </p:cNvPr>
          <p:cNvSpPr txBox="1"/>
          <p:nvPr/>
        </p:nvSpPr>
        <p:spPr>
          <a:xfrm>
            <a:off x="683568" y="1680840"/>
            <a:ext cx="1915909" cy="369332"/>
          </a:xfrm>
          <a:prstGeom prst="rect">
            <a:avLst/>
          </a:prstGeom>
          <a:noFill/>
        </p:spPr>
        <p:txBody>
          <a:bodyPr wrap="none" rtlCol="0">
            <a:spAutoFit/>
          </a:bodyPr>
          <a:lstStyle/>
          <a:p>
            <a:r>
              <a:rPr lang="en-US" dirty="0"/>
              <a:t>Confusion Matrix</a:t>
            </a:r>
          </a:p>
        </p:txBody>
      </p:sp>
      <p:sp>
        <p:nvSpPr>
          <p:cNvPr id="16" name="TextBox 15">
            <a:extLst>
              <a:ext uri="{FF2B5EF4-FFF2-40B4-BE49-F238E27FC236}">
                <a16:creationId xmlns:a16="http://schemas.microsoft.com/office/drawing/2014/main" id="{50EF8997-0ABF-4BED-8709-13E81A415C4F}"/>
              </a:ext>
            </a:extLst>
          </p:cNvPr>
          <p:cNvSpPr txBox="1"/>
          <p:nvPr/>
        </p:nvSpPr>
        <p:spPr>
          <a:xfrm>
            <a:off x="683568" y="3293571"/>
            <a:ext cx="8208912" cy="923330"/>
          </a:xfrm>
          <a:prstGeom prst="rect">
            <a:avLst/>
          </a:prstGeom>
          <a:noFill/>
        </p:spPr>
        <p:txBody>
          <a:bodyPr wrap="square" rtlCol="0">
            <a:spAutoFit/>
          </a:bodyPr>
          <a:lstStyle/>
          <a:p>
            <a:r>
              <a:rPr lang="en-US" dirty="0"/>
              <a:t>The test data has 797 observations </a:t>
            </a:r>
            <a:br>
              <a:rPr lang="en-US" dirty="0"/>
            </a:br>
            <a:r>
              <a:rPr lang="en-US" dirty="0"/>
              <a:t>for y=0, 107 for y=1. Therefore, </a:t>
            </a:r>
            <a:br>
              <a:rPr lang="en-US" dirty="0"/>
            </a:br>
            <a:r>
              <a:rPr lang="en-US" dirty="0"/>
              <a:t>the result is biased and may not accurate</a:t>
            </a:r>
          </a:p>
        </p:txBody>
      </p:sp>
      <p:sp>
        <p:nvSpPr>
          <p:cNvPr id="17" name="Text Placeholder 2">
            <a:extLst>
              <a:ext uri="{FF2B5EF4-FFF2-40B4-BE49-F238E27FC236}">
                <a16:creationId xmlns:a16="http://schemas.microsoft.com/office/drawing/2014/main" id="{70F650A1-2B6B-43F5-B2B6-CBEE265336D6}"/>
              </a:ext>
            </a:extLst>
          </p:cNvPr>
          <p:cNvSpPr>
            <a:spLocks noGrp="1"/>
          </p:cNvSpPr>
          <p:nvPr>
            <p:ph type="body" sz="quarter" idx="11"/>
          </p:nvPr>
        </p:nvSpPr>
        <p:spPr>
          <a:xfrm>
            <a:off x="0" y="699542"/>
            <a:ext cx="9144000" cy="288032"/>
          </a:xfrm>
        </p:spPr>
        <p:txBody>
          <a:bodyPr/>
          <a:lstStyle/>
          <a:p>
            <a:pPr lvl="0"/>
            <a:r>
              <a:rPr lang="en-US" altLang="ko-KR" dirty="0"/>
              <a:t>The model without Interaction Terms</a:t>
            </a:r>
          </a:p>
        </p:txBody>
      </p:sp>
      <p:pic>
        <p:nvPicPr>
          <p:cNvPr id="7" name="Picture 6">
            <a:extLst>
              <a:ext uri="{FF2B5EF4-FFF2-40B4-BE49-F238E27FC236}">
                <a16:creationId xmlns:a16="http://schemas.microsoft.com/office/drawing/2014/main" id="{C5C0BAC4-643A-4536-BEE3-E6F33D50F5DC}"/>
              </a:ext>
            </a:extLst>
          </p:cNvPr>
          <p:cNvPicPr>
            <a:picLocks noChangeAspect="1"/>
          </p:cNvPicPr>
          <p:nvPr/>
        </p:nvPicPr>
        <p:blipFill>
          <a:blip r:embed="rId2"/>
          <a:stretch>
            <a:fillRect/>
          </a:stretch>
        </p:blipFill>
        <p:spPr>
          <a:xfrm>
            <a:off x="755576" y="2050171"/>
            <a:ext cx="1532805" cy="1043157"/>
          </a:xfrm>
          <a:prstGeom prst="rect">
            <a:avLst/>
          </a:prstGeom>
        </p:spPr>
      </p:pic>
      <p:pic>
        <p:nvPicPr>
          <p:cNvPr id="10" name="Picture 9">
            <a:extLst>
              <a:ext uri="{FF2B5EF4-FFF2-40B4-BE49-F238E27FC236}">
                <a16:creationId xmlns:a16="http://schemas.microsoft.com/office/drawing/2014/main" id="{480055B5-9729-40DF-8F76-9366C3E2B563}"/>
              </a:ext>
            </a:extLst>
          </p:cNvPr>
          <p:cNvPicPr>
            <a:picLocks noChangeAspect="1"/>
          </p:cNvPicPr>
          <p:nvPr/>
        </p:nvPicPr>
        <p:blipFill>
          <a:blip r:embed="rId3"/>
          <a:stretch>
            <a:fillRect/>
          </a:stretch>
        </p:blipFill>
        <p:spPr>
          <a:xfrm>
            <a:off x="5076056" y="1563638"/>
            <a:ext cx="3743268" cy="3042168"/>
          </a:xfrm>
          <a:prstGeom prst="rect">
            <a:avLst/>
          </a:prstGeom>
        </p:spPr>
      </p:pic>
      <p:pic>
        <p:nvPicPr>
          <p:cNvPr id="13" name="Picture 12">
            <a:extLst>
              <a:ext uri="{FF2B5EF4-FFF2-40B4-BE49-F238E27FC236}">
                <a16:creationId xmlns:a16="http://schemas.microsoft.com/office/drawing/2014/main" id="{C220121D-94B0-49B6-B655-01A334300310}"/>
              </a:ext>
            </a:extLst>
          </p:cNvPr>
          <p:cNvPicPr>
            <a:picLocks noChangeAspect="1"/>
          </p:cNvPicPr>
          <p:nvPr/>
        </p:nvPicPr>
        <p:blipFill>
          <a:blip r:embed="rId4"/>
          <a:stretch>
            <a:fillRect/>
          </a:stretch>
        </p:blipFill>
        <p:spPr>
          <a:xfrm>
            <a:off x="2483768" y="2043362"/>
            <a:ext cx="1440160" cy="1043157"/>
          </a:xfrm>
          <a:prstGeom prst="rect">
            <a:avLst/>
          </a:prstGeom>
        </p:spPr>
      </p:pic>
      <p:pic>
        <p:nvPicPr>
          <p:cNvPr id="15" name="Picture 14">
            <a:extLst>
              <a:ext uri="{FF2B5EF4-FFF2-40B4-BE49-F238E27FC236}">
                <a16:creationId xmlns:a16="http://schemas.microsoft.com/office/drawing/2014/main" id="{FA8EF54D-1BB1-4C28-8BD5-6BEAEABEC324}"/>
              </a:ext>
            </a:extLst>
          </p:cNvPr>
          <p:cNvPicPr>
            <a:picLocks noChangeAspect="1"/>
          </p:cNvPicPr>
          <p:nvPr/>
        </p:nvPicPr>
        <p:blipFill>
          <a:blip r:embed="rId5"/>
          <a:stretch>
            <a:fillRect/>
          </a:stretch>
        </p:blipFill>
        <p:spPr>
          <a:xfrm>
            <a:off x="755576" y="1222343"/>
            <a:ext cx="5715495" cy="320068"/>
          </a:xfrm>
          <a:prstGeom prst="rect">
            <a:avLst/>
          </a:prstGeom>
        </p:spPr>
      </p:pic>
    </p:spTree>
    <p:extLst>
      <p:ext uri="{BB962C8B-B14F-4D97-AF65-F5344CB8AC3E}">
        <p14:creationId xmlns:p14="http://schemas.microsoft.com/office/powerpoint/2010/main" val="2854214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0EC1-0023-49B6-87E5-0D772AEAFA33}"/>
              </a:ext>
            </a:extLst>
          </p:cNvPr>
          <p:cNvSpPr>
            <a:spLocks noGrp="1"/>
          </p:cNvSpPr>
          <p:nvPr>
            <p:ph type="body" sz="quarter" idx="10"/>
          </p:nvPr>
        </p:nvSpPr>
        <p:spPr/>
        <p:txBody>
          <a:bodyPr/>
          <a:lstStyle/>
          <a:p>
            <a:pPr lvl="0"/>
            <a:r>
              <a:rPr lang="en-US" altLang="ko-KR" dirty="0"/>
              <a:t>Classification Report</a:t>
            </a:r>
          </a:p>
        </p:txBody>
      </p:sp>
      <p:sp>
        <p:nvSpPr>
          <p:cNvPr id="8" name="TextBox 7">
            <a:extLst>
              <a:ext uri="{FF2B5EF4-FFF2-40B4-BE49-F238E27FC236}">
                <a16:creationId xmlns:a16="http://schemas.microsoft.com/office/drawing/2014/main" id="{7135E01F-7800-406F-8EF2-788A16025F10}"/>
              </a:ext>
            </a:extLst>
          </p:cNvPr>
          <p:cNvSpPr txBox="1"/>
          <p:nvPr/>
        </p:nvSpPr>
        <p:spPr>
          <a:xfrm>
            <a:off x="642810" y="1699959"/>
            <a:ext cx="1915909" cy="369332"/>
          </a:xfrm>
          <a:prstGeom prst="rect">
            <a:avLst/>
          </a:prstGeom>
          <a:noFill/>
        </p:spPr>
        <p:txBody>
          <a:bodyPr wrap="none" rtlCol="0">
            <a:spAutoFit/>
          </a:bodyPr>
          <a:lstStyle/>
          <a:p>
            <a:r>
              <a:rPr lang="en-US" dirty="0"/>
              <a:t>Confusion Matrix</a:t>
            </a:r>
          </a:p>
        </p:txBody>
      </p:sp>
      <p:sp>
        <p:nvSpPr>
          <p:cNvPr id="16" name="TextBox 15">
            <a:extLst>
              <a:ext uri="{FF2B5EF4-FFF2-40B4-BE49-F238E27FC236}">
                <a16:creationId xmlns:a16="http://schemas.microsoft.com/office/drawing/2014/main" id="{50EF8997-0ABF-4BED-8709-13E81A415C4F}"/>
              </a:ext>
            </a:extLst>
          </p:cNvPr>
          <p:cNvSpPr txBox="1"/>
          <p:nvPr/>
        </p:nvSpPr>
        <p:spPr>
          <a:xfrm>
            <a:off x="683568" y="3293571"/>
            <a:ext cx="4032448" cy="830997"/>
          </a:xfrm>
          <a:prstGeom prst="rect">
            <a:avLst/>
          </a:prstGeom>
          <a:noFill/>
        </p:spPr>
        <p:txBody>
          <a:bodyPr wrap="square" rtlCol="0">
            <a:spAutoFit/>
          </a:bodyPr>
          <a:lstStyle/>
          <a:p>
            <a:r>
              <a:rPr lang="en-US" sz="1600" dirty="0"/>
              <a:t>The test data has 797 observations </a:t>
            </a:r>
            <a:br>
              <a:rPr lang="en-US" sz="1600" dirty="0"/>
            </a:br>
            <a:r>
              <a:rPr lang="en-US" sz="1600" dirty="0"/>
              <a:t>for y=0, 107 for y=1. Therefore, </a:t>
            </a:r>
            <a:br>
              <a:rPr lang="en-US" sz="1600" dirty="0"/>
            </a:br>
            <a:r>
              <a:rPr lang="en-US" sz="1600" dirty="0"/>
              <a:t>the result is biased and may not accurate</a:t>
            </a:r>
          </a:p>
        </p:txBody>
      </p:sp>
      <p:sp>
        <p:nvSpPr>
          <p:cNvPr id="17" name="Text Placeholder 2">
            <a:extLst>
              <a:ext uri="{FF2B5EF4-FFF2-40B4-BE49-F238E27FC236}">
                <a16:creationId xmlns:a16="http://schemas.microsoft.com/office/drawing/2014/main" id="{70F650A1-2B6B-43F5-B2B6-CBEE265336D6}"/>
              </a:ext>
            </a:extLst>
          </p:cNvPr>
          <p:cNvSpPr>
            <a:spLocks noGrp="1"/>
          </p:cNvSpPr>
          <p:nvPr>
            <p:ph type="body" sz="quarter" idx="11"/>
          </p:nvPr>
        </p:nvSpPr>
        <p:spPr>
          <a:xfrm>
            <a:off x="0" y="699542"/>
            <a:ext cx="9144000" cy="288032"/>
          </a:xfrm>
        </p:spPr>
        <p:txBody>
          <a:bodyPr/>
          <a:lstStyle/>
          <a:p>
            <a:pPr lvl="0"/>
            <a:r>
              <a:rPr lang="en-US" altLang="ko-KR" dirty="0"/>
              <a:t>The model with Interaction Terms (Housing * job)</a:t>
            </a:r>
          </a:p>
        </p:txBody>
      </p:sp>
      <p:pic>
        <p:nvPicPr>
          <p:cNvPr id="4" name="Picture 3">
            <a:extLst>
              <a:ext uri="{FF2B5EF4-FFF2-40B4-BE49-F238E27FC236}">
                <a16:creationId xmlns:a16="http://schemas.microsoft.com/office/drawing/2014/main" id="{40B1A7E6-CAC7-4EBC-929A-3E090ACED6D8}"/>
              </a:ext>
            </a:extLst>
          </p:cNvPr>
          <p:cNvPicPr>
            <a:picLocks noChangeAspect="1"/>
          </p:cNvPicPr>
          <p:nvPr/>
        </p:nvPicPr>
        <p:blipFill>
          <a:blip r:embed="rId2"/>
          <a:stretch>
            <a:fillRect/>
          </a:stretch>
        </p:blipFill>
        <p:spPr>
          <a:xfrm>
            <a:off x="755575" y="1252501"/>
            <a:ext cx="5715495" cy="320068"/>
          </a:xfrm>
          <a:prstGeom prst="rect">
            <a:avLst/>
          </a:prstGeom>
        </p:spPr>
      </p:pic>
      <p:pic>
        <p:nvPicPr>
          <p:cNvPr id="7" name="Picture 6">
            <a:extLst>
              <a:ext uri="{FF2B5EF4-FFF2-40B4-BE49-F238E27FC236}">
                <a16:creationId xmlns:a16="http://schemas.microsoft.com/office/drawing/2014/main" id="{40A21454-3C47-4F58-AD89-EB3851530CC1}"/>
              </a:ext>
            </a:extLst>
          </p:cNvPr>
          <p:cNvPicPr>
            <a:picLocks noChangeAspect="1"/>
          </p:cNvPicPr>
          <p:nvPr/>
        </p:nvPicPr>
        <p:blipFill>
          <a:blip r:embed="rId3"/>
          <a:stretch>
            <a:fillRect/>
          </a:stretch>
        </p:blipFill>
        <p:spPr>
          <a:xfrm>
            <a:off x="755575" y="2060870"/>
            <a:ext cx="1383600" cy="1013340"/>
          </a:xfrm>
          <a:prstGeom prst="rect">
            <a:avLst/>
          </a:prstGeom>
        </p:spPr>
      </p:pic>
      <p:pic>
        <p:nvPicPr>
          <p:cNvPr id="12" name="Picture 11">
            <a:extLst>
              <a:ext uri="{FF2B5EF4-FFF2-40B4-BE49-F238E27FC236}">
                <a16:creationId xmlns:a16="http://schemas.microsoft.com/office/drawing/2014/main" id="{3CA1B56D-6229-469E-A9D3-B4DC058D2D02}"/>
              </a:ext>
            </a:extLst>
          </p:cNvPr>
          <p:cNvPicPr>
            <a:picLocks noChangeAspect="1"/>
          </p:cNvPicPr>
          <p:nvPr/>
        </p:nvPicPr>
        <p:blipFill>
          <a:blip r:embed="rId4"/>
          <a:stretch>
            <a:fillRect/>
          </a:stretch>
        </p:blipFill>
        <p:spPr>
          <a:xfrm>
            <a:off x="2322683" y="2072955"/>
            <a:ext cx="1259644" cy="1001255"/>
          </a:xfrm>
          <a:prstGeom prst="rect">
            <a:avLst/>
          </a:prstGeom>
        </p:spPr>
      </p:pic>
      <p:pic>
        <p:nvPicPr>
          <p:cNvPr id="13" name="Picture 12">
            <a:extLst>
              <a:ext uri="{FF2B5EF4-FFF2-40B4-BE49-F238E27FC236}">
                <a16:creationId xmlns:a16="http://schemas.microsoft.com/office/drawing/2014/main" id="{E4F244F4-4245-43D2-9AA1-4657F8B20E10}"/>
              </a:ext>
            </a:extLst>
          </p:cNvPr>
          <p:cNvPicPr>
            <a:picLocks noChangeAspect="1"/>
          </p:cNvPicPr>
          <p:nvPr/>
        </p:nvPicPr>
        <p:blipFill>
          <a:blip r:embed="rId5"/>
          <a:stretch>
            <a:fillRect/>
          </a:stretch>
        </p:blipFill>
        <p:spPr>
          <a:xfrm>
            <a:off x="4894167" y="1563638"/>
            <a:ext cx="3872169" cy="3147814"/>
          </a:xfrm>
          <a:prstGeom prst="rect">
            <a:avLst/>
          </a:prstGeom>
        </p:spPr>
      </p:pic>
    </p:spTree>
    <p:extLst>
      <p:ext uri="{BB962C8B-B14F-4D97-AF65-F5344CB8AC3E}">
        <p14:creationId xmlns:p14="http://schemas.microsoft.com/office/powerpoint/2010/main" val="808454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0EC1-0023-49B6-87E5-0D772AEAFA33}"/>
              </a:ext>
            </a:extLst>
          </p:cNvPr>
          <p:cNvSpPr>
            <a:spLocks noGrp="1"/>
          </p:cNvSpPr>
          <p:nvPr>
            <p:ph type="body" sz="quarter" idx="10"/>
          </p:nvPr>
        </p:nvSpPr>
        <p:spPr/>
        <p:txBody>
          <a:bodyPr/>
          <a:lstStyle/>
          <a:p>
            <a:pPr lvl="0"/>
            <a:r>
              <a:rPr lang="en-US" altLang="ko-KR" dirty="0"/>
              <a:t>Classification Report</a:t>
            </a:r>
          </a:p>
        </p:txBody>
      </p:sp>
      <p:sp>
        <p:nvSpPr>
          <p:cNvPr id="8" name="TextBox 7">
            <a:extLst>
              <a:ext uri="{FF2B5EF4-FFF2-40B4-BE49-F238E27FC236}">
                <a16:creationId xmlns:a16="http://schemas.microsoft.com/office/drawing/2014/main" id="{7135E01F-7800-406F-8EF2-788A16025F10}"/>
              </a:ext>
            </a:extLst>
          </p:cNvPr>
          <p:cNvSpPr txBox="1"/>
          <p:nvPr/>
        </p:nvSpPr>
        <p:spPr>
          <a:xfrm>
            <a:off x="642810" y="1699959"/>
            <a:ext cx="1915909" cy="369332"/>
          </a:xfrm>
          <a:prstGeom prst="rect">
            <a:avLst/>
          </a:prstGeom>
          <a:noFill/>
        </p:spPr>
        <p:txBody>
          <a:bodyPr wrap="none" rtlCol="0">
            <a:spAutoFit/>
          </a:bodyPr>
          <a:lstStyle/>
          <a:p>
            <a:r>
              <a:rPr lang="en-US" dirty="0"/>
              <a:t>Confusion Matrix</a:t>
            </a:r>
          </a:p>
        </p:txBody>
      </p:sp>
      <p:sp>
        <p:nvSpPr>
          <p:cNvPr id="16" name="TextBox 15">
            <a:extLst>
              <a:ext uri="{FF2B5EF4-FFF2-40B4-BE49-F238E27FC236}">
                <a16:creationId xmlns:a16="http://schemas.microsoft.com/office/drawing/2014/main" id="{50EF8997-0ABF-4BED-8709-13E81A415C4F}"/>
              </a:ext>
            </a:extLst>
          </p:cNvPr>
          <p:cNvSpPr txBox="1"/>
          <p:nvPr/>
        </p:nvSpPr>
        <p:spPr>
          <a:xfrm>
            <a:off x="683568" y="3293571"/>
            <a:ext cx="4032448" cy="830997"/>
          </a:xfrm>
          <a:prstGeom prst="rect">
            <a:avLst/>
          </a:prstGeom>
          <a:noFill/>
        </p:spPr>
        <p:txBody>
          <a:bodyPr wrap="square" rtlCol="0">
            <a:spAutoFit/>
          </a:bodyPr>
          <a:lstStyle/>
          <a:p>
            <a:r>
              <a:rPr lang="en-US" sz="1600" dirty="0"/>
              <a:t>The test data has 797 observations </a:t>
            </a:r>
            <a:br>
              <a:rPr lang="en-US" sz="1600" dirty="0"/>
            </a:br>
            <a:r>
              <a:rPr lang="en-US" sz="1600" dirty="0"/>
              <a:t>for y=0, 107 for y=1. Therefore, </a:t>
            </a:r>
            <a:br>
              <a:rPr lang="en-US" sz="1600" dirty="0"/>
            </a:br>
            <a:r>
              <a:rPr lang="en-US" sz="1600" dirty="0"/>
              <a:t>the result is biased and may not accurate</a:t>
            </a:r>
          </a:p>
        </p:txBody>
      </p:sp>
      <p:sp>
        <p:nvSpPr>
          <p:cNvPr id="17" name="Text Placeholder 2">
            <a:extLst>
              <a:ext uri="{FF2B5EF4-FFF2-40B4-BE49-F238E27FC236}">
                <a16:creationId xmlns:a16="http://schemas.microsoft.com/office/drawing/2014/main" id="{70F650A1-2B6B-43F5-B2B6-CBEE265336D6}"/>
              </a:ext>
            </a:extLst>
          </p:cNvPr>
          <p:cNvSpPr>
            <a:spLocks noGrp="1"/>
          </p:cNvSpPr>
          <p:nvPr>
            <p:ph type="body" sz="quarter" idx="11"/>
          </p:nvPr>
        </p:nvSpPr>
        <p:spPr>
          <a:xfrm>
            <a:off x="0" y="699542"/>
            <a:ext cx="9144000" cy="288032"/>
          </a:xfrm>
        </p:spPr>
        <p:txBody>
          <a:bodyPr/>
          <a:lstStyle/>
          <a:p>
            <a:pPr lvl="0"/>
            <a:r>
              <a:rPr lang="en-US" altLang="ko-KR" dirty="0"/>
              <a:t>The model with Interaction Terms (Housing * Loan)</a:t>
            </a:r>
          </a:p>
        </p:txBody>
      </p:sp>
      <p:pic>
        <p:nvPicPr>
          <p:cNvPr id="6" name="Picture 5">
            <a:extLst>
              <a:ext uri="{FF2B5EF4-FFF2-40B4-BE49-F238E27FC236}">
                <a16:creationId xmlns:a16="http://schemas.microsoft.com/office/drawing/2014/main" id="{589EE428-2AFB-4554-856D-CCF6B0FF9AF7}"/>
              </a:ext>
            </a:extLst>
          </p:cNvPr>
          <p:cNvPicPr>
            <a:picLocks noChangeAspect="1"/>
          </p:cNvPicPr>
          <p:nvPr/>
        </p:nvPicPr>
        <p:blipFill>
          <a:blip r:embed="rId2"/>
          <a:stretch>
            <a:fillRect/>
          </a:stretch>
        </p:blipFill>
        <p:spPr>
          <a:xfrm>
            <a:off x="755575" y="1191520"/>
            <a:ext cx="5677392" cy="327688"/>
          </a:xfrm>
          <a:prstGeom prst="rect">
            <a:avLst/>
          </a:prstGeom>
        </p:spPr>
      </p:pic>
      <p:pic>
        <p:nvPicPr>
          <p:cNvPr id="9" name="Picture 8">
            <a:extLst>
              <a:ext uri="{FF2B5EF4-FFF2-40B4-BE49-F238E27FC236}">
                <a16:creationId xmlns:a16="http://schemas.microsoft.com/office/drawing/2014/main" id="{E9B1FFA2-C456-4043-B685-97F8F83EF603}"/>
              </a:ext>
            </a:extLst>
          </p:cNvPr>
          <p:cNvPicPr>
            <a:picLocks noChangeAspect="1"/>
          </p:cNvPicPr>
          <p:nvPr/>
        </p:nvPicPr>
        <p:blipFill>
          <a:blip r:embed="rId3"/>
          <a:stretch>
            <a:fillRect/>
          </a:stretch>
        </p:blipFill>
        <p:spPr>
          <a:xfrm>
            <a:off x="755575" y="2087366"/>
            <a:ext cx="1514925" cy="1060447"/>
          </a:xfrm>
          <a:prstGeom prst="rect">
            <a:avLst/>
          </a:prstGeom>
        </p:spPr>
      </p:pic>
      <p:pic>
        <p:nvPicPr>
          <p:cNvPr id="11" name="Picture 10">
            <a:extLst>
              <a:ext uri="{FF2B5EF4-FFF2-40B4-BE49-F238E27FC236}">
                <a16:creationId xmlns:a16="http://schemas.microsoft.com/office/drawing/2014/main" id="{768E5964-6B5B-49EF-819F-9A035B34136D}"/>
              </a:ext>
            </a:extLst>
          </p:cNvPr>
          <p:cNvPicPr>
            <a:picLocks noChangeAspect="1"/>
          </p:cNvPicPr>
          <p:nvPr/>
        </p:nvPicPr>
        <p:blipFill>
          <a:blip r:embed="rId4"/>
          <a:stretch>
            <a:fillRect/>
          </a:stretch>
        </p:blipFill>
        <p:spPr>
          <a:xfrm>
            <a:off x="2411760" y="2087366"/>
            <a:ext cx="1296144" cy="1060447"/>
          </a:xfrm>
          <a:prstGeom prst="rect">
            <a:avLst/>
          </a:prstGeom>
        </p:spPr>
      </p:pic>
      <p:pic>
        <p:nvPicPr>
          <p:cNvPr id="12" name="Picture 11">
            <a:extLst>
              <a:ext uri="{FF2B5EF4-FFF2-40B4-BE49-F238E27FC236}">
                <a16:creationId xmlns:a16="http://schemas.microsoft.com/office/drawing/2014/main" id="{EFBE5DE9-9384-405D-B611-526DC4CCE161}"/>
              </a:ext>
            </a:extLst>
          </p:cNvPr>
          <p:cNvPicPr>
            <a:picLocks noChangeAspect="1"/>
          </p:cNvPicPr>
          <p:nvPr/>
        </p:nvPicPr>
        <p:blipFill>
          <a:blip r:embed="rId5"/>
          <a:stretch>
            <a:fillRect/>
          </a:stretch>
        </p:blipFill>
        <p:spPr>
          <a:xfrm>
            <a:off x="4644008" y="1546325"/>
            <a:ext cx="4154473" cy="3377308"/>
          </a:xfrm>
          <a:prstGeom prst="rect">
            <a:avLst/>
          </a:prstGeom>
        </p:spPr>
      </p:pic>
    </p:spTree>
    <p:extLst>
      <p:ext uri="{BB962C8B-B14F-4D97-AF65-F5344CB8AC3E}">
        <p14:creationId xmlns:p14="http://schemas.microsoft.com/office/powerpoint/2010/main" val="1729222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0EC1-0023-49B6-87E5-0D772AEAFA33}"/>
              </a:ext>
            </a:extLst>
          </p:cNvPr>
          <p:cNvSpPr>
            <a:spLocks noGrp="1"/>
          </p:cNvSpPr>
          <p:nvPr>
            <p:ph type="body" sz="quarter" idx="10"/>
          </p:nvPr>
        </p:nvSpPr>
        <p:spPr/>
        <p:txBody>
          <a:bodyPr/>
          <a:lstStyle/>
          <a:p>
            <a:pPr lvl="0"/>
            <a:r>
              <a:rPr lang="en-US" altLang="ko-KR"/>
              <a:t>ROC Curve</a:t>
            </a:r>
            <a:endParaRPr lang="en-US" altLang="ko-KR" dirty="0"/>
          </a:p>
        </p:txBody>
      </p:sp>
      <p:sp>
        <p:nvSpPr>
          <p:cNvPr id="17" name="Text Placeholder 2">
            <a:extLst>
              <a:ext uri="{FF2B5EF4-FFF2-40B4-BE49-F238E27FC236}">
                <a16:creationId xmlns:a16="http://schemas.microsoft.com/office/drawing/2014/main" id="{70F650A1-2B6B-43F5-B2B6-CBEE265336D6}"/>
              </a:ext>
            </a:extLst>
          </p:cNvPr>
          <p:cNvSpPr>
            <a:spLocks noGrp="1"/>
          </p:cNvSpPr>
          <p:nvPr>
            <p:ph type="body" sz="quarter" idx="11"/>
          </p:nvPr>
        </p:nvSpPr>
        <p:spPr>
          <a:xfrm>
            <a:off x="0" y="699542"/>
            <a:ext cx="9144000" cy="288032"/>
          </a:xfrm>
        </p:spPr>
        <p:txBody>
          <a:bodyPr/>
          <a:lstStyle/>
          <a:p>
            <a:pPr lvl="0"/>
            <a:r>
              <a:rPr lang="en-US" altLang="ko-KR" dirty="0"/>
              <a:t>The optimal cut-off point can be seen below</a:t>
            </a:r>
          </a:p>
        </p:txBody>
      </p:sp>
      <p:pic>
        <p:nvPicPr>
          <p:cNvPr id="6" name="Picture 5">
            <a:extLst>
              <a:ext uri="{FF2B5EF4-FFF2-40B4-BE49-F238E27FC236}">
                <a16:creationId xmlns:a16="http://schemas.microsoft.com/office/drawing/2014/main" id="{AF932B93-E948-4E4F-BA77-D39FDB4E02AB}"/>
              </a:ext>
            </a:extLst>
          </p:cNvPr>
          <p:cNvPicPr>
            <a:picLocks noChangeAspect="1"/>
          </p:cNvPicPr>
          <p:nvPr/>
        </p:nvPicPr>
        <p:blipFill rotWithShape="1">
          <a:blip r:embed="rId2"/>
          <a:srcRect t="6795"/>
          <a:stretch/>
        </p:blipFill>
        <p:spPr>
          <a:xfrm>
            <a:off x="0" y="987573"/>
            <a:ext cx="5364088" cy="3813251"/>
          </a:xfrm>
          <a:prstGeom prst="rect">
            <a:avLst/>
          </a:prstGeom>
        </p:spPr>
      </p:pic>
      <p:pic>
        <p:nvPicPr>
          <p:cNvPr id="8" name="Picture 7">
            <a:extLst>
              <a:ext uri="{FF2B5EF4-FFF2-40B4-BE49-F238E27FC236}">
                <a16:creationId xmlns:a16="http://schemas.microsoft.com/office/drawing/2014/main" id="{C8097F58-BEED-4D78-B97C-82702011330A}"/>
              </a:ext>
            </a:extLst>
          </p:cNvPr>
          <p:cNvPicPr>
            <a:picLocks noChangeAspect="1"/>
          </p:cNvPicPr>
          <p:nvPr/>
        </p:nvPicPr>
        <p:blipFill rotWithShape="1">
          <a:blip r:embed="rId3"/>
          <a:srcRect r="10919"/>
          <a:stretch/>
        </p:blipFill>
        <p:spPr>
          <a:xfrm>
            <a:off x="5364088" y="2283718"/>
            <a:ext cx="3420381" cy="1368152"/>
          </a:xfrm>
          <a:prstGeom prst="rect">
            <a:avLst/>
          </a:prstGeom>
        </p:spPr>
      </p:pic>
    </p:spTree>
    <p:extLst>
      <p:ext uri="{BB962C8B-B14F-4D97-AF65-F5344CB8AC3E}">
        <p14:creationId xmlns:p14="http://schemas.microsoft.com/office/powerpoint/2010/main" val="3817737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0EC1-0023-49B6-87E5-0D772AEAFA33}"/>
              </a:ext>
            </a:extLst>
          </p:cNvPr>
          <p:cNvSpPr>
            <a:spLocks noGrp="1"/>
          </p:cNvSpPr>
          <p:nvPr>
            <p:ph type="body" sz="quarter" idx="10"/>
          </p:nvPr>
        </p:nvSpPr>
        <p:spPr/>
        <p:txBody>
          <a:bodyPr/>
          <a:lstStyle/>
          <a:p>
            <a:pPr lvl="0"/>
            <a:r>
              <a:rPr lang="en-US" altLang="ko-KR" dirty="0"/>
              <a:t>Lack of Fit</a:t>
            </a:r>
          </a:p>
        </p:txBody>
      </p:sp>
      <p:sp>
        <p:nvSpPr>
          <p:cNvPr id="17" name="Text Placeholder 2">
            <a:extLst>
              <a:ext uri="{FF2B5EF4-FFF2-40B4-BE49-F238E27FC236}">
                <a16:creationId xmlns:a16="http://schemas.microsoft.com/office/drawing/2014/main" id="{70F650A1-2B6B-43F5-B2B6-CBEE265336D6}"/>
              </a:ext>
            </a:extLst>
          </p:cNvPr>
          <p:cNvSpPr>
            <a:spLocks noGrp="1"/>
          </p:cNvSpPr>
          <p:nvPr>
            <p:ph type="body" sz="quarter" idx="11"/>
          </p:nvPr>
        </p:nvSpPr>
        <p:spPr>
          <a:xfrm>
            <a:off x="3061589" y="1029093"/>
            <a:ext cx="3203848" cy="468358"/>
          </a:xfrm>
        </p:spPr>
        <p:txBody>
          <a:bodyPr/>
          <a:lstStyle/>
          <a:p>
            <a:pPr lvl="0" algn="l"/>
            <a:r>
              <a:rPr lang="en-US" altLang="ko-KR" dirty="0"/>
              <a:t>H0: Model without interaction is better</a:t>
            </a:r>
          </a:p>
          <a:p>
            <a:pPr lvl="0" algn="l"/>
            <a:r>
              <a:rPr lang="en-US" altLang="ko-KR" dirty="0"/>
              <a:t>Ha: Model with interaction is better</a:t>
            </a:r>
          </a:p>
        </p:txBody>
      </p:sp>
      <p:pic>
        <p:nvPicPr>
          <p:cNvPr id="4" name="Picture 3">
            <a:extLst>
              <a:ext uri="{FF2B5EF4-FFF2-40B4-BE49-F238E27FC236}">
                <a16:creationId xmlns:a16="http://schemas.microsoft.com/office/drawing/2014/main" id="{F4945109-7787-4F0C-91AE-B59C18B78679}"/>
              </a:ext>
            </a:extLst>
          </p:cNvPr>
          <p:cNvPicPr>
            <a:picLocks noChangeAspect="1"/>
          </p:cNvPicPr>
          <p:nvPr/>
        </p:nvPicPr>
        <p:blipFill rotWithShape="1">
          <a:blip r:embed="rId2"/>
          <a:srcRect t="-312" b="1"/>
          <a:stretch/>
        </p:blipFill>
        <p:spPr>
          <a:xfrm>
            <a:off x="75719" y="2164276"/>
            <a:ext cx="4533900" cy="1127461"/>
          </a:xfrm>
          <a:prstGeom prst="rect">
            <a:avLst/>
          </a:prstGeom>
        </p:spPr>
      </p:pic>
      <p:sp>
        <p:nvSpPr>
          <p:cNvPr id="7" name="TextBox 6">
            <a:extLst>
              <a:ext uri="{FF2B5EF4-FFF2-40B4-BE49-F238E27FC236}">
                <a16:creationId xmlns:a16="http://schemas.microsoft.com/office/drawing/2014/main" id="{AEB51A3D-6B30-4F87-B8EC-7412ED8A14EA}"/>
              </a:ext>
            </a:extLst>
          </p:cNvPr>
          <p:cNvSpPr txBox="1"/>
          <p:nvPr/>
        </p:nvSpPr>
        <p:spPr>
          <a:xfrm>
            <a:off x="1246059" y="1794944"/>
            <a:ext cx="2139326" cy="369332"/>
          </a:xfrm>
          <a:prstGeom prst="rect">
            <a:avLst/>
          </a:prstGeom>
          <a:noFill/>
        </p:spPr>
        <p:txBody>
          <a:bodyPr wrap="square">
            <a:spAutoFit/>
          </a:bodyPr>
          <a:lstStyle/>
          <a:p>
            <a:pPr lvl="0"/>
            <a:r>
              <a:rPr lang="en-US" altLang="ko-KR" dirty="0"/>
              <a:t>Without interaction</a:t>
            </a:r>
          </a:p>
        </p:txBody>
      </p:sp>
      <p:pic>
        <p:nvPicPr>
          <p:cNvPr id="8" name="Picture 7">
            <a:extLst>
              <a:ext uri="{FF2B5EF4-FFF2-40B4-BE49-F238E27FC236}">
                <a16:creationId xmlns:a16="http://schemas.microsoft.com/office/drawing/2014/main" id="{858B707D-FC7B-496A-8149-67CFEEF48E24}"/>
              </a:ext>
            </a:extLst>
          </p:cNvPr>
          <p:cNvPicPr>
            <a:picLocks noChangeAspect="1"/>
          </p:cNvPicPr>
          <p:nvPr/>
        </p:nvPicPr>
        <p:blipFill>
          <a:blip r:embed="rId3"/>
          <a:stretch>
            <a:fillRect/>
          </a:stretch>
        </p:blipFill>
        <p:spPr>
          <a:xfrm>
            <a:off x="4663513" y="2164276"/>
            <a:ext cx="4438650" cy="1114425"/>
          </a:xfrm>
          <a:prstGeom prst="rect">
            <a:avLst/>
          </a:prstGeom>
        </p:spPr>
      </p:pic>
      <p:sp>
        <p:nvSpPr>
          <p:cNvPr id="10" name="TextBox 9">
            <a:extLst>
              <a:ext uri="{FF2B5EF4-FFF2-40B4-BE49-F238E27FC236}">
                <a16:creationId xmlns:a16="http://schemas.microsoft.com/office/drawing/2014/main" id="{4C2079D8-50E5-4310-AAF8-D69D9864E496}"/>
              </a:ext>
            </a:extLst>
          </p:cNvPr>
          <p:cNvSpPr txBox="1"/>
          <p:nvPr/>
        </p:nvSpPr>
        <p:spPr>
          <a:xfrm>
            <a:off x="4555725" y="1794944"/>
            <a:ext cx="2139326" cy="369332"/>
          </a:xfrm>
          <a:prstGeom prst="rect">
            <a:avLst/>
          </a:prstGeom>
          <a:noFill/>
        </p:spPr>
        <p:txBody>
          <a:bodyPr wrap="square">
            <a:spAutoFit/>
          </a:bodyPr>
          <a:lstStyle/>
          <a:p>
            <a:pPr lvl="0"/>
            <a:r>
              <a:rPr lang="en-US" altLang="ko-KR" dirty="0"/>
              <a:t>With interaction</a:t>
            </a:r>
          </a:p>
        </p:txBody>
      </p:sp>
      <p:sp>
        <p:nvSpPr>
          <p:cNvPr id="11" name="Text Placeholder 2">
            <a:extLst>
              <a:ext uri="{FF2B5EF4-FFF2-40B4-BE49-F238E27FC236}">
                <a16:creationId xmlns:a16="http://schemas.microsoft.com/office/drawing/2014/main" id="{3D67C089-7B59-4B59-86AA-29896C10BB75}"/>
              </a:ext>
            </a:extLst>
          </p:cNvPr>
          <p:cNvSpPr txBox="1">
            <a:spLocks/>
          </p:cNvSpPr>
          <p:nvPr/>
        </p:nvSpPr>
        <p:spPr>
          <a:xfrm>
            <a:off x="2627784" y="3724383"/>
            <a:ext cx="5566082" cy="468358"/>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altLang="ko-KR" dirty="0"/>
              <a:t>P-value closer to 1 means the model is a good fit.</a:t>
            </a:r>
          </a:p>
          <a:p>
            <a:pPr algn="l"/>
            <a:r>
              <a:rPr lang="en-US" altLang="ko-KR" dirty="0"/>
              <a:t>Here, model with interaction is a mediocre fit.</a:t>
            </a:r>
          </a:p>
        </p:txBody>
      </p:sp>
    </p:spTree>
    <p:extLst>
      <p:ext uri="{BB962C8B-B14F-4D97-AF65-F5344CB8AC3E}">
        <p14:creationId xmlns:p14="http://schemas.microsoft.com/office/powerpoint/2010/main" val="2956550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sz="3600" dirty="0"/>
              <a:t>Thank you</a:t>
            </a:r>
            <a:endParaRPr lang="ko-KR" altLang="en-US" sz="3600" dirty="0"/>
          </a:p>
        </p:txBody>
      </p:sp>
      <p:sp>
        <p:nvSpPr>
          <p:cNvPr id="3" name="Text Placeholder 2"/>
          <p:cNvSpPr>
            <a:spLocks noGrp="1"/>
          </p:cNvSpPr>
          <p:nvPr>
            <p:ph type="body" sz="quarter" idx="11"/>
          </p:nvPr>
        </p:nvSpPr>
        <p:spPr>
          <a:xfrm>
            <a:off x="-148" y="4122018"/>
            <a:ext cx="9144000" cy="288032"/>
          </a:xfrm>
        </p:spPr>
        <p:txBody>
          <a:bodyPr/>
          <a:lstStyle/>
          <a:p>
            <a:pPr lvl="0"/>
            <a:r>
              <a:rPr lang="en-US" altLang="ko-KR" dirty="0"/>
              <a:t>Insert the title of your subtitle Here</a:t>
            </a:r>
          </a:p>
        </p:txBody>
      </p:sp>
    </p:spTree>
    <p:extLst>
      <p:ext uri="{BB962C8B-B14F-4D97-AF65-F5344CB8AC3E}">
        <p14:creationId xmlns:p14="http://schemas.microsoft.com/office/powerpoint/2010/main" val="61455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Data Description</a:t>
            </a:r>
            <a:endParaRPr lang="ko-KR" altLang="en-US" dirty="0"/>
          </a:p>
        </p:txBody>
      </p:sp>
      <p:sp>
        <p:nvSpPr>
          <p:cNvPr id="3" name="Text Placeholder 2"/>
          <p:cNvSpPr>
            <a:spLocks noGrp="1"/>
          </p:cNvSpPr>
          <p:nvPr>
            <p:ph type="body" sz="quarter" idx="11"/>
          </p:nvPr>
        </p:nvSpPr>
        <p:spPr/>
        <p:txBody>
          <a:bodyPr/>
          <a:lstStyle/>
          <a:p>
            <a:pPr lvl="0"/>
            <a:r>
              <a:rPr lang="en-US" altLang="ko-KR" dirty="0"/>
              <a:t>Introducing Data</a:t>
            </a:r>
          </a:p>
        </p:txBody>
      </p:sp>
      <p:sp>
        <p:nvSpPr>
          <p:cNvPr id="16" name="TextBox 15">
            <a:extLst>
              <a:ext uri="{FF2B5EF4-FFF2-40B4-BE49-F238E27FC236}">
                <a16:creationId xmlns:a16="http://schemas.microsoft.com/office/drawing/2014/main" id="{B5465965-A819-4C6E-A8F4-0A9D5841741B}"/>
              </a:ext>
            </a:extLst>
          </p:cNvPr>
          <p:cNvSpPr txBox="1"/>
          <p:nvPr/>
        </p:nvSpPr>
        <p:spPr>
          <a:xfrm>
            <a:off x="251520" y="750900"/>
            <a:ext cx="2505879" cy="369332"/>
          </a:xfrm>
          <a:prstGeom prst="rect">
            <a:avLst/>
          </a:prstGeom>
          <a:noFill/>
        </p:spPr>
        <p:txBody>
          <a:bodyPr wrap="none" rtlCol="0">
            <a:spAutoFit/>
          </a:bodyPr>
          <a:lstStyle/>
          <a:p>
            <a:r>
              <a:rPr lang="en-US" b="1" dirty="0"/>
              <a:t>Attributes (Variables)</a:t>
            </a:r>
          </a:p>
        </p:txBody>
      </p:sp>
      <p:graphicFrame>
        <p:nvGraphicFramePr>
          <p:cNvPr id="19" name="Table 18">
            <a:extLst>
              <a:ext uri="{FF2B5EF4-FFF2-40B4-BE49-F238E27FC236}">
                <a16:creationId xmlns:a16="http://schemas.microsoft.com/office/drawing/2014/main" id="{D85185F7-8DF9-448D-A7DC-BE38FABAFA46}"/>
              </a:ext>
            </a:extLst>
          </p:cNvPr>
          <p:cNvGraphicFramePr>
            <a:graphicFrameLocks noGrp="1"/>
          </p:cNvGraphicFramePr>
          <p:nvPr>
            <p:extLst>
              <p:ext uri="{D42A27DB-BD31-4B8C-83A1-F6EECF244321}">
                <p14:modId xmlns:p14="http://schemas.microsoft.com/office/powerpoint/2010/main" val="881281190"/>
              </p:ext>
            </p:extLst>
          </p:nvPr>
        </p:nvGraphicFramePr>
        <p:xfrm>
          <a:off x="278304" y="1189036"/>
          <a:ext cx="8542167" cy="3470950"/>
        </p:xfrm>
        <a:graphic>
          <a:graphicData uri="http://schemas.openxmlformats.org/drawingml/2006/table">
            <a:tbl>
              <a:tblPr>
                <a:tableStyleId>{5C22544A-7EE6-4342-B048-85BDC9FD1C3A}</a:tableStyleId>
              </a:tblPr>
              <a:tblGrid>
                <a:gridCol w="2160087">
                  <a:extLst>
                    <a:ext uri="{9D8B030D-6E8A-4147-A177-3AD203B41FA5}">
                      <a16:colId xmlns:a16="http://schemas.microsoft.com/office/drawing/2014/main" val="2047918165"/>
                    </a:ext>
                  </a:extLst>
                </a:gridCol>
                <a:gridCol w="3071814">
                  <a:extLst>
                    <a:ext uri="{9D8B030D-6E8A-4147-A177-3AD203B41FA5}">
                      <a16:colId xmlns:a16="http://schemas.microsoft.com/office/drawing/2014/main" val="2131436951"/>
                    </a:ext>
                  </a:extLst>
                </a:gridCol>
                <a:gridCol w="897700">
                  <a:extLst>
                    <a:ext uri="{9D8B030D-6E8A-4147-A177-3AD203B41FA5}">
                      <a16:colId xmlns:a16="http://schemas.microsoft.com/office/drawing/2014/main" val="2421794026"/>
                    </a:ext>
                  </a:extLst>
                </a:gridCol>
                <a:gridCol w="2412566">
                  <a:extLst>
                    <a:ext uri="{9D8B030D-6E8A-4147-A177-3AD203B41FA5}">
                      <a16:colId xmlns:a16="http://schemas.microsoft.com/office/drawing/2014/main" val="3438232370"/>
                    </a:ext>
                  </a:extLst>
                </a:gridCol>
              </a:tblGrid>
              <a:tr h="138838">
                <a:tc>
                  <a:txBody>
                    <a:bodyPr/>
                    <a:lstStyle/>
                    <a:p>
                      <a:pPr algn="ctr" fontAlgn="b"/>
                      <a:r>
                        <a:rPr lang="en-US" sz="800" u="none" strike="noStrike">
                          <a:effectLst/>
                        </a:rPr>
                        <a:t>Var Name</a:t>
                      </a:r>
                      <a:endParaRPr lang="en-US" sz="800" b="1" i="0" u="none" strike="noStrike">
                        <a:solidFill>
                          <a:srgbClr val="000000"/>
                        </a:solidFill>
                        <a:effectLst/>
                        <a:latin typeface="Calibri" panose="020F0502020204030204" pitchFamily="34" charset="0"/>
                      </a:endParaRPr>
                    </a:p>
                  </a:txBody>
                  <a:tcPr marL="5437" marR="5437" marT="5437" marB="0" anchor="b"/>
                </a:tc>
                <a:tc>
                  <a:txBody>
                    <a:bodyPr/>
                    <a:lstStyle/>
                    <a:p>
                      <a:pPr algn="ctr" fontAlgn="b"/>
                      <a:r>
                        <a:rPr lang="en-US" sz="800" u="none" strike="noStrike">
                          <a:effectLst/>
                        </a:rPr>
                        <a:t>Description</a:t>
                      </a:r>
                      <a:endParaRPr lang="en-US" sz="800" b="1" i="0" u="none" strike="noStrike">
                        <a:solidFill>
                          <a:srgbClr val="000000"/>
                        </a:solidFill>
                        <a:effectLst/>
                        <a:latin typeface="Calibri" panose="020F0502020204030204" pitchFamily="34" charset="0"/>
                      </a:endParaRPr>
                    </a:p>
                  </a:txBody>
                  <a:tcPr marL="5437" marR="5437" marT="5437" marB="0" anchor="b"/>
                </a:tc>
                <a:tc>
                  <a:txBody>
                    <a:bodyPr/>
                    <a:lstStyle/>
                    <a:p>
                      <a:pPr algn="ctr" fontAlgn="b"/>
                      <a:r>
                        <a:rPr lang="en-US" sz="800" u="none" strike="noStrike">
                          <a:effectLst/>
                        </a:rPr>
                        <a:t>Var Type</a:t>
                      </a:r>
                      <a:endParaRPr lang="en-US" sz="800" b="1" i="0" u="none" strike="noStrike">
                        <a:solidFill>
                          <a:srgbClr val="000000"/>
                        </a:solidFill>
                        <a:effectLst/>
                        <a:latin typeface="Calibri" panose="020F0502020204030204" pitchFamily="34" charset="0"/>
                      </a:endParaRPr>
                    </a:p>
                  </a:txBody>
                  <a:tcPr marL="5437" marR="5437" marT="5437" marB="0" anchor="b"/>
                </a:tc>
                <a:tc>
                  <a:txBody>
                    <a:bodyPr/>
                    <a:lstStyle/>
                    <a:p>
                      <a:pPr algn="ctr" fontAlgn="b"/>
                      <a:r>
                        <a:rPr lang="en-US" sz="800" u="none" strike="noStrike">
                          <a:effectLst/>
                        </a:rPr>
                        <a:t>Responses</a:t>
                      </a:r>
                      <a:endParaRPr lang="en-US" sz="800" b="1" i="0" u="none" strike="noStrike">
                        <a:solidFill>
                          <a:srgbClr val="000000"/>
                        </a:solidFill>
                        <a:effectLst/>
                        <a:latin typeface="Calibri" panose="020F0502020204030204" pitchFamily="34" charset="0"/>
                      </a:endParaRPr>
                    </a:p>
                  </a:txBody>
                  <a:tcPr marL="5437" marR="5437" marT="5437" marB="0" anchor="b"/>
                </a:tc>
                <a:extLst>
                  <a:ext uri="{0D108BD9-81ED-4DB2-BD59-A6C34878D82A}">
                    <a16:rowId xmlns:a16="http://schemas.microsoft.com/office/drawing/2014/main" val="2896238511"/>
                  </a:ext>
                </a:extLst>
              </a:tr>
              <a:tr h="138838">
                <a:tc>
                  <a:txBody>
                    <a:bodyPr/>
                    <a:lstStyle/>
                    <a:p>
                      <a:pPr algn="l" fontAlgn="ctr"/>
                      <a:r>
                        <a:rPr lang="en-US" sz="800" u="none" strike="noStrike">
                          <a:effectLst/>
                        </a:rPr>
                        <a:t>age </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age</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numeric</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endParaRPr lang="en-US" sz="800" b="0" i="0" u="none" strike="noStrike">
                        <a:solidFill>
                          <a:srgbClr val="000000"/>
                        </a:solidFill>
                        <a:effectLst/>
                        <a:latin typeface="Calibri" panose="020F0502020204030204" pitchFamily="34" charset="0"/>
                      </a:endParaRPr>
                    </a:p>
                  </a:txBody>
                  <a:tcPr marL="5437" marR="5437" marT="5437" marB="0" anchor="ctr"/>
                </a:tc>
                <a:extLst>
                  <a:ext uri="{0D108BD9-81ED-4DB2-BD59-A6C34878D82A}">
                    <a16:rowId xmlns:a16="http://schemas.microsoft.com/office/drawing/2014/main" val="687174349"/>
                  </a:ext>
                </a:extLst>
              </a:tr>
              <a:tr h="416514">
                <a:tc>
                  <a:txBody>
                    <a:bodyPr/>
                    <a:lstStyle/>
                    <a:p>
                      <a:pPr algn="l" fontAlgn="ctr"/>
                      <a:r>
                        <a:rPr lang="en-US" sz="800" u="none" strike="noStrike">
                          <a:effectLst/>
                        </a:rPr>
                        <a:t>job </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type of job</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categorical</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"admin.", "unknown", "unemployed", "management", "housemaid", "entrepreneur", "student",  "blue</a:t>
                      </a:r>
                      <a:endParaRPr lang="en-US" sz="800" b="0" i="0" u="none" strike="noStrike">
                        <a:solidFill>
                          <a:srgbClr val="000000"/>
                        </a:solidFill>
                        <a:effectLst/>
                        <a:latin typeface="Calibri" panose="020F0502020204030204" pitchFamily="34" charset="0"/>
                      </a:endParaRPr>
                    </a:p>
                  </a:txBody>
                  <a:tcPr marL="5437" marR="5437" marT="5437" marB="0" anchor="ctr"/>
                </a:tc>
                <a:extLst>
                  <a:ext uri="{0D108BD9-81ED-4DB2-BD59-A6C34878D82A}">
                    <a16:rowId xmlns:a16="http://schemas.microsoft.com/office/drawing/2014/main" val="325487094"/>
                  </a:ext>
                </a:extLst>
              </a:tr>
              <a:tr h="138838">
                <a:tc>
                  <a:txBody>
                    <a:bodyPr/>
                    <a:lstStyle/>
                    <a:p>
                      <a:pPr algn="l" fontAlgn="ctr"/>
                      <a:r>
                        <a:rPr lang="en-US" sz="800" u="none" strike="noStrike">
                          <a:effectLst/>
                        </a:rPr>
                        <a:t>marital </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marital status</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categorical</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"married", "divorced", "single"</a:t>
                      </a:r>
                      <a:endParaRPr lang="en-US" sz="800" b="0" i="0" u="none" strike="noStrike">
                        <a:solidFill>
                          <a:srgbClr val="000000"/>
                        </a:solidFill>
                        <a:effectLst/>
                        <a:latin typeface="Calibri" panose="020F0502020204030204" pitchFamily="34" charset="0"/>
                      </a:endParaRPr>
                    </a:p>
                  </a:txBody>
                  <a:tcPr marL="5437" marR="5437" marT="5437" marB="0" anchor="ctr"/>
                </a:tc>
                <a:extLst>
                  <a:ext uri="{0D108BD9-81ED-4DB2-BD59-A6C34878D82A}">
                    <a16:rowId xmlns:a16="http://schemas.microsoft.com/office/drawing/2014/main" val="2565257543"/>
                  </a:ext>
                </a:extLst>
              </a:tr>
              <a:tr h="277676">
                <a:tc>
                  <a:txBody>
                    <a:bodyPr/>
                    <a:lstStyle/>
                    <a:p>
                      <a:pPr algn="l" fontAlgn="ctr"/>
                      <a:r>
                        <a:rPr lang="en-US" sz="800" u="none" strike="noStrike">
                          <a:effectLst/>
                        </a:rPr>
                        <a:t>education</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education level</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categorical</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"unknown", "secondary", "primary", "tertiary"</a:t>
                      </a:r>
                      <a:endParaRPr lang="en-US" sz="800" b="0" i="0" u="none" strike="noStrike">
                        <a:solidFill>
                          <a:srgbClr val="000000"/>
                        </a:solidFill>
                        <a:effectLst/>
                        <a:latin typeface="Calibri" panose="020F0502020204030204" pitchFamily="34" charset="0"/>
                      </a:endParaRPr>
                    </a:p>
                  </a:txBody>
                  <a:tcPr marL="5437" marR="5437" marT="5437" marB="0" anchor="ctr"/>
                </a:tc>
                <a:extLst>
                  <a:ext uri="{0D108BD9-81ED-4DB2-BD59-A6C34878D82A}">
                    <a16:rowId xmlns:a16="http://schemas.microsoft.com/office/drawing/2014/main" val="3807335177"/>
                  </a:ext>
                </a:extLst>
              </a:tr>
              <a:tr h="138838">
                <a:tc>
                  <a:txBody>
                    <a:bodyPr/>
                    <a:lstStyle/>
                    <a:p>
                      <a:pPr algn="l" fontAlgn="ctr"/>
                      <a:r>
                        <a:rPr lang="en-US" sz="800" u="none" strike="noStrike">
                          <a:effectLst/>
                        </a:rPr>
                        <a:t>default</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has credit in default?</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binary</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"yes", "no"</a:t>
                      </a:r>
                      <a:endParaRPr lang="en-US" sz="800" b="0" i="0" u="none" strike="noStrike">
                        <a:solidFill>
                          <a:srgbClr val="000000"/>
                        </a:solidFill>
                        <a:effectLst/>
                        <a:latin typeface="Calibri" panose="020F0502020204030204" pitchFamily="34" charset="0"/>
                      </a:endParaRPr>
                    </a:p>
                  </a:txBody>
                  <a:tcPr marL="5437" marR="5437" marT="5437" marB="0" anchor="ctr"/>
                </a:tc>
                <a:extLst>
                  <a:ext uri="{0D108BD9-81ED-4DB2-BD59-A6C34878D82A}">
                    <a16:rowId xmlns:a16="http://schemas.microsoft.com/office/drawing/2014/main" val="3707074505"/>
                  </a:ext>
                </a:extLst>
              </a:tr>
              <a:tr h="138838">
                <a:tc>
                  <a:txBody>
                    <a:bodyPr/>
                    <a:lstStyle/>
                    <a:p>
                      <a:pPr algn="l" fontAlgn="ctr"/>
                      <a:r>
                        <a:rPr lang="en-US" sz="800" u="none" strike="noStrike">
                          <a:effectLst/>
                        </a:rPr>
                        <a:t>balance</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average yearly balance, in euros</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numeric</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endParaRPr lang="en-US" sz="800" b="0" i="0" u="none" strike="noStrike">
                        <a:solidFill>
                          <a:srgbClr val="000000"/>
                        </a:solidFill>
                        <a:effectLst/>
                        <a:latin typeface="Calibri" panose="020F0502020204030204" pitchFamily="34" charset="0"/>
                      </a:endParaRPr>
                    </a:p>
                  </a:txBody>
                  <a:tcPr marL="5437" marR="5437" marT="5437" marB="0" anchor="ctr"/>
                </a:tc>
                <a:extLst>
                  <a:ext uri="{0D108BD9-81ED-4DB2-BD59-A6C34878D82A}">
                    <a16:rowId xmlns:a16="http://schemas.microsoft.com/office/drawing/2014/main" val="2858662182"/>
                  </a:ext>
                </a:extLst>
              </a:tr>
              <a:tr h="138838">
                <a:tc>
                  <a:txBody>
                    <a:bodyPr/>
                    <a:lstStyle/>
                    <a:p>
                      <a:pPr algn="l" fontAlgn="ctr"/>
                      <a:r>
                        <a:rPr lang="en-US" sz="800" u="none" strike="noStrike">
                          <a:effectLst/>
                        </a:rPr>
                        <a:t>housing</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has housing loan?</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binary</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"yes", "no"</a:t>
                      </a:r>
                      <a:endParaRPr lang="en-US" sz="800" b="0" i="0" u="none" strike="noStrike">
                        <a:solidFill>
                          <a:srgbClr val="000000"/>
                        </a:solidFill>
                        <a:effectLst/>
                        <a:latin typeface="Calibri" panose="020F0502020204030204" pitchFamily="34" charset="0"/>
                      </a:endParaRPr>
                    </a:p>
                  </a:txBody>
                  <a:tcPr marL="5437" marR="5437" marT="5437" marB="0" anchor="ctr"/>
                </a:tc>
                <a:extLst>
                  <a:ext uri="{0D108BD9-81ED-4DB2-BD59-A6C34878D82A}">
                    <a16:rowId xmlns:a16="http://schemas.microsoft.com/office/drawing/2014/main" val="644166098"/>
                  </a:ext>
                </a:extLst>
              </a:tr>
              <a:tr h="138838">
                <a:tc>
                  <a:txBody>
                    <a:bodyPr/>
                    <a:lstStyle/>
                    <a:p>
                      <a:pPr algn="l" fontAlgn="ctr"/>
                      <a:r>
                        <a:rPr lang="en-US" sz="800" u="none" strike="noStrike">
                          <a:effectLst/>
                        </a:rPr>
                        <a:t>loan</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has personal loan?</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binary</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"yes", "no"</a:t>
                      </a:r>
                      <a:endParaRPr lang="en-US" sz="800" b="0" i="0" u="none" strike="noStrike">
                        <a:solidFill>
                          <a:srgbClr val="000000"/>
                        </a:solidFill>
                        <a:effectLst/>
                        <a:latin typeface="Calibri" panose="020F0502020204030204" pitchFamily="34" charset="0"/>
                      </a:endParaRPr>
                    </a:p>
                  </a:txBody>
                  <a:tcPr marL="5437" marR="5437" marT="5437" marB="0" anchor="ctr"/>
                </a:tc>
                <a:extLst>
                  <a:ext uri="{0D108BD9-81ED-4DB2-BD59-A6C34878D82A}">
                    <a16:rowId xmlns:a16="http://schemas.microsoft.com/office/drawing/2014/main" val="4260785130"/>
                  </a:ext>
                </a:extLst>
              </a:tr>
              <a:tr h="138838">
                <a:tc>
                  <a:txBody>
                    <a:bodyPr/>
                    <a:lstStyle/>
                    <a:p>
                      <a:pPr algn="l" fontAlgn="ctr"/>
                      <a:r>
                        <a:rPr lang="en-US" sz="800" u="none" strike="noStrike">
                          <a:effectLst/>
                        </a:rPr>
                        <a:t>contact</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contact communication type</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categorical</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"unknown", "telephone", "cellular"</a:t>
                      </a:r>
                      <a:endParaRPr lang="en-US" sz="800" b="0" i="0" u="none" strike="noStrike">
                        <a:solidFill>
                          <a:srgbClr val="000000"/>
                        </a:solidFill>
                        <a:effectLst/>
                        <a:latin typeface="Calibri" panose="020F0502020204030204" pitchFamily="34" charset="0"/>
                      </a:endParaRPr>
                    </a:p>
                  </a:txBody>
                  <a:tcPr marL="5437" marR="5437" marT="5437" marB="0" anchor="ctr"/>
                </a:tc>
                <a:extLst>
                  <a:ext uri="{0D108BD9-81ED-4DB2-BD59-A6C34878D82A}">
                    <a16:rowId xmlns:a16="http://schemas.microsoft.com/office/drawing/2014/main" val="2200992733"/>
                  </a:ext>
                </a:extLst>
              </a:tr>
              <a:tr h="138838">
                <a:tc>
                  <a:txBody>
                    <a:bodyPr/>
                    <a:lstStyle/>
                    <a:p>
                      <a:pPr algn="l" fontAlgn="ctr"/>
                      <a:r>
                        <a:rPr lang="en-US" sz="800" u="none" strike="noStrike">
                          <a:effectLst/>
                        </a:rPr>
                        <a:t>day</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last contact day of the month</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numeric</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endParaRPr lang="en-US" sz="800" b="0" i="0" u="none" strike="noStrike">
                        <a:solidFill>
                          <a:srgbClr val="000000"/>
                        </a:solidFill>
                        <a:effectLst/>
                        <a:latin typeface="Calibri" panose="020F0502020204030204" pitchFamily="34" charset="0"/>
                      </a:endParaRPr>
                    </a:p>
                  </a:txBody>
                  <a:tcPr marL="5437" marR="5437" marT="5437" marB="0" anchor="ctr"/>
                </a:tc>
                <a:extLst>
                  <a:ext uri="{0D108BD9-81ED-4DB2-BD59-A6C34878D82A}">
                    <a16:rowId xmlns:a16="http://schemas.microsoft.com/office/drawing/2014/main" val="294161464"/>
                  </a:ext>
                </a:extLst>
              </a:tr>
              <a:tr h="138838">
                <a:tc>
                  <a:txBody>
                    <a:bodyPr/>
                    <a:lstStyle/>
                    <a:p>
                      <a:pPr algn="l" fontAlgn="ctr"/>
                      <a:r>
                        <a:rPr lang="en-US" sz="800" u="none" strike="noStrike">
                          <a:effectLst/>
                        </a:rPr>
                        <a:t>month</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last contact month of year</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categorical</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"jan", "feb", "mar", ..., "nov", "dec"</a:t>
                      </a:r>
                      <a:endParaRPr lang="en-US" sz="800" b="0" i="0" u="none" strike="noStrike">
                        <a:solidFill>
                          <a:srgbClr val="000000"/>
                        </a:solidFill>
                        <a:effectLst/>
                        <a:latin typeface="Calibri" panose="020F0502020204030204" pitchFamily="34" charset="0"/>
                      </a:endParaRPr>
                    </a:p>
                  </a:txBody>
                  <a:tcPr marL="5437" marR="5437" marT="5437" marB="0" anchor="ctr"/>
                </a:tc>
                <a:extLst>
                  <a:ext uri="{0D108BD9-81ED-4DB2-BD59-A6C34878D82A}">
                    <a16:rowId xmlns:a16="http://schemas.microsoft.com/office/drawing/2014/main" val="4259548982"/>
                  </a:ext>
                </a:extLst>
              </a:tr>
              <a:tr h="138838">
                <a:tc>
                  <a:txBody>
                    <a:bodyPr/>
                    <a:lstStyle/>
                    <a:p>
                      <a:pPr algn="l" fontAlgn="ctr"/>
                      <a:r>
                        <a:rPr lang="en-US" sz="800" u="none" strike="noStrike">
                          <a:effectLst/>
                        </a:rPr>
                        <a:t>duration</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last contact duration, in seconds</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numeric</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endParaRPr lang="en-US" sz="800" b="0" i="0" u="none" strike="noStrike">
                        <a:solidFill>
                          <a:srgbClr val="000000"/>
                        </a:solidFill>
                        <a:effectLst/>
                        <a:latin typeface="Calibri" panose="020F0502020204030204" pitchFamily="34" charset="0"/>
                      </a:endParaRPr>
                    </a:p>
                  </a:txBody>
                  <a:tcPr marL="5437" marR="5437" marT="5437" marB="0" anchor="ctr"/>
                </a:tc>
                <a:extLst>
                  <a:ext uri="{0D108BD9-81ED-4DB2-BD59-A6C34878D82A}">
                    <a16:rowId xmlns:a16="http://schemas.microsoft.com/office/drawing/2014/main" val="4184289928"/>
                  </a:ext>
                </a:extLst>
              </a:tr>
              <a:tr h="277676">
                <a:tc>
                  <a:txBody>
                    <a:bodyPr/>
                    <a:lstStyle/>
                    <a:p>
                      <a:pPr algn="l" fontAlgn="ctr"/>
                      <a:r>
                        <a:rPr lang="en-US" sz="800" u="none" strike="noStrike">
                          <a:effectLst/>
                        </a:rPr>
                        <a:t>campaign</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number of contacts performed during this campaign and for this client</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numeric</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endParaRPr lang="en-US" sz="800" b="0" i="0" u="none" strike="noStrike">
                        <a:solidFill>
                          <a:srgbClr val="000000"/>
                        </a:solidFill>
                        <a:effectLst/>
                        <a:latin typeface="Calibri" panose="020F0502020204030204" pitchFamily="34" charset="0"/>
                      </a:endParaRPr>
                    </a:p>
                  </a:txBody>
                  <a:tcPr marL="5437" marR="5437" marT="5437" marB="0" anchor="ctr"/>
                </a:tc>
                <a:extLst>
                  <a:ext uri="{0D108BD9-81ED-4DB2-BD59-A6C34878D82A}">
                    <a16:rowId xmlns:a16="http://schemas.microsoft.com/office/drawing/2014/main" val="1332797408"/>
                  </a:ext>
                </a:extLst>
              </a:tr>
              <a:tr h="277676">
                <a:tc>
                  <a:txBody>
                    <a:bodyPr/>
                    <a:lstStyle/>
                    <a:p>
                      <a:pPr algn="l" fontAlgn="ctr"/>
                      <a:r>
                        <a:rPr lang="en-US" sz="800" u="none" strike="noStrike">
                          <a:effectLst/>
                        </a:rPr>
                        <a:t>pdays</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number of days that passed by after the client was last contacted from a previous campaign</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numeric</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endParaRPr lang="en-US" sz="800" b="0" i="0" u="none" strike="noStrike">
                        <a:solidFill>
                          <a:srgbClr val="000000"/>
                        </a:solidFill>
                        <a:effectLst/>
                        <a:latin typeface="Calibri" panose="020F0502020204030204" pitchFamily="34" charset="0"/>
                      </a:endParaRPr>
                    </a:p>
                  </a:txBody>
                  <a:tcPr marL="5437" marR="5437" marT="5437" marB="0" anchor="ctr"/>
                </a:tc>
                <a:extLst>
                  <a:ext uri="{0D108BD9-81ED-4DB2-BD59-A6C34878D82A}">
                    <a16:rowId xmlns:a16="http://schemas.microsoft.com/office/drawing/2014/main" val="2685764077"/>
                  </a:ext>
                </a:extLst>
              </a:tr>
              <a:tr h="277676">
                <a:tc>
                  <a:txBody>
                    <a:bodyPr/>
                    <a:lstStyle/>
                    <a:p>
                      <a:pPr algn="l" fontAlgn="ctr"/>
                      <a:r>
                        <a:rPr lang="en-US" sz="800" u="none" strike="noStrike">
                          <a:effectLst/>
                        </a:rPr>
                        <a:t>previous</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number of contacts performed before this campaign and for this client</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numeric</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endParaRPr lang="en-US" sz="800" b="0" i="0" u="none" strike="noStrike">
                        <a:solidFill>
                          <a:srgbClr val="000000"/>
                        </a:solidFill>
                        <a:effectLst/>
                        <a:latin typeface="Calibri" panose="020F0502020204030204" pitchFamily="34" charset="0"/>
                      </a:endParaRPr>
                    </a:p>
                  </a:txBody>
                  <a:tcPr marL="5437" marR="5437" marT="5437" marB="0" anchor="ctr"/>
                </a:tc>
                <a:extLst>
                  <a:ext uri="{0D108BD9-81ED-4DB2-BD59-A6C34878D82A}">
                    <a16:rowId xmlns:a16="http://schemas.microsoft.com/office/drawing/2014/main" val="1159203947"/>
                  </a:ext>
                </a:extLst>
              </a:tr>
              <a:tr h="277676">
                <a:tc>
                  <a:txBody>
                    <a:bodyPr/>
                    <a:lstStyle/>
                    <a:p>
                      <a:pPr algn="l" fontAlgn="ctr"/>
                      <a:r>
                        <a:rPr lang="en-US" sz="800" u="none" strike="noStrike">
                          <a:effectLst/>
                        </a:rPr>
                        <a:t>poutcome</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outcome of the previous marketing campaign</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categorical</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"unknown", "other", "failure", "success"</a:t>
                      </a:r>
                      <a:endParaRPr lang="en-US" sz="800" b="0" i="0" u="none" strike="noStrike">
                        <a:solidFill>
                          <a:srgbClr val="000000"/>
                        </a:solidFill>
                        <a:effectLst/>
                        <a:latin typeface="Calibri" panose="020F0502020204030204" pitchFamily="34" charset="0"/>
                      </a:endParaRPr>
                    </a:p>
                  </a:txBody>
                  <a:tcPr marL="5437" marR="5437" marT="5437" marB="0" anchor="ctr"/>
                </a:tc>
                <a:extLst>
                  <a:ext uri="{0D108BD9-81ED-4DB2-BD59-A6C34878D82A}">
                    <a16:rowId xmlns:a16="http://schemas.microsoft.com/office/drawing/2014/main" val="3431359797"/>
                  </a:ext>
                </a:extLst>
              </a:tr>
              <a:tr h="138838">
                <a:tc>
                  <a:txBody>
                    <a:bodyPr/>
                    <a:lstStyle/>
                    <a:p>
                      <a:pPr algn="l" fontAlgn="ctr"/>
                      <a:r>
                        <a:rPr lang="en-US" sz="800" u="none" strike="noStrike">
                          <a:effectLst/>
                        </a:rPr>
                        <a:t>y</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has the client subscribed a term deposit?</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a:effectLst/>
                        </a:rPr>
                        <a:t>binary</a:t>
                      </a:r>
                      <a:endParaRPr lang="en-US" sz="8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en-US" sz="800" u="none" strike="noStrike" dirty="0">
                          <a:effectLst/>
                        </a:rPr>
                        <a:t>"yes", "no"</a:t>
                      </a:r>
                      <a:endParaRPr lang="en-US" sz="800" b="0" i="0" u="none" strike="noStrike" dirty="0">
                        <a:solidFill>
                          <a:srgbClr val="000000"/>
                        </a:solidFill>
                        <a:effectLst/>
                        <a:latin typeface="Calibri" panose="020F0502020204030204" pitchFamily="34" charset="0"/>
                      </a:endParaRPr>
                    </a:p>
                  </a:txBody>
                  <a:tcPr marL="5437" marR="5437" marT="5437" marB="0" anchor="ctr"/>
                </a:tc>
                <a:extLst>
                  <a:ext uri="{0D108BD9-81ED-4DB2-BD59-A6C34878D82A}">
                    <a16:rowId xmlns:a16="http://schemas.microsoft.com/office/drawing/2014/main" val="1759532467"/>
                  </a:ext>
                </a:extLst>
              </a:tr>
            </a:tbl>
          </a:graphicData>
        </a:graphic>
      </p:graphicFrame>
    </p:spTree>
    <p:extLst>
      <p:ext uri="{BB962C8B-B14F-4D97-AF65-F5344CB8AC3E}">
        <p14:creationId xmlns:p14="http://schemas.microsoft.com/office/powerpoint/2010/main" val="610917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0EC1-0023-49B6-87E5-0D772AEAFA33}"/>
              </a:ext>
            </a:extLst>
          </p:cNvPr>
          <p:cNvSpPr>
            <a:spLocks noGrp="1"/>
          </p:cNvSpPr>
          <p:nvPr>
            <p:ph type="body" sz="quarter" idx="10"/>
          </p:nvPr>
        </p:nvSpPr>
        <p:spPr/>
        <p:txBody>
          <a:bodyPr/>
          <a:lstStyle/>
          <a:p>
            <a:r>
              <a:rPr lang="en-US" dirty="0"/>
              <a:t>Data Cleaning</a:t>
            </a:r>
          </a:p>
        </p:txBody>
      </p:sp>
      <p:sp>
        <p:nvSpPr>
          <p:cNvPr id="4" name="TextBox 3">
            <a:extLst>
              <a:ext uri="{FF2B5EF4-FFF2-40B4-BE49-F238E27FC236}">
                <a16:creationId xmlns:a16="http://schemas.microsoft.com/office/drawing/2014/main" id="{8B1A1FCC-0A25-495A-9E1C-BAA14560046A}"/>
              </a:ext>
            </a:extLst>
          </p:cNvPr>
          <p:cNvSpPr txBox="1"/>
          <p:nvPr/>
        </p:nvSpPr>
        <p:spPr>
          <a:xfrm>
            <a:off x="395536" y="1059582"/>
            <a:ext cx="2749471" cy="646331"/>
          </a:xfrm>
          <a:prstGeom prst="rect">
            <a:avLst/>
          </a:prstGeom>
          <a:noFill/>
        </p:spPr>
        <p:txBody>
          <a:bodyPr wrap="none" rtlCol="0">
            <a:spAutoFit/>
          </a:bodyPr>
          <a:lstStyle/>
          <a:p>
            <a:r>
              <a:rPr lang="en-US" dirty="0"/>
              <a:t>Missing Values </a:t>
            </a:r>
          </a:p>
          <a:p>
            <a:r>
              <a:rPr lang="en-US" dirty="0"/>
              <a:t>    – 0 Missing in the data</a:t>
            </a:r>
          </a:p>
        </p:txBody>
      </p:sp>
      <p:sp>
        <p:nvSpPr>
          <p:cNvPr id="5" name="TextBox 4">
            <a:extLst>
              <a:ext uri="{FF2B5EF4-FFF2-40B4-BE49-F238E27FC236}">
                <a16:creationId xmlns:a16="http://schemas.microsoft.com/office/drawing/2014/main" id="{787A25E8-84BA-4A50-BB82-873A2373060A}"/>
              </a:ext>
            </a:extLst>
          </p:cNvPr>
          <p:cNvSpPr txBox="1"/>
          <p:nvPr/>
        </p:nvSpPr>
        <p:spPr>
          <a:xfrm>
            <a:off x="395536" y="1923678"/>
            <a:ext cx="7532831" cy="646331"/>
          </a:xfrm>
          <a:prstGeom prst="rect">
            <a:avLst/>
          </a:prstGeom>
          <a:noFill/>
        </p:spPr>
        <p:txBody>
          <a:bodyPr wrap="none" rtlCol="0">
            <a:spAutoFit/>
          </a:bodyPr>
          <a:lstStyle/>
          <a:p>
            <a:r>
              <a:rPr lang="en-US" dirty="0"/>
              <a:t>Data Sampling </a:t>
            </a:r>
          </a:p>
          <a:p>
            <a:r>
              <a:rPr lang="en-US" dirty="0"/>
              <a:t>    – 4,521 customer data were randomly drawn from the full data (10%)</a:t>
            </a:r>
          </a:p>
        </p:txBody>
      </p:sp>
      <p:sp>
        <p:nvSpPr>
          <p:cNvPr id="6" name="TextBox 5">
            <a:extLst>
              <a:ext uri="{FF2B5EF4-FFF2-40B4-BE49-F238E27FC236}">
                <a16:creationId xmlns:a16="http://schemas.microsoft.com/office/drawing/2014/main" id="{03567B6D-1B81-408D-8CAE-680AB8548018}"/>
              </a:ext>
            </a:extLst>
          </p:cNvPr>
          <p:cNvSpPr txBox="1"/>
          <p:nvPr/>
        </p:nvSpPr>
        <p:spPr>
          <a:xfrm>
            <a:off x="413792" y="2787774"/>
            <a:ext cx="7624844" cy="1477328"/>
          </a:xfrm>
          <a:prstGeom prst="rect">
            <a:avLst/>
          </a:prstGeom>
          <a:noFill/>
        </p:spPr>
        <p:txBody>
          <a:bodyPr wrap="none" rtlCol="0">
            <a:spAutoFit/>
          </a:bodyPr>
          <a:lstStyle/>
          <a:p>
            <a:r>
              <a:rPr lang="en-US" dirty="0"/>
              <a:t>New Variable </a:t>
            </a:r>
          </a:p>
          <a:p>
            <a:r>
              <a:rPr lang="en-US" dirty="0"/>
              <a:t>    – </a:t>
            </a:r>
            <a:r>
              <a:rPr lang="en-US" dirty="0" err="1"/>
              <a:t>age_group</a:t>
            </a:r>
            <a:endParaRPr lang="en-US" dirty="0"/>
          </a:p>
          <a:p>
            <a:pPr marL="742950" lvl="1" indent="-285750">
              <a:buFont typeface="Arial" panose="020B0604020202020204" pitchFamily="34" charset="0"/>
              <a:buChar char="•"/>
            </a:pPr>
            <a:r>
              <a:rPr lang="en-US" dirty="0"/>
              <a:t>Age variable has minimum 18 and maximum 95.</a:t>
            </a:r>
          </a:p>
          <a:p>
            <a:pPr marL="742950" lvl="1" indent="-285750">
              <a:buFont typeface="Arial" panose="020B0604020202020204" pitchFamily="34" charset="0"/>
              <a:buChar char="•"/>
            </a:pPr>
            <a:r>
              <a:rPr lang="en-US" dirty="0" err="1"/>
              <a:t>age_group</a:t>
            </a:r>
            <a:r>
              <a:rPr lang="en-US" dirty="0"/>
              <a:t> classify the customer age by three different categories</a:t>
            </a:r>
          </a:p>
          <a:p>
            <a:pPr marL="742950" lvl="1" indent="-285750">
              <a:buFont typeface="Arial" panose="020B0604020202020204" pitchFamily="34" charset="0"/>
              <a:buChar char="•"/>
            </a:pPr>
            <a:r>
              <a:rPr lang="en-US" dirty="0"/>
              <a:t>“Under 25 years”, “25-50 years”, “above 50 years”</a:t>
            </a:r>
          </a:p>
        </p:txBody>
      </p:sp>
    </p:spTree>
    <p:extLst>
      <p:ext uri="{BB962C8B-B14F-4D97-AF65-F5344CB8AC3E}">
        <p14:creationId xmlns:p14="http://schemas.microsoft.com/office/powerpoint/2010/main" val="1318629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0EC1-0023-49B6-87E5-0D772AEAFA33}"/>
              </a:ext>
            </a:extLst>
          </p:cNvPr>
          <p:cNvSpPr>
            <a:spLocks noGrp="1"/>
          </p:cNvSpPr>
          <p:nvPr>
            <p:ph type="body" sz="quarter" idx="10"/>
          </p:nvPr>
        </p:nvSpPr>
        <p:spPr/>
        <p:txBody>
          <a:bodyPr/>
          <a:lstStyle/>
          <a:p>
            <a:r>
              <a:rPr lang="en-US" dirty="0"/>
              <a:t>Data Cleaning</a:t>
            </a:r>
          </a:p>
        </p:txBody>
      </p:sp>
      <p:sp>
        <p:nvSpPr>
          <p:cNvPr id="6" name="TextBox 5">
            <a:extLst>
              <a:ext uri="{FF2B5EF4-FFF2-40B4-BE49-F238E27FC236}">
                <a16:creationId xmlns:a16="http://schemas.microsoft.com/office/drawing/2014/main" id="{03567B6D-1B81-408D-8CAE-680AB8548018}"/>
              </a:ext>
            </a:extLst>
          </p:cNvPr>
          <p:cNvSpPr txBox="1"/>
          <p:nvPr/>
        </p:nvSpPr>
        <p:spPr>
          <a:xfrm>
            <a:off x="395536" y="1203598"/>
            <a:ext cx="7308411" cy="923330"/>
          </a:xfrm>
          <a:prstGeom prst="rect">
            <a:avLst/>
          </a:prstGeom>
          <a:noFill/>
        </p:spPr>
        <p:txBody>
          <a:bodyPr wrap="none" rtlCol="0">
            <a:spAutoFit/>
          </a:bodyPr>
          <a:lstStyle/>
          <a:p>
            <a:r>
              <a:rPr lang="en-US" dirty="0"/>
              <a:t>Data Conversion</a:t>
            </a:r>
          </a:p>
          <a:p>
            <a:r>
              <a:rPr lang="en-US" dirty="0"/>
              <a:t>    - Duration</a:t>
            </a:r>
          </a:p>
          <a:p>
            <a:pPr marL="742950" lvl="1" indent="-285750">
              <a:buFont typeface="Arial" panose="020B0604020202020204" pitchFamily="34" charset="0"/>
              <a:buChar char="•"/>
            </a:pPr>
            <a:r>
              <a:rPr lang="en-US" dirty="0"/>
              <a:t>duration variable has been converted from seconds to minutes</a:t>
            </a:r>
          </a:p>
        </p:txBody>
      </p:sp>
      <p:sp>
        <p:nvSpPr>
          <p:cNvPr id="7" name="TextBox 6">
            <a:extLst>
              <a:ext uri="{FF2B5EF4-FFF2-40B4-BE49-F238E27FC236}">
                <a16:creationId xmlns:a16="http://schemas.microsoft.com/office/drawing/2014/main" id="{DFA32DEC-8574-4AE7-AD0D-5F440D3CCEFD}"/>
              </a:ext>
            </a:extLst>
          </p:cNvPr>
          <p:cNvSpPr txBox="1"/>
          <p:nvPr/>
        </p:nvSpPr>
        <p:spPr>
          <a:xfrm>
            <a:off x="395535" y="2283718"/>
            <a:ext cx="6436377" cy="2031325"/>
          </a:xfrm>
          <a:prstGeom prst="rect">
            <a:avLst/>
          </a:prstGeom>
          <a:noFill/>
        </p:spPr>
        <p:txBody>
          <a:bodyPr wrap="none" rtlCol="0">
            <a:spAutoFit/>
          </a:bodyPr>
          <a:lstStyle/>
          <a:p>
            <a:r>
              <a:rPr lang="en-US" dirty="0"/>
              <a:t>Encoding Categorical Variables to Numeric</a:t>
            </a:r>
          </a:p>
          <a:p>
            <a:r>
              <a:rPr lang="en-US" dirty="0"/>
              <a:t>    - Month</a:t>
            </a:r>
          </a:p>
          <a:p>
            <a:pPr marL="742950" lvl="1" indent="-285750">
              <a:buFont typeface="Arial" panose="020B0604020202020204" pitchFamily="34" charset="0"/>
              <a:buChar char="•"/>
            </a:pPr>
            <a:r>
              <a:rPr lang="en-US" dirty="0"/>
              <a:t>Characters are converted into numeric (e.g. “</a:t>
            </a:r>
            <a:r>
              <a:rPr lang="en-US" dirty="0" err="1"/>
              <a:t>jan</a:t>
            </a:r>
            <a:r>
              <a:rPr lang="en-US" dirty="0"/>
              <a:t>” to 1)</a:t>
            </a:r>
          </a:p>
          <a:p>
            <a:r>
              <a:rPr lang="en-US" dirty="0"/>
              <a:t>    - Education</a:t>
            </a:r>
          </a:p>
          <a:p>
            <a:pPr marL="742950" lvl="1" indent="-285750">
              <a:buFont typeface="Arial" panose="020B0604020202020204" pitchFamily="34" charset="0"/>
              <a:buChar char="•"/>
            </a:pPr>
            <a:r>
              <a:rPr lang="en-US" dirty="0"/>
              <a:t>'unknown’, 'primary’, 'secondary’, 'tertiary’ to 0, 1, 2, 3</a:t>
            </a:r>
          </a:p>
          <a:p>
            <a:r>
              <a:rPr lang="en-US" dirty="0"/>
              <a:t>    - Binary Variables: y, default, housing, loan</a:t>
            </a:r>
          </a:p>
          <a:p>
            <a:pPr marL="742950" lvl="1" indent="-285750">
              <a:buFont typeface="Arial" panose="020B0604020202020204" pitchFamily="34" charset="0"/>
              <a:buChar char="•"/>
            </a:pPr>
            <a:r>
              <a:rPr lang="en-US" dirty="0"/>
              <a:t>No = 0, Yes = 1</a:t>
            </a:r>
          </a:p>
        </p:txBody>
      </p:sp>
    </p:spTree>
    <p:extLst>
      <p:ext uri="{BB962C8B-B14F-4D97-AF65-F5344CB8AC3E}">
        <p14:creationId xmlns:p14="http://schemas.microsoft.com/office/powerpoint/2010/main" val="1051231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6CDE4-1EA0-4D55-AC8B-90FA8BADB7AD}"/>
              </a:ext>
            </a:extLst>
          </p:cNvPr>
          <p:cNvSpPr txBox="1"/>
          <p:nvPr/>
        </p:nvSpPr>
        <p:spPr>
          <a:xfrm>
            <a:off x="1835696" y="195486"/>
            <a:ext cx="2287806" cy="369332"/>
          </a:xfrm>
          <a:prstGeom prst="rect">
            <a:avLst/>
          </a:prstGeom>
          <a:noFill/>
        </p:spPr>
        <p:txBody>
          <a:bodyPr wrap="none" rtlCol="0">
            <a:spAutoFit/>
          </a:bodyPr>
          <a:lstStyle/>
          <a:p>
            <a:r>
              <a:rPr lang="en-US" b="1" dirty="0"/>
              <a:t>Research Question</a:t>
            </a:r>
          </a:p>
        </p:txBody>
      </p:sp>
      <p:sp>
        <p:nvSpPr>
          <p:cNvPr id="4" name="TextBox 3">
            <a:extLst>
              <a:ext uri="{FF2B5EF4-FFF2-40B4-BE49-F238E27FC236}">
                <a16:creationId xmlns:a16="http://schemas.microsoft.com/office/drawing/2014/main" id="{2F72E0D3-C348-4A6A-8D71-3F180B151ECC}"/>
              </a:ext>
            </a:extLst>
          </p:cNvPr>
          <p:cNvSpPr txBox="1"/>
          <p:nvPr/>
        </p:nvSpPr>
        <p:spPr>
          <a:xfrm>
            <a:off x="1763688" y="1059582"/>
            <a:ext cx="6768752" cy="3785652"/>
          </a:xfrm>
          <a:prstGeom prst="rect">
            <a:avLst/>
          </a:prstGeom>
          <a:noFill/>
        </p:spPr>
        <p:txBody>
          <a:bodyPr wrap="square" rtlCol="0">
            <a:spAutoFit/>
          </a:bodyPr>
          <a:lstStyle/>
          <a:p>
            <a:r>
              <a:rPr lang="en-US" sz="1600" dirty="0"/>
              <a:t>What are the attributes that the clients will be more likely to subscribe to a term deposit?</a:t>
            </a:r>
          </a:p>
          <a:p>
            <a:endParaRPr lang="en-US" sz="1600" dirty="0"/>
          </a:p>
          <a:p>
            <a:r>
              <a:rPr lang="en-US" sz="1600" dirty="0"/>
              <a:t>  ► Which predictor(s) can accurately predict which client will subscribe a term deposit?</a:t>
            </a:r>
          </a:p>
          <a:p>
            <a:endParaRPr lang="en-US" sz="1600" dirty="0"/>
          </a:p>
          <a:p>
            <a:r>
              <a:rPr lang="en-US" sz="1600" dirty="0"/>
              <a:t>The model can increase campaign efficiency and identify the main attributes that affect subscription success. Therefore, it would increase the marketing effectiveness.</a:t>
            </a:r>
          </a:p>
          <a:p>
            <a:endParaRPr lang="en-US" sz="1600" dirty="0"/>
          </a:p>
          <a:p>
            <a:r>
              <a:rPr lang="en-US" sz="1600" dirty="0"/>
              <a:t>Logistic regression is used for predictive analytics and modeling when dependent variable is finite or categorical. In our case, our response variable “y” is binary (“Yes” or “No), the logistic regression was used to find the relationship between the dependent variable and independent variables by estimating probabilities.</a:t>
            </a:r>
          </a:p>
        </p:txBody>
      </p:sp>
    </p:spTree>
    <p:extLst>
      <p:ext uri="{BB962C8B-B14F-4D97-AF65-F5344CB8AC3E}">
        <p14:creationId xmlns:p14="http://schemas.microsoft.com/office/powerpoint/2010/main" val="2523042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0EC1-0023-49B6-87E5-0D772AEAFA33}"/>
              </a:ext>
            </a:extLst>
          </p:cNvPr>
          <p:cNvSpPr>
            <a:spLocks noGrp="1"/>
          </p:cNvSpPr>
          <p:nvPr>
            <p:ph type="body" sz="quarter" idx="10"/>
          </p:nvPr>
        </p:nvSpPr>
        <p:spPr/>
        <p:txBody>
          <a:bodyPr/>
          <a:lstStyle/>
          <a:p>
            <a:r>
              <a:rPr lang="en-US" dirty="0"/>
              <a:t>Selection of Variables</a:t>
            </a:r>
          </a:p>
        </p:txBody>
      </p:sp>
      <p:sp>
        <p:nvSpPr>
          <p:cNvPr id="5" name="Text Placeholder 2">
            <a:extLst>
              <a:ext uri="{FF2B5EF4-FFF2-40B4-BE49-F238E27FC236}">
                <a16:creationId xmlns:a16="http://schemas.microsoft.com/office/drawing/2014/main" id="{A1503790-6B85-4C42-9CCF-1208738D47D4}"/>
              </a:ext>
            </a:extLst>
          </p:cNvPr>
          <p:cNvSpPr>
            <a:spLocks noGrp="1"/>
          </p:cNvSpPr>
          <p:nvPr>
            <p:ph type="body" sz="quarter" idx="11"/>
          </p:nvPr>
        </p:nvSpPr>
        <p:spPr>
          <a:xfrm>
            <a:off x="0" y="699542"/>
            <a:ext cx="9144000" cy="288032"/>
          </a:xfrm>
        </p:spPr>
        <p:txBody>
          <a:bodyPr/>
          <a:lstStyle/>
          <a:p>
            <a:pPr lvl="0"/>
            <a:r>
              <a:rPr lang="en-US" altLang="ko-KR" dirty="0"/>
              <a:t>Numeric Variables – T test and Variance test</a:t>
            </a:r>
          </a:p>
        </p:txBody>
      </p:sp>
      <p:graphicFrame>
        <p:nvGraphicFramePr>
          <p:cNvPr id="4" name="Table 3">
            <a:extLst>
              <a:ext uri="{FF2B5EF4-FFF2-40B4-BE49-F238E27FC236}">
                <a16:creationId xmlns:a16="http://schemas.microsoft.com/office/drawing/2014/main" id="{28A7744A-E80D-47E9-8578-7E491AA8724C}"/>
              </a:ext>
            </a:extLst>
          </p:cNvPr>
          <p:cNvGraphicFramePr>
            <a:graphicFrameLocks noGrp="1"/>
          </p:cNvGraphicFramePr>
          <p:nvPr>
            <p:extLst>
              <p:ext uri="{D42A27DB-BD31-4B8C-83A1-F6EECF244321}">
                <p14:modId xmlns:p14="http://schemas.microsoft.com/office/powerpoint/2010/main" val="3068044974"/>
              </p:ext>
            </p:extLst>
          </p:nvPr>
        </p:nvGraphicFramePr>
        <p:xfrm>
          <a:off x="431540" y="987574"/>
          <a:ext cx="8280920" cy="3808014"/>
        </p:xfrm>
        <a:graphic>
          <a:graphicData uri="http://schemas.openxmlformats.org/drawingml/2006/table">
            <a:tbl>
              <a:tblPr>
                <a:tableStyleId>{5C22544A-7EE6-4342-B048-85BDC9FD1C3A}</a:tableStyleId>
              </a:tblPr>
              <a:tblGrid>
                <a:gridCol w="8280920">
                  <a:extLst>
                    <a:ext uri="{9D8B030D-6E8A-4147-A177-3AD203B41FA5}">
                      <a16:colId xmlns:a16="http://schemas.microsoft.com/office/drawing/2014/main" val="1849796546"/>
                    </a:ext>
                  </a:extLst>
                </a:gridCol>
              </a:tblGrid>
              <a:tr h="259628">
                <a:tc>
                  <a:txBody>
                    <a:bodyPr/>
                    <a:lstStyle/>
                    <a:p>
                      <a:pPr algn="l" fontAlgn="b"/>
                      <a:r>
                        <a:rPr lang="en-US" sz="900" u="none" strike="noStrike" dirty="0">
                          <a:effectLst/>
                        </a:rPr>
                        <a:t>#Age - based on the test variances between the two groups are </a:t>
                      </a:r>
                      <a:r>
                        <a:rPr lang="en-US" sz="900" b="0" u="none" strike="noStrike" dirty="0">
                          <a:effectLst/>
                        </a:rPr>
                        <a:t>not equal</a:t>
                      </a:r>
                      <a:r>
                        <a:rPr lang="en-US" sz="900" u="none" strike="noStrike" dirty="0">
                          <a:effectLst/>
                        </a:rPr>
                        <a:t>; and the mean is not equal to zero </a:t>
                      </a:r>
                      <a:endParaRPr lang="en-US" sz="900" b="0" i="0" u="none" strike="noStrike" dirty="0">
                        <a:solidFill>
                          <a:srgbClr val="000000"/>
                        </a:solidFill>
                        <a:effectLst/>
                        <a:latin typeface="Calibri" panose="020F0502020204030204" pitchFamily="34" charset="0"/>
                      </a:endParaRPr>
                    </a:p>
                  </a:txBody>
                  <a:tcPr marL="5027" marR="5027" marT="5027" marB="0" anchor="b"/>
                </a:tc>
                <a:extLst>
                  <a:ext uri="{0D108BD9-81ED-4DB2-BD59-A6C34878D82A}">
                    <a16:rowId xmlns:a16="http://schemas.microsoft.com/office/drawing/2014/main" val="2436961180"/>
                  </a:ext>
                </a:extLst>
              </a:tr>
              <a:tr h="138468">
                <a:tc>
                  <a:txBody>
                    <a:bodyPr/>
                    <a:lstStyle/>
                    <a:p>
                      <a:pPr algn="l" fontAlgn="b"/>
                      <a:r>
                        <a:rPr lang="en-US" sz="900" u="none" strike="noStrike" dirty="0" err="1">
                          <a:effectLst/>
                        </a:rPr>
                        <a:t>var.test</a:t>
                      </a:r>
                      <a:r>
                        <a:rPr lang="en-US" sz="900" u="none" strike="noStrike" dirty="0">
                          <a:effectLst/>
                        </a:rPr>
                        <a:t>(age ~ y, data=bank) #p-value &lt; 2.2e-16</a:t>
                      </a:r>
                      <a:endParaRPr lang="en-US" sz="900" b="0" i="0" u="none" strike="noStrike" dirty="0">
                        <a:solidFill>
                          <a:srgbClr val="000000"/>
                        </a:solidFill>
                        <a:effectLst/>
                        <a:latin typeface="Calibri" panose="020F0502020204030204" pitchFamily="34" charset="0"/>
                      </a:endParaRPr>
                    </a:p>
                  </a:txBody>
                  <a:tcPr marL="5027" marR="5027" marT="5027" marB="0" anchor="b"/>
                </a:tc>
                <a:extLst>
                  <a:ext uri="{0D108BD9-81ED-4DB2-BD59-A6C34878D82A}">
                    <a16:rowId xmlns:a16="http://schemas.microsoft.com/office/drawing/2014/main" val="3284667277"/>
                  </a:ext>
                </a:extLst>
              </a:tr>
              <a:tr h="132700">
                <a:tc>
                  <a:txBody>
                    <a:bodyPr/>
                    <a:lstStyle/>
                    <a:p>
                      <a:pPr algn="l" fontAlgn="b"/>
                      <a:r>
                        <a:rPr lang="en-US" sz="900" u="none" strike="noStrike">
                          <a:effectLst/>
                        </a:rPr>
                        <a:t>t.test(age ~ y, data=bank, var.equal = TRUE) #p-value = 0.004024</a:t>
                      </a:r>
                      <a:endParaRPr lang="en-US" sz="900" b="0" i="0" u="none" strike="noStrike">
                        <a:solidFill>
                          <a:srgbClr val="000000"/>
                        </a:solidFill>
                        <a:effectLst/>
                        <a:latin typeface="Calibri" panose="020F0502020204030204" pitchFamily="34" charset="0"/>
                      </a:endParaRPr>
                    </a:p>
                  </a:txBody>
                  <a:tcPr marL="5027" marR="5027" marT="5027" marB="0" anchor="b"/>
                </a:tc>
                <a:extLst>
                  <a:ext uri="{0D108BD9-81ED-4DB2-BD59-A6C34878D82A}">
                    <a16:rowId xmlns:a16="http://schemas.microsoft.com/office/drawing/2014/main" val="2388834128"/>
                  </a:ext>
                </a:extLst>
              </a:tr>
              <a:tr h="259628">
                <a:tc>
                  <a:txBody>
                    <a:bodyPr/>
                    <a:lstStyle/>
                    <a:p>
                      <a:pPr algn="l" fontAlgn="b"/>
                      <a:r>
                        <a:rPr lang="en-US" sz="900" u="none" strike="noStrike">
                          <a:effectLst/>
                        </a:rPr>
                        <a:t>#balance - based on the test variances between the two groups are not equal; and the mean is not equal to zero</a:t>
                      </a:r>
                      <a:endParaRPr lang="en-US" sz="900" b="0" i="0" u="none" strike="noStrike">
                        <a:solidFill>
                          <a:srgbClr val="000000"/>
                        </a:solidFill>
                        <a:effectLst/>
                        <a:latin typeface="Calibri" panose="020F0502020204030204" pitchFamily="34" charset="0"/>
                      </a:endParaRPr>
                    </a:p>
                  </a:txBody>
                  <a:tcPr marL="5027" marR="5027" marT="5027" marB="0" anchor="b"/>
                </a:tc>
                <a:extLst>
                  <a:ext uri="{0D108BD9-81ED-4DB2-BD59-A6C34878D82A}">
                    <a16:rowId xmlns:a16="http://schemas.microsoft.com/office/drawing/2014/main" val="375232669"/>
                  </a:ext>
                </a:extLst>
              </a:tr>
              <a:tr h="138468">
                <a:tc>
                  <a:txBody>
                    <a:bodyPr/>
                    <a:lstStyle/>
                    <a:p>
                      <a:pPr algn="l" fontAlgn="b"/>
                      <a:r>
                        <a:rPr lang="en-US" sz="900" u="none" strike="noStrike">
                          <a:effectLst/>
                        </a:rPr>
                        <a:t>var.test(balance ~ y, data=bank) #p-value = 0.01103</a:t>
                      </a:r>
                      <a:endParaRPr lang="en-US" sz="900" b="0" i="0" u="none" strike="noStrike">
                        <a:solidFill>
                          <a:srgbClr val="000000"/>
                        </a:solidFill>
                        <a:effectLst/>
                        <a:latin typeface="Calibri" panose="020F0502020204030204" pitchFamily="34" charset="0"/>
                      </a:endParaRPr>
                    </a:p>
                  </a:txBody>
                  <a:tcPr marL="5027" marR="5027" marT="5027" marB="0" anchor="b"/>
                </a:tc>
                <a:extLst>
                  <a:ext uri="{0D108BD9-81ED-4DB2-BD59-A6C34878D82A}">
                    <a16:rowId xmlns:a16="http://schemas.microsoft.com/office/drawing/2014/main" val="559056358"/>
                  </a:ext>
                </a:extLst>
              </a:tr>
              <a:tr h="132700">
                <a:tc>
                  <a:txBody>
                    <a:bodyPr/>
                    <a:lstStyle/>
                    <a:p>
                      <a:pPr algn="l" fontAlgn="b"/>
                      <a:r>
                        <a:rPr lang="en-US" sz="900" u="none" strike="noStrike">
                          <a:effectLst/>
                        </a:rPr>
                        <a:t>t.test(balance ~ y, data=bank, var.equal = TRUE) #p-value = 0.005565</a:t>
                      </a:r>
                      <a:endParaRPr lang="en-US" sz="900" b="0" i="0" u="none" strike="noStrike">
                        <a:solidFill>
                          <a:srgbClr val="000000"/>
                        </a:solidFill>
                        <a:effectLst/>
                        <a:latin typeface="Calibri" panose="020F0502020204030204" pitchFamily="34" charset="0"/>
                      </a:endParaRPr>
                    </a:p>
                  </a:txBody>
                  <a:tcPr marL="5027" marR="5027" marT="5027" marB="0" anchor="b"/>
                </a:tc>
                <a:extLst>
                  <a:ext uri="{0D108BD9-81ED-4DB2-BD59-A6C34878D82A}">
                    <a16:rowId xmlns:a16="http://schemas.microsoft.com/office/drawing/2014/main" val="3802614497"/>
                  </a:ext>
                </a:extLst>
              </a:tr>
              <a:tr h="259628">
                <a:tc>
                  <a:txBody>
                    <a:bodyPr/>
                    <a:lstStyle/>
                    <a:p>
                      <a:pPr algn="l" fontAlgn="b"/>
                      <a:r>
                        <a:rPr lang="en-US" sz="900" u="none" strike="noStrike" dirty="0">
                          <a:effectLst/>
                        </a:rPr>
                        <a:t>#day - based on the test variances between the two groups </a:t>
                      </a:r>
                      <a:r>
                        <a:rPr lang="en-US" sz="900" b="1" u="none" strike="noStrike" dirty="0">
                          <a:effectLst/>
                        </a:rPr>
                        <a:t>are EQUAL</a:t>
                      </a:r>
                      <a:r>
                        <a:rPr lang="en-US" sz="900" u="none" strike="noStrike" dirty="0">
                          <a:effectLst/>
                        </a:rPr>
                        <a:t>; and the mean is not equal to zero</a:t>
                      </a:r>
                      <a:endParaRPr lang="en-US" sz="900" b="0" i="0" u="none" strike="noStrike" dirty="0">
                        <a:solidFill>
                          <a:srgbClr val="000000"/>
                        </a:solidFill>
                        <a:effectLst/>
                        <a:latin typeface="Calibri" panose="020F0502020204030204" pitchFamily="34" charset="0"/>
                      </a:endParaRPr>
                    </a:p>
                  </a:txBody>
                  <a:tcPr marL="5027" marR="5027" marT="5027" marB="0" anchor="b"/>
                </a:tc>
                <a:extLst>
                  <a:ext uri="{0D108BD9-81ED-4DB2-BD59-A6C34878D82A}">
                    <a16:rowId xmlns:a16="http://schemas.microsoft.com/office/drawing/2014/main" val="223645852"/>
                  </a:ext>
                </a:extLst>
              </a:tr>
              <a:tr h="138468">
                <a:tc>
                  <a:txBody>
                    <a:bodyPr/>
                    <a:lstStyle/>
                    <a:p>
                      <a:pPr algn="l" fontAlgn="b"/>
                      <a:r>
                        <a:rPr lang="en-US" sz="900" u="none" strike="noStrike">
                          <a:effectLst/>
                        </a:rPr>
                        <a:t>var.test(day ~ y, data=bank) #p-value = 0.6838</a:t>
                      </a:r>
                      <a:endParaRPr lang="en-US" sz="900" b="0" i="0" u="none" strike="noStrike">
                        <a:solidFill>
                          <a:srgbClr val="000000"/>
                        </a:solidFill>
                        <a:effectLst/>
                        <a:latin typeface="Calibri" panose="020F0502020204030204" pitchFamily="34" charset="0"/>
                      </a:endParaRPr>
                    </a:p>
                  </a:txBody>
                  <a:tcPr marL="5027" marR="5027" marT="5027" marB="0" anchor="b"/>
                </a:tc>
                <a:extLst>
                  <a:ext uri="{0D108BD9-81ED-4DB2-BD59-A6C34878D82A}">
                    <a16:rowId xmlns:a16="http://schemas.microsoft.com/office/drawing/2014/main" val="1957955644"/>
                  </a:ext>
                </a:extLst>
              </a:tr>
              <a:tr h="138468">
                <a:tc>
                  <a:txBody>
                    <a:bodyPr/>
                    <a:lstStyle/>
                    <a:p>
                      <a:pPr algn="l" fontAlgn="b"/>
                      <a:r>
                        <a:rPr lang="en-US" sz="900" u="none" strike="noStrike" dirty="0" err="1">
                          <a:effectLst/>
                        </a:rPr>
                        <a:t>t.test</a:t>
                      </a:r>
                      <a:r>
                        <a:rPr lang="en-US" sz="900" u="none" strike="noStrike" dirty="0">
                          <a:effectLst/>
                        </a:rPr>
                        <a:t>(day ~ y, data=bank, </a:t>
                      </a:r>
                      <a:r>
                        <a:rPr lang="en-US" sz="900" u="none" strike="noStrike" dirty="0" err="1">
                          <a:effectLst/>
                        </a:rPr>
                        <a:t>var.equal</a:t>
                      </a:r>
                      <a:r>
                        <a:rPr lang="en-US" sz="900" u="none" strike="noStrike" dirty="0">
                          <a:effectLst/>
                        </a:rPr>
                        <a:t> = FALSE) #</a:t>
                      </a:r>
                      <a:r>
                        <a:rPr lang="en-US" sz="900" b="1" u="none" strike="noStrike" dirty="0">
                          <a:effectLst/>
                        </a:rPr>
                        <a:t>p-value = 0.03987</a:t>
                      </a:r>
                      <a:endParaRPr lang="en-US" sz="900" b="1" i="0" u="none" strike="noStrike" dirty="0">
                        <a:solidFill>
                          <a:srgbClr val="000000"/>
                        </a:solidFill>
                        <a:effectLst/>
                        <a:latin typeface="Calibri" panose="020F0502020204030204" pitchFamily="34" charset="0"/>
                      </a:endParaRPr>
                    </a:p>
                  </a:txBody>
                  <a:tcPr marL="5027" marR="5027" marT="5027" marB="0" anchor="b"/>
                </a:tc>
                <a:extLst>
                  <a:ext uri="{0D108BD9-81ED-4DB2-BD59-A6C34878D82A}">
                    <a16:rowId xmlns:a16="http://schemas.microsoft.com/office/drawing/2014/main" val="1331121706"/>
                  </a:ext>
                </a:extLst>
              </a:tr>
              <a:tr h="259628">
                <a:tc>
                  <a:txBody>
                    <a:bodyPr/>
                    <a:lstStyle/>
                    <a:p>
                      <a:pPr algn="l" fontAlgn="b"/>
                      <a:r>
                        <a:rPr lang="en-US" sz="900" u="none" strike="noStrike" dirty="0">
                          <a:effectLst/>
                        </a:rPr>
                        <a:t>#duration - based on the test variances between the two groups are not equal; and the mean is not equal to zero</a:t>
                      </a:r>
                      <a:endParaRPr lang="en-US" sz="900" b="0" i="0" u="none" strike="noStrike" dirty="0">
                        <a:solidFill>
                          <a:srgbClr val="000000"/>
                        </a:solidFill>
                        <a:effectLst/>
                        <a:latin typeface="Calibri" panose="020F0502020204030204" pitchFamily="34" charset="0"/>
                      </a:endParaRPr>
                    </a:p>
                  </a:txBody>
                  <a:tcPr marL="5027" marR="5027" marT="5027" marB="0" anchor="b"/>
                </a:tc>
                <a:extLst>
                  <a:ext uri="{0D108BD9-81ED-4DB2-BD59-A6C34878D82A}">
                    <a16:rowId xmlns:a16="http://schemas.microsoft.com/office/drawing/2014/main" val="2210446175"/>
                  </a:ext>
                </a:extLst>
              </a:tr>
              <a:tr h="138468">
                <a:tc>
                  <a:txBody>
                    <a:bodyPr/>
                    <a:lstStyle/>
                    <a:p>
                      <a:pPr algn="l" fontAlgn="b"/>
                      <a:r>
                        <a:rPr lang="en-US" sz="900" u="none" strike="noStrike">
                          <a:effectLst/>
                        </a:rPr>
                        <a:t>var.test(duration ~ y, data=bank) #p-value = &lt; 2.2e-16</a:t>
                      </a:r>
                      <a:endParaRPr lang="en-US" sz="900" b="0" i="0" u="none" strike="noStrike">
                        <a:solidFill>
                          <a:srgbClr val="000000"/>
                        </a:solidFill>
                        <a:effectLst/>
                        <a:latin typeface="Calibri" panose="020F0502020204030204" pitchFamily="34" charset="0"/>
                      </a:endParaRPr>
                    </a:p>
                  </a:txBody>
                  <a:tcPr marL="5027" marR="5027" marT="5027" marB="0" anchor="b"/>
                </a:tc>
                <a:extLst>
                  <a:ext uri="{0D108BD9-81ED-4DB2-BD59-A6C34878D82A}">
                    <a16:rowId xmlns:a16="http://schemas.microsoft.com/office/drawing/2014/main" val="585350258"/>
                  </a:ext>
                </a:extLst>
              </a:tr>
              <a:tr h="138468">
                <a:tc>
                  <a:txBody>
                    <a:bodyPr/>
                    <a:lstStyle/>
                    <a:p>
                      <a:pPr algn="l" fontAlgn="b"/>
                      <a:r>
                        <a:rPr lang="en-US" sz="900" u="none" strike="noStrike">
                          <a:effectLst/>
                        </a:rPr>
                        <a:t>t.test(duration ~ y, data=bank, var.equal = TRUE) #p-value = &lt; 2.2e-16</a:t>
                      </a:r>
                      <a:endParaRPr lang="en-US" sz="900" b="0" i="0" u="none" strike="noStrike">
                        <a:solidFill>
                          <a:srgbClr val="000000"/>
                        </a:solidFill>
                        <a:effectLst/>
                        <a:latin typeface="Calibri" panose="020F0502020204030204" pitchFamily="34" charset="0"/>
                      </a:endParaRPr>
                    </a:p>
                  </a:txBody>
                  <a:tcPr marL="5027" marR="5027" marT="5027" marB="0" anchor="b"/>
                </a:tc>
                <a:extLst>
                  <a:ext uri="{0D108BD9-81ED-4DB2-BD59-A6C34878D82A}">
                    <a16:rowId xmlns:a16="http://schemas.microsoft.com/office/drawing/2014/main" val="2025800855"/>
                  </a:ext>
                </a:extLst>
              </a:tr>
              <a:tr h="259628">
                <a:tc>
                  <a:txBody>
                    <a:bodyPr/>
                    <a:lstStyle/>
                    <a:p>
                      <a:pPr algn="l" fontAlgn="b"/>
                      <a:r>
                        <a:rPr lang="en-US" sz="900" u="none" strike="noStrike" dirty="0">
                          <a:effectLst/>
                        </a:rPr>
                        <a:t>#campaign - based on the test variances between the two groups are not equal; and the mean is not equal to zero</a:t>
                      </a:r>
                      <a:endParaRPr lang="en-US" sz="900" b="0" i="0" u="none" strike="noStrike" dirty="0">
                        <a:solidFill>
                          <a:srgbClr val="000000"/>
                        </a:solidFill>
                        <a:effectLst/>
                        <a:latin typeface="Calibri" panose="020F0502020204030204" pitchFamily="34" charset="0"/>
                      </a:endParaRPr>
                    </a:p>
                  </a:txBody>
                  <a:tcPr marL="5027" marR="5027" marT="5027" marB="0" anchor="b"/>
                </a:tc>
                <a:extLst>
                  <a:ext uri="{0D108BD9-81ED-4DB2-BD59-A6C34878D82A}">
                    <a16:rowId xmlns:a16="http://schemas.microsoft.com/office/drawing/2014/main" val="3336092701"/>
                  </a:ext>
                </a:extLst>
              </a:tr>
              <a:tr h="138468">
                <a:tc>
                  <a:txBody>
                    <a:bodyPr/>
                    <a:lstStyle/>
                    <a:p>
                      <a:pPr algn="l" fontAlgn="b"/>
                      <a:r>
                        <a:rPr lang="en-US" sz="900" u="none" strike="noStrike">
                          <a:effectLst/>
                        </a:rPr>
                        <a:t>var.test(campaign ~ y, data=bank) #p-value = &lt; 2.2e-16</a:t>
                      </a:r>
                      <a:endParaRPr lang="en-US" sz="900" b="0" i="0" u="none" strike="noStrike">
                        <a:solidFill>
                          <a:srgbClr val="000000"/>
                        </a:solidFill>
                        <a:effectLst/>
                        <a:latin typeface="Calibri" panose="020F0502020204030204" pitchFamily="34" charset="0"/>
                      </a:endParaRPr>
                    </a:p>
                  </a:txBody>
                  <a:tcPr marL="5027" marR="5027" marT="5027" marB="0" anchor="b"/>
                </a:tc>
                <a:extLst>
                  <a:ext uri="{0D108BD9-81ED-4DB2-BD59-A6C34878D82A}">
                    <a16:rowId xmlns:a16="http://schemas.microsoft.com/office/drawing/2014/main" val="322286588"/>
                  </a:ext>
                </a:extLst>
              </a:tr>
              <a:tr h="138468">
                <a:tc>
                  <a:txBody>
                    <a:bodyPr/>
                    <a:lstStyle/>
                    <a:p>
                      <a:pPr algn="l" fontAlgn="b"/>
                      <a:r>
                        <a:rPr lang="en-US" sz="900" u="none" strike="noStrike">
                          <a:effectLst/>
                        </a:rPr>
                        <a:t>t.test(campaign ~ y, data=bank, var.equal = TRUE) #p-value = 6.389e-07</a:t>
                      </a:r>
                      <a:endParaRPr lang="en-US" sz="900" b="0" i="0" u="none" strike="noStrike">
                        <a:solidFill>
                          <a:srgbClr val="000000"/>
                        </a:solidFill>
                        <a:effectLst/>
                        <a:latin typeface="Calibri" panose="020F0502020204030204" pitchFamily="34" charset="0"/>
                      </a:endParaRPr>
                    </a:p>
                  </a:txBody>
                  <a:tcPr marL="5027" marR="5027" marT="5027" marB="0" anchor="b"/>
                </a:tc>
                <a:extLst>
                  <a:ext uri="{0D108BD9-81ED-4DB2-BD59-A6C34878D82A}">
                    <a16:rowId xmlns:a16="http://schemas.microsoft.com/office/drawing/2014/main" val="4264113167"/>
                  </a:ext>
                </a:extLst>
              </a:tr>
              <a:tr h="259628">
                <a:tc>
                  <a:txBody>
                    <a:bodyPr/>
                    <a:lstStyle/>
                    <a:p>
                      <a:pPr algn="l" fontAlgn="b"/>
                      <a:r>
                        <a:rPr lang="en-US" sz="900" u="none" strike="noStrike">
                          <a:effectLst/>
                        </a:rPr>
                        <a:t>#pdays - based on the test variances between the two groups are not equal; and the mean is not equal to zero</a:t>
                      </a:r>
                      <a:endParaRPr lang="en-US" sz="900" b="0" i="0" u="none" strike="noStrike">
                        <a:solidFill>
                          <a:srgbClr val="000000"/>
                        </a:solidFill>
                        <a:effectLst/>
                        <a:latin typeface="Calibri" panose="020F0502020204030204" pitchFamily="34" charset="0"/>
                      </a:endParaRPr>
                    </a:p>
                  </a:txBody>
                  <a:tcPr marL="5027" marR="5027" marT="5027" marB="0" anchor="b"/>
                </a:tc>
                <a:extLst>
                  <a:ext uri="{0D108BD9-81ED-4DB2-BD59-A6C34878D82A}">
                    <a16:rowId xmlns:a16="http://schemas.microsoft.com/office/drawing/2014/main" val="3765388615"/>
                  </a:ext>
                </a:extLst>
              </a:tr>
              <a:tr h="138468">
                <a:tc>
                  <a:txBody>
                    <a:bodyPr/>
                    <a:lstStyle/>
                    <a:p>
                      <a:pPr algn="l" fontAlgn="b"/>
                      <a:r>
                        <a:rPr lang="en-US" sz="900" u="none" strike="noStrike">
                          <a:effectLst/>
                        </a:rPr>
                        <a:t>var.test(pdays ~ y, data=bank) #p-value = 1.103e-09</a:t>
                      </a:r>
                      <a:endParaRPr lang="en-US" sz="900" b="0" i="0" u="none" strike="noStrike">
                        <a:solidFill>
                          <a:srgbClr val="000000"/>
                        </a:solidFill>
                        <a:effectLst/>
                        <a:latin typeface="Calibri" panose="020F0502020204030204" pitchFamily="34" charset="0"/>
                      </a:endParaRPr>
                    </a:p>
                  </a:txBody>
                  <a:tcPr marL="5027" marR="5027" marT="5027" marB="0" anchor="b"/>
                </a:tc>
                <a:extLst>
                  <a:ext uri="{0D108BD9-81ED-4DB2-BD59-A6C34878D82A}">
                    <a16:rowId xmlns:a16="http://schemas.microsoft.com/office/drawing/2014/main" val="1427672287"/>
                  </a:ext>
                </a:extLst>
              </a:tr>
              <a:tr h="138468">
                <a:tc>
                  <a:txBody>
                    <a:bodyPr/>
                    <a:lstStyle/>
                    <a:p>
                      <a:pPr algn="l" fontAlgn="b"/>
                      <a:r>
                        <a:rPr lang="en-US" sz="900" u="none" strike="noStrike">
                          <a:effectLst/>
                        </a:rPr>
                        <a:t>t.test(pdays ~ y, data=bank, var.equal = TRUE) #p-value = 3.564e-14</a:t>
                      </a:r>
                      <a:endParaRPr lang="en-US" sz="900" b="0" i="0" u="none" strike="noStrike">
                        <a:solidFill>
                          <a:srgbClr val="000000"/>
                        </a:solidFill>
                        <a:effectLst/>
                        <a:latin typeface="Calibri" panose="020F0502020204030204" pitchFamily="34" charset="0"/>
                      </a:endParaRPr>
                    </a:p>
                  </a:txBody>
                  <a:tcPr marL="5027" marR="5027" marT="5027" marB="0" anchor="b"/>
                </a:tc>
                <a:extLst>
                  <a:ext uri="{0D108BD9-81ED-4DB2-BD59-A6C34878D82A}">
                    <a16:rowId xmlns:a16="http://schemas.microsoft.com/office/drawing/2014/main" val="3957085586"/>
                  </a:ext>
                </a:extLst>
              </a:tr>
              <a:tr h="259628">
                <a:tc>
                  <a:txBody>
                    <a:bodyPr/>
                    <a:lstStyle/>
                    <a:p>
                      <a:pPr algn="l" fontAlgn="b"/>
                      <a:r>
                        <a:rPr lang="en-US" sz="900" u="none" strike="noStrike">
                          <a:effectLst/>
                        </a:rPr>
                        <a:t>#previous -  based on the test variances between the two groups are not equal; and the mean is not equal to zero</a:t>
                      </a:r>
                      <a:endParaRPr lang="en-US" sz="900" b="0" i="0" u="none" strike="noStrike">
                        <a:solidFill>
                          <a:srgbClr val="000000"/>
                        </a:solidFill>
                        <a:effectLst/>
                        <a:latin typeface="Calibri" panose="020F0502020204030204" pitchFamily="34" charset="0"/>
                      </a:endParaRPr>
                    </a:p>
                  </a:txBody>
                  <a:tcPr marL="5027" marR="5027" marT="5027" marB="0" anchor="b"/>
                </a:tc>
                <a:extLst>
                  <a:ext uri="{0D108BD9-81ED-4DB2-BD59-A6C34878D82A}">
                    <a16:rowId xmlns:a16="http://schemas.microsoft.com/office/drawing/2014/main" val="1036753052"/>
                  </a:ext>
                </a:extLst>
              </a:tr>
              <a:tr h="138468">
                <a:tc>
                  <a:txBody>
                    <a:bodyPr/>
                    <a:lstStyle/>
                    <a:p>
                      <a:pPr algn="l" fontAlgn="b"/>
                      <a:r>
                        <a:rPr lang="en-US" sz="900" u="none" strike="noStrike">
                          <a:effectLst/>
                        </a:rPr>
                        <a:t>var.test(previous ~ y, data=bank) #p-value = &lt; 2.2e-16</a:t>
                      </a:r>
                      <a:endParaRPr lang="en-US" sz="900" b="0" i="0" u="none" strike="noStrike">
                        <a:solidFill>
                          <a:srgbClr val="000000"/>
                        </a:solidFill>
                        <a:effectLst/>
                        <a:latin typeface="Calibri" panose="020F0502020204030204" pitchFamily="34" charset="0"/>
                      </a:endParaRPr>
                    </a:p>
                  </a:txBody>
                  <a:tcPr marL="5027" marR="5027" marT="5027" marB="0" anchor="b"/>
                </a:tc>
                <a:extLst>
                  <a:ext uri="{0D108BD9-81ED-4DB2-BD59-A6C34878D82A}">
                    <a16:rowId xmlns:a16="http://schemas.microsoft.com/office/drawing/2014/main" val="3864821588"/>
                  </a:ext>
                </a:extLst>
              </a:tr>
              <a:tr h="138468">
                <a:tc>
                  <a:txBody>
                    <a:bodyPr/>
                    <a:lstStyle/>
                    <a:p>
                      <a:pPr algn="l" fontAlgn="b"/>
                      <a:r>
                        <a:rPr lang="en-US" sz="900" u="none" strike="noStrike" dirty="0" err="1">
                          <a:effectLst/>
                        </a:rPr>
                        <a:t>t.test</a:t>
                      </a:r>
                      <a:r>
                        <a:rPr lang="en-US" sz="900" u="none" strike="noStrike" dirty="0">
                          <a:effectLst/>
                        </a:rPr>
                        <a:t>(previous ~ y, data=bank, </a:t>
                      </a:r>
                      <a:r>
                        <a:rPr lang="en-US" sz="900" u="none" strike="noStrike" dirty="0" err="1">
                          <a:effectLst/>
                        </a:rPr>
                        <a:t>var.equal</a:t>
                      </a:r>
                      <a:r>
                        <a:rPr lang="en-US" sz="900" u="none" strike="noStrike" dirty="0">
                          <a:effectLst/>
                        </a:rPr>
                        <a:t> = TRUE) #p-value = 2.305e-14</a:t>
                      </a:r>
                      <a:endParaRPr lang="en-US" sz="900" b="0" i="0" u="none" strike="noStrike" dirty="0">
                        <a:solidFill>
                          <a:srgbClr val="000000"/>
                        </a:solidFill>
                        <a:effectLst/>
                        <a:latin typeface="Calibri" panose="020F0502020204030204" pitchFamily="34" charset="0"/>
                      </a:endParaRPr>
                    </a:p>
                  </a:txBody>
                  <a:tcPr marL="5027" marR="5027" marT="5027" marB="0" anchor="b"/>
                </a:tc>
                <a:extLst>
                  <a:ext uri="{0D108BD9-81ED-4DB2-BD59-A6C34878D82A}">
                    <a16:rowId xmlns:a16="http://schemas.microsoft.com/office/drawing/2014/main" val="2391038605"/>
                  </a:ext>
                </a:extLst>
              </a:tr>
            </a:tbl>
          </a:graphicData>
        </a:graphic>
      </p:graphicFrame>
    </p:spTree>
    <p:extLst>
      <p:ext uri="{BB962C8B-B14F-4D97-AF65-F5344CB8AC3E}">
        <p14:creationId xmlns:p14="http://schemas.microsoft.com/office/powerpoint/2010/main" val="1333157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0EC1-0023-49B6-87E5-0D772AEAFA33}"/>
              </a:ext>
            </a:extLst>
          </p:cNvPr>
          <p:cNvSpPr>
            <a:spLocks noGrp="1"/>
          </p:cNvSpPr>
          <p:nvPr>
            <p:ph type="body" sz="quarter" idx="10"/>
          </p:nvPr>
        </p:nvSpPr>
        <p:spPr/>
        <p:txBody>
          <a:bodyPr/>
          <a:lstStyle/>
          <a:p>
            <a:r>
              <a:rPr lang="en-US" dirty="0"/>
              <a:t>Selection of Variables</a:t>
            </a:r>
          </a:p>
        </p:txBody>
      </p:sp>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A1503790-6B85-4C42-9CCF-1208738D47D4}"/>
                  </a:ext>
                </a:extLst>
              </p:cNvPr>
              <p:cNvSpPr>
                <a:spLocks noGrp="1"/>
              </p:cNvSpPr>
              <p:nvPr>
                <p:ph type="body" sz="quarter" idx="11"/>
              </p:nvPr>
            </p:nvSpPr>
            <p:spPr>
              <a:xfrm>
                <a:off x="0" y="699542"/>
                <a:ext cx="9144000" cy="288032"/>
              </a:xfrm>
            </p:spPr>
            <p:txBody>
              <a:bodyPr/>
              <a:lstStyle/>
              <a:p>
                <a:pPr lvl="0"/>
                <a:r>
                  <a:rPr lang="en-US" altLang="ko-KR" dirty="0"/>
                  <a:t>Categorical Variables – </a:t>
                </a:r>
                <a14:m>
                  <m:oMath xmlns:m="http://schemas.openxmlformats.org/officeDocument/2006/math">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𝑋</m:t>
                        </m:r>
                      </m:e>
                      <m:sup>
                        <m:r>
                          <a:rPr lang="en-US" altLang="ko-KR" b="0" i="1" smtClean="0">
                            <a:latin typeface="Cambria Math" panose="02040503050406030204" pitchFamily="18" charset="0"/>
                          </a:rPr>
                          <m:t>2</m:t>
                        </m:r>
                      </m:sup>
                    </m:sSup>
                  </m:oMath>
                </a14:m>
                <a:r>
                  <a:rPr lang="en-US" altLang="ko-KR" dirty="0"/>
                  <a:t> test</a:t>
                </a:r>
              </a:p>
            </p:txBody>
          </p:sp>
        </mc:Choice>
        <mc:Fallback xmlns="">
          <p:sp>
            <p:nvSpPr>
              <p:cNvPr id="5" name="Text Placeholder 2">
                <a:extLst>
                  <a:ext uri="{FF2B5EF4-FFF2-40B4-BE49-F238E27FC236}">
                    <a16:creationId xmlns:a16="http://schemas.microsoft.com/office/drawing/2014/main" id="{A1503790-6B85-4C42-9CCF-1208738D47D4}"/>
                  </a:ext>
                </a:extLst>
              </p:cNvPr>
              <p:cNvSpPr>
                <a:spLocks noGrp="1" noRot="1" noChangeAspect="1" noMove="1" noResize="1" noEditPoints="1" noAdjustHandles="1" noChangeArrowheads="1" noChangeShapeType="1" noTextEdit="1"/>
              </p:cNvSpPr>
              <p:nvPr>
                <p:ph type="body" sz="quarter" idx="11"/>
              </p:nvPr>
            </p:nvSpPr>
            <p:spPr>
              <a:xfrm>
                <a:off x="0" y="699542"/>
                <a:ext cx="9144000" cy="288032"/>
              </a:xfrm>
              <a:blipFill>
                <a:blip r:embed="rId2"/>
                <a:stretch>
                  <a:fillRect t="-6383" b="-25532"/>
                </a:stretch>
              </a:blipFill>
            </p:spPr>
            <p:txBody>
              <a:bodyPr/>
              <a:lstStyle/>
              <a:p>
                <a:r>
                  <a:rPr lang="en-US">
                    <a:noFill/>
                  </a:rPr>
                  <a:t> </a:t>
                </a:r>
              </a:p>
            </p:txBody>
          </p:sp>
        </mc:Fallback>
      </mc:AlternateContent>
      <p:graphicFrame>
        <p:nvGraphicFramePr>
          <p:cNvPr id="3" name="Table 2">
            <a:extLst>
              <a:ext uri="{FF2B5EF4-FFF2-40B4-BE49-F238E27FC236}">
                <a16:creationId xmlns:a16="http://schemas.microsoft.com/office/drawing/2014/main" id="{AF9B0E34-B0FB-4542-A7B9-BA62669CCAEF}"/>
              </a:ext>
            </a:extLst>
          </p:cNvPr>
          <p:cNvGraphicFramePr>
            <a:graphicFrameLocks noGrp="1"/>
          </p:cNvGraphicFramePr>
          <p:nvPr>
            <p:extLst>
              <p:ext uri="{D42A27DB-BD31-4B8C-83A1-F6EECF244321}">
                <p14:modId xmlns:p14="http://schemas.microsoft.com/office/powerpoint/2010/main" val="758099836"/>
              </p:ext>
            </p:extLst>
          </p:nvPr>
        </p:nvGraphicFramePr>
        <p:xfrm>
          <a:off x="1043608" y="1419622"/>
          <a:ext cx="7056784" cy="2757488"/>
        </p:xfrm>
        <a:graphic>
          <a:graphicData uri="http://schemas.openxmlformats.org/drawingml/2006/table">
            <a:tbl>
              <a:tblPr>
                <a:tableStyleId>{5C22544A-7EE6-4342-B048-85BDC9FD1C3A}</a:tableStyleId>
              </a:tblPr>
              <a:tblGrid>
                <a:gridCol w="7056784">
                  <a:extLst>
                    <a:ext uri="{9D8B030D-6E8A-4147-A177-3AD203B41FA5}">
                      <a16:colId xmlns:a16="http://schemas.microsoft.com/office/drawing/2014/main" val="1977012005"/>
                    </a:ext>
                  </a:extLst>
                </a:gridCol>
              </a:tblGrid>
              <a:tr h="278066">
                <a:tc>
                  <a:txBody>
                    <a:bodyPr/>
                    <a:lstStyle/>
                    <a:p>
                      <a:pPr algn="l" fontAlgn="b"/>
                      <a:r>
                        <a:rPr lang="en-US" sz="1100" u="none" strike="noStrike" dirty="0" err="1">
                          <a:effectLst/>
                        </a:rPr>
                        <a:t>chisq.test</a:t>
                      </a:r>
                      <a:r>
                        <a:rPr lang="en-US" sz="1100" u="none" strike="noStrike" dirty="0">
                          <a:effectLst/>
                        </a:rPr>
                        <a:t>(</a:t>
                      </a:r>
                      <a:r>
                        <a:rPr lang="en-US" sz="1100" u="none" strike="noStrike" dirty="0" err="1">
                          <a:effectLst/>
                        </a:rPr>
                        <a:t>bank$marital</a:t>
                      </a:r>
                      <a:r>
                        <a:rPr lang="en-US" sz="1100" u="none" strike="noStrike" dirty="0">
                          <a:effectLst/>
                        </a:rPr>
                        <a:t>, </a:t>
                      </a:r>
                      <a:r>
                        <a:rPr lang="en-US" sz="1100" u="none" strike="noStrike" dirty="0" err="1">
                          <a:effectLst/>
                        </a:rPr>
                        <a:t>bank$y</a:t>
                      </a:r>
                      <a:r>
                        <a:rPr lang="en-US" sz="1100" u="none" strike="noStrike" dirty="0">
                          <a:effectLst/>
                        </a:rPr>
                        <a:t>) #p-value = 0.0001211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26894553"/>
                  </a:ext>
                </a:extLst>
              </a:tr>
              <a:tr h="278066">
                <a:tc>
                  <a:txBody>
                    <a:bodyPr/>
                    <a:lstStyle/>
                    <a:p>
                      <a:pPr algn="l" fontAlgn="b"/>
                      <a:r>
                        <a:rPr lang="en-US" sz="1100" u="none" strike="noStrike">
                          <a:effectLst/>
                        </a:rPr>
                        <a:t>chisq.test(bank$education, bank$y) #p-value = 0.00162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73933579"/>
                  </a:ext>
                </a:extLst>
              </a:tr>
              <a:tr h="266480">
                <a:tc>
                  <a:txBody>
                    <a:bodyPr/>
                    <a:lstStyle/>
                    <a:p>
                      <a:pPr algn="l" fontAlgn="b"/>
                      <a:r>
                        <a:rPr lang="en-US" sz="1100" u="none" strike="noStrike" dirty="0" err="1">
                          <a:effectLst/>
                        </a:rPr>
                        <a:t>chisq.test</a:t>
                      </a:r>
                      <a:r>
                        <a:rPr lang="en-US" sz="1100" u="none" strike="noStrike" dirty="0">
                          <a:effectLst/>
                        </a:rPr>
                        <a:t>(</a:t>
                      </a:r>
                      <a:r>
                        <a:rPr lang="en-US" sz="1100" b="1" u="none" strike="noStrike" dirty="0" err="1">
                          <a:effectLst/>
                        </a:rPr>
                        <a:t>bank$default</a:t>
                      </a:r>
                      <a:r>
                        <a:rPr lang="en-US" sz="1100" u="none" strike="noStrike" dirty="0">
                          <a:effectLst/>
                        </a:rPr>
                        <a:t>, </a:t>
                      </a:r>
                      <a:r>
                        <a:rPr lang="en-US" sz="1100" u="none" strike="noStrike" dirty="0" err="1">
                          <a:effectLst/>
                        </a:rPr>
                        <a:t>bank$y</a:t>
                      </a:r>
                      <a:r>
                        <a:rPr lang="en-US" sz="1100" u="none" strike="noStrike" dirty="0">
                          <a:effectLst/>
                        </a:rPr>
                        <a:t>) #</a:t>
                      </a:r>
                      <a:r>
                        <a:rPr lang="en-US" sz="1100" b="1" u="none" strike="noStrike" dirty="0">
                          <a:effectLst/>
                        </a:rPr>
                        <a:t>p-value = 0.7692 - to drop because p-value &gt; .05</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79887921"/>
                  </a:ext>
                </a:extLst>
              </a:tr>
              <a:tr h="278066">
                <a:tc>
                  <a:txBody>
                    <a:bodyPr/>
                    <a:lstStyle/>
                    <a:p>
                      <a:pPr algn="l" fontAlgn="b"/>
                      <a:r>
                        <a:rPr lang="en-US" sz="1100" u="none" strike="noStrike">
                          <a:effectLst/>
                        </a:rPr>
                        <a:t>chisq.test(bank$housing, bank$y) #p-value &lt; 2.2e-16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11992"/>
                  </a:ext>
                </a:extLst>
              </a:tr>
              <a:tr h="278066">
                <a:tc>
                  <a:txBody>
                    <a:bodyPr/>
                    <a:lstStyle/>
                    <a:p>
                      <a:pPr algn="l" fontAlgn="b"/>
                      <a:r>
                        <a:rPr lang="en-US" sz="1100" u="none" strike="noStrike">
                          <a:effectLst/>
                        </a:rPr>
                        <a:t>chisq.test(bank$loan, bank$y) #p-value = 1.376e-06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20046567"/>
                  </a:ext>
                </a:extLst>
              </a:tr>
              <a:tr h="266480">
                <a:tc>
                  <a:txBody>
                    <a:bodyPr/>
                    <a:lstStyle/>
                    <a:p>
                      <a:pPr algn="l" fontAlgn="b"/>
                      <a:r>
                        <a:rPr lang="en-US" sz="1100" u="none" strike="noStrike">
                          <a:effectLst/>
                        </a:rPr>
                        <a:t>chisq.test(bank$contact, bank$y) #p-value &lt; 2.2e-16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18234851"/>
                  </a:ext>
                </a:extLst>
              </a:tr>
              <a:tr h="278066">
                <a:tc>
                  <a:txBody>
                    <a:bodyPr/>
                    <a:lstStyle/>
                    <a:p>
                      <a:pPr algn="l" fontAlgn="b"/>
                      <a:r>
                        <a:rPr lang="en-US" sz="1100" u="none" strike="noStrike">
                          <a:effectLst/>
                        </a:rPr>
                        <a:t>chisq.test(bank$poutcome, bank$y) #p-value &lt; 2.2e-16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50547633"/>
                  </a:ext>
                </a:extLst>
              </a:tr>
              <a:tr h="278066">
                <a:tc>
                  <a:txBody>
                    <a:bodyPr/>
                    <a:lstStyle/>
                    <a:p>
                      <a:pPr algn="l" fontAlgn="b"/>
                      <a:r>
                        <a:rPr lang="en-US" sz="1100" u="none" strike="noStrike">
                          <a:effectLst/>
                        </a:rPr>
                        <a:t>chisq.test(bank$age_group, bank$y) #p-value = 7.685e-15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33356272"/>
                  </a:ext>
                </a:extLst>
              </a:tr>
              <a:tr h="278066">
                <a:tc>
                  <a:txBody>
                    <a:bodyPr/>
                    <a:lstStyle/>
                    <a:p>
                      <a:pPr algn="l" fontAlgn="b"/>
                      <a:r>
                        <a:rPr lang="en-US" sz="1100" u="none" strike="noStrike" dirty="0" err="1">
                          <a:effectLst/>
                        </a:rPr>
                        <a:t>chisq.test</a:t>
                      </a:r>
                      <a:r>
                        <a:rPr lang="en-US" sz="1100" u="none" strike="noStrike" dirty="0">
                          <a:effectLst/>
                        </a:rPr>
                        <a:t>(</a:t>
                      </a:r>
                      <a:r>
                        <a:rPr lang="en-US" sz="1100" u="none" strike="noStrike" dirty="0" err="1">
                          <a:effectLst/>
                        </a:rPr>
                        <a:t>bank$month</a:t>
                      </a:r>
                      <a:r>
                        <a:rPr lang="en-US" sz="1100" u="none" strike="noStrike" dirty="0">
                          <a:effectLst/>
                        </a:rPr>
                        <a:t>, </a:t>
                      </a:r>
                      <a:r>
                        <a:rPr lang="en-US" sz="1100" u="none" strike="noStrike" dirty="0" err="1">
                          <a:effectLst/>
                        </a:rPr>
                        <a:t>bank$y</a:t>
                      </a:r>
                      <a:r>
                        <a:rPr lang="en-US" sz="1100" u="none" strike="noStrike" dirty="0">
                          <a:effectLst/>
                        </a:rPr>
                        <a:t>, </a:t>
                      </a:r>
                      <a:r>
                        <a:rPr lang="en-US" sz="1100" u="none" strike="noStrike" dirty="0" err="1">
                          <a:effectLst/>
                        </a:rPr>
                        <a:t>simulate.p.value</a:t>
                      </a:r>
                      <a:r>
                        <a:rPr lang="en-US" sz="1100" u="none" strike="noStrike" dirty="0">
                          <a:effectLst/>
                        </a:rPr>
                        <a:t> = TRUE ) #p-value = 0.0004998</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5330512"/>
                  </a:ext>
                </a:extLst>
              </a:tr>
              <a:tr h="278066">
                <a:tc>
                  <a:txBody>
                    <a:bodyPr/>
                    <a:lstStyle/>
                    <a:p>
                      <a:pPr algn="l" fontAlgn="b"/>
                      <a:r>
                        <a:rPr lang="en-US" sz="1100" u="none" strike="noStrike" dirty="0" err="1">
                          <a:effectLst/>
                        </a:rPr>
                        <a:t>chisq.test</a:t>
                      </a:r>
                      <a:r>
                        <a:rPr lang="en-US" sz="1100" u="none" strike="noStrike" dirty="0">
                          <a:effectLst/>
                        </a:rPr>
                        <a:t>(</a:t>
                      </a:r>
                      <a:r>
                        <a:rPr lang="en-US" sz="1100" u="none" strike="noStrike" dirty="0" err="1">
                          <a:effectLst/>
                        </a:rPr>
                        <a:t>bank$job</a:t>
                      </a:r>
                      <a:r>
                        <a:rPr lang="en-US" sz="1100" u="none" strike="noStrike" dirty="0">
                          <a:effectLst/>
                        </a:rPr>
                        <a:t>, </a:t>
                      </a:r>
                      <a:r>
                        <a:rPr lang="en-US" sz="1100" u="none" strike="noStrike" dirty="0" err="1">
                          <a:effectLst/>
                        </a:rPr>
                        <a:t>bank$y</a:t>
                      </a:r>
                      <a:r>
                        <a:rPr lang="en-US" sz="1100" u="none" strike="noStrike" dirty="0">
                          <a:effectLst/>
                        </a:rPr>
                        <a:t>, </a:t>
                      </a:r>
                      <a:r>
                        <a:rPr lang="en-US" sz="1100" u="none" strike="noStrike" dirty="0" err="1">
                          <a:effectLst/>
                        </a:rPr>
                        <a:t>simulate.p.value</a:t>
                      </a:r>
                      <a:r>
                        <a:rPr lang="en-US" sz="1100" u="none" strike="noStrike" dirty="0">
                          <a:effectLst/>
                        </a:rPr>
                        <a:t> = TRUE ) #p-value = 0.0004998</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80525722"/>
                  </a:ext>
                </a:extLst>
              </a:tr>
            </a:tbl>
          </a:graphicData>
        </a:graphic>
      </p:graphicFrame>
    </p:spTree>
    <p:extLst>
      <p:ext uri="{BB962C8B-B14F-4D97-AF65-F5344CB8AC3E}">
        <p14:creationId xmlns:p14="http://schemas.microsoft.com/office/powerpoint/2010/main" val="1748372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0EC1-0023-49B6-87E5-0D772AEAFA33}"/>
              </a:ext>
            </a:extLst>
          </p:cNvPr>
          <p:cNvSpPr>
            <a:spLocks noGrp="1"/>
          </p:cNvSpPr>
          <p:nvPr>
            <p:ph type="body" sz="quarter" idx="10"/>
          </p:nvPr>
        </p:nvSpPr>
        <p:spPr/>
        <p:txBody>
          <a:bodyPr/>
          <a:lstStyle/>
          <a:p>
            <a:r>
              <a:rPr lang="en-US" dirty="0"/>
              <a:t>Multicollinearity</a:t>
            </a:r>
          </a:p>
        </p:txBody>
      </p:sp>
      <p:pic>
        <p:nvPicPr>
          <p:cNvPr id="7" name="Picture 6">
            <a:extLst>
              <a:ext uri="{FF2B5EF4-FFF2-40B4-BE49-F238E27FC236}">
                <a16:creationId xmlns:a16="http://schemas.microsoft.com/office/drawing/2014/main" id="{D312C6CA-F768-49C9-B700-694946682061}"/>
              </a:ext>
            </a:extLst>
          </p:cNvPr>
          <p:cNvPicPr>
            <a:picLocks noChangeAspect="1"/>
          </p:cNvPicPr>
          <p:nvPr/>
        </p:nvPicPr>
        <p:blipFill>
          <a:blip r:embed="rId2"/>
          <a:stretch>
            <a:fillRect/>
          </a:stretch>
        </p:blipFill>
        <p:spPr>
          <a:xfrm>
            <a:off x="1907704" y="699542"/>
            <a:ext cx="4968552" cy="3726414"/>
          </a:xfrm>
          <a:prstGeom prst="rect">
            <a:avLst/>
          </a:prstGeom>
        </p:spPr>
      </p:pic>
    </p:spTree>
    <p:extLst>
      <p:ext uri="{BB962C8B-B14F-4D97-AF65-F5344CB8AC3E}">
        <p14:creationId xmlns:p14="http://schemas.microsoft.com/office/powerpoint/2010/main" val="2296011609"/>
      </p:ext>
    </p:extLst>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1900</TotalTime>
  <Words>1591</Words>
  <Application>Microsoft Office PowerPoint</Application>
  <PresentationFormat>On-screen Show (16:9)</PresentationFormat>
  <Paragraphs>200</Paragraphs>
  <Slides>27</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27</vt:i4>
      </vt:variant>
    </vt:vector>
  </HeadingPairs>
  <TitlesOfParts>
    <vt:vector size="33" baseType="lpstr">
      <vt:lpstr>Arial</vt:lpstr>
      <vt:lpstr>Calibri</vt:lpstr>
      <vt:lpstr>Cambria Math</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Umme Salma Khanum Hosur Moinuddin</cp:lastModifiedBy>
  <cp:revision>88</cp:revision>
  <dcterms:created xsi:type="dcterms:W3CDTF">2016-12-05T23:26:54Z</dcterms:created>
  <dcterms:modified xsi:type="dcterms:W3CDTF">2021-12-25T02:30:21Z</dcterms:modified>
</cp:coreProperties>
</file>