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93" r:id="rId3"/>
    <p:sldId id="294" r:id="rId4"/>
    <p:sldId id="292" r:id="rId5"/>
    <p:sldId id="295" r:id="rId6"/>
    <p:sldId id="296" r:id="rId7"/>
    <p:sldId id="312" r:id="rId8"/>
    <p:sldId id="315" r:id="rId9"/>
    <p:sldId id="313" r:id="rId10"/>
    <p:sldId id="316" r:id="rId11"/>
    <p:sldId id="317" r:id="rId12"/>
    <p:sldId id="297" r:id="rId13"/>
    <p:sldId id="299" r:id="rId14"/>
    <p:sldId id="300" r:id="rId15"/>
    <p:sldId id="301" r:id="rId16"/>
    <p:sldId id="302" r:id="rId17"/>
    <p:sldId id="303" r:id="rId18"/>
    <p:sldId id="304" r:id="rId19"/>
    <p:sldId id="305" r:id="rId20"/>
    <p:sldId id="306" r:id="rId21"/>
    <p:sldId id="307" r:id="rId22"/>
    <p:sldId id="309"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723"/>
    <a:srgbClr val="36ACA9"/>
    <a:srgbClr val="000000"/>
    <a:srgbClr val="C655C9"/>
    <a:srgbClr val="1B412C"/>
    <a:srgbClr val="132F20"/>
    <a:srgbClr val="E01ED2"/>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50" d="100"/>
          <a:sy n="50" d="100"/>
        </p:scale>
        <p:origin x="-62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BB5A6-E859-43B8-8D64-2156082818D6}" type="datetimeFigureOut">
              <a:rPr lang="en-IN" smtClean="0"/>
              <a:pPr/>
              <a:t>28-06-2021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72EDF-8D22-4C02-AEA8-347295A3F98D}" type="slidenum">
              <a:rPr lang="en-IN" smtClean="0"/>
              <a:pPr/>
              <a:t>‹#›</a:t>
            </a:fld>
            <a:endParaRPr lang="en-IN"/>
          </a:p>
        </p:txBody>
      </p:sp>
    </p:spTree>
    <p:extLst>
      <p:ext uri="{BB962C8B-B14F-4D97-AF65-F5344CB8AC3E}">
        <p14:creationId xmlns:p14="http://schemas.microsoft.com/office/powerpoint/2010/main" xmlns="" val="5012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107737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295496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98826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344033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4958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2147115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374159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30174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29139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203856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192652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135354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177023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113231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41505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CC5BB-BFE7-4B44-8984-BD1BF903ABA3}"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367624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ECC5BB-BFE7-4B44-8984-BD1BF903ABA3}" type="datetimeFigureOut">
              <a:rPr lang="en-IN" smtClean="0"/>
              <a:pPr/>
              <a:t>28-06-2021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14DA89-E8C3-44CE-905B-C3FA83D8EF1C}" type="slidenum">
              <a:rPr lang="en-IN" smtClean="0"/>
              <a:pPr/>
              <a:t>‹#›</a:t>
            </a:fld>
            <a:endParaRPr lang="en-IN"/>
          </a:p>
        </p:txBody>
      </p:sp>
    </p:spTree>
    <p:extLst>
      <p:ext uri="{BB962C8B-B14F-4D97-AF65-F5344CB8AC3E}">
        <p14:creationId xmlns:p14="http://schemas.microsoft.com/office/powerpoint/2010/main" xmlns="" val="772702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034" y="0"/>
            <a:ext cx="9950153" cy="6409346"/>
          </a:xfrm>
          <a:solidFill>
            <a:schemeClr val="tx1"/>
          </a:solidFill>
        </p:spPr>
        <p:txBody>
          <a:bodyPr/>
          <a:lstStyle/>
          <a:p>
            <a:endParaRPr lang="en-IN" dirty="0">
              <a:solidFill>
                <a:srgbClr val="FF33CC"/>
              </a:solidFill>
            </a:endParaRPr>
          </a:p>
        </p:txBody>
      </p:sp>
      <p:sp>
        <p:nvSpPr>
          <p:cNvPr id="5" name="Rounded Rectangle 4"/>
          <p:cNvSpPr/>
          <p:nvPr/>
        </p:nvSpPr>
        <p:spPr>
          <a:xfrm>
            <a:off x="1444240" y="290557"/>
            <a:ext cx="8759440" cy="49907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4708727" y="5298393"/>
            <a:ext cx="2375731" cy="4529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ounded Rectangle 6"/>
          <p:cNvSpPr/>
          <p:nvPr/>
        </p:nvSpPr>
        <p:spPr>
          <a:xfrm>
            <a:off x="3149118" y="5674407"/>
            <a:ext cx="5392396" cy="7349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1559607" y="743486"/>
            <a:ext cx="8374878" cy="415325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spc="50" dirty="0" smtClean="0">
                <a:ln w="9525" cmpd="sng">
                  <a:solidFill>
                    <a:schemeClr val="accent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rPr>
              <a:t>Automatically Timetable Generation </a:t>
            </a:r>
            <a:endParaRPr lang="en-US" sz="4400" b="1" spc="50" dirty="0" smtClean="0">
              <a:ln w="9525" cmpd="sng">
                <a:solidFill>
                  <a:schemeClr val="accent1"/>
                </a:solidFill>
                <a:prstDash val="solid"/>
              </a:ln>
              <a:solidFill>
                <a:schemeClr val="tx1"/>
              </a:solidFill>
              <a:effectLst>
                <a:glow rad="38100">
                  <a:schemeClr val="accent1">
                    <a:alpha val="40000"/>
                  </a:schemeClr>
                </a:glow>
              </a:effectLst>
            </a:endParaRPr>
          </a:p>
          <a:p>
            <a:pPr algn="ct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endParaRPr>
          </a:p>
          <a:p>
            <a:pPr algn="ctr"/>
            <a:r>
              <a:rPr lang="en-US" b="1" spc="50" dirty="0" smtClean="0">
                <a:ln w="9525" cmpd="sng">
                  <a:solidFill>
                    <a:schemeClr val="accent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rPr>
              <a:t>Under the supervision of </a:t>
            </a:r>
          </a:p>
          <a:p>
            <a:pPr algn="ctr"/>
            <a:r>
              <a:rPr lang="en-US" b="1" spc="50" dirty="0" smtClean="0">
                <a:ln w="9525" cmpd="sng">
                  <a:solidFill>
                    <a:schemeClr val="accent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rPr>
              <a:t>Javed Ahmed</a:t>
            </a:r>
            <a:endParaRPr lang="en-IN" b="1" spc="50" dirty="0">
              <a:ln w="9525" cmpd="sng">
                <a:solidFill>
                  <a:schemeClr val="accent1"/>
                </a:solidFill>
                <a:prstDash val="solid"/>
              </a:ln>
              <a:solidFill>
                <a:schemeClr val="tx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9" name="Rectangle 8"/>
          <p:cNvSpPr/>
          <p:nvPr/>
        </p:nvSpPr>
        <p:spPr>
          <a:xfrm>
            <a:off x="4691641" y="449937"/>
            <a:ext cx="2110811" cy="4571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2228438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Creation of timetable</a:t>
            </a:r>
            <a:endParaRPr lang="en-US" dirty="0"/>
          </a:p>
        </p:txBody>
      </p:sp>
      <p:sp>
        <p:nvSpPr>
          <p:cNvPr id="4" name="Content Placeholder 3"/>
          <p:cNvSpPr>
            <a:spLocks noGrp="1"/>
          </p:cNvSpPr>
          <p:nvPr>
            <p:ph idx="1"/>
          </p:nvPr>
        </p:nvSpPr>
        <p:spPr>
          <a:xfrm>
            <a:off x="677334" y="2160589"/>
            <a:ext cx="5094816" cy="3880773"/>
          </a:xfrm>
        </p:spPr>
        <p:txBody>
          <a:bodyPr/>
          <a:lstStyle/>
          <a:p>
            <a:r>
              <a:rPr lang="en-US" sz="2800" b="1" dirty="0" smtClean="0"/>
              <a:t>Front end</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It consist of text view , edit texts for id , day and 1</a:t>
            </a:r>
            <a:r>
              <a:rPr lang="en-US" sz="2800" baseline="30000" dirty="0" smtClean="0">
                <a:latin typeface="Times New Roman" pitchFamily="18" charset="0"/>
                <a:cs typeface="Times New Roman" pitchFamily="18" charset="0"/>
              </a:rPr>
              <a:t>st</a:t>
            </a:r>
            <a:r>
              <a:rPr lang="en-US" sz="2800" dirty="0" smtClean="0">
                <a:latin typeface="Times New Roman" pitchFamily="18" charset="0"/>
                <a:cs typeface="Times New Roman" pitchFamily="18" charset="0"/>
              </a:rPr>
              <a:t> period, 1</a:t>
            </a:r>
            <a:r>
              <a:rPr lang="en-US" sz="2800" baseline="30000" dirty="0" smtClean="0">
                <a:latin typeface="Times New Roman" pitchFamily="18" charset="0"/>
                <a:cs typeface="Times New Roman" pitchFamily="18" charset="0"/>
              </a:rPr>
              <a:t>st</a:t>
            </a:r>
            <a:r>
              <a:rPr lang="en-US" sz="2800" dirty="0" smtClean="0">
                <a:latin typeface="Times New Roman" pitchFamily="18" charset="0"/>
                <a:cs typeface="Times New Roman" pitchFamily="18" charset="0"/>
              </a:rPr>
              <a:t> period , 1</a:t>
            </a:r>
            <a:r>
              <a:rPr lang="en-US" sz="2800" baseline="30000" dirty="0" smtClean="0">
                <a:latin typeface="Times New Roman" pitchFamily="18" charset="0"/>
                <a:cs typeface="Times New Roman" pitchFamily="18" charset="0"/>
              </a:rPr>
              <a:t>st</a:t>
            </a:r>
            <a:r>
              <a:rPr lang="en-US" sz="2800" dirty="0" smtClean="0">
                <a:latin typeface="Times New Roman" pitchFamily="18" charset="0"/>
                <a:cs typeface="Times New Roman" pitchFamily="18" charset="0"/>
              </a:rPr>
              <a:t> period etc  and a button to create the timetable.</a:t>
            </a:r>
          </a:p>
          <a:p>
            <a:r>
              <a:rPr lang="en-US" sz="2800" b="1" dirty="0" smtClean="0">
                <a:latin typeface="Times New Roman" pitchFamily="18" charset="0"/>
                <a:cs typeface="Times New Roman" pitchFamily="18" charset="0"/>
              </a:rPr>
              <a:t>Back end : </a:t>
            </a:r>
            <a:r>
              <a:rPr lang="en-US" sz="2800" dirty="0" smtClean="0">
                <a:latin typeface="Times New Roman" pitchFamily="18" charset="0"/>
                <a:cs typeface="Times New Roman" pitchFamily="18" charset="0"/>
              </a:rPr>
              <a:t>database stores the data and display at the “view.php” page.</a:t>
            </a:r>
            <a:endParaRPr lang="en-US" sz="2800" dirty="0" smtClean="0"/>
          </a:p>
          <a:p>
            <a:endParaRPr lang="en-US" dirty="0"/>
          </a:p>
        </p:txBody>
      </p:sp>
      <p:pic>
        <p:nvPicPr>
          <p:cNvPr id="5" name="Picture 4" descr="C:\Users\Admin\Desktop\create.jpg"/>
          <p:cNvPicPr>
            <a:picLocks noChangeAspect="1" noChangeArrowheads="1"/>
          </p:cNvPicPr>
          <p:nvPr/>
        </p:nvPicPr>
        <p:blipFill>
          <a:blip r:embed="rId2"/>
          <a:srcRect/>
          <a:stretch>
            <a:fillRect/>
          </a:stretch>
        </p:blipFill>
        <p:spPr bwMode="auto">
          <a:xfrm>
            <a:off x="6050710" y="1416258"/>
            <a:ext cx="4883990" cy="460354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01859" y="1695450"/>
            <a:ext cx="8413591" cy="45148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1914" y="977232"/>
            <a:ext cx="7699915" cy="573074"/>
          </a:xfrm>
          <a:prstGeom prst="rect">
            <a:avLst/>
          </a:prstGeom>
        </p:spPr>
      </p:pic>
      <p:sp>
        <p:nvSpPr>
          <p:cNvPr id="6" name="Rectangle 5"/>
          <p:cNvSpPr/>
          <p:nvPr/>
        </p:nvSpPr>
        <p:spPr>
          <a:xfrm>
            <a:off x="701914" y="2418453"/>
            <a:ext cx="6096000" cy="2400657"/>
          </a:xfrm>
          <a:prstGeom prst="rect">
            <a:avLst/>
          </a:prstGeom>
        </p:spPr>
        <p:txBody>
          <a:bodyPr>
            <a:spAutoFit/>
          </a:bodyPr>
          <a:lstStyle/>
          <a:p>
            <a:pPr lvl="0">
              <a:lnSpc>
                <a:spcPct val="150000"/>
              </a:lnSpc>
            </a:pPr>
            <a:r>
              <a:rPr lang="en-US" sz="2000" dirty="0">
                <a:solidFill>
                  <a:prstClr val="black"/>
                </a:solidFill>
                <a:latin typeface="Times New Roman" pitchFamily="18" charset="0"/>
                <a:cs typeface="Times New Roman" pitchFamily="18" charset="0"/>
              </a:rPr>
              <a:t>The technology platform we used in our project is “Application platform”. </a:t>
            </a:r>
          </a:p>
          <a:p>
            <a:pPr marL="457200" lvl="0" indent="-457200">
              <a:lnSpc>
                <a:spcPct val="150000"/>
              </a:lnSpc>
              <a:buFontTx/>
              <a:buAutoNum type="arabicParenR"/>
            </a:pPr>
            <a:r>
              <a:rPr lang="en-US" sz="2000" dirty="0" err="1">
                <a:solidFill>
                  <a:prstClr val="black"/>
                </a:solidFill>
                <a:latin typeface="Times New Roman" pitchFamily="18" charset="0"/>
                <a:cs typeface="Times New Roman" pitchFamily="18" charset="0"/>
              </a:rPr>
              <a:t>Ampps</a:t>
            </a:r>
            <a:r>
              <a:rPr lang="en-US" sz="2000" dirty="0">
                <a:solidFill>
                  <a:prstClr val="black"/>
                </a:solidFill>
                <a:latin typeface="Times New Roman" pitchFamily="18" charset="0"/>
                <a:cs typeface="Times New Roman" pitchFamily="18" charset="0"/>
              </a:rPr>
              <a:t> </a:t>
            </a:r>
          </a:p>
          <a:p>
            <a:pPr marL="457200" lvl="0" indent="-457200">
              <a:lnSpc>
                <a:spcPct val="150000"/>
              </a:lnSpc>
              <a:buFontTx/>
              <a:buAutoNum type="arabicParenR"/>
            </a:pPr>
            <a:r>
              <a:rPr lang="en-US" sz="2000" dirty="0">
                <a:solidFill>
                  <a:prstClr val="black"/>
                </a:solidFill>
                <a:latin typeface="Times New Roman" pitchFamily="18" charset="0"/>
                <a:cs typeface="Times New Roman" pitchFamily="18" charset="0"/>
              </a:rPr>
              <a:t> </a:t>
            </a:r>
            <a:r>
              <a:rPr lang="en-US" sz="2000" dirty="0" err="1">
                <a:solidFill>
                  <a:prstClr val="black"/>
                </a:solidFill>
                <a:latin typeface="Times New Roman" pitchFamily="18" charset="0"/>
                <a:cs typeface="Times New Roman" pitchFamily="18" charset="0"/>
              </a:rPr>
              <a:t>mysql</a:t>
            </a:r>
            <a:r>
              <a:rPr lang="en-US" sz="2000" dirty="0">
                <a:solidFill>
                  <a:prstClr val="black"/>
                </a:solidFill>
                <a:latin typeface="Times New Roman" pitchFamily="18" charset="0"/>
                <a:cs typeface="Times New Roman" pitchFamily="18" charset="0"/>
              </a:rPr>
              <a:t> </a:t>
            </a:r>
          </a:p>
          <a:p>
            <a:pPr marL="457200" lvl="0" indent="-457200">
              <a:lnSpc>
                <a:spcPct val="150000"/>
              </a:lnSpc>
              <a:buFontTx/>
              <a:buAutoNum type="arabicParenR"/>
            </a:pPr>
            <a:r>
              <a:rPr lang="en-US" sz="2000" dirty="0">
                <a:solidFill>
                  <a:prstClr val="black"/>
                </a:solidFill>
                <a:latin typeface="Times New Roman" pitchFamily="18" charset="0"/>
                <a:cs typeface="Times New Roman" pitchFamily="18" charset="0"/>
              </a:rPr>
              <a:t>web browser.  </a:t>
            </a:r>
          </a:p>
        </p:txBody>
      </p:sp>
    </p:spTree>
    <p:extLst>
      <p:ext uri="{BB962C8B-B14F-4D97-AF65-F5344CB8AC3E}">
        <p14:creationId xmlns:p14="http://schemas.microsoft.com/office/powerpoint/2010/main" xmlns="" val="134070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4287" y="2429420"/>
            <a:ext cx="8790317" cy="1569660"/>
          </a:xfrm>
          <a:prstGeom prst="rect">
            <a:avLst/>
          </a:prstGeom>
        </p:spPr>
        <p:txBody>
          <a:bodyPr wrap="square">
            <a:spAutoFit/>
          </a:bodyPr>
          <a:lstStyle/>
          <a:p>
            <a:pPr marL="514350" indent="-514350">
              <a:buAutoNum type="arabicParenR"/>
            </a:pPr>
            <a:r>
              <a:rPr lang="en-US" sz="3200"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Reduce </a:t>
            </a:r>
            <a:r>
              <a:rPr lang="en-US" sz="3200" dirty="0">
                <a:ln w="0"/>
                <a:effectLst>
                  <a:outerShdw blurRad="38100" dist="19050" dir="2700000" algn="tl" rotWithShape="0">
                    <a:schemeClr val="dk1">
                      <a:alpha val="40000"/>
                    </a:schemeClr>
                  </a:outerShdw>
                </a:effectLst>
                <a:latin typeface="Times New Roman" pitchFamily="18" charset="0"/>
                <a:cs typeface="Times New Roman" pitchFamily="18" charset="0"/>
              </a:rPr>
              <a:t>redundancy.</a:t>
            </a:r>
          </a:p>
          <a:p>
            <a:pPr marL="514350" indent="-514350">
              <a:buAutoNum type="arabicParenR"/>
            </a:pPr>
            <a:r>
              <a:rPr lang="en-US" sz="3200" dirty="0">
                <a:ln w="0"/>
                <a:effectLst>
                  <a:outerShdw blurRad="38100" dist="19050" dir="2700000" algn="tl" rotWithShape="0">
                    <a:schemeClr val="dk1">
                      <a:alpha val="40000"/>
                    </a:schemeClr>
                  </a:outerShdw>
                </a:effectLst>
                <a:latin typeface="Times New Roman" pitchFamily="18" charset="0"/>
                <a:cs typeface="Times New Roman" pitchFamily="18" charset="0"/>
              </a:rPr>
              <a:t>Data security</a:t>
            </a:r>
          </a:p>
          <a:p>
            <a:pPr marL="514350" indent="-514350">
              <a:buAutoNum type="arabicParenR"/>
            </a:pPr>
            <a:r>
              <a:rPr lang="en-US" sz="3200" dirty="0">
                <a:ln w="0"/>
                <a:effectLst>
                  <a:outerShdw blurRad="38100" dist="19050" dir="2700000" algn="tl" rotWithShape="0">
                    <a:schemeClr val="dk1">
                      <a:alpha val="40000"/>
                    </a:schemeClr>
                  </a:outerShdw>
                </a:effectLst>
                <a:latin typeface="Times New Roman" pitchFamily="18" charset="0"/>
                <a:cs typeface="Times New Roman" pitchFamily="18" charset="0"/>
              </a:rPr>
              <a:t>Reduce paperwork</a:t>
            </a:r>
          </a:p>
        </p:txBody>
      </p:sp>
      <p:sp>
        <p:nvSpPr>
          <p:cNvPr id="8" name="Rectangle 7"/>
          <p:cNvSpPr/>
          <p:nvPr/>
        </p:nvSpPr>
        <p:spPr>
          <a:xfrm>
            <a:off x="370935" y="1323459"/>
            <a:ext cx="7297947" cy="769441"/>
          </a:xfrm>
          <a:prstGeom prst="rect">
            <a:avLst/>
          </a:prstGeom>
        </p:spPr>
        <p:txBody>
          <a:bodyPr wrap="square">
            <a:spAutoFit/>
          </a:bodyPr>
          <a:lstStyle/>
          <a:p>
            <a:pPr algn="ctr"/>
            <a:r>
              <a:rPr lang="en-US" sz="4400" b="1" dirty="0">
                <a:ln w="10541" cmpd="sng">
                  <a:solidFill>
                    <a:srgbClr val="7D7D7D">
                      <a:tint val="100000"/>
                      <a:shade val="100000"/>
                      <a:satMod val="110000"/>
                    </a:srgbClr>
                  </a:solidFill>
                  <a:prstDash val="solid"/>
                </a:ln>
                <a:latin typeface="Times New Roman" pitchFamily="18" charset="0"/>
                <a:cs typeface="Times New Roman" pitchFamily="18" charset="0"/>
              </a:rPr>
              <a:t>Application feature overview</a:t>
            </a:r>
          </a:p>
        </p:txBody>
      </p:sp>
    </p:spTree>
    <p:extLst>
      <p:ext uri="{BB962C8B-B14F-4D97-AF65-F5344CB8AC3E}">
        <p14:creationId xmlns:p14="http://schemas.microsoft.com/office/powerpoint/2010/main" xmlns="" val="50396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5992" y="517584"/>
            <a:ext cx="8367623" cy="5132717"/>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ounded Rectangle 4"/>
          <p:cNvSpPr/>
          <p:nvPr/>
        </p:nvSpPr>
        <p:spPr>
          <a:xfrm>
            <a:off x="1242204" y="879894"/>
            <a:ext cx="7401464" cy="38387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p:cNvSpPr/>
          <p:nvPr/>
        </p:nvSpPr>
        <p:spPr>
          <a:xfrm>
            <a:off x="1492369" y="1167586"/>
            <a:ext cx="6814868" cy="32633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Implementation and methodology</a:t>
            </a:r>
            <a:endParaRPr lang="en-IN" dirty="0"/>
          </a:p>
        </p:txBody>
      </p:sp>
      <p:sp>
        <p:nvSpPr>
          <p:cNvPr id="7" name="Rectangle 6"/>
          <p:cNvSpPr/>
          <p:nvPr/>
        </p:nvSpPr>
        <p:spPr>
          <a:xfrm>
            <a:off x="6211019" y="4589253"/>
            <a:ext cx="1293962" cy="45719"/>
          </a:xfrm>
          <a:prstGeom prst="rect">
            <a:avLst/>
          </a:prstGeom>
          <a:solidFill>
            <a:schemeClr val="bg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657600" y="4718649"/>
            <a:ext cx="2104845" cy="27863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769079" y="4961483"/>
            <a:ext cx="3881885" cy="49774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01733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5389" y="2164039"/>
            <a:ext cx="7289320" cy="3139321"/>
          </a:xfrm>
          <a:prstGeom prst="rect">
            <a:avLst/>
          </a:prstGeom>
        </p:spPr>
        <p:txBody>
          <a:bodyPr wrap="square">
            <a:spAutoFit/>
          </a:bodyPr>
          <a:lstStyle/>
          <a:p>
            <a:pPr>
              <a:lnSpc>
                <a:spcPct val="110000"/>
              </a:lnSpc>
            </a:pPr>
            <a:r>
              <a:rPr lang="en-US" sz="2400" dirty="0" smtClean="0">
                <a:latin typeface="Times New Roman" pitchFamily="18" charset="0"/>
                <a:cs typeface="Times New Roman" pitchFamily="18" charset="0"/>
              </a:rPr>
              <a:t>Implementation plans are the backbone of the  project</a:t>
            </a:r>
            <a:r>
              <a:rPr lang="en-US" dirty="0" smtClean="0">
                <a:latin typeface="Times New Roman" pitchFamily="18" charset="0"/>
                <a:cs typeface="Times New Roman" pitchFamily="18" charset="0"/>
              </a:rPr>
              <a:t>.</a:t>
            </a:r>
          </a:p>
          <a:p>
            <a:pPr>
              <a:lnSpc>
                <a:spcPct val="110000"/>
              </a:lnSpc>
            </a:pPr>
            <a:endParaRPr lang="en-US" dirty="0" smtClean="0">
              <a:latin typeface="Times New Roman" pitchFamily="18" charset="0"/>
              <a:cs typeface="Times New Roman" pitchFamily="18" charset="0"/>
            </a:endParaRPr>
          </a:p>
          <a:p>
            <a:pPr>
              <a:lnSpc>
                <a:spcPct val="110000"/>
              </a:lnSpc>
            </a:pP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1 ) Interface Implementation</a:t>
            </a:r>
          </a:p>
          <a:p>
            <a:pPr>
              <a:lnSpc>
                <a:spcPct val="110000"/>
              </a:lnSpc>
            </a:pPr>
            <a:r>
              <a:rPr lang="en-US" dirty="0" smtClean="0">
                <a:latin typeface="Times New Roman" pitchFamily="18" charset="0"/>
                <a:cs typeface="Times New Roman" pitchFamily="18" charset="0"/>
              </a:rPr>
              <a:t>       . Login </a:t>
            </a:r>
            <a:r>
              <a:rPr lang="en-US" dirty="0">
                <a:latin typeface="Times New Roman" pitchFamily="18" charset="0"/>
                <a:cs typeface="Times New Roman" pitchFamily="18" charset="0"/>
              </a:rPr>
              <a:t>Form</a:t>
            </a:r>
          </a:p>
          <a:p>
            <a:pPr>
              <a:lnSpc>
                <a:spcPct val="110000"/>
              </a:lnSpc>
            </a:pPr>
            <a:r>
              <a:rPr lang="en-US" dirty="0" smtClean="0">
                <a:latin typeface="Times New Roman" pitchFamily="18" charset="0"/>
                <a:cs typeface="Times New Roman" pitchFamily="18" charset="0"/>
              </a:rPr>
              <a:t>       . Dashboard</a:t>
            </a:r>
            <a:endParaRPr lang="en-US" dirty="0">
              <a:latin typeface="Times New Roman" pitchFamily="18" charset="0"/>
              <a:cs typeface="Times New Roman" pitchFamily="18" charset="0"/>
            </a:endParaRPr>
          </a:p>
          <a:p>
            <a:pPr>
              <a:lnSpc>
                <a:spcPct val="110000"/>
              </a:lnSpc>
            </a:pPr>
            <a:r>
              <a:rPr lang="en-US" dirty="0" smtClean="0">
                <a:latin typeface="Times New Roman" pitchFamily="18" charset="0"/>
                <a:cs typeface="Times New Roman" pitchFamily="18" charset="0"/>
              </a:rPr>
              <a:t>       . Display </a:t>
            </a:r>
            <a:r>
              <a:rPr lang="en-US" dirty="0">
                <a:latin typeface="Times New Roman" pitchFamily="18" charset="0"/>
                <a:cs typeface="Times New Roman" pitchFamily="18" charset="0"/>
              </a:rPr>
              <a:t>data</a:t>
            </a:r>
          </a:p>
          <a:p>
            <a:pPr>
              <a:lnSpc>
                <a:spcPct val="110000"/>
              </a:lnSpc>
              <a:buNone/>
            </a:pPr>
            <a:r>
              <a:rPr lang="en-US" sz="2400" b="1" dirty="0" smtClean="0">
                <a:latin typeface="Times New Roman" pitchFamily="18" charset="0"/>
                <a:cs typeface="Times New Roman" pitchFamily="18" charset="0"/>
              </a:rPr>
              <a:t> 2</a:t>
            </a:r>
            <a:r>
              <a:rPr lang="en-US" sz="2400" b="1" dirty="0">
                <a:latin typeface="Times New Roman" pitchFamily="18" charset="0"/>
                <a:cs typeface="Times New Roman" pitchFamily="18" charset="0"/>
              </a:rPr>
              <a:t>) Database Implementation</a:t>
            </a:r>
            <a:r>
              <a:rPr lang="en-US" sz="2400" dirty="0">
                <a:latin typeface="Times New Roman" pitchFamily="18" charset="0"/>
                <a:cs typeface="Times New Roman" pitchFamily="18" charset="0"/>
              </a:rPr>
              <a:t> </a:t>
            </a:r>
          </a:p>
          <a:p>
            <a:pPr>
              <a:lnSpc>
                <a:spcPct val="11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MYSQL </a:t>
            </a:r>
          </a:p>
          <a:p>
            <a:pPr>
              <a:lnSpc>
                <a:spcPct val="110000"/>
              </a:lnSpc>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phpMyAdmin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2662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585" y="2395384"/>
            <a:ext cx="7082287" cy="2067233"/>
          </a:xfrm>
          <a:prstGeom prst="rect">
            <a:avLst/>
          </a:prstGeom>
        </p:spPr>
        <p:txBody>
          <a:bodyPr wrap="square">
            <a:spAutoFit/>
          </a:bodyPr>
          <a:lstStyle/>
          <a:p>
            <a:pPr lvl="0">
              <a:lnSpc>
                <a:spcPct val="150000"/>
              </a:lnSpc>
              <a:spcBef>
                <a:spcPts val="1000"/>
              </a:spcBef>
            </a:pPr>
            <a:r>
              <a:rPr lang="en-US" sz="3200" b="1" dirty="0">
                <a:solidFill>
                  <a:prstClr val="black"/>
                </a:solidFill>
                <a:latin typeface="Times New Roman" pitchFamily="18" charset="0"/>
                <a:cs typeface="Times New Roman" pitchFamily="18" charset="0"/>
              </a:rPr>
              <a:t>3 ) Logic Implementation </a:t>
            </a:r>
          </a:p>
          <a:p>
            <a:pPr marL="228600" lvl="0" indent="-228600">
              <a:spcBef>
                <a:spcPts val="1000"/>
              </a:spcBef>
            </a:pPr>
            <a:r>
              <a:rPr lang="en-US" sz="2400" b="1" dirty="0">
                <a:ln w="6600">
                  <a:solidFill>
                    <a:srgbClr val="ED7D31"/>
                  </a:solidFill>
                  <a:prstDash val="solid"/>
                </a:ln>
                <a:solidFill>
                  <a:srgbClr val="FFFFFF"/>
                </a:solidFill>
                <a:effectLst>
                  <a:outerShdw dist="38100" dir="2700000" algn="tl" rotWithShape="0">
                    <a:srgbClr val="ED7D31"/>
                  </a:outerShdw>
                </a:effectLst>
                <a:latin typeface="Times New Roman" pitchFamily="18" charset="0"/>
                <a:cs typeface="Times New Roman" pitchFamily="18" charset="0"/>
              </a:rPr>
              <a:t>   </a:t>
            </a:r>
            <a:r>
              <a:rPr lang="en-US" sz="2400" dirty="0">
                <a:solidFill>
                  <a:prstClr val="black"/>
                </a:solidFill>
                <a:latin typeface="Times New Roman" pitchFamily="18" charset="0"/>
                <a:cs typeface="Times New Roman" pitchFamily="18" charset="0"/>
              </a:rPr>
              <a:t>Implementation of the logic of the timetable (Algorithm), </a:t>
            </a:r>
            <a:r>
              <a:rPr lang="en-US" sz="2400" dirty="0" smtClean="0">
                <a:solidFill>
                  <a:prstClr val="black"/>
                </a:solidFill>
                <a:latin typeface="Times New Roman" pitchFamily="18" charset="0"/>
                <a:cs typeface="Times New Roman" pitchFamily="18" charset="0"/>
              </a:rPr>
              <a:t>constraints </a:t>
            </a:r>
            <a:r>
              <a:rPr lang="en-US" sz="2400" dirty="0">
                <a:solidFill>
                  <a:prstClr val="black"/>
                </a:solidFill>
                <a:latin typeface="Times New Roman" pitchFamily="18" charset="0"/>
                <a:cs typeface="Times New Roman" pitchFamily="18" charset="0"/>
              </a:rPr>
              <a:t>or rules, verification, timetable generation, view, delete and edit operations.</a:t>
            </a:r>
            <a:endParaRPr lang="en-IN" sz="2400" b="1" dirty="0">
              <a:ln w="6600">
                <a:solidFill>
                  <a:srgbClr val="ED7D31"/>
                </a:solidFill>
                <a:prstDash val="solid"/>
              </a:ln>
              <a:solidFill>
                <a:srgbClr val="FFFFFF"/>
              </a:solidFill>
              <a:effectLst>
                <a:outerShdw dist="38100" dir="2700000" algn="tl" rotWithShape="0">
                  <a:srgbClr val="ED7D31"/>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73926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30" y="898168"/>
            <a:ext cx="3001143" cy="701731"/>
          </a:xfrm>
          <a:prstGeom prst="rect">
            <a:avLst/>
          </a:prstGeom>
        </p:spPr>
        <p:txBody>
          <a:bodyPr wrap="none">
            <a:spAutoFit/>
          </a:bodyPr>
          <a:lstStyle/>
          <a:p>
            <a:pPr lvl="0">
              <a:lnSpc>
                <a:spcPct val="90000"/>
              </a:lnSpc>
              <a:spcBef>
                <a:spcPct val="0"/>
              </a:spcBef>
              <a:defRPr/>
            </a:pPr>
            <a:r>
              <a:rPr lang="en-US" sz="4400" dirty="0">
                <a:solidFill>
                  <a:prstClr val="black"/>
                </a:solidFill>
                <a:latin typeface="Calibri Light"/>
              </a:rPr>
              <a:t>Admin Login</a:t>
            </a:r>
          </a:p>
        </p:txBody>
      </p:sp>
      <p:pic>
        <p:nvPicPr>
          <p:cNvPr id="5" name="Picture 4" descr="C:\Users\Admin\Desktop\login.jpg"/>
          <p:cNvPicPr>
            <a:picLocks noChangeAspect="1" noChangeArrowheads="1"/>
          </p:cNvPicPr>
          <p:nvPr/>
        </p:nvPicPr>
        <p:blipFill>
          <a:blip r:embed="rId2"/>
          <a:srcRect/>
          <a:stretch>
            <a:fillRect/>
          </a:stretch>
        </p:blipFill>
        <p:spPr bwMode="auto">
          <a:xfrm>
            <a:off x="509227" y="1657350"/>
            <a:ext cx="7987073" cy="4915978"/>
          </a:xfrm>
          <a:prstGeom prst="rect">
            <a:avLst/>
          </a:prstGeom>
          <a:noFill/>
        </p:spPr>
      </p:pic>
    </p:spTree>
    <p:extLst>
      <p:ext uri="{BB962C8B-B14F-4D97-AF65-F5344CB8AC3E}">
        <p14:creationId xmlns:p14="http://schemas.microsoft.com/office/powerpoint/2010/main" xmlns="" val="373258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446" y="731750"/>
            <a:ext cx="3434851" cy="701731"/>
          </a:xfrm>
          <a:prstGeom prst="rect">
            <a:avLst/>
          </a:prstGeom>
        </p:spPr>
        <p:txBody>
          <a:bodyPr wrap="none">
            <a:spAutoFit/>
          </a:bodyPr>
          <a:lstStyle/>
          <a:p>
            <a:pPr lvl="0">
              <a:lnSpc>
                <a:spcPct val="90000"/>
              </a:lnSpc>
              <a:spcBef>
                <a:spcPct val="0"/>
              </a:spcBef>
              <a:defRPr/>
            </a:pPr>
            <a:r>
              <a:rPr lang="en-US" sz="4400" dirty="0">
                <a:solidFill>
                  <a:prstClr val="black"/>
                </a:solidFill>
                <a:latin typeface="Calibri Light"/>
              </a:rPr>
              <a:t>Student Login </a:t>
            </a:r>
          </a:p>
        </p:txBody>
      </p:sp>
      <p:pic>
        <p:nvPicPr>
          <p:cNvPr id="5" name="Picture 4" descr="C:\Users\Admin\Desktop\st login.jpg"/>
          <p:cNvPicPr>
            <a:picLocks noChangeAspect="1" noChangeArrowheads="1"/>
          </p:cNvPicPr>
          <p:nvPr/>
        </p:nvPicPr>
        <p:blipFill>
          <a:blip r:embed="rId2"/>
          <a:srcRect/>
          <a:stretch>
            <a:fillRect/>
          </a:stretch>
        </p:blipFill>
        <p:spPr bwMode="auto">
          <a:xfrm>
            <a:off x="699732" y="1562100"/>
            <a:ext cx="8234718" cy="5295899"/>
          </a:xfrm>
          <a:prstGeom prst="rect">
            <a:avLst/>
          </a:prstGeom>
          <a:solidFill>
            <a:schemeClr val="accent2">
              <a:lumMod val="60000"/>
              <a:lumOff val="40000"/>
            </a:schemeClr>
          </a:solidFill>
        </p:spPr>
      </p:pic>
    </p:spTree>
    <p:extLst>
      <p:ext uri="{BB962C8B-B14F-4D97-AF65-F5344CB8AC3E}">
        <p14:creationId xmlns:p14="http://schemas.microsoft.com/office/powerpoint/2010/main" xmlns="" val="75095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247" y="533342"/>
            <a:ext cx="2638607" cy="701731"/>
          </a:xfrm>
          <a:prstGeom prst="rect">
            <a:avLst/>
          </a:prstGeom>
        </p:spPr>
        <p:txBody>
          <a:bodyPr wrap="none">
            <a:spAutoFit/>
          </a:bodyPr>
          <a:lstStyle/>
          <a:p>
            <a:pPr lvl="0">
              <a:lnSpc>
                <a:spcPct val="90000"/>
              </a:lnSpc>
              <a:spcBef>
                <a:spcPct val="0"/>
              </a:spcBef>
              <a:defRPr/>
            </a:pPr>
            <a:r>
              <a:rPr lang="en-US" sz="4400" dirty="0">
                <a:solidFill>
                  <a:prstClr val="black"/>
                </a:solidFill>
                <a:latin typeface="Calibri Light"/>
              </a:rPr>
              <a:t>Dashboard</a:t>
            </a:r>
          </a:p>
        </p:txBody>
      </p:sp>
      <p:pic>
        <p:nvPicPr>
          <p:cNvPr id="5" name="Picture 4" descr="C:\Users\Admin\Desktop\dash.jpg"/>
          <p:cNvPicPr>
            <a:picLocks noChangeAspect="1" noChangeArrowheads="1"/>
          </p:cNvPicPr>
          <p:nvPr/>
        </p:nvPicPr>
        <p:blipFill>
          <a:blip r:embed="rId2"/>
          <a:srcRect/>
          <a:stretch>
            <a:fillRect/>
          </a:stretch>
        </p:blipFill>
        <p:spPr bwMode="auto">
          <a:xfrm>
            <a:off x="718868" y="1526876"/>
            <a:ext cx="7364083" cy="5426015"/>
          </a:xfrm>
          <a:prstGeom prst="rect">
            <a:avLst/>
          </a:prstGeom>
          <a:noFill/>
        </p:spPr>
      </p:pic>
    </p:spTree>
    <p:extLst>
      <p:ext uri="{BB962C8B-B14F-4D97-AF65-F5344CB8AC3E}">
        <p14:creationId xmlns:p14="http://schemas.microsoft.com/office/powerpoint/2010/main" xmlns="" val="415358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AUTOMATICALLY TIMETABLE </a:t>
            </a:r>
            <a:br>
              <a:rPr lang="en-US" dirty="0" smtClean="0">
                <a:solidFill>
                  <a:schemeClr val="bg2">
                    <a:lumMod val="10000"/>
                  </a:schemeClr>
                </a:solidFill>
              </a:rPr>
            </a:br>
            <a:r>
              <a:rPr lang="en-US" dirty="0">
                <a:solidFill>
                  <a:schemeClr val="bg2">
                    <a:lumMod val="10000"/>
                  </a:schemeClr>
                </a:solidFill>
              </a:rPr>
              <a:t> </a:t>
            </a:r>
            <a:r>
              <a:rPr lang="en-US" dirty="0" smtClean="0">
                <a:solidFill>
                  <a:schemeClr val="bg2">
                    <a:lumMod val="10000"/>
                  </a:schemeClr>
                </a:solidFill>
              </a:rPr>
              <a:t>           GENERATION</a:t>
            </a:r>
            <a:endParaRPr lang="en-IN" dirty="0">
              <a:solidFill>
                <a:schemeClr val="bg2">
                  <a:lumMod val="10000"/>
                </a:schemeClr>
              </a:solidFill>
            </a:endParaRPr>
          </a:p>
        </p:txBody>
      </p:sp>
      <p:sp>
        <p:nvSpPr>
          <p:cNvPr id="3" name="Content Placeholder 2"/>
          <p:cNvSpPr>
            <a:spLocks noGrp="1"/>
          </p:cNvSpPr>
          <p:nvPr>
            <p:ph idx="1"/>
          </p:nvPr>
        </p:nvSpPr>
        <p:spPr/>
        <p:txBody>
          <a:bodyPr/>
          <a:lstStyle/>
          <a:p>
            <a:pPr marL="0" indent="0">
              <a:buNone/>
            </a:pPr>
            <a:r>
              <a:rPr lang="en-US" dirty="0" smtClean="0"/>
              <a:t>Submitted by:-</a:t>
            </a:r>
          </a:p>
          <a:p>
            <a:pPr marL="0" indent="0">
              <a:buNone/>
            </a:pPr>
            <a:r>
              <a:rPr lang="en-US" dirty="0" smtClean="0"/>
              <a:t>1.USAMA ASIF :18DCS067</a:t>
            </a:r>
          </a:p>
          <a:p>
            <a:pPr marL="0" indent="0">
              <a:buNone/>
            </a:pPr>
            <a:r>
              <a:rPr lang="en-US" dirty="0" smtClean="0"/>
              <a:t>2.UROOSA      :15DCS0060</a:t>
            </a:r>
          </a:p>
          <a:p>
            <a:pPr marL="0" indent="0">
              <a:buNone/>
            </a:pPr>
            <a:r>
              <a:rPr lang="en-US" dirty="0" smtClean="0"/>
              <a:t>3.SHIFA NOOR :18DCS062</a:t>
            </a:r>
          </a:p>
          <a:p>
            <a:pPr marL="0" indent="0">
              <a:buNone/>
            </a:pPr>
            <a:r>
              <a:rPr lang="en-US" dirty="0" smtClean="0"/>
              <a:t>4.SADIQ WASIM :</a:t>
            </a:r>
          </a:p>
          <a:p>
            <a:pPr marL="0" indent="0">
              <a:buNone/>
            </a:pPr>
            <a:r>
              <a:rPr lang="en-US" dirty="0" smtClean="0"/>
              <a:t> </a:t>
            </a:r>
          </a:p>
          <a:p>
            <a:pPr marL="0" indent="0">
              <a:buNone/>
            </a:pPr>
            <a:endParaRPr lang="en-IN" dirty="0"/>
          </a:p>
        </p:txBody>
      </p:sp>
    </p:spTree>
    <p:extLst>
      <p:ext uri="{BB962C8B-B14F-4D97-AF65-F5344CB8AC3E}">
        <p14:creationId xmlns:p14="http://schemas.microsoft.com/office/powerpoint/2010/main" xmlns="" val="353346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504" y="869772"/>
            <a:ext cx="1750094" cy="701731"/>
          </a:xfrm>
          <a:prstGeom prst="rect">
            <a:avLst/>
          </a:prstGeom>
        </p:spPr>
        <p:txBody>
          <a:bodyPr wrap="none">
            <a:spAutoFit/>
          </a:bodyPr>
          <a:lstStyle/>
          <a:p>
            <a:pPr lvl="0">
              <a:lnSpc>
                <a:spcPct val="90000"/>
              </a:lnSpc>
              <a:spcBef>
                <a:spcPct val="0"/>
              </a:spcBef>
              <a:defRPr/>
            </a:pPr>
            <a:r>
              <a:rPr lang="en-US" sz="4400" dirty="0">
                <a:solidFill>
                  <a:prstClr val="black"/>
                </a:solidFill>
                <a:latin typeface="Calibri Light"/>
              </a:rPr>
              <a:t>Entries</a:t>
            </a:r>
          </a:p>
        </p:txBody>
      </p:sp>
      <p:pic>
        <p:nvPicPr>
          <p:cNvPr id="5" name="Picture 4" descr="C:\Users\Admin\Desktop\create.jpg"/>
          <p:cNvPicPr>
            <a:picLocks noChangeAspect="1" noChangeArrowheads="1"/>
          </p:cNvPicPr>
          <p:nvPr/>
        </p:nvPicPr>
        <p:blipFill>
          <a:blip r:embed="rId2"/>
          <a:srcRect/>
          <a:stretch>
            <a:fillRect/>
          </a:stretch>
        </p:blipFill>
        <p:spPr bwMode="auto">
          <a:xfrm>
            <a:off x="526210" y="1835358"/>
            <a:ext cx="7417640" cy="4603542"/>
          </a:xfrm>
          <a:prstGeom prst="rect">
            <a:avLst/>
          </a:prstGeom>
          <a:noFill/>
        </p:spPr>
      </p:pic>
    </p:spTree>
    <p:extLst>
      <p:ext uri="{BB962C8B-B14F-4D97-AF65-F5344CB8AC3E}">
        <p14:creationId xmlns:p14="http://schemas.microsoft.com/office/powerpoint/2010/main" xmlns="" val="237139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136" y="645486"/>
            <a:ext cx="2445093" cy="701731"/>
          </a:xfrm>
          <a:prstGeom prst="rect">
            <a:avLst/>
          </a:prstGeom>
        </p:spPr>
        <p:txBody>
          <a:bodyPr wrap="none">
            <a:spAutoFit/>
          </a:bodyPr>
          <a:lstStyle/>
          <a:p>
            <a:pPr lvl="0">
              <a:lnSpc>
                <a:spcPct val="90000"/>
              </a:lnSpc>
              <a:spcBef>
                <a:spcPct val="0"/>
              </a:spcBef>
              <a:defRPr/>
            </a:pPr>
            <a:r>
              <a:rPr lang="en-US" sz="4400" dirty="0">
                <a:solidFill>
                  <a:prstClr val="black"/>
                </a:solidFill>
                <a:latin typeface="Calibri Light"/>
              </a:rPr>
              <a:t>Timetable</a:t>
            </a:r>
          </a:p>
        </p:txBody>
      </p:sp>
      <p:pic>
        <p:nvPicPr>
          <p:cNvPr id="5" name="Picture 4" descr="C:\Users\Admin\Desktop\view.jpg"/>
          <p:cNvPicPr>
            <a:picLocks noChangeAspect="1" noChangeArrowheads="1"/>
          </p:cNvPicPr>
          <p:nvPr/>
        </p:nvPicPr>
        <p:blipFill>
          <a:blip r:embed="rId2"/>
          <a:srcRect/>
          <a:stretch>
            <a:fillRect/>
          </a:stretch>
        </p:blipFill>
        <p:spPr bwMode="auto">
          <a:xfrm>
            <a:off x="531962" y="1600200"/>
            <a:ext cx="8301487" cy="4457699"/>
          </a:xfrm>
          <a:prstGeom prst="rect">
            <a:avLst/>
          </a:prstGeom>
          <a:noFill/>
        </p:spPr>
      </p:pic>
    </p:spTree>
    <p:extLst>
      <p:ext uri="{BB962C8B-B14F-4D97-AF65-F5344CB8AC3E}">
        <p14:creationId xmlns:p14="http://schemas.microsoft.com/office/powerpoint/2010/main" xmlns="" val="405032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0617" y="485962"/>
            <a:ext cx="4448654" cy="830997"/>
          </a:xfrm>
          <a:prstGeom prst="rect">
            <a:avLst/>
          </a:prstGeom>
        </p:spPr>
        <p:txBody>
          <a:bodyPr wrap="none">
            <a:spAutoFit/>
          </a:bodyPr>
          <a:lstStyle/>
          <a:p>
            <a:r>
              <a:rPr lang="en-US" sz="4800" b="1" dirty="0">
                <a:solidFill>
                  <a:prstClr val="black"/>
                </a:solidFill>
                <a:latin typeface="Times New Roman" pitchFamily="18" charset="0"/>
                <a:cs typeface="Times New Roman" pitchFamily="18" charset="0"/>
              </a:rPr>
              <a:t>CONCLUSION</a:t>
            </a:r>
            <a:r>
              <a:rPr lang="en-US" sz="2900" b="1" dirty="0">
                <a:solidFill>
                  <a:prstClr val="black"/>
                </a:solidFill>
                <a:latin typeface="Times New Roman" pitchFamily="18" charset="0"/>
                <a:cs typeface="Times New Roman" pitchFamily="18" charset="0"/>
              </a:rPr>
              <a:t> </a:t>
            </a:r>
            <a:endParaRPr lang="en-IN" dirty="0"/>
          </a:p>
        </p:txBody>
      </p:sp>
      <p:sp>
        <p:nvSpPr>
          <p:cNvPr id="5" name="Rectangle 4"/>
          <p:cNvSpPr/>
          <p:nvPr/>
        </p:nvSpPr>
        <p:spPr>
          <a:xfrm>
            <a:off x="828136" y="1894019"/>
            <a:ext cx="8082951" cy="3323987"/>
          </a:xfrm>
          <a:prstGeom prst="rect">
            <a:avLst/>
          </a:prstGeom>
        </p:spPr>
        <p:txBody>
          <a:bodyPr wrap="square">
            <a:spAutoFit/>
          </a:bodyPr>
          <a:lstStyle/>
          <a:p>
            <a:pPr lvl="0">
              <a:lnSpc>
                <a:spcPct val="150000"/>
              </a:lnSpc>
              <a:spcBef>
                <a:spcPts val="1000"/>
              </a:spcBef>
            </a:pPr>
            <a:r>
              <a:rPr lang="en-US" sz="2000" dirty="0">
                <a:solidFill>
                  <a:prstClr val="black"/>
                </a:solidFill>
                <a:latin typeface="Times New Roman" pitchFamily="18" charset="0"/>
                <a:cs typeface="Times New Roman" pitchFamily="18" charset="0"/>
              </a:rPr>
              <a:t>The application will make the procedure of time table generation easier consistently which may otherwise need to be done using spread sheet manually which might lead to constraints problem that are strenuous to establish when time table is generated physically. The purpose of the algorithm is to generate a timetable schedule mechanically. The algorithm includes many techniques, aimed at improving the efficiency of the search operation. Effective time management is what makes success possible.</a:t>
            </a:r>
            <a:endParaRPr lang="en-IN" sz="2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40014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43464" y="362308"/>
            <a:ext cx="8341744" cy="5710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802921" y="1285333"/>
            <a:ext cx="5822830" cy="3692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424024" y="1651956"/>
            <a:ext cx="4727275" cy="29588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THANK YOU</a:t>
            </a:r>
            <a:endParaRPr lang="en-IN" dirty="0">
              <a:solidFill>
                <a:schemeClr val="tx1">
                  <a:lumMod val="95000"/>
                  <a:lumOff val="5000"/>
                </a:schemeClr>
              </a:solidFill>
            </a:endParaRPr>
          </a:p>
        </p:txBody>
      </p:sp>
      <p:sp>
        <p:nvSpPr>
          <p:cNvPr id="9" name="Rectangle 8"/>
          <p:cNvSpPr/>
          <p:nvPr/>
        </p:nvSpPr>
        <p:spPr>
          <a:xfrm>
            <a:off x="4011282" y="4977439"/>
            <a:ext cx="1742537" cy="3019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476445" y="5279366"/>
            <a:ext cx="3001993" cy="586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064370" y="4727275"/>
            <a:ext cx="1181819" cy="6901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41918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595" y="582067"/>
            <a:ext cx="8867955" cy="4770537"/>
          </a:xfrm>
          <a:prstGeom prst="rect">
            <a:avLst/>
          </a:prstGeom>
        </p:spPr>
        <p:txBody>
          <a:bodyPr wrap="square">
            <a:spAutoFit/>
          </a:bodyPr>
          <a:lstStyle/>
          <a:p>
            <a:pPr lvl="0" algn="ctr"/>
            <a:endParaRPr lang="en-US" sz="4800" b="1" dirty="0">
              <a:ln w="9525">
                <a:solidFill>
                  <a:prstClr val="white"/>
                </a:solidFill>
                <a:prstDash val="solid"/>
              </a:ln>
              <a:solidFill>
                <a:prstClr val="black"/>
              </a:solidFill>
              <a:effectLst>
                <a:outerShdw blurRad="12700" dist="38100" dir="2700000" algn="tl" rotWithShape="0">
                  <a:prstClr val="white">
                    <a:lumMod val="50000"/>
                  </a:prstClr>
                </a:outerShdw>
              </a:effectLst>
              <a:latin typeface="Times New Roman" pitchFamily="18" charset="0"/>
              <a:cs typeface="Times New Roman" pitchFamily="18" charset="0"/>
            </a:endParaRPr>
          </a:p>
          <a:p>
            <a:pPr lvl="0" algn="ctr"/>
            <a:r>
              <a:rPr lang="en-US" sz="4800" b="1" dirty="0">
                <a:ln w="9525">
                  <a:solidFill>
                    <a:prstClr val="white"/>
                  </a:solidFill>
                  <a:prstDash val="solid"/>
                </a:ln>
                <a:solidFill>
                  <a:prstClr val="black"/>
                </a:solidFill>
                <a:effectLst>
                  <a:outerShdw blurRad="12700" dist="38100" dir="2700000" algn="tl" rotWithShape="0">
                    <a:prstClr val="white">
                      <a:lumMod val="50000"/>
                    </a:prstClr>
                  </a:outerShdw>
                </a:effectLst>
                <a:latin typeface="Times New Roman" pitchFamily="18" charset="0"/>
                <a:cs typeface="Times New Roman" pitchFamily="18" charset="0"/>
              </a:rPr>
              <a:t>Introduction</a:t>
            </a:r>
          </a:p>
          <a:p>
            <a:pPr lvl="0"/>
            <a:endParaRPr lang="en-US" sz="2800" dirty="0">
              <a:solidFill>
                <a:prstClr val="black"/>
              </a:solidFill>
              <a:latin typeface="Times New Roman" pitchFamily="18" charset="0"/>
              <a:cs typeface="Times New Roman" pitchFamily="18" charset="0"/>
            </a:endParaRPr>
          </a:p>
          <a:p>
            <a:pPr lvl="0"/>
            <a:r>
              <a:rPr lang="en-US" sz="2000" dirty="0">
                <a:solidFill>
                  <a:prstClr val="black"/>
                </a:solidFill>
                <a:latin typeface="Times New Roman" pitchFamily="18" charset="0"/>
                <a:cs typeface="Times New Roman" pitchFamily="18" charset="0"/>
              </a:rPr>
              <a:t>Title of our project is “Automatic time table </a:t>
            </a:r>
            <a:r>
              <a:rPr lang="en-US" sz="2000" dirty="0" err="1" smtClean="0">
                <a:solidFill>
                  <a:prstClr val="black"/>
                </a:solidFill>
                <a:latin typeface="Times New Roman" pitchFamily="18" charset="0"/>
                <a:cs typeface="Times New Roman" pitchFamily="18" charset="0"/>
              </a:rPr>
              <a:t>generation”.</a:t>
            </a:r>
            <a:r>
              <a:rPr lang="en-US" sz="2000" dirty="0" err="1">
                <a:solidFill>
                  <a:prstClr val="black"/>
                </a:solidFill>
                <a:latin typeface="Times New Roman" pitchFamily="18" charset="0"/>
                <a:cs typeface="Times New Roman" pitchFamily="18" charset="0"/>
              </a:rPr>
              <a:t>As</a:t>
            </a:r>
            <a:r>
              <a:rPr lang="en-US" sz="2000" dirty="0">
                <a:solidFill>
                  <a:prstClr val="black"/>
                </a:solidFill>
                <a:latin typeface="Times New Roman" pitchFamily="18" charset="0"/>
                <a:cs typeface="Times New Roman" pitchFamily="18" charset="0"/>
              </a:rPr>
              <a:t> the name suggests , it is an application which generates timetable .It is a simple, easily understandable, portable and efficient application.</a:t>
            </a:r>
          </a:p>
          <a:p>
            <a:pPr lvl="0"/>
            <a:r>
              <a:rPr lang="en-US" sz="2000" dirty="0">
                <a:solidFill>
                  <a:prstClr val="black"/>
                </a:solidFill>
                <a:latin typeface="Times New Roman" pitchFamily="18" charset="0"/>
                <a:cs typeface="Times New Roman" pitchFamily="18" charset="0"/>
              </a:rPr>
              <a:t>It could automatically generate good quality time tables within </a:t>
            </a:r>
            <a:r>
              <a:rPr lang="en-US" sz="2000" dirty="0" err="1">
                <a:solidFill>
                  <a:prstClr val="black"/>
                </a:solidFill>
                <a:latin typeface="Times New Roman" pitchFamily="18" charset="0"/>
                <a:cs typeface="Times New Roman" pitchFamily="18" charset="0"/>
              </a:rPr>
              <a:t>seconds.Normally</a:t>
            </a:r>
            <a:r>
              <a:rPr lang="en-US" sz="2000" dirty="0">
                <a:solidFill>
                  <a:prstClr val="black"/>
                </a:solidFill>
                <a:latin typeface="Times New Roman" pitchFamily="18" charset="0"/>
                <a:cs typeface="Times New Roman" pitchFamily="18" charset="0"/>
              </a:rPr>
              <a:t> ,timetable generation done manually. Preparing timetable manually consumes a lot of time. So, our aim here is to develop a simple, easily understandable, efficient and portable application, which could automatically generate good quality timetable quickly.</a:t>
            </a:r>
          </a:p>
          <a:p>
            <a:pPr lvl="0"/>
            <a:endParaRPr lang="en-US" sz="2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3633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23026" y="1465719"/>
            <a:ext cx="8350370" cy="4171398"/>
          </a:xfrm>
          <a:prstGeom prst="rect">
            <a:avLst/>
          </a:prstGeom>
        </p:spPr>
        <p:txBody>
          <a:bodyPr wrap="square">
            <a:spAutoFit/>
          </a:bodyPr>
          <a:lstStyle/>
          <a:p>
            <a:pPr lvl="0" algn="just">
              <a:lnSpc>
                <a:spcPct val="90000"/>
              </a:lnSpc>
              <a:spcBef>
                <a:spcPts val="1000"/>
              </a:spcBef>
            </a:pPr>
            <a:r>
              <a:rPr lang="en-US" sz="2800" dirty="0">
                <a:solidFill>
                  <a:prstClr val="black"/>
                </a:solidFill>
                <a:latin typeface="Times New Roman" pitchFamily="18" charset="0"/>
                <a:cs typeface="Times New Roman" pitchFamily="18" charset="0"/>
              </a:rPr>
              <a:t> </a:t>
            </a:r>
          </a:p>
          <a:p>
            <a:pPr lvl="0" algn="just">
              <a:lnSpc>
                <a:spcPct val="90000"/>
              </a:lnSpc>
              <a:spcBef>
                <a:spcPts val="1000"/>
              </a:spcBef>
            </a:pPr>
            <a:r>
              <a:rPr lang="en-US" sz="4800" b="1" dirty="0" smtClean="0">
                <a:ln w="9525">
                  <a:solidFill>
                    <a:prstClr val="white"/>
                  </a:solidFill>
                  <a:prstDash val="solid"/>
                </a:ln>
                <a:solidFill>
                  <a:prstClr val="black"/>
                </a:solidFill>
                <a:effectLst>
                  <a:outerShdw blurRad="12700" dist="38100" dir="2700000" algn="tl" rotWithShape="0">
                    <a:prstClr val="white">
                      <a:lumMod val="50000"/>
                    </a:prstClr>
                  </a:outerShdw>
                </a:effectLst>
                <a:latin typeface="Times New Roman" pitchFamily="18" charset="0"/>
                <a:cs typeface="Times New Roman" pitchFamily="18" charset="0"/>
              </a:rPr>
              <a:t>What </a:t>
            </a:r>
            <a:r>
              <a:rPr lang="en-US" sz="4800" b="1" dirty="0">
                <a:ln w="9525">
                  <a:solidFill>
                    <a:prstClr val="white"/>
                  </a:solidFill>
                  <a:prstDash val="solid"/>
                </a:ln>
                <a:solidFill>
                  <a:prstClr val="black"/>
                </a:solidFill>
                <a:effectLst>
                  <a:outerShdw blurRad="12700" dist="38100" dir="2700000" algn="tl" rotWithShape="0">
                    <a:prstClr val="white">
                      <a:lumMod val="50000"/>
                    </a:prstClr>
                  </a:outerShdw>
                </a:effectLst>
                <a:latin typeface="Times New Roman" pitchFamily="18" charset="0"/>
                <a:cs typeface="Times New Roman" pitchFamily="18" charset="0"/>
              </a:rPr>
              <a:t>is the objective?</a:t>
            </a:r>
          </a:p>
          <a:p>
            <a:pPr lvl="0" algn="just">
              <a:lnSpc>
                <a:spcPct val="150000"/>
              </a:lnSpc>
              <a:spcBef>
                <a:spcPts val="1000"/>
              </a:spcBef>
            </a:pPr>
            <a:r>
              <a:rPr lang="en-US" sz="2000" dirty="0">
                <a:solidFill>
                  <a:prstClr val="black"/>
                </a:solidFill>
                <a:latin typeface="Times New Roman" pitchFamily="18" charset="0"/>
                <a:ea typeface="Calibri" pitchFamily="34" charset="0"/>
                <a:cs typeface="Times New Roman" pitchFamily="18" charset="0"/>
              </a:rPr>
              <a:t> </a:t>
            </a:r>
            <a:r>
              <a:rPr lang="en-US" sz="2000" dirty="0">
                <a:solidFill>
                  <a:prstClr val="black"/>
                </a:solidFill>
                <a:latin typeface="Times New Roman" pitchFamily="18" charset="0"/>
                <a:cs typeface="Times New Roman" pitchFamily="18" charset="0"/>
              </a:rPr>
              <a:t>The application will make the procedure of time table generation easier consistently which may otherwise need to be done using spread sheet manually which might lead to constraints problem that are strenuous to establish when time table is generated physically. The purpose of the algorithm is to generate a timetable schedule mechanically. Our objective is to</a:t>
            </a:r>
            <a:r>
              <a:rPr lang="en-US" sz="2000" dirty="0">
                <a:solidFill>
                  <a:prstClr val="black"/>
                </a:solidFill>
                <a:latin typeface="Times New Roman" pitchFamily="18" charset="0"/>
                <a:ea typeface="Calibri" pitchFamily="34" charset="0"/>
                <a:cs typeface="Times New Roman" pitchFamily="18" charset="0"/>
              </a:rPr>
              <a:t> increase accuracy of proposed system and </a:t>
            </a:r>
            <a:r>
              <a:rPr lang="en-US" sz="2000" dirty="0">
                <a:ln w="0"/>
                <a:solidFill>
                  <a:prstClr val="black"/>
                </a:solidFill>
                <a:latin typeface="Times New Roman" pitchFamily="18" charset="0"/>
                <a:ea typeface="Calibri" pitchFamily="34" charset="0"/>
                <a:cs typeface="Times New Roman" pitchFamily="18" charset="0"/>
              </a:rPr>
              <a:t>t</a:t>
            </a:r>
            <a:r>
              <a:rPr lang="en-US" sz="2000" dirty="0">
                <a:ln w="0"/>
                <a:solidFill>
                  <a:prstClr val="black"/>
                </a:solidFill>
                <a:latin typeface="Times New Roman" pitchFamily="18" charset="0"/>
                <a:cs typeface="Times New Roman" pitchFamily="18" charset="0"/>
              </a:rPr>
              <a:t>o reduce paperwork and </a:t>
            </a:r>
            <a:r>
              <a:rPr lang="en-US" sz="2000" dirty="0" err="1">
                <a:ln w="0"/>
                <a:solidFill>
                  <a:prstClr val="black"/>
                </a:solidFill>
                <a:latin typeface="Times New Roman" pitchFamily="18" charset="0"/>
                <a:cs typeface="Times New Roman" pitchFamily="18" charset="0"/>
              </a:rPr>
              <a:t>labour</a:t>
            </a:r>
            <a:r>
              <a:rPr lang="en-US" sz="2000" dirty="0">
                <a:ln w="0"/>
                <a:solidFill>
                  <a:prstClr val="black"/>
                </a:solidFill>
                <a:latin typeface="Times New Roman" pitchFamily="18" charset="0"/>
                <a:cs typeface="Times New Roman" pitchFamily="18" charset="0"/>
              </a:rPr>
              <a:t>  work.</a:t>
            </a:r>
            <a:endParaRPr lang="en-IN" dirty="0"/>
          </a:p>
        </p:txBody>
      </p:sp>
    </p:spTree>
    <p:extLst>
      <p:ext uri="{BB962C8B-B14F-4D97-AF65-F5344CB8AC3E}">
        <p14:creationId xmlns:p14="http://schemas.microsoft.com/office/powerpoint/2010/main" xmlns="" val="79705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1653" y="1764941"/>
            <a:ext cx="8583284" cy="4037003"/>
          </a:xfrm>
          <a:prstGeom prst="rect">
            <a:avLst/>
          </a:prstGeom>
        </p:spPr>
        <p:txBody>
          <a:bodyPr wrap="square">
            <a:spAutoFit/>
          </a:bodyPr>
          <a:lstStyle/>
          <a:p>
            <a:pPr marL="228600" lvl="0" indent="-228600">
              <a:lnSpc>
                <a:spcPct val="90000"/>
              </a:lnSpc>
              <a:spcBef>
                <a:spcPts val="1000"/>
              </a:spcBef>
            </a:pPr>
            <a:endParaRPr lang="en-US" sz="2800" dirty="0">
              <a:solidFill>
                <a:prstClr val="black"/>
              </a:solidFill>
              <a:latin typeface="Calibri"/>
            </a:endParaRPr>
          </a:p>
          <a:p>
            <a:pPr marL="228600" lvl="0" indent="-228600">
              <a:lnSpc>
                <a:spcPct val="90000"/>
              </a:lnSpc>
              <a:spcBef>
                <a:spcPts val="1000"/>
              </a:spcBef>
            </a:pPr>
            <a:r>
              <a:rPr lang="en-US" sz="2400" dirty="0">
                <a:solidFill>
                  <a:prstClr val="black"/>
                </a:solidFill>
                <a:latin typeface="Calibri"/>
              </a:rPr>
              <a:t>1)It enables us to visualize what we have got in our schedule for the day and across the week</a:t>
            </a:r>
            <a:r>
              <a:rPr lang="en-US" sz="2400" dirty="0" smtClean="0">
                <a:solidFill>
                  <a:prstClr val="black"/>
                </a:solidFill>
                <a:latin typeface="Calibri"/>
              </a:rPr>
              <a:t>.</a:t>
            </a:r>
          </a:p>
          <a:p>
            <a:pPr marL="228600" lvl="0" indent="-228600">
              <a:lnSpc>
                <a:spcPct val="90000"/>
              </a:lnSpc>
              <a:spcBef>
                <a:spcPts val="1000"/>
              </a:spcBef>
            </a:pPr>
            <a:endParaRPr lang="en-US" sz="2400" dirty="0">
              <a:solidFill>
                <a:prstClr val="black"/>
              </a:solidFill>
              <a:latin typeface="Calibri"/>
            </a:endParaRPr>
          </a:p>
          <a:p>
            <a:pPr marL="228600" lvl="0" indent="-228600">
              <a:lnSpc>
                <a:spcPct val="90000"/>
              </a:lnSpc>
              <a:spcBef>
                <a:spcPts val="1000"/>
              </a:spcBef>
            </a:pPr>
            <a:r>
              <a:rPr lang="en-US" sz="2400" dirty="0">
                <a:solidFill>
                  <a:prstClr val="black"/>
                </a:solidFill>
                <a:latin typeface="Calibri"/>
              </a:rPr>
              <a:t>2) To tackle time </a:t>
            </a:r>
            <a:r>
              <a:rPr lang="en-US" sz="2400" dirty="0" err="1">
                <a:solidFill>
                  <a:prstClr val="black"/>
                </a:solidFill>
                <a:latin typeface="Calibri"/>
              </a:rPr>
              <a:t>mismanegement</a:t>
            </a:r>
            <a:r>
              <a:rPr lang="en-US" sz="2400" dirty="0" smtClean="0">
                <a:solidFill>
                  <a:prstClr val="black"/>
                </a:solidFill>
                <a:latin typeface="Calibri"/>
              </a:rPr>
              <a:t>.</a:t>
            </a:r>
          </a:p>
          <a:p>
            <a:pPr marL="228600" lvl="0" indent="-228600">
              <a:lnSpc>
                <a:spcPct val="90000"/>
              </a:lnSpc>
              <a:spcBef>
                <a:spcPts val="1000"/>
              </a:spcBef>
            </a:pPr>
            <a:endParaRPr lang="en-US" sz="2400" dirty="0">
              <a:solidFill>
                <a:prstClr val="black"/>
              </a:solidFill>
              <a:latin typeface="Calibri"/>
            </a:endParaRPr>
          </a:p>
          <a:p>
            <a:pPr marL="228600" lvl="0" indent="-228600">
              <a:lnSpc>
                <a:spcPct val="90000"/>
              </a:lnSpc>
              <a:spcBef>
                <a:spcPts val="1000"/>
              </a:spcBef>
            </a:pPr>
            <a:r>
              <a:rPr lang="en-US" sz="2400" dirty="0">
                <a:solidFill>
                  <a:prstClr val="black"/>
                </a:solidFill>
                <a:latin typeface="Calibri"/>
              </a:rPr>
              <a:t>3)To plan long-term</a:t>
            </a:r>
            <a:r>
              <a:rPr lang="en-US" sz="2400" dirty="0" smtClean="0">
                <a:solidFill>
                  <a:prstClr val="black"/>
                </a:solidFill>
                <a:latin typeface="Calibri"/>
              </a:rPr>
              <a:t>.</a:t>
            </a:r>
          </a:p>
          <a:p>
            <a:pPr marL="228600" lvl="0" indent="-228600">
              <a:lnSpc>
                <a:spcPct val="90000"/>
              </a:lnSpc>
              <a:spcBef>
                <a:spcPts val="1000"/>
              </a:spcBef>
            </a:pPr>
            <a:endParaRPr lang="en-US" sz="2400" dirty="0">
              <a:solidFill>
                <a:prstClr val="black"/>
              </a:solidFill>
              <a:latin typeface="Calibri"/>
            </a:endParaRPr>
          </a:p>
          <a:p>
            <a:pPr marL="228600" lvl="0" indent="-228600">
              <a:lnSpc>
                <a:spcPct val="90000"/>
              </a:lnSpc>
              <a:spcBef>
                <a:spcPts val="1000"/>
              </a:spcBef>
            </a:pPr>
            <a:r>
              <a:rPr lang="en-US" sz="2400" dirty="0">
                <a:solidFill>
                  <a:prstClr val="black"/>
                </a:solidFill>
                <a:latin typeface="Calibri"/>
              </a:rPr>
              <a:t>4)Timetable yields better results.</a:t>
            </a:r>
          </a:p>
        </p:txBody>
      </p:sp>
      <p:sp>
        <p:nvSpPr>
          <p:cNvPr id="5" name="Rectangle 4"/>
          <p:cNvSpPr/>
          <p:nvPr/>
        </p:nvSpPr>
        <p:spPr>
          <a:xfrm>
            <a:off x="577251" y="833402"/>
            <a:ext cx="6478438" cy="769441"/>
          </a:xfrm>
          <a:prstGeom prst="rect">
            <a:avLst/>
          </a:prstGeom>
        </p:spPr>
        <p:txBody>
          <a:bodyPr wrap="square">
            <a:spAutoFit/>
          </a:bodyPr>
          <a:lstStyle/>
          <a:p>
            <a:r>
              <a:rPr lang="en-US" sz="4400" dirty="0">
                <a:solidFill>
                  <a:prstClr val="black"/>
                </a:solidFill>
                <a:latin typeface="Calibri Light"/>
                <a:ea typeface="+mj-ea"/>
                <a:cs typeface="+mj-cs"/>
              </a:rPr>
              <a:t>Why are we making it ?</a:t>
            </a:r>
            <a:endParaRPr lang="en-IN" dirty="0"/>
          </a:p>
        </p:txBody>
      </p:sp>
    </p:spTree>
    <p:extLst>
      <p:ext uri="{BB962C8B-B14F-4D97-AF65-F5344CB8AC3E}">
        <p14:creationId xmlns:p14="http://schemas.microsoft.com/office/powerpoint/2010/main" xmlns="" val="385965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1065" y="973940"/>
            <a:ext cx="5347426" cy="769441"/>
          </a:xfrm>
          <a:prstGeom prst="rect">
            <a:avLst/>
          </a:prstGeom>
        </p:spPr>
        <p:txBody>
          <a:bodyPr wrap="none">
            <a:spAutoFit/>
          </a:bodyPr>
          <a:lstStyle/>
          <a:p>
            <a:r>
              <a:rPr lang="en-US" sz="4400" dirty="0">
                <a:solidFill>
                  <a:prstClr val="black"/>
                </a:solidFill>
                <a:latin typeface="Calibri Light"/>
                <a:ea typeface="+mj-ea"/>
                <a:cs typeface="+mj-cs"/>
              </a:rPr>
              <a:t>How are we making it?</a:t>
            </a:r>
            <a:endParaRPr lang="en-IN" dirty="0"/>
          </a:p>
        </p:txBody>
      </p:sp>
      <p:sp>
        <p:nvSpPr>
          <p:cNvPr id="8" name="Rectangle 7"/>
          <p:cNvSpPr/>
          <p:nvPr/>
        </p:nvSpPr>
        <p:spPr>
          <a:xfrm>
            <a:off x="966160" y="2476809"/>
            <a:ext cx="5736565" cy="3060325"/>
          </a:xfrm>
          <a:prstGeom prst="rect">
            <a:avLst/>
          </a:prstGeom>
        </p:spPr>
        <p:txBody>
          <a:bodyPr wrap="square">
            <a:spAutoFit/>
          </a:bodyPr>
          <a:lstStyle/>
          <a:p>
            <a:pPr marL="228600" lvl="0" indent="-228600">
              <a:lnSpc>
                <a:spcPct val="90000"/>
              </a:lnSpc>
              <a:spcBef>
                <a:spcPts val="1000"/>
              </a:spcBef>
            </a:pPr>
            <a:r>
              <a:rPr lang="en-US" sz="2800" dirty="0">
                <a:solidFill>
                  <a:prstClr val="black"/>
                </a:solidFill>
                <a:latin typeface="Calibri"/>
              </a:rPr>
              <a:t>Programming languages used are :</a:t>
            </a:r>
          </a:p>
          <a:p>
            <a:pPr marL="514350" lvl="0" indent="-514350">
              <a:lnSpc>
                <a:spcPct val="90000"/>
              </a:lnSpc>
              <a:spcBef>
                <a:spcPts val="1000"/>
              </a:spcBef>
              <a:buFont typeface="Arial" panose="020B0604020202020204" pitchFamily="34" charset="0"/>
              <a:buAutoNum type="arabicParenR"/>
            </a:pPr>
            <a:r>
              <a:rPr lang="en-US" sz="2800" dirty="0">
                <a:solidFill>
                  <a:prstClr val="black"/>
                </a:solidFill>
                <a:latin typeface="Calibri"/>
              </a:rPr>
              <a:t>Html </a:t>
            </a:r>
          </a:p>
          <a:p>
            <a:pPr marL="514350" lvl="0" indent="-514350">
              <a:lnSpc>
                <a:spcPct val="90000"/>
              </a:lnSpc>
              <a:spcBef>
                <a:spcPts val="1000"/>
              </a:spcBef>
              <a:buFont typeface="Arial" panose="020B0604020202020204" pitchFamily="34" charset="0"/>
              <a:buAutoNum type="arabicParenR"/>
            </a:pPr>
            <a:r>
              <a:rPr lang="en-US" sz="2800" dirty="0" err="1">
                <a:solidFill>
                  <a:prstClr val="black"/>
                </a:solidFill>
                <a:latin typeface="Calibri"/>
              </a:rPr>
              <a:t>Php</a:t>
            </a:r>
            <a:endParaRPr lang="en-US" sz="2800" dirty="0">
              <a:solidFill>
                <a:prstClr val="black"/>
              </a:solidFill>
              <a:latin typeface="Calibri"/>
            </a:endParaRPr>
          </a:p>
          <a:p>
            <a:pPr marL="514350" lvl="0" indent="-514350">
              <a:lnSpc>
                <a:spcPct val="90000"/>
              </a:lnSpc>
              <a:spcBef>
                <a:spcPts val="1000"/>
              </a:spcBef>
              <a:buFont typeface="Arial" panose="020B0604020202020204" pitchFamily="34" charset="0"/>
              <a:buAutoNum type="arabicParenR"/>
            </a:pPr>
            <a:r>
              <a:rPr lang="en-US" sz="2800" dirty="0" err="1">
                <a:solidFill>
                  <a:prstClr val="black"/>
                </a:solidFill>
                <a:latin typeface="Calibri"/>
              </a:rPr>
              <a:t>Css</a:t>
            </a:r>
            <a:endParaRPr lang="en-US" sz="2800" dirty="0">
              <a:solidFill>
                <a:prstClr val="black"/>
              </a:solidFill>
              <a:latin typeface="Calibri"/>
            </a:endParaRPr>
          </a:p>
          <a:p>
            <a:pPr marL="514350" lvl="0" indent="-514350">
              <a:lnSpc>
                <a:spcPct val="90000"/>
              </a:lnSpc>
              <a:spcBef>
                <a:spcPts val="1000"/>
              </a:spcBef>
              <a:buFont typeface="Arial" panose="020B0604020202020204" pitchFamily="34" charset="0"/>
              <a:buAutoNum type="arabicParenR"/>
            </a:pPr>
            <a:r>
              <a:rPr lang="en-US" sz="2800" dirty="0" err="1">
                <a:solidFill>
                  <a:prstClr val="black"/>
                </a:solidFill>
                <a:latin typeface="Calibri"/>
              </a:rPr>
              <a:t>Javascript</a:t>
            </a:r>
            <a:endParaRPr lang="en-US" sz="2800" dirty="0">
              <a:solidFill>
                <a:prstClr val="black"/>
              </a:solidFill>
              <a:latin typeface="Calibri"/>
            </a:endParaRPr>
          </a:p>
          <a:p>
            <a:pPr marL="514350" lvl="0" indent="-514350">
              <a:lnSpc>
                <a:spcPct val="90000"/>
              </a:lnSpc>
              <a:spcBef>
                <a:spcPts val="1000"/>
              </a:spcBef>
              <a:buFont typeface="Arial" panose="020B0604020202020204" pitchFamily="34" charset="0"/>
              <a:buAutoNum type="arabicParenR"/>
            </a:pPr>
            <a:r>
              <a:rPr lang="en-US" sz="2800" dirty="0" err="1">
                <a:solidFill>
                  <a:prstClr val="black"/>
                </a:solidFill>
                <a:latin typeface="Calibri"/>
              </a:rPr>
              <a:t>MySql</a:t>
            </a:r>
            <a:endParaRPr lang="en-US" sz="2800" dirty="0">
              <a:solidFill>
                <a:prstClr val="black"/>
              </a:solidFill>
              <a:latin typeface="Calibri"/>
            </a:endParaRPr>
          </a:p>
        </p:txBody>
      </p:sp>
    </p:spTree>
    <p:extLst>
      <p:ext uri="{BB962C8B-B14F-4D97-AF65-F5344CB8AC3E}">
        <p14:creationId xmlns:p14="http://schemas.microsoft.com/office/powerpoint/2010/main" xmlns="" val="21159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activity</a:t>
            </a:r>
            <a:endParaRPr lang="en-US" dirty="0"/>
          </a:p>
        </p:txBody>
      </p:sp>
      <p:sp>
        <p:nvSpPr>
          <p:cNvPr id="3" name="Content Placeholder 2"/>
          <p:cNvSpPr>
            <a:spLocks noGrp="1"/>
          </p:cNvSpPr>
          <p:nvPr>
            <p:ph idx="1"/>
          </p:nvPr>
        </p:nvSpPr>
        <p:spPr>
          <a:xfrm>
            <a:off x="677334" y="2160589"/>
            <a:ext cx="7171266" cy="3880773"/>
          </a:xfrm>
        </p:spPr>
        <p:txBody>
          <a:bodyPr>
            <a:normAutofit/>
          </a:bodyPr>
          <a:lstStyle/>
          <a:p>
            <a:r>
              <a:rPr lang="en-US" sz="2800" b="1" dirty="0" smtClean="0"/>
              <a:t>Front end</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It consist of text view , edit texts for username ,email and password and a button to create an account.</a:t>
            </a:r>
          </a:p>
          <a:p>
            <a:r>
              <a:rPr lang="en-US" sz="2800" b="1" dirty="0" err="1" smtClean="0">
                <a:latin typeface="Times New Roman" pitchFamily="18" charset="0"/>
                <a:cs typeface="Times New Roman" pitchFamily="18" charset="0"/>
              </a:rPr>
              <a:t>Bac</a:t>
            </a:r>
            <a:r>
              <a:rPr lang="en-US" sz="2800" b="1" dirty="0" smtClean="0">
                <a:latin typeface="Times New Roman" pitchFamily="18" charset="0"/>
                <a:cs typeface="Times New Roman" pitchFamily="18" charset="0"/>
              </a:rPr>
              <a:t> k end : </a:t>
            </a:r>
            <a:r>
              <a:rPr lang="en-US" sz="2800" dirty="0" smtClean="0">
                <a:latin typeface="Times New Roman" pitchFamily="18" charset="0"/>
                <a:cs typeface="Times New Roman" pitchFamily="18" charset="0"/>
              </a:rPr>
              <a:t>Here we database to  register the user. When the user registers , a unique key is generated which is unique to every user.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571500"/>
            <a:ext cx="8096250" cy="5715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activity</a:t>
            </a:r>
            <a:endParaRPr lang="en-US" dirty="0"/>
          </a:p>
        </p:txBody>
      </p:sp>
      <p:sp>
        <p:nvSpPr>
          <p:cNvPr id="3" name="Content Placeholder 2"/>
          <p:cNvSpPr>
            <a:spLocks noGrp="1"/>
          </p:cNvSpPr>
          <p:nvPr>
            <p:ph idx="1"/>
          </p:nvPr>
        </p:nvSpPr>
        <p:spPr>
          <a:xfrm>
            <a:off x="677334" y="2160589"/>
            <a:ext cx="5247216" cy="3880773"/>
          </a:xfrm>
        </p:spPr>
        <p:txBody>
          <a:bodyPr/>
          <a:lstStyle/>
          <a:p>
            <a:r>
              <a:rPr lang="en-US" sz="2800" dirty="0" smtClean="0"/>
              <a:t>Front end : </a:t>
            </a:r>
            <a:r>
              <a:rPr lang="en-US" sz="2800" dirty="0" smtClean="0">
                <a:latin typeface="Times New Roman" pitchFamily="18" charset="0"/>
                <a:cs typeface="Times New Roman" pitchFamily="18" charset="0"/>
              </a:rPr>
              <a:t>It consist of text view , edit texts for username and password and a login button.</a:t>
            </a:r>
          </a:p>
          <a:p>
            <a:r>
              <a:rPr lang="en-US" sz="2800" b="1" dirty="0" smtClean="0">
                <a:latin typeface="Times New Roman" pitchFamily="18" charset="0"/>
                <a:cs typeface="Times New Roman" pitchFamily="18" charset="0"/>
              </a:rPr>
              <a:t>Back end : </a:t>
            </a:r>
            <a:r>
              <a:rPr lang="en-US" sz="2800" dirty="0" smtClean="0">
                <a:latin typeface="Times New Roman" pitchFamily="18" charset="0"/>
                <a:cs typeface="Times New Roman" pitchFamily="18" charset="0"/>
              </a:rPr>
              <a:t>Login activity uses database . It stores the username and password of every </a:t>
            </a:r>
            <a:r>
              <a:rPr lang="en-US" sz="2800" dirty="0" err="1" smtClean="0">
                <a:latin typeface="Times New Roman" pitchFamily="18" charset="0"/>
                <a:cs typeface="Times New Roman" pitchFamily="18" charset="0"/>
              </a:rPr>
              <a:t>indivisual</a:t>
            </a:r>
            <a:r>
              <a:rPr lang="en-US" sz="2800" dirty="0" smtClean="0">
                <a:latin typeface="Times New Roman" pitchFamily="18" charset="0"/>
                <a:cs typeface="Times New Roman" pitchFamily="18" charset="0"/>
              </a:rPr>
              <a:t>.</a:t>
            </a:r>
            <a:endParaRPr lang="en-US" dirty="0"/>
          </a:p>
        </p:txBody>
      </p:sp>
      <p:pic>
        <p:nvPicPr>
          <p:cNvPr id="4" name="Picture 3" descr="C:\Users\Admin\Desktop\login.jpg"/>
          <p:cNvPicPr>
            <a:picLocks noChangeAspect="1" noChangeArrowheads="1"/>
          </p:cNvPicPr>
          <p:nvPr/>
        </p:nvPicPr>
        <p:blipFill>
          <a:blip r:embed="rId2"/>
          <a:srcRect/>
          <a:stretch>
            <a:fillRect/>
          </a:stretch>
        </p:blipFill>
        <p:spPr bwMode="auto">
          <a:xfrm>
            <a:off x="6319477" y="1123950"/>
            <a:ext cx="5529623" cy="4915978"/>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851</TotalTime>
  <Words>551</Words>
  <Application>Microsoft Office PowerPoint</Application>
  <PresentationFormat>Custom</PresentationFormat>
  <Paragraphs>74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Slide 1</vt:lpstr>
      <vt:lpstr>AUTOMATICALLY TIMETABLE              GENERATION</vt:lpstr>
      <vt:lpstr>Slide 3</vt:lpstr>
      <vt:lpstr>Slide 4</vt:lpstr>
      <vt:lpstr>Slide 5</vt:lpstr>
      <vt:lpstr>Slide 6</vt:lpstr>
      <vt:lpstr>Registration activity</vt:lpstr>
      <vt:lpstr>Slide 8</vt:lpstr>
      <vt:lpstr>Login activity</vt:lpstr>
      <vt:lpstr>Creation of timetable</vt:lpstr>
      <vt:lpstr>Database</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Admin</cp:lastModifiedBy>
  <cp:revision>77</cp:revision>
  <dcterms:created xsi:type="dcterms:W3CDTF">2021-03-24T10:00:46Z</dcterms:created>
  <dcterms:modified xsi:type="dcterms:W3CDTF">2021-06-28T06:21:49Z</dcterms:modified>
</cp:coreProperties>
</file>