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98" r:id="rId10"/>
    <p:sldId id="310" r:id="rId11"/>
    <p:sldId id="311" r:id="rId12"/>
    <p:sldId id="312" r:id="rId13"/>
    <p:sldId id="313" r:id="rId14"/>
    <p:sldId id="314" r:id="rId15"/>
    <p:sldId id="261" r:id="rId16"/>
    <p:sldId id="271" r:id="rId17"/>
    <p:sldId id="315" r:id="rId18"/>
    <p:sldId id="272" r:id="rId19"/>
    <p:sldId id="316" r:id="rId20"/>
    <p:sldId id="317" r:id="rId21"/>
    <p:sldId id="318" r:id="rId22"/>
    <p:sldId id="319" r:id="rId23"/>
    <p:sldId id="320" r:id="rId24"/>
    <p:sldId id="323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Khas</a:t>
            </a:r>
            <a:r>
              <a:rPr lang="en-US" dirty="0" smtClean="0"/>
              <a:t> – C2C Marketplace</a:t>
            </a:r>
            <a:endParaRPr lang="en-US" dirty="0"/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</a:t>
            </a:r>
            <a:r>
              <a:rPr lang="en-US" sz="1400" dirty="0" err="1" smtClean="0"/>
              <a:t>Mr</a:t>
            </a:r>
            <a:r>
              <a:rPr lang="en-US" sz="1400" dirty="0" smtClean="0"/>
              <a:t> </a:t>
            </a:r>
            <a:r>
              <a:rPr lang="en-US" sz="1400" dirty="0" err="1" smtClean="0"/>
              <a:t>Osamah</a:t>
            </a:r>
            <a:r>
              <a:rPr lang="en-US" sz="1400" dirty="0" smtClean="0"/>
              <a:t> Ahmed (Junior Lecturer)</a:t>
            </a: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2883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62000"/>
            <a:ext cx="80598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75" y="884237"/>
            <a:ext cx="79352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>
          <a:xfrm>
            <a:off x="516340" y="609600"/>
            <a:ext cx="7961313" cy="1816100"/>
          </a:xfrm>
        </p:spPr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lack of </a:t>
            </a:r>
            <a:r>
              <a:rPr lang="en-US" dirty="0" smtClean="0"/>
              <a:t>product quality control.</a:t>
            </a:r>
          </a:p>
          <a:p>
            <a:pPr eaLnBrk="1" hangingPunct="1"/>
            <a:r>
              <a:rPr lang="en-US" dirty="0" smtClean="0"/>
              <a:t>No payment guarantees.</a:t>
            </a:r>
          </a:p>
          <a:p>
            <a:pPr eaLnBrk="1" hangingPunct="1"/>
            <a:r>
              <a:rPr lang="en-US" dirty="0" smtClean="0"/>
              <a:t>Time consumption process.</a:t>
            </a:r>
          </a:p>
          <a:p>
            <a:pPr eaLnBrk="1" hangingPunct="1"/>
            <a:r>
              <a:rPr lang="en-US" dirty="0" smtClean="0"/>
              <a:t>Seller credibility are unknown.</a:t>
            </a:r>
          </a:p>
          <a:p>
            <a:pPr eaLnBrk="1" hangingPunct="1"/>
            <a:r>
              <a:rPr lang="en-US" dirty="0" smtClean="0"/>
              <a:t>Security Risks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dirty="0"/>
              <a:t>Endeavour (Team + Work + Way of Working)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Endeavour (Team + Work + Way of Working)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Team: </a:t>
            </a:r>
            <a:endParaRPr lang="en-US" sz="2000" dirty="0"/>
          </a:p>
          <a:p>
            <a:pPr lvl="1"/>
            <a:r>
              <a:rPr lang="en-US" sz="2000" dirty="0" smtClean="0"/>
              <a:t>Syed </a:t>
            </a:r>
            <a:r>
              <a:rPr lang="en-US" sz="2000" dirty="0" err="1"/>
              <a:t>Mushahid</a:t>
            </a:r>
            <a:r>
              <a:rPr lang="en-US" sz="2000" dirty="0"/>
              <a:t> Hussain</a:t>
            </a:r>
          </a:p>
          <a:p>
            <a:pPr lvl="1"/>
            <a:r>
              <a:rPr lang="en-US" sz="2000" dirty="0" smtClean="0"/>
              <a:t>Usama </a:t>
            </a:r>
            <a:r>
              <a:rPr lang="en-US" sz="2000" dirty="0"/>
              <a:t>Shah</a:t>
            </a:r>
          </a:p>
          <a:p>
            <a:pPr lvl="1"/>
            <a:r>
              <a:rPr lang="en-US" sz="2000" dirty="0" smtClean="0"/>
              <a:t>Talha </a:t>
            </a:r>
            <a:r>
              <a:rPr lang="en-US" sz="2000" dirty="0" err="1" smtClean="0"/>
              <a:t>Khizar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Work: </a:t>
            </a:r>
            <a:r>
              <a:rPr lang="en-US" sz="2000" dirty="0"/>
              <a:t>The team follows agile methodologies and uses tools and technologies such as VS Code, </a:t>
            </a:r>
            <a:r>
              <a:rPr lang="en-US" sz="2000" dirty="0" err="1"/>
              <a:t>Git</a:t>
            </a:r>
            <a:r>
              <a:rPr lang="en-US" sz="2000" dirty="0"/>
              <a:t>,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Xampp</a:t>
            </a:r>
            <a:r>
              <a:rPr lang="en-US" sz="2000" dirty="0"/>
              <a:t>, PHP, </a:t>
            </a:r>
            <a:r>
              <a:rPr lang="en-US" sz="2000" dirty="0" smtClean="0"/>
              <a:t>MySQL, </a:t>
            </a:r>
            <a:r>
              <a:rPr lang="en-US" sz="2000" dirty="0" err="1"/>
              <a:t>Jquery</a:t>
            </a:r>
            <a:r>
              <a:rPr lang="en-US" sz="2000" dirty="0"/>
              <a:t>, </a:t>
            </a:r>
            <a:r>
              <a:rPr lang="en-US" sz="2000" dirty="0" err="1"/>
              <a:t>Datatable</a:t>
            </a:r>
            <a:r>
              <a:rPr lang="en-US" sz="2000" dirty="0"/>
              <a:t>, Stripe, </a:t>
            </a:r>
            <a:r>
              <a:rPr lang="en-US" sz="2000" dirty="0" err="1"/>
              <a:t>Laravel</a:t>
            </a:r>
            <a:r>
              <a:rPr lang="en-US" sz="2000" dirty="0"/>
              <a:t>, and Bootstrap.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2000" b="1" dirty="0" smtClean="0"/>
              <a:t>Way of Working: </a:t>
            </a:r>
            <a:r>
              <a:rPr lang="en-US" sz="2000" dirty="0"/>
              <a:t>We are following agile methodologies for better collaboration and faster delivery</a:t>
            </a:r>
            <a:r>
              <a:rPr lang="en-US" sz="2000" dirty="0" smtClean="0"/>
              <a:t>. </a:t>
            </a:r>
            <a:r>
              <a:rPr lang="en-US" sz="2000" dirty="0"/>
              <a:t>The team follows best practices such as MVC pattern and writes clean, readable, and well-documented code. 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38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35" y="2133600"/>
            <a:ext cx="8229600" cy="4525963"/>
          </a:xfrm>
        </p:spPr>
        <p:txBody>
          <a:bodyPr/>
          <a:lstStyle/>
          <a:p>
            <a:r>
              <a:rPr lang="en-US" sz="2800" b="1" dirty="0"/>
              <a:t>Elicitation Techniques / Tools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Brainstorming</a:t>
            </a:r>
          </a:p>
          <a:p>
            <a:pPr lvl="1"/>
            <a:r>
              <a:rPr lang="en-US" dirty="0"/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256917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Functional Requirements:</a:t>
            </a:r>
          </a:p>
          <a:p>
            <a:pPr lvl="1"/>
            <a:r>
              <a:rPr lang="en-US" sz="2400" dirty="0"/>
              <a:t>Total </a:t>
            </a:r>
            <a:r>
              <a:rPr lang="en-US" sz="2400" dirty="0" smtClean="0"/>
              <a:t>190</a:t>
            </a:r>
            <a:r>
              <a:rPr lang="en-US" sz="2400" dirty="0" smtClean="0"/>
              <a:t> </a:t>
            </a:r>
            <a:r>
              <a:rPr lang="en-US" sz="2400" dirty="0"/>
              <a:t>functional requirements  </a:t>
            </a:r>
            <a:endParaRPr lang="en-US" sz="2400" dirty="0" smtClean="0"/>
          </a:p>
          <a:p>
            <a:pPr lvl="1"/>
            <a:r>
              <a:rPr lang="en-US" sz="2400" dirty="0" smtClean="0"/>
              <a:t>User Requirements (120)</a:t>
            </a:r>
          </a:p>
          <a:p>
            <a:pPr lvl="1"/>
            <a:r>
              <a:rPr lang="en-US" sz="2400" dirty="0" smtClean="0"/>
              <a:t>Admin (70)</a:t>
            </a:r>
            <a:endParaRPr lang="en-US" sz="2400" dirty="0"/>
          </a:p>
          <a:p>
            <a:r>
              <a:rPr lang="en-US" sz="2800" b="1" dirty="0" smtClean="0"/>
              <a:t>Non-Functional </a:t>
            </a:r>
            <a:r>
              <a:rPr lang="en-US" sz="2800" b="1" dirty="0"/>
              <a:t>Requirements:</a:t>
            </a:r>
          </a:p>
          <a:p>
            <a:pPr lvl="1"/>
            <a:r>
              <a:rPr lang="en-US" b="1" dirty="0" smtClean="0"/>
              <a:t>Security</a:t>
            </a:r>
            <a:r>
              <a:rPr lang="en-US" dirty="0" smtClean="0"/>
              <a:t> in term of transaction.</a:t>
            </a:r>
          </a:p>
          <a:p>
            <a:pPr lvl="1"/>
            <a:r>
              <a:rPr lang="en-US" b="1" dirty="0" smtClean="0"/>
              <a:t>Scalability </a:t>
            </a:r>
            <a:r>
              <a:rPr lang="en-US" dirty="0"/>
              <a:t>to handle increased traffic as the business grows.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6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Syed Mushahid Hussain (13629)</a:t>
            </a:r>
            <a:endParaRPr lang="en-US" dirty="0"/>
          </a:p>
          <a:p>
            <a:pPr eaLnBrk="1" hangingPunct="1"/>
            <a:r>
              <a:rPr lang="en-US" dirty="0" err="1" smtClean="0"/>
              <a:t>Talha</a:t>
            </a:r>
            <a:r>
              <a:rPr lang="en-US" dirty="0" smtClean="0"/>
              <a:t> </a:t>
            </a:r>
            <a:r>
              <a:rPr lang="en-US" dirty="0" err="1" smtClean="0"/>
              <a:t>Khizar</a:t>
            </a:r>
            <a:r>
              <a:rPr lang="en-US" dirty="0" smtClean="0"/>
              <a:t> (13676)</a:t>
            </a:r>
            <a:endParaRPr lang="en-US" dirty="0"/>
          </a:p>
          <a:p>
            <a:pPr eaLnBrk="1" hangingPunct="1"/>
            <a:r>
              <a:rPr lang="en-US" dirty="0" smtClean="0"/>
              <a:t>Usama Shah (13784)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Architecture Diagram</a:t>
            </a:r>
          </a:p>
          <a:p>
            <a:r>
              <a:rPr lang="en-US" sz="2800" dirty="0"/>
              <a:t>Use Case Diagram + Fully Dressed Use Cases</a:t>
            </a:r>
          </a:p>
          <a:p>
            <a:r>
              <a:rPr lang="en-US" sz="2800" dirty="0"/>
              <a:t>Activity Diagram</a:t>
            </a:r>
          </a:p>
          <a:p>
            <a:r>
              <a:rPr lang="en-US" sz="2800" dirty="0" smtClean="0"/>
              <a:t>Class </a:t>
            </a:r>
            <a:r>
              <a:rPr lang="en-US" sz="2800" dirty="0"/>
              <a:t>Diagram</a:t>
            </a:r>
          </a:p>
          <a:p>
            <a:r>
              <a:rPr lang="en-US" sz="2800" dirty="0"/>
              <a:t>Entity Relation Diagram</a:t>
            </a:r>
          </a:p>
          <a:p>
            <a:r>
              <a:rPr lang="en-US" sz="2800" dirty="0"/>
              <a:t>Deployment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9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marL="457200">
              <a:lnSpc>
                <a:spcPct val="150000"/>
              </a:lnSpc>
            </a:pPr>
            <a:r>
              <a:rPr lang="en-US" sz="2400" b="1" dirty="0" smtClean="0">
                <a:ea typeface="Times New Roman" panose="02020603050405020304" pitchFamily="18" charset="0"/>
              </a:rPr>
              <a:t>IDE:    </a:t>
            </a:r>
          </a:p>
          <a:p>
            <a:pPr marL="857250" lvl="1">
              <a:lnSpc>
                <a:spcPct val="150000"/>
              </a:lnSpc>
            </a:pPr>
            <a:r>
              <a:rPr lang="en-US" sz="2000" dirty="0" smtClean="0">
                <a:ea typeface="Times New Roman" panose="02020603050405020304" pitchFamily="18" charset="0"/>
              </a:rPr>
              <a:t>Visual </a:t>
            </a:r>
            <a:r>
              <a:rPr lang="en-US" sz="2000" dirty="0">
                <a:ea typeface="Times New Roman" panose="02020603050405020304" pitchFamily="18" charset="0"/>
              </a:rPr>
              <a:t>Studio </a:t>
            </a:r>
          </a:p>
          <a:p>
            <a:pPr marL="457200">
              <a:lnSpc>
                <a:spcPct val="150000"/>
              </a:lnSpc>
            </a:pPr>
            <a:r>
              <a:rPr lang="en-US" sz="2400" b="1" dirty="0" smtClean="0">
                <a:ea typeface="Times New Roman" panose="02020603050405020304" pitchFamily="18" charset="0"/>
              </a:rPr>
              <a:t>Version Control</a:t>
            </a:r>
            <a:r>
              <a:rPr lang="en-US" sz="2400" dirty="0" smtClean="0">
                <a:ea typeface="Times New Roman" panose="02020603050405020304" pitchFamily="18" charset="0"/>
              </a:rPr>
              <a:t>:    </a:t>
            </a:r>
          </a:p>
          <a:p>
            <a:pPr marL="857250" lvl="1">
              <a:lnSpc>
                <a:spcPct val="150000"/>
              </a:lnSpc>
            </a:pPr>
            <a:r>
              <a:rPr lang="en-US" sz="2000" dirty="0" err="1" smtClean="0">
                <a:ea typeface="Times New Roman" panose="02020603050405020304" pitchFamily="18" charset="0"/>
              </a:rPr>
              <a:t>Git</a:t>
            </a:r>
            <a:endParaRPr lang="en-US" sz="2000" dirty="0" smtClean="0"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2400" b="1" dirty="0" smtClean="0">
                <a:ea typeface="Times New Roman" panose="02020603050405020304" pitchFamily="18" charset="0"/>
              </a:rPr>
              <a:t>Server: </a:t>
            </a:r>
          </a:p>
          <a:p>
            <a:pPr marL="857250" lvl="1">
              <a:lnSpc>
                <a:spcPct val="150000"/>
              </a:lnSpc>
            </a:pPr>
            <a:r>
              <a:rPr lang="en-US" sz="2000" dirty="0" smtClean="0">
                <a:ea typeface="Times New Roman" panose="02020603050405020304" pitchFamily="18" charset="0"/>
              </a:rPr>
              <a:t>Apache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43400" y="1600199"/>
            <a:ext cx="3886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50000"/>
              </a:lnSpc>
            </a:pPr>
            <a:r>
              <a:rPr lang="en-US" sz="2400" b="1" dirty="0" smtClean="0">
                <a:ea typeface="Times New Roman" panose="02020603050405020304" pitchFamily="18" charset="0"/>
              </a:rPr>
              <a:t>Database:    </a:t>
            </a:r>
          </a:p>
          <a:p>
            <a:pPr marL="857250" lvl="1">
              <a:lnSpc>
                <a:spcPct val="150000"/>
              </a:lnSpc>
            </a:pPr>
            <a:r>
              <a:rPr lang="en-US" sz="2000" b="1" dirty="0" smtClean="0"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ea typeface="Times New Roman" panose="02020603050405020304" pitchFamily="18" charset="0"/>
              </a:rPr>
              <a:t>My SQL</a:t>
            </a:r>
          </a:p>
          <a:p>
            <a:pPr marL="457200">
              <a:lnSpc>
                <a:spcPct val="150000"/>
              </a:lnSpc>
            </a:pPr>
            <a:r>
              <a:rPr lang="en-US" sz="2400" b="1" dirty="0" smtClean="0">
                <a:ea typeface="Times New Roman" panose="02020603050405020304" pitchFamily="18" charset="0"/>
              </a:rPr>
              <a:t>Framework: </a:t>
            </a:r>
            <a:endParaRPr lang="en-US" sz="2400" dirty="0" smtClean="0">
              <a:ea typeface="Times New Roman" panose="02020603050405020304" pitchFamily="18" charset="0"/>
            </a:endParaRPr>
          </a:p>
          <a:p>
            <a:pPr marL="857250" lvl="1">
              <a:lnSpc>
                <a:spcPct val="150000"/>
              </a:lnSpc>
            </a:pPr>
            <a:r>
              <a:rPr lang="en-US" sz="2000" dirty="0" err="1" smtClean="0">
                <a:ea typeface="Times New Roman" panose="02020603050405020304" pitchFamily="18" charset="0"/>
              </a:rPr>
              <a:t>Laravel</a:t>
            </a:r>
            <a:r>
              <a:rPr lang="en-US" sz="2000" dirty="0" smtClean="0">
                <a:ea typeface="Times New Roman" panose="02020603050405020304" pitchFamily="18" charset="0"/>
              </a:rPr>
              <a:t> </a:t>
            </a:r>
          </a:p>
          <a:p>
            <a:pPr marL="857250" lvl="1">
              <a:lnSpc>
                <a:spcPct val="150000"/>
              </a:lnSpc>
            </a:pPr>
            <a:r>
              <a:rPr lang="en-US" sz="2000" dirty="0" smtClean="0">
                <a:ea typeface="Times New Roman" panose="02020603050405020304" pitchFamily="18" charset="0"/>
              </a:rPr>
              <a:t>bootstrap</a:t>
            </a:r>
            <a:endParaRPr lang="en-PK" sz="2000" dirty="0" smtClean="0"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57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Identify Test Case Scenarios</a:t>
            </a:r>
          </a:p>
          <a:p>
            <a:r>
              <a:rPr lang="en-US" sz="2800" dirty="0"/>
              <a:t>Used ECP (Equivalence Class Partitioning) technique</a:t>
            </a:r>
          </a:p>
          <a:p>
            <a:r>
              <a:rPr lang="en-US" sz="2800" dirty="0"/>
              <a:t>Test cases </a:t>
            </a:r>
            <a:r>
              <a:rPr lang="en-US" sz="2800" dirty="0" smtClean="0"/>
              <a:t>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509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dirty="0" smtClean="0"/>
              <a:t>Conclusion And outlook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Khas</a:t>
            </a:r>
            <a:r>
              <a:rPr lang="en-US" sz="2400" dirty="0" smtClean="0"/>
              <a:t> is </a:t>
            </a:r>
            <a:r>
              <a:rPr lang="en-US" sz="2400" dirty="0"/>
              <a:t>your go-to destination for all your phone shopping needs. With an extensive range of high-quality phones from top brands, we provide a seamless and convenient shopping experience. </a:t>
            </a:r>
            <a:endParaRPr lang="en-US" sz="2400" dirty="0" smtClean="0"/>
          </a:p>
          <a:p>
            <a:r>
              <a:rPr lang="en-US" sz="2400" dirty="0" err="1" smtClean="0"/>
              <a:t>Khas</a:t>
            </a:r>
            <a:r>
              <a:rPr lang="en-US" sz="2400" dirty="0" smtClean="0"/>
              <a:t> is </a:t>
            </a:r>
            <a:r>
              <a:rPr lang="en-US" sz="2400" dirty="0"/>
              <a:t>designed to offer a user-friendly interface, allowing you to easily browse through the latest models, compare specifications, and make informed purchase decisions.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prioritize customer satisfaction and offer competitive prices, along with secure payment options and reliable shipping services.</a:t>
            </a:r>
          </a:p>
        </p:txBody>
      </p:sp>
    </p:spTree>
    <p:extLst>
      <p:ext uri="{BB962C8B-B14F-4D97-AF65-F5344CB8AC3E}">
        <p14:creationId xmlns:p14="http://schemas.microsoft.com/office/powerpoint/2010/main" val="35054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Opportunity &amp; Stakeholders </a:t>
            </a:r>
          </a:p>
          <a:p>
            <a:pPr eaLnBrk="1" hangingPunct="1"/>
            <a:r>
              <a:rPr lang="en-US" sz="2400" dirty="0"/>
              <a:t>Existing Systems</a:t>
            </a:r>
          </a:p>
          <a:p>
            <a:pPr eaLnBrk="1" hangingPunct="1"/>
            <a:r>
              <a:rPr lang="en-US" sz="2400" dirty="0"/>
              <a:t>Problem Statement</a:t>
            </a:r>
          </a:p>
          <a:p>
            <a:pPr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400" dirty="0"/>
              <a:t>System</a:t>
            </a:r>
          </a:p>
          <a:p>
            <a:pPr lvl="1" eaLnBrk="1" hangingPunct="1"/>
            <a:r>
              <a:rPr lang="en-US" sz="2000" dirty="0"/>
              <a:t>Requirements Summary</a:t>
            </a:r>
          </a:p>
          <a:p>
            <a:pPr lvl="1" eaLnBrk="1" hangingPunct="1"/>
            <a:r>
              <a:rPr lang="en-US" sz="2000" dirty="0"/>
              <a:t>Design Summary</a:t>
            </a:r>
          </a:p>
          <a:p>
            <a:pPr lvl="1" eaLnBrk="1" hangingPunct="1"/>
            <a:r>
              <a:rPr lang="en-US" sz="2000" dirty="0"/>
              <a:t>Implementation Summary</a:t>
            </a:r>
          </a:p>
          <a:p>
            <a:pPr lvl="1" eaLnBrk="1" hangingPunct="1"/>
            <a:r>
              <a:rPr lang="en-US" sz="2000" dirty="0"/>
              <a:t>Testing &amp; Evaluation Summary</a:t>
            </a:r>
          </a:p>
          <a:p>
            <a:pPr eaLnBrk="1" hangingPunct="1"/>
            <a:r>
              <a:rPr lang="en-US" sz="2400" dirty="0"/>
              <a:t>Conclusion and Outlook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Online C2C shopping is currently done by users without any platform for monitoring or handling their online transaction and delivery.</a:t>
            </a:r>
            <a:endParaRPr lang="en-US" sz="2600" dirty="0" smtClean="0"/>
          </a:p>
          <a:p>
            <a:pPr eaLnBrk="1" hangingPunct="1"/>
            <a:r>
              <a:rPr lang="en-US" sz="2000" dirty="0" smtClean="0"/>
              <a:t>Scams and fraud are common in online C2C shopping. Users cannot recover their losses in case of a scam.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32" t="13646" r="23170" b="3514"/>
          <a:stretch/>
        </p:blipFill>
        <p:spPr>
          <a:xfrm>
            <a:off x="2819400" y="2514600"/>
            <a:ext cx="350520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4840069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times people faced </a:t>
            </a:r>
          </a:p>
          <a:p>
            <a:r>
              <a:rPr lang="en-US" dirty="0" smtClean="0"/>
              <a:t>scams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706562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Sometimes the buyer pays for a product but the seller does not send the </a:t>
            </a:r>
            <a:r>
              <a:rPr lang="en-US" sz="2800" dirty="0" smtClean="0"/>
              <a:t>product or vice versa.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0058"/>
            <a:ext cx="4038600" cy="398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"/>
          <a:stretch/>
        </p:blipFill>
        <p:spPr>
          <a:xfrm>
            <a:off x="5181600" y="1524000"/>
            <a:ext cx="3429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0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Sometimes  deals are done offline after contacting online, but there are many risks involved in it.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3" y="1150374"/>
            <a:ext cx="3324760" cy="4488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3" r="-2923"/>
          <a:stretch/>
        </p:blipFill>
        <p:spPr>
          <a:xfrm>
            <a:off x="4648200" y="1143000"/>
            <a:ext cx="4376439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Online </a:t>
            </a:r>
            <a:r>
              <a:rPr lang="en-US" sz="2400" dirty="0"/>
              <a:t>product postings often do not include full specifications of the item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So In </a:t>
            </a:r>
            <a:r>
              <a:rPr lang="en-US" sz="2400" dirty="0"/>
              <a:t>most cases, people do not receive the exact product listed online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6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229600" cy="4525963"/>
          </a:xfrm>
        </p:spPr>
        <p:txBody>
          <a:bodyPr/>
          <a:lstStyle/>
          <a:p>
            <a:r>
              <a:rPr lang="en-US" sz="2800" dirty="0"/>
              <a:t>Admin</a:t>
            </a:r>
          </a:p>
          <a:p>
            <a:r>
              <a:rPr lang="en-US" sz="2800" dirty="0"/>
              <a:t>Seller</a:t>
            </a:r>
          </a:p>
          <a:p>
            <a:r>
              <a:rPr lang="en-US" sz="2800" dirty="0"/>
              <a:t>Buyer</a:t>
            </a:r>
          </a:p>
          <a:p>
            <a:r>
              <a:rPr lang="en-US" sz="2800" dirty="0" smtClean="0"/>
              <a:t>Delivery 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3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523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Opportunity</vt:lpstr>
      <vt:lpstr>Sometimes the buyer pays for a product but the seller does not send the product or vice versa.</vt:lpstr>
      <vt:lpstr>Sometimes  deals are done offline after contacting online, but there are many risks involved in it. </vt:lpstr>
      <vt:lpstr>Opportunity</vt:lpstr>
      <vt:lpstr>Stakeholders</vt:lpstr>
      <vt:lpstr>Existing Systems</vt:lpstr>
      <vt:lpstr>PowerPoint Presentation</vt:lpstr>
      <vt:lpstr>PowerPoint Presentation</vt:lpstr>
      <vt:lpstr>Problem Statement</vt:lpstr>
      <vt:lpstr>Problem Statement</vt:lpstr>
      <vt:lpstr>Endeavour (Team + Work + Way of Working)</vt:lpstr>
      <vt:lpstr>Endeavour (Team + Work + Way of Working)</vt:lpstr>
      <vt:lpstr>Solution</vt:lpstr>
      <vt:lpstr>Requirements Summary</vt:lpstr>
      <vt:lpstr>Requirements Summary</vt:lpstr>
      <vt:lpstr>Design Summary</vt:lpstr>
      <vt:lpstr>Implementation Summary</vt:lpstr>
      <vt:lpstr>Testing &amp; Evaluation Summary</vt:lpstr>
      <vt:lpstr>Conclusion And outlook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talha</cp:lastModifiedBy>
  <cp:revision>69</cp:revision>
  <dcterms:created xsi:type="dcterms:W3CDTF">2013-01-22T07:04:44Z</dcterms:created>
  <dcterms:modified xsi:type="dcterms:W3CDTF">2023-05-29T05:21:16Z</dcterms:modified>
</cp:coreProperties>
</file>