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83" r:id="rId8"/>
    <p:sldId id="262" r:id="rId9"/>
    <p:sldId id="263" r:id="rId10"/>
    <p:sldId id="264" r:id="rId11"/>
    <p:sldId id="288" r:id="rId12"/>
    <p:sldId id="285" r:id="rId13"/>
    <p:sldId id="286" r:id="rId14"/>
    <p:sldId id="265" r:id="rId15"/>
    <p:sldId id="289" r:id="rId16"/>
    <p:sldId id="284" r:id="rId17"/>
    <p:sldId id="266" r:id="rId18"/>
    <p:sldId id="268" r:id="rId19"/>
    <p:sldId id="287" r:id="rId20"/>
    <p:sldId id="290" r:id="rId21"/>
    <p:sldId id="291" r:id="rId22"/>
    <p:sldId id="292" r:id="rId23"/>
    <p:sldId id="293" r:id="rId2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5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Final Year Project</a:t>
            </a:r>
            <a:endParaRPr dirty="0">
              <a:latin typeface="Times New Roman" panose="02020603050405020304" pitchFamily="18" charset="0"/>
              <a:cs typeface="Times New Roman" panose="02020603050405020304" pitchFamily="18" charset="0"/>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a:defRPr/>
            </a:pPr>
            <a:r>
              <a:rPr lang="en-US" dirty="0">
                <a:latin typeface="Times New Roman" panose="02020603050405020304" pitchFamily="18" charset="0"/>
                <a:cs typeface="Times New Roman" panose="02020603050405020304" pitchFamily="18" charset="0"/>
              </a:rPr>
              <a:t>AI EYE GUIDE FOR VISUAL IMAPIRED PERSON</a:t>
            </a:r>
          </a:p>
          <a:p>
            <a:pPr marL="63500">
              <a:defRPr/>
            </a:pPr>
            <a:r>
              <a:rPr lang="en-US" sz="1400" dirty="0">
                <a:latin typeface="Times New Roman" panose="02020603050405020304" pitchFamily="18" charset="0"/>
                <a:cs typeface="Times New Roman" panose="02020603050405020304" pitchFamily="18" charset="0"/>
              </a:rPr>
              <a:t>Supervised By: </a:t>
            </a:r>
            <a:r>
              <a:rPr lang="en-US" sz="1400" dirty="0" err="1">
                <a:latin typeface="Times New Roman" panose="02020603050405020304" pitchFamily="18" charset="0"/>
                <a:cs typeface="Times New Roman" panose="02020603050405020304" pitchFamily="18" charset="0"/>
              </a:rPr>
              <a:t>Ihtisham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Ullah</a:t>
            </a:r>
            <a:r>
              <a:rPr lang="en-US" sz="1400" dirty="0">
                <a:latin typeface="Times New Roman" panose="02020603050405020304" pitchFamily="18" charset="0"/>
                <a:cs typeface="Times New Roman" panose="02020603050405020304" pitchFamily="18" charset="0"/>
              </a:rPr>
              <a:t> (Lecturer)</a:t>
            </a:r>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smtClean="0">
                <a:latin typeface="Times New Roman" panose="02020603050405020304" pitchFamily="18" charset="0"/>
                <a:cs typeface="Times New Roman" panose="02020603050405020304" pitchFamily="18" charset="0"/>
              </a:rPr>
              <a:t>PROPOSED SOLUTION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Text Placeholder 2"/>
          <p:cNvSpPr>
            <a:spLocks noGrp="1"/>
          </p:cNvSpPr>
          <p:nvPr>
            <p:ph type="body" idx="1"/>
          </p:nvPr>
        </p:nvSpPr>
        <p:spPr/>
        <p:txBody>
          <a:bodyPr/>
          <a:lstStyle/>
          <a:p>
            <a:pPr marL="114300" indent="0">
              <a:buNone/>
            </a:pPr>
            <a:r>
              <a:rPr lang="en-US" sz="2800" dirty="0" smtClean="0"/>
              <a:t>The solution we proposed we gathered the    difficulties in the life of visually impaired persons to improve their lives. We checked the needs of these people and implemented in our application.</a:t>
            </a:r>
          </a:p>
          <a:p>
            <a:pPr marL="114300" indent="0">
              <a:buNone/>
            </a:pPr>
            <a:r>
              <a:rPr lang="en-US" sz="2800" b="1" dirty="0" smtClean="0"/>
              <a:t>Key modules:</a:t>
            </a:r>
          </a:p>
          <a:p>
            <a:r>
              <a:rPr lang="en-US" sz="2800" dirty="0" smtClean="0"/>
              <a:t>Currency detection</a:t>
            </a:r>
          </a:p>
          <a:p>
            <a:r>
              <a:rPr lang="en-US" sz="2800" dirty="0" smtClean="0"/>
              <a:t>Object detection</a:t>
            </a:r>
          </a:p>
          <a:p>
            <a:r>
              <a:rPr lang="en-US" sz="2800" dirty="0" smtClean="0"/>
              <a:t>Document reading</a:t>
            </a:r>
          </a:p>
          <a:p>
            <a:r>
              <a:rPr lang="en-US" sz="2800" dirty="0" smtClean="0"/>
              <a:t>Feed back</a:t>
            </a:r>
          </a:p>
          <a:p>
            <a:endParaRPr lang="en-US" sz="2800" dirty="0" smtClean="0"/>
          </a:p>
          <a:p>
            <a:endParaRPr lang="en-US" sz="2800" dirty="0" smtClean="0"/>
          </a:p>
          <a:p>
            <a:pPr marL="114300" indent="0">
              <a:buNone/>
            </a:pPr>
            <a:endParaRPr lang="en-US" sz="2800" b="1" dirty="0"/>
          </a:p>
        </p:txBody>
      </p:sp>
    </p:spTree>
    <p:extLst>
      <p:ext uri="{BB962C8B-B14F-4D97-AF65-F5344CB8AC3E}">
        <p14:creationId xmlns:p14="http://schemas.microsoft.com/office/powerpoint/2010/main" val="94100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Requirements(1/4)</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342900" lvl="0">
              <a:spcBef>
                <a:spcPts val="640"/>
              </a:spcBef>
              <a:buSzPts val="3200"/>
            </a:pPr>
            <a:r>
              <a:rPr lang="en-US" sz="2800" b="1" dirty="0">
                <a:latin typeface="Times New Roman" panose="02020603050405020304" pitchFamily="18" charset="0"/>
                <a:cs typeface="Times New Roman" panose="02020603050405020304" pitchFamily="18" charset="0"/>
              </a:rPr>
              <a:t>Functional </a:t>
            </a:r>
            <a:r>
              <a:rPr lang="en-US" sz="2800" b="1" dirty="0" smtClean="0">
                <a:latin typeface="Times New Roman" panose="02020603050405020304" pitchFamily="18" charset="0"/>
                <a:cs typeface="Times New Roman" panose="02020603050405020304" pitchFamily="18" charset="0"/>
              </a:rPr>
              <a:t>Requirements</a:t>
            </a:r>
          </a:p>
          <a:p>
            <a:pPr marL="514350" indent="-514350">
              <a:buAutoNum type="arabicPeriod"/>
            </a:pPr>
            <a:r>
              <a:rPr lang="en-US" sz="2800" dirty="0" smtClean="0">
                <a:latin typeface="Times New Roman" panose="02020603050405020304" pitchFamily="18" charset="0"/>
                <a:cs typeface="Times New Roman" panose="02020603050405020304" pitchFamily="18" charset="0"/>
              </a:rPr>
              <a:t>Object </a:t>
            </a:r>
            <a:r>
              <a:rPr lang="en-US" sz="2800" dirty="0">
                <a:latin typeface="Times New Roman" panose="02020603050405020304" pitchFamily="18" charset="0"/>
                <a:cs typeface="Times New Roman" panose="02020603050405020304" pitchFamily="18" charset="0"/>
              </a:rPr>
              <a:t>detection</a:t>
            </a:r>
          </a:p>
          <a:p>
            <a:pPr marL="514350" indent="-514350">
              <a:buAutoNum type="arabicPeriod"/>
            </a:pPr>
            <a:r>
              <a:rPr lang="en-US" sz="2800" dirty="0">
                <a:latin typeface="Times New Roman" panose="02020603050405020304" pitchFamily="18" charset="0"/>
                <a:cs typeface="Times New Roman" panose="02020603050405020304" pitchFamily="18" charset="0"/>
              </a:rPr>
              <a:t>Currency detection</a:t>
            </a:r>
          </a:p>
          <a:p>
            <a:pPr marL="514350" indent="-514350">
              <a:buAutoNum type="arabicPeriod"/>
            </a:pPr>
            <a:r>
              <a:rPr lang="en-US" sz="2800" dirty="0">
                <a:latin typeface="Times New Roman" panose="02020603050405020304" pitchFamily="18" charset="0"/>
                <a:cs typeface="Times New Roman" panose="02020603050405020304" pitchFamily="18" charset="0"/>
              </a:rPr>
              <a:t>Text to voice </a:t>
            </a:r>
          </a:p>
          <a:p>
            <a:pPr marL="514350" indent="-514350">
              <a:buAutoNum type="arabicPeriod"/>
            </a:pPr>
            <a:r>
              <a:rPr lang="en-US" sz="2800" dirty="0">
                <a:latin typeface="Times New Roman" panose="02020603050405020304" pitchFamily="18" charset="0"/>
                <a:cs typeface="Times New Roman" panose="02020603050405020304" pitchFamily="18" charset="0"/>
              </a:rPr>
              <a:t>Feedback </a:t>
            </a:r>
          </a:p>
          <a:p>
            <a:pPr marL="0" lvl="0" indent="0">
              <a:spcBef>
                <a:spcPts val="640"/>
              </a:spcBef>
              <a:buSzPts val="3200"/>
              <a:buNone/>
            </a:pPr>
            <a:endParaRPr lang="en-US" dirty="0"/>
          </a:p>
        </p:txBody>
      </p:sp>
    </p:spTree>
    <p:extLst>
      <p:ext uri="{BB962C8B-B14F-4D97-AF65-F5344CB8AC3E}">
        <p14:creationId xmlns:p14="http://schemas.microsoft.com/office/powerpoint/2010/main" val="121471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Requirements(2/4)</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342900" lvl="0">
              <a:spcBef>
                <a:spcPts val="640"/>
              </a:spcBef>
              <a:buSzPts val="3200"/>
            </a:pPr>
            <a:r>
              <a:rPr lang="en-US" sz="2800" b="1" dirty="0" smtClean="0">
                <a:latin typeface="Times New Roman" panose="02020603050405020304" pitchFamily="18" charset="0"/>
                <a:cs typeface="Times New Roman" panose="02020603050405020304" pitchFamily="18" charset="0"/>
              </a:rPr>
              <a:t>Non-Functional </a:t>
            </a:r>
            <a:r>
              <a:rPr lang="en-US" sz="2800" b="1" dirty="0">
                <a:latin typeface="Times New Roman" panose="02020603050405020304" pitchFamily="18" charset="0"/>
                <a:cs typeface="Times New Roman" panose="02020603050405020304" pitchFamily="18" charset="0"/>
              </a:rPr>
              <a:t>Requirements</a:t>
            </a:r>
          </a:p>
          <a:p>
            <a:pPr marL="514350" indent="-514350">
              <a:buAutoNum type="arabicPeriod"/>
            </a:pPr>
            <a:r>
              <a:rPr lang="en-US" sz="2800" dirty="0" smtClean="0">
                <a:latin typeface="Times New Roman" panose="02020603050405020304" pitchFamily="18" charset="0"/>
                <a:cs typeface="Times New Roman" panose="02020603050405020304" pitchFamily="18" charset="0"/>
              </a:rPr>
              <a:t>Usability</a:t>
            </a:r>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a:latin typeface="Times New Roman" panose="02020603050405020304" pitchFamily="18" charset="0"/>
                <a:cs typeface="Times New Roman" panose="02020603050405020304" pitchFamily="18" charset="0"/>
              </a:rPr>
              <a:t>Reliability</a:t>
            </a:r>
          </a:p>
          <a:p>
            <a:pPr marL="514350" indent="-514350">
              <a:buAutoNum type="arabicPeriod"/>
            </a:pPr>
            <a:r>
              <a:rPr lang="en-US" sz="2800" dirty="0">
                <a:latin typeface="Times New Roman" panose="02020603050405020304" pitchFamily="18" charset="0"/>
                <a:cs typeface="Times New Roman" panose="02020603050405020304" pitchFamily="18" charset="0"/>
              </a:rPr>
              <a:t>Performance</a:t>
            </a:r>
          </a:p>
          <a:p>
            <a:pPr marL="514350" indent="-514350">
              <a:buAutoNum type="arabicPeriod"/>
            </a:pPr>
            <a:r>
              <a:rPr lang="en-US" sz="2800" dirty="0" smtClean="0">
                <a:latin typeface="Times New Roman" panose="02020603050405020304" pitchFamily="18" charset="0"/>
                <a:cs typeface="Times New Roman" panose="02020603050405020304" pitchFamily="18" charset="0"/>
              </a:rPr>
              <a:t>Scalability</a:t>
            </a:r>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a:latin typeface="Times New Roman" panose="02020603050405020304" pitchFamily="18" charset="0"/>
                <a:cs typeface="Times New Roman" panose="02020603050405020304" pitchFamily="18" charset="0"/>
              </a:rPr>
              <a:t>Accessibility</a:t>
            </a:r>
          </a:p>
          <a:p>
            <a:endParaRPr lang="en-US" dirty="0"/>
          </a:p>
        </p:txBody>
      </p:sp>
    </p:spTree>
    <p:extLst>
      <p:ext uri="{BB962C8B-B14F-4D97-AF65-F5344CB8AC3E}">
        <p14:creationId xmlns:p14="http://schemas.microsoft.com/office/powerpoint/2010/main" val="125157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smtClean="0">
                <a:latin typeface="Times New Roman" panose="02020603050405020304" pitchFamily="18" charset="0"/>
                <a:cs typeface="Times New Roman" panose="02020603050405020304" pitchFamily="18" charset="0"/>
              </a:rPr>
              <a:t>Requirements(3/4)</a:t>
            </a:r>
            <a:endParaRPr dirty="0">
              <a:latin typeface="Times New Roman" panose="02020603050405020304" pitchFamily="18" charset="0"/>
              <a:cs typeface="Times New Roman" panose="02020603050405020304" pitchFamily="18" charset="0"/>
            </a:endParaRPr>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List of Different Users</a:t>
            </a:r>
            <a:endParaRPr dirty="0">
              <a:latin typeface="Times New Roman" panose="02020603050405020304" pitchFamily="18" charset="0"/>
              <a:cs typeface="Times New Roman" panose="02020603050405020304" pitchFamily="18" charset="0"/>
            </a:endParaRPr>
          </a:p>
          <a:p>
            <a:pPr marL="742950" lvl="1" indent="-285750">
              <a:spcBef>
                <a:spcPts val="560"/>
              </a:spcBef>
              <a:buSzPts val="2800"/>
            </a:pPr>
            <a:r>
              <a:rPr lang="en-US" sz="2400" dirty="0">
                <a:latin typeface="Times New Roman" panose="02020603050405020304" pitchFamily="18" charset="0"/>
                <a:cs typeface="Times New Roman" panose="02020603050405020304" pitchFamily="18" charset="0"/>
              </a:rPr>
              <a:t>Visually impaired </a:t>
            </a:r>
            <a:r>
              <a:rPr lang="en-US" sz="2400" dirty="0" smtClean="0">
                <a:latin typeface="Times New Roman" panose="02020603050405020304" pitchFamily="18" charset="0"/>
                <a:cs typeface="Times New Roman" panose="02020603050405020304" pitchFamily="18" charset="0"/>
              </a:rPr>
              <a:t>person</a:t>
            </a:r>
            <a:endParaRPr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Requirement(4/4)</a:t>
            </a:r>
            <a:endParaRPr lang="en-US" dirty="0"/>
          </a:p>
        </p:txBody>
      </p:sp>
      <p:sp>
        <p:nvSpPr>
          <p:cNvPr id="3" name="Text Placeholder 2"/>
          <p:cNvSpPr>
            <a:spLocks noGrp="1"/>
          </p:cNvSpPr>
          <p:nvPr>
            <p:ph type="body" idx="1"/>
          </p:nvPr>
        </p:nvSpPr>
        <p:spPr/>
        <p:txBody>
          <a:bodyPr/>
          <a:lstStyle/>
          <a:p>
            <a:pPr marL="342900" lvl="0" indent="-139700">
              <a:spcBef>
                <a:spcPts val="0"/>
              </a:spcBef>
              <a:buSzPts val="3200"/>
              <a:buNone/>
            </a:pPr>
            <a:endParaRPr lang="en-US" sz="2400" b="1" dirty="0"/>
          </a:p>
          <a:p>
            <a:pPr marL="660400" indent="-457200">
              <a:spcBef>
                <a:spcPts val="0"/>
              </a:spcBef>
              <a:buSzPts val="3200"/>
            </a:pPr>
            <a:r>
              <a:rPr lang="en-US" sz="2400" b="1" dirty="0"/>
              <a:t>Android Device:</a:t>
            </a:r>
            <a:r>
              <a:rPr lang="en-US" sz="2400" dirty="0"/>
              <a:t> Any modern android smartphone with sufficient processing power and storage space to run the application smoothly</a:t>
            </a:r>
          </a:p>
          <a:p>
            <a:pPr marL="660400" indent="-457200">
              <a:spcBef>
                <a:spcPts val="0"/>
              </a:spcBef>
              <a:buSzPts val="3200"/>
            </a:pPr>
            <a:r>
              <a:rPr lang="pt-BR" sz="2400" b="1" dirty="0"/>
              <a:t>Processor</a:t>
            </a:r>
            <a:r>
              <a:rPr lang="pt-BR" sz="2400" dirty="0"/>
              <a:t>: Minimum dual-core processor for optimal performance. </a:t>
            </a:r>
          </a:p>
          <a:p>
            <a:pPr marL="660400" indent="-457200">
              <a:spcBef>
                <a:spcPts val="0"/>
              </a:spcBef>
              <a:buSzPts val="3200"/>
            </a:pPr>
            <a:r>
              <a:rPr lang="en-US" sz="2400" b="1" dirty="0"/>
              <a:t>Memory (RAM): </a:t>
            </a:r>
            <a:r>
              <a:rPr lang="en-US" sz="2400" dirty="0"/>
              <a:t>At least 2GB of RAM to ensure smooth operation. </a:t>
            </a:r>
          </a:p>
          <a:p>
            <a:pPr marL="660400" indent="-457200">
              <a:spcBef>
                <a:spcPts val="0"/>
              </a:spcBef>
              <a:buSzPts val="3200"/>
            </a:pPr>
            <a:r>
              <a:rPr lang="en-US" sz="2400" b="1" dirty="0"/>
              <a:t>Storage</a:t>
            </a:r>
            <a:r>
              <a:rPr lang="en-US" sz="2400" dirty="0"/>
              <a:t>: Adequate internal storage space to install the application and store user data. </a:t>
            </a:r>
          </a:p>
          <a:p>
            <a:endParaRPr lang="en-US" dirty="0"/>
          </a:p>
        </p:txBody>
      </p:sp>
    </p:spTree>
    <p:extLst>
      <p:ext uri="{BB962C8B-B14F-4D97-AF65-F5344CB8AC3E}">
        <p14:creationId xmlns:p14="http://schemas.microsoft.com/office/powerpoint/2010/main" val="274743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213"/>
            <a:ext cx="8229600" cy="1143000"/>
          </a:xfrm>
        </p:spPr>
        <p:txBody>
          <a:bodyPr/>
          <a:lstStyle/>
          <a:p>
            <a:r>
              <a:rPr lang="en-US" dirty="0" smtClean="0">
                <a:latin typeface="Times New Roman" panose="02020603050405020304" pitchFamily="18" charset="0"/>
                <a:cs typeface="Times New Roman" panose="02020603050405020304" pitchFamily="18" charset="0"/>
              </a:rPr>
              <a:t>Design Summary</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19214"/>
            <a:ext cx="8229600" cy="4806950"/>
          </a:xfrm>
        </p:spPr>
        <p:txBody>
          <a:bodyPr/>
          <a:lstStyle/>
          <a:p>
            <a:pPr marL="660400" indent="-457200">
              <a:spcBef>
                <a:spcPts val="0"/>
              </a:spcBef>
              <a:buSzPts val="3200"/>
            </a:pPr>
            <a:r>
              <a:rPr lang="en-US" sz="2800" dirty="0"/>
              <a:t>Use Case Diagram</a:t>
            </a:r>
          </a:p>
          <a:p>
            <a:pPr marL="660400" indent="-457200">
              <a:spcBef>
                <a:spcPts val="0"/>
              </a:spcBef>
              <a:buSzPts val="3200"/>
            </a:pPr>
            <a:endParaRPr lang="en-US" sz="2800" dirty="0"/>
          </a:p>
          <a:p>
            <a:pPr marL="660400" indent="-457200">
              <a:spcBef>
                <a:spcPts val="0"/>
              </a:spcBef>
              <a:buSzPts val="3200"/>
            </a:pPr>
            <a:r>
              <a:rPr lang="en-US" sz="2800" dirty="0"/>
              <a:t>Sequence Diagram</a:t>
            </a:r>
          </a:p>
          <a:p>
            <a:pPr marL="203200" indent="0">
              <a:spcBef>
                <a:spcPts val="0"/>
              </a:spcBef>
              <a:buSzPts val="3200"/>
              <a:buNone/>
            </a:pPr>
            <a:r>
              <a:rPr lang="en-US" sz="2800" b="1" dirty="0"/>
              <a:t>Ref&gt;</a:t>
            </a:r>
            <a:r>
              <a:rPr lang="en-US" sz="2800" dirty="0"/>
              <a:t> </a:t>
            </a:r>
            <a:r>
              <a:rPr lang="en-US" sz="2800" dirty="0" smtClean="0"/>
              <a:t>3.6 </a:t>
            </a:r>
            <a:r>
              <a:rPr lang="en-US" sz="2800" dirty="0"/>
              <a:t>Sequence Diagram</a:t>
            </a:r>
          </a:p>
          <a:p>
            <a:pPr marL="203200" indent="0">
              <a:spcBef>
                <a:spcPts val="0"/>
              </a:spcBef>
              <a:buSzPts val="3200"/>
              <a:buNone/>
            </a:pPr>
            <a:r>
              <a:rPr lang="en-US" sz="2800" dirty="0" smtClean="0"/>
              <a:t>Page 31-32 </a:t>
            </a:r>
            <a:r>
              <a:rPr lang="en-US" sz="2800" dirty="0"/>
              <a:t>from </a:t>
            </a:r>
            <a:r>
              <a:rPr lang="en-US" sz="2800" dirty="0" smtClean="0"/>
              <a:t>Report</a:t>
            </a:r>
            <a:endParaRPr lang="en-US" sz="2800" dirty="0"/>
          </a:p>
          <a:p>
            <a:pPr marL="203200" indent="0">
              <a:spcBef>
                <a:spcPts val="0"/>
              </a:spcBef>
              <a:buSzPts val="3200"/>
              <a:buNone/>
            </a:pPr>
            <a:endParaRPr lang="en-US" sz="2800" dirty="0"/>
          </a:p>
          <a:p>
            <a:pPr marL="660400" indent="-457200">
              <a:spcBef>
                <a:spcPts val="0"/>
              </a:spcBef>
              <a:buSzPts val="3200"/>
            </a:pPr>
            <a:r>
              <a:rPr lang="en-US" sz="2800" dirty="0" smtClean="0"/>
              <a:t>Class </a:t>
            </a:r>
            <a:r>
              <a:rPr lang="en-US" sz="2800" dirty="0"/>
              <a:t>Diagram</a:t>
            </a:r>
          </a:p>
          <a:p>
            <a:pPr marL="203200" indent="0">
              <a:spcBef>
                <a:spcPts val="0"/>
              </a:spcBef>
              <a:buSzPts val="3200"/>
              <a:buNone/>
            </a:pPr>
            <a:r>
              <a:rPr lang="en-US" sz="2800" b="1" dirty="0"/>
              <a:t>Ref&gt;</a:t>
            </a:r>
            <a:r>
              <a:rPr lang="en-US" sz="2800" dirty="0"/>
              <a:t> </a:t>
            </a:r>
            <a:r>
              <a:rPr lang="en-US" sz="2800" dirty="0" smtClean="0"/>
              <a:t>3.5 Class Diagram</a:t>
            </a:r>
          </a:p>
          <a:p>
            <a:pPr marL="203200" indent="0">
              <a:spcBef>
                <a:spcPts val="0"/>
              </a:spcBef>
              <a:buSzPts val="3200"/>
              <a:buNone/>
            </a:pPr>
            <a:r>
              <a:rPr lang="en-US" sz="2800" dirty="0" smtClean="0"/>
              <a:t>Page 30 from Report</a:t>
            </a:r>
          </a:p>
          <a:p>
            <a:pPr marL="114300" indent="0">
              <a:buNone/>
            </a:pPr>
            <a:endParaRPr lang="en-US" sz="2800" dirty="0"/>
          </a:p>
        </p:txBody>
      </p:sp>
      <p:pic>
        <p:nvPicPr>
          <p:cNvPr id="4" name="image8.jpeg" descr="Fyp usecase .vpd"/>
          <p:cNvPicPr>
            <a:picLocks/>
          </p:cNvPicPr>
          <p:nvPr/>
        </p:nvPicPr>
        <p:blipFill>
          <a:blip r:embed="rId2" cstate="print"/>
          <a:stretch>
            <a:fillRect/>
          </a:stretch>
        </p:blipFill>
        <p:spPr>
          <a:xfrm>
            <a:off x="4734232" y="1743077"/>
            <a:ext cx="3952568" cy="3959224"/>
          </a:xfrm>
          <a:prstGeom prst="rect">
            <a:avLst/>
          </a:prstGeom>
          <a:noFill/>
          <a:ln>
            <a:noFill/>
          </a:ln>
        </p:spPr>
      </p:pic>
    </p:spTree>
    <p:extLst>
      <p:ext uri="{BB962C8B-B14F-4D97-AF65-F5344CB8AC3E}">
        <p14:creationId xmlns:p14="http://schemas.microsoft.com/office/powerpoint/2010/main" val="226283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smtClean="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315" y="1297858"/>
            <a:ext cx="5530645" cy="44392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158" name="Google Shape;1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sz="2800" dirty="0">
                <a:latin typeface="Times New Roman" panose="02020603050405020304" pitchFamily="18" charset="0"/>
                <a:cs typeface="Times New Roman" panose="02020603050405020304" pitchFamily="18" charset="0"/>
              </a:rPr>
              <a:t>List Development Tools &amp; Technologies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Android Studio</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Visual Studio Code</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GitHub</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Microsoft Word</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Microsoft PowerPoint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Google Colab</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Pycharm</a:t>
            </a:r>
          </a:p>
          <a:p>
            <a:pPr marL="0" lvl="0" indent="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800" dirty="0">
                <a:latin typeface="Times New Roman" panose="02020603050405020304" pitchFamily="18" charset="0"/>
                <a:cs typeface="Times New Roman" panose="02020603050405020304" pitchFamily="18" charset="0"/>
              </a:rPr>
              <a:t>List Best Practices / Coding Standards</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Model View Controller Pattern</a:t>
            </a:r>
          </a:p>
          <a:p>
            <a:r>
              <a:rPr lang="en-US" sz="2800" dirty="0">
                <a:latin typeface="Times New Roman" panose="02020603050405020304" pitchFamily="18" charset="0"/>
                <a:cs typeface="Times New Roman" panose="02020603050405020304" pitchFamily="18" charset="0"/>
              </a:rPr>
              <a:t>List Libraries / Components / Web Services</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Flutter, Dart</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Python, YOLO V8, RoboFlow, Open CV</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Git</a:t>
            </a:r>
          </a:p>
          <a:p>
            <a:endParaRPr lang="en-US" dirty="0"/>
          </a:p>
        </p:txBody>
      </p:sp>
    </p:spTree>
    <p:extLst>
      <p:ext uri="{BB962C8B-B14F-4D97-AF65-F5344CB8AC3E}">
        <p14:creationId xmlns:p14="http://schemas.microsoft.com/office/powerpoint/2010/main" val="253136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Project Team</a:t>
            </a:r>
            <a:endParaRPr dirty="0">
              <a:latin typeface="Times New Roman" panose="02020603050405020304" pitchFamily="18" charset="0"/>
              <a:cs typeface="Times New Roman" panose="02020603050405020304" pitchFamily="18" charset="0"/>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eaLnBrk="1" hangingPunct="1"/>
            <a:r>
              <a:rPr lang="en-US" dirty="0">
                <a:latin typeface="Times New Roman" panose="02020603050405020304" pitchFamily="18" charset="0"/>
                <a:cs typeface="Times New Roman" panose="02020603050405020304" pitchFamily="18" charset="0"/>
              </a:rPr>
              <a:t>Usama Ahsan (25279)</a:t>
            </a:r>
          </a:p>
          <a:p>
            <a:pPr eaLnBrk="1" hangingPunct="1"/>
            <a:r>
              <a:rPr lang="en-US" dirty="0">
                <a:latin typeface="Times New Roman" panose="02020603050405020304" pitchFamily="18" charset="0"/>
                <a:cs typeface="Times New Roman" panose="02020603050405020304" pitchFamily="18" charset="0"/>
              </a:rPr>
              <a:t>Muhammad Hassan (22956)</a:t>
            </a:r>
          </a:p>
          <a:p>
            <a:pPr eaLnBrk="1" hangingPunct="1"/>
            <a:r>
              <a:rPr lang="en-US" dirty="0">
                <a:latin typeface="Times New Roman" panose="02020603050405020304" pitchFamily="18" charset="0"/>
                <a:cs typeface="Times New Roman" panose="02020603050405020304" pitchFamily="18" charset="0"/>
              </a:rPr>
              <a:t>Suleman Amjad (24913)</a:t>
            </a:r>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0C53-AA21-809A-BBD4-F324A6B80359}"/>
              </a:ext>
            </a:extLst>
          </p:cNvPr>
          <p:cNvSpPr>
            <a:spLocks noGrp="1"/>
          </p:cNvSpPr>
          <p:nvPr>
            <p:ph type="title"/>
          </p:nvPr>
        </p:nvSpPr>
        <p:spPr/>
        <p:txBody>
          <a:bodyPr/>
          <a:lstStyle/>
          <a:p>
            <a:r>
              <a:rPr lang="en-US" sz="4000" dirty="0"/>
              <a:t>Experiments and Results Summary </a:t>
            </a:r>
            <a:endParaRPr lang="en-PK" sz="4000" dirty="0"/>
          </a:p>
        </p:txBody>
      </p:sp>
      <p:sp>
        <p:nvSpPr>
          <p:cNvPr id="3" name="Text Placeholder 2">
            <a:extLst>
              <a:ext uri="{FF2B5EF4-FFF2-40B4-BE49-F238E27FC236}">
                <a16:creationId xmlns:a16="http://schemas.microsoft.com/office/drawing/2014/main" id="{F013A843-62EA-E47E-8852-8A07452A5B24}"/>
              </a:ext>
            </a:extLst>
          </p:cNvPr>
          <p:cNvSpPr>
            <a:spLocks noGrp="1"/>
          </p:cNvSpPr>
          <p:nvPr>
            <p:ph type="body" idx="1"/>
          </p:nvPr>
        </p:nvSpPr>
        <p:spPr/>
        <p:txBody>
          <a:bodyPr/>
          <a:lstStyle/>
          <a:p>
            <a:pPr marL="114300" indent="0" algn="jus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satisfaction survey was performed by graduated experienced persons but they were limited so we manually gathered the data.</a:t>
            </a:r>
            <a:endParaRPr lang="en-PK" sz="4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3BA5A22D-B72B-32B0-05AA-ACDD57D63066}"/>
              </a:ext>
            </a:extLst>
          </p:cNvPr>
          <p:cNvGraphicFramePr>
            <a:graphicFrameLocks noGrp="1"/>
          </p:cNvGraphicFramePr>
          <p:nvPr>
            <p:extLst>
              <p:ext uri="{D42A27DB-BD31-4B8C-83A1-F6EECF244321}">
                <p14:modId xmlns:p14="http://schemas.microsoft.com/office/powerpoint/2010/main" val="1575126149"/>
              </p:ext>
            </p:extLst>
          </p:nvPr>
        </p:nvGraphicFramePr>
        <p:xfrm>
          <a:off x="457200" y="2867025"/>
          <a:ext cx="8229600" cy="2914653"/>
        </p:xfrm>
        <a:graphic>
          <a:graphicData uri="http://schemas.openxmlformats.org/drawingml/2006/table">
            <a:tbl>
              <a:tblPr firstRow="1" firstCol="1" bandRow="1">
                <a:tableStyleId>{7DF18680-E054-41AD-8BC1-D1AEF772440D}</a:tableStyleId>
              </a:tblPr>
              <a:tblGrid>
                <a:gridCol w="792125">
                  <a:extLst>
                    <a:ext uri="{9D8B030D-6E8A-4147-A177-3AD203B41FA5}">
                      <a16:colId xmlns:a16="http://schemas.microsoft.com/office/drawing/2014/main" val="951274908"/>
                    </a:ext>
                  </a:extLst>
                </a:gridCol>
                <a:gridCol w="2830478">
                  <a:extLst>
                    <a:ext uri="{9D8B030D-6E8A-4147-A177-3AD203B41FA5}">
                      <a16:colId xmlns:a16="http://schemas.microsoft.com/office/drawing/2014/main" val="1334593982"/>
                    </a:ext>
                  </a:extLst>
                </a:gridCol>
                <a:gridCol w="1370083">
                  <a:extLst>
                    <a:ext uri="{9D8B030D-6E8A-4147-A177-3AD203B41FA5}">
                      <a16:colId xmlns:a16="http://schemas.microsoft.com/office/drawing/2014/main" val="1402751866"/>
                    </a:ext>
                  </a:extLst>
                </a:gridCol>
                <a:gridCol w="1015262">
                  <a:extLst>
                    <a:ext uri="{9D8B030D-6E8A-4147-A177-3AD203B41FA5}">
                      <a16:colId xmlns:a16="http://schemas.microsoft.com/office/drawing/2014/main" val="2413167983"/>
                    </a:ext>
                  </a:extLst>
                </a:gridCol>
                <a:gridCol w="1281141">
                  <a:extLst>
                    <a:ext uri="{9D8B030D-6E8A-4147-A177-3AD203B41FA5}">
                      <a16:colId xmlns:a16="http://schemas.microsoft.com/office/drawing/2014/main" val="2381596818"/>
                    </a:ext>
                  </a:extLst>
                </a:gridCol>
                <a:gridCol w="940511">
                  <a:extLst>
                    <a:ext uri="{9D8B030D-6E8A-4147-A177-3AD203B41FA5}">
                      <a16:colId xmlns:a16="http://schemas.microsoft.com/office/drawing/2014/main" val="2667650045"/>
                    </a:ext>
                  </a:extLst>
                </a:gridCol>
              </a:tblGrid>
              <a:tr h="416379">
                <a:tc>
                  <a:txBody>
                    <a:bodyPr/>
                    <a:lstStyle/>
                    <a:p>
                      <a:pPr marL="44450" marR="0" indent="0" algn="ctr">
                        <a:lnSpc>
                          <a:spcPct val="107000"/>
                        </a:lnSpc>
                        <a:spcBef>
                          <a:spcPts val="0"/>
                        </a:spcBef>
                        <a:spcAft>
                          <a:spcPts val="0"/>
                        </a:spcAft>
                      </a:pPr>
                      <a:r>
                        <a:rPr lang="en-US" sz="1600" kern="100" dirty="0">
                          <a:solidFill>
                            <a:schemeClr val="bg1"/>
                          </a:solidFill>
                          <a:effectLst/>
                        </a:rPr>
                        <a:t>Sr No.</a:t>
                      </a:r>
                      <a:endPar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4450" marR="0" indent="0" algn="ctr">
                        <a:lnSpc>
                          <a:spcPct val="107000"/>
                        </a:lnSpc>
                        <a:spcBef>
                          <a:spcPts val="0"/>
                        </a:spcBef>
                        <a:spcAft>
                          <a:spcPts val="0"/>
                        </a:spcAft>
                      </a:pPr>
                      <a:r>
                        <a:rPr lang="en-US" sz="1600" kern="100" dirty="0">
                          <a:effectLst/>
                        </a:rPr>
                        <a:t>Features</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9690" marR="0" indent="0" algn="ctr">
                        <a:lnSpc>
                          <a:spcPct val="107000"/>
                        </a:lnSpc>
                        <a:spcBef>
                          <a:spcPts val="0"/>
                        </a:spcBef>
                        <a:spcAft>
                          <a:spcPts val="0"/>
                        </a:spcAft>
                      </a:pPr>
                      <a:r>
                        <a:rPr lang="en-US" sz="1600" kern="100" dirty="0">
                          <a:effectLst/>
                        </a:rPr>
                        <a:t>Excellent (%)</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marR="0" indent="0" algn="ctr">
                        <a:lnSpc>
                          <a:spcPct val="107000"/>
                        </a:lnSpc>
                        <a:spcBef>
                          <a:spcPts val="0"/>
                        </a:spcBef>
                        <a:spcAft>
                          <a:spcPts val="0"/>
                        </a:spcAft>
                      </a:pPr>
                      <a:r>
                        <a:rPr lang="en-US" sz="1600" kern="100">
                          <a:effectLst/>
                        </a:rPr>
                        <a:t> Good (%)</a:t>
                      </a:r>
                      <a:endParaRPr lang="en-US" sz="1600" kern="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marR="0" indent="0" algn="ctr">
                        <a:lnSpc>
                          <a:spcPct val="107000"/>
                        </a:lnSpc>
                        <a:spcBef>
                          <a:spcPts val="0"/>
                        </a:spcBef>
                        <a:spcAft>
                          <a:spcPts val="0"/>
                        </a:spcAft>
                      </a:pPr>
                      <a:r>
                        <a:rPr lang="en-US" sz="1600" kern="100" dirty="0">
                          <a:effectLst/>
                        </a:rPr>
                        <a:t> Average (%)</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marR="0" indent="0" algn="ctr">
                        <a:lnSpc>
                          <a:spcPct val="107000"/>
                        </a:lnSpc>
                        <a:spcBef>
                          <a:spcPts val="0"/>
                        </a:spcBef>
                        <a:spcAft>
                          <a:spcPts val="0"/>
                        </a:spcAft>
                      </a:pPr>
                      <a:r>
                        <a:rPr lang="en-US" sz="1600" kern="100" dirty="0">
                          <a:effectLst/>
                        </a:rPr>
                        <a:t> Poor (%)</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561186"/>
                  </a:ext>
                </a:extLst>
              </a:tr>
              <a:tr h="416379">
                <a:tc>
                  <a:txBody>
                    <a:bodyPr/>
                    <a:lstStyle/>
                    <a:p>
                      <a:pPr marL="45720" marR="0" indent="0" algn="ctr">
                        <a:lnSpc>
                          <a:spcPct val="107000"/>
                        </a:lnSpc>
                        <a:spcBef>
                          <a:spcPts val="0"/>
                        </a:spcBef>
                        <a:spcAft>
                          <a:spcPts val="0"/>
                        </a:spcAft>
                      </a:pPr>
                      <a:r>
                        <a:rPr lang="en-US" sz="1600" kern="100" dirty="0">
                          <a:solidFill>
                            <a:schemeClr val="bg1"/>
                          </a:solidFill>
                          <a:effectLst/>
                        </a:rPr>
                        <a:t>1</a:t>
                      </a:r>
                      <a:endPar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indent="0" algn="ctr">
                        <a:lnSpc>
                          <a:spcPct val="107000"/>
                        </a:lnSpc>
                        <a:spcBef>
                          <a:spcPts val="0"/>
                        </a:spcBef>
                        <a:spcAft>
                          <a:spcPts val="0"/>
                        </a:spcAft>
                      </a:pPr>
                      <a:r>
                        <a:rPr lang="en-US" sz="1600" kern="100" dirty="0" smtClean="0">
                          <a:solidFill>
                            <a:schemeClr val="tx1"/>
                          </a:solidFill>
                          <a:effectLst/>
                          <a:latin typeface="+mn-lt"/>
                          <a:ea typeface="+mn-ea"/>
                          <a:cs typeface="+mn-cs"/>
                        </a:rPr>
                        <a:t>Object</a:t>
                      </a:r>
                      <a:r>
                        <a:rPr lang="en-US" sz="1600" kern="100" baseline="0" dirty="0" smtClean="0">
                          <a:solidFill>
                            <a:schemeClr val="tx1"/>
                          </a:solidFill>
                          <a:effectLst/>
                          <a:latin typeface="+mn-lt"/>
                          <a:ea typeface="+mn-ea"/>
                          <a:cs typeface="+mn-cs"/>
                        </a:rPr>
                        <a:t> detection</a:t>
                      </a:r>
                      <a:endParaRPr lang="en-US" sz="1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3815" marR="0" indent="0" algn="ctr">
                        <a:lnSpc>
                          <a:spcPct val="107000"/>
                        </a:lnSpc>
                        <a:spcBef>
                          <a:spcPts val="0"/>
                        </a:spcBef>
                        <a:spcAft>
                          <a:spcPts val="0"/>
                        </a:spcAft>
                      </a:pPr>
                      <a:r>
                        <a:rPr lang="en-US" sz="1600" kern="100" dirty="0" smtClean="0">
                          <a:solidFill>
                            <a:srgbClr val="000000"/>
                          </a:solidFill>
                          <a:effectLst/>
                          <a:latin typeface="+mn-lt"/>
                          <a:ea typeface="+mn-ea"/>
                          <a:cs typeface="+mn-cs"/>
                        </a:rPr>
                        <a:t>80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6990" marR="0" indent="0" algn="ctr">
                        <a:lnSpc>
                          <a:spcPct val="107000"/>
                        </a:lnSpc>
                        <a:spcBef>
                          <a:spcPts val="0"/>
                        </a:spcBef>
                        <a:spcAft>
                          <a:spcPts val="0"/>
                        </a:spcAft>
                      </a:pPr>
                      <a:r>
                        <a:rPr lang="en-US" sz="1600" kern="100" dirty="0">
                          <a:solidFill>
                            <a:srgbClr val="000000"/>
                          </a:solidFill>
                          <a:effectLst/>
                          <a:latin typeface="+mn-lt"/>
                          <a:ea typeface="+mn-ea"/>
                          <a:cs typeface="+mn-cs"/>
                        </a:rPr>
                        <a:t>5</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085" marR="0" indent="0" algn="ctr">
                        <a:lnSpc>
                          <a:spcPct val="107000"/>
                        </a:lnSpc>
                        <a:spcBef>
                          <a:spcPts val="0"/>
                        </a:spcBef>
                        <a:spcAft>
                          <a:spcPts val="0"/>
                        </a:spcAft>
                      </a:pPr>
                      <a:r>
                        <a:rPr lang="en-US" sz="1600" kern="100" dirty="0" smtClean="0">
                          <a:solidFill>
                            <a:srgbClr val="000000"/>
                          </a:solidFill>
                          <a:effectLst/>
                          <a:latin typeface="+mn-lt"/>
                          <a:ea typeface="+mn-ea"/>
                          <a:cs typeface="+mn-cs"/>
                        </a:rPr>
                        <a:t>10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indent="0" algn="ctr">
                        <a:lnSpc>
                          <a:spcPct val="107000"/>
                        </a:lnSpc>
                        <a:spcBef>
                          <a:spcPts val="0"/>
                        </a:spcBef>
                        <a:spcAft>
                          <a:spcPts val="0"/>
                        </a:spcAft>
                      </a:pPr>
                      <a:r>
                        <a:rPr lang="en-US" sz="1600" kern="100" dirty="0">
                          <a:solidFill>
                            <a:srgbClr val="000000"/>
                          </a:solidFill>
                          <a:effectLst/>
                          <a:latin typeface="+mn-lt"/>
                          <a:ea typeface="+mn-ea"/>
                          <a:cs typeface="+mn-cs"/>
                        </a:rPr>
                        <a:t>5</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6249877"/>
                  </a:ext>
                </a:extLst>
              </a:tr>
              <a:tr h="416379">
                <a:tc>
                  <a:txBody>
                    <a:bodyPr/>
                    <a:lstStyle/>
                    <a:p>
                      <a:pPr marL="45720" marR="0" indent="0" algn="ctr">
                        <a:lnSpc>
                          <a:spcPct val="107000"/>
                        </a:lnSpc>
                        <a:spcBef>
                          <a:spcPts val="0"/>
                        </a:spcBef>
                        <a:spcAft>
                          <a:spcPts val="0"/>
                        </a:spcAft>
                      </a:pPr>
                      <a:r>
                        <a:rPr lang="en-US" sz="1600" kern="100" dirty="0">
                          <a:solidFill>
                            <a:schemeClr val="bg1"/>
                          </a:solidFill>
                          <a:effectLst/>
                        </a:rPr>
                        <a:t>2</a:t>
                      </a:r>
                      <a:endPar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indent="0" algn="ctr">
                        <a:lnSpc>
                          <a:spcPct val="107000"/>
                        </a:lnSpc>
                        <a:spcBef>
                          <a:spcPts val="0"/>
                        </a:spcBef>
                        <a:spcAft>
                          <a:spcPts val="0"/>
                        </a:spcAft>
                      </a:pPr>
                      <a:r>
                        <a:rPr lang="en-US" sz="1600" kern="100" dirty="0" smtClean="0">
                          <a:solidFill>
                            <a:schemeClr val="tx1"/>
                          </a:solidFill>
                          <a:effectLst/>
                          <a:latin typeface="+mn-lt"/>
                          <a:ea typeface="+mn-ea"/>
                          <a:cs typeface="+mn-cs"/>
                        </a:rPr>
                        <a:t>Currency</a:t>
                      </a:r>
                      <a:r>
                        <a:rPr lang="en-US" sz="1600" kern="100" baseline="0" dirty="0" smtClean="0">
                          <a:solidFill>
                            <a:schemeClr val="tx1"/>
                          </a:solidFill>
                          <a:effectLst/>
                          <a:latin typeface="+mn-lt"/>
                          <a:ea typeface="+mn-ea"/>
                          <a:cs typeface="+mn-cs"/>
                        </a:rPr>
                        <a:t> detection</a:t>
                      </a:r>
                      <a:endParaRPr lang="en-US" sz="1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3815" marR="0" indent="0" algn="ctr">
                        <a:lnSpc>
                          <a:spcPct val="107000"/>
                        </a:lnSpc>
                        <a:spcBef>
                          <a:spcPts val="0"/>
                        </a:spcBef>
                        <a:spcAft>
                          <a:spcPts val="0"/>
                        </a:spcAft>
                      </a:pPr>
                      <a:r>
                        <a:rPr lang="en-US" sz="1600" kern="100" dirty="0" smtClean="0">
                          <a:solidFill>
                            <a:srgbClr val="000000"/>
                          </a:solidFill>
                          <a:effectLst/>
                          <a:latin typeface="+mn-lt"/>
                          <a:ea typeface="+mn-ea"/>
                          <a:cs typeface="+mn-cs"/>
                        </a:rPr>
                        <a:t>100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6990" marR="0" indent="0" algn="ctr">
                        <a:lnSpc>
                          <a:spcPct val="107000"/>
                        </a:lnSpc>
                        <a:spcBef>
                          <a:spcPts val="0"/>
                        </a:spcBef>
                        <a:spcAft>
                          <a:spcPts val="0"/>
                        </a:spcAft>
                      </a:pPr>
                      <a:r>
                        <a:rPr lang="en-US" sz="1600" kern="100" dirty="0">
                          <a:solidFill>
                            <a:srgbClr val="000000"/>
                          </a:solidFill>
                          <a:effectLst/>
                          <a:latin typeface="+mn-lt"/>
                          <a:ea typeface="+mn-ea"/>
                          <a:cs typeface="+mn-cs"/>
                        </a:rPr>
                        <a:t>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085" marR="0" indent="0" algn="ctr">
                        <a:lnSpc>
                          <a:spcPct val="107000"/>
                        </a:lnSpc>
                        <a:spcBef>
                          <a:spcPts val="0"/>
                        </a:spcBef>
                        <a:spcAft>
                          <a:spcPts val="0"/>
                        </a:spcAft>
                      </a:pPr>
                      <a:r>
                        <a:rPr lang="en-US" sz="1600" kern="100" dirty="0">
                          <a:solidFill>
                            <a:srgbClr val="000000"/>
                          </a:solidFill>
                          <a:effectLst/>
                        </a:rPr>
                        <a:t>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indent="0" algn="ctr">
                        <a:lnSpc>
                          <a:spcPct val="107000"/>
                        </a:lnSpc>
                        <a:spcBef>
                          <a:spcPts val="0"/>
                        </a:spcBef>
                        <a:spcAft>
                          <a:spcPts val="0"/>
                        </a:spcAft>
                      </a:pPr>
                      <a:r>
                        <a:rPr lang="en-US" sz="1600" kern="100" dirty="0">
                          <a:solidFill>
                            <a:srgbClr val="000000"/>
                          </a:solidFill>
                          <a:effectLst/>
                        </a:rPr>
                        <a:t>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5601621"/>
                  </a:ext>
                </a:extLst>
              </a:tr>
              <a:tr h="416379">
                <a:tc>
                  <a:txBody>
                    <a:bodyPr/>
                    <a:lstStyle/>
                    <a:p>
                      <a:pPr marL="45720" marR="0" indent="0" algn="ctr">
                        <a:lnSpc>
                          <a:spcPct val="107000"/>
                        </a:lnSpc>
                        <a:spcBef>
                          <a:spcPts val="0"/>
                        </a:spcBef>
                        <a:spcAft>
                          <a:spcPts val="0"/>
                        </a:spcAft>
                      </a:pPr>
                      <a:r>
                        <a:rPr lang="en-US" sz="1600" kern="100" dirty="0">
                          <a:solidFill>
                            <a:schemeClr val="bg1"/>
                          </a:solidFill>
                          <a:effectLst/>
                        </a:rPr>
                        <a:t>3</a:t>
                      </a:r>
                      <a:endPar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indent="0" algn="ctr">
                        <a:lnSpc>
                          <a:spcPct val="107000"/>
                        </a:lnSpc>
                        <a:spcBef>
                          <a:spcPts val="0"/>
                        </a:spcBef>
                        <a:spcAft>
                          <a:spcPts val="0"/>
                        </a:spcAft>
                      </a:pPr>
                      <a:r>
                        <a:rPr lang="en-US" sz="1600" kern="10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Feed</a:t>
                      </a:r>
                      <a:r>
                        <a:rPr lang="en-US" sz="1600" kern="100" baseline="0" dirty="0" smtClean="0">
                          <a:solidFill>
                            <a:schemeClr val="tx1"/>
                          </a:solidFill>
                          <a:effectLst/>
                          <a:latin typeface="Calibri" panose="020F0502020204030204" pitchFamily="34" charset="0"/>
                          <a:ea typeface="Calibri" panose="020F0502020204030204" pitchFamily="34" charset="0"/>
                          <a:cs typeface="Calibri" panose="020F0502020204030204" pitchFamily="34" charset="0"/>
                        </a:rPr>
                        <a:t> back</a:t>
                      </a:r>
                      <a:endParaRPr lang="en-US" sz="1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3815" marR="0" indent="0" algn="ctr">
                        <a:lnSpc>
                          <a:spcPct val="107000"/>
                        </a:lnSpc>
                        <a:spcBef>
                          <a:spcPts val="0"/>
                        </a:spcBef>
                        <a:spcAft>
                          <a:spcPts val="0"/>
                        </a:spcAft>
                      </a:pPr>
                      <a:r>
                        <a:rPr lang="en-US" sz="1600" kern="100" dirty="0" smtClean="0">
                          <a:solidFill>
                            <a:srgbClr val="000000"/>
                          </a:solidFill>
                          <a:effectLst/>
                        </a:rPr>
                        <a:t>95</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6990" marR="0" indent="0" algn="ctr">
                        <a:lnSpc>
                          <a:spcPct val="107000"/>
                        </a:lnSpc>
                        <a:spcBef>
                          <a:spcPts val="0"/>
                        </a:spcBef>
                        <a:spcAft>
                          <a:spcPts val="0"/>
                        </a:spcAft>
                      </a:pPr>
                      <a:r>
                        <a:rPr lang="en-US" sz="1600" kern="100" dirty="0">
                          <a:solidFill>
                            <a:srgbClr val="000000"/>
                          </a:solidFill>
                          <a:effectLst/>
                          <a:latin typeface="+mn-lt"/>
                          <a:ea typeface="+mn-ea"/>
                          <a:cs typeface="+mn-cs"/>
                        </a:rPr>
                        <a:t>5</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085" marR="0" indent="0" algn="ctr">
                        <a:lnSpc>
                          <a:spcPct val="107000"/>
                        </a:lnSpc>
                        <a:spcBef>
                          <a:spcPts val="0"/>
                        </a:spcBef>
                        <a:spcAft>
                          <a:spcPts val="0"/>
                        </a:spcAft>
                      </a:pPr>
                      <a:r>
                        <a:rPr lang="en-US" sz="1600" kern="100" dirty="0">
                          <a:solidFill>
                            <a:srgbClr val="000000"/>
                          </a:solidFill>
                          <a:effectLst/>
                          <a:latin typeface="+mn-lt"/>
                          <a:ea typeface="+mn-ea"/>
                          <a:cs typeface="+mn-cs"/>
                        </a:rPr>
                        <a:t>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indent="0" algn="ctr">
                        <a:lnSpc>
                          <a:spcPct val="107000"/>
                        </a:lnSpc>
                        <a:spcBef>
                          <a:spcPts val="0"/>
                        </a:spcBef>
                        <a:spcAft>
                          <a:spcPts val="0"/>
                        </a:spcAft>
                      </a:pPr>
                      <a:r>
                        <a:rPr lang="en-US" sz="1600" kern="100" dirty="0">
                          <a:solidFill>
                            <a:srgbClr val="000000"/>
                          </a:solidFill>
                          <a:effectLst/>
                        </a:rPr>
                        <a:t>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1619365"/>
                  </a:ext>
                </a:extLst>
              </a:tr>
              <a:tr h="416379">
                <a:tc>
                  <a:txBody>
                    <a:bodyPr/>
                    <a:lstStyle/>
                    <a:p>
                      <a:pPr marL="45720" marR="0" indent="0" algn="ctr">
                        <a:lnSpc>
                          <a:spcPct val="107000"/>
                        </a:lnSpc>
                        <a:spcBef>
                          <a:spcPts val="0"/>
                        </a:spcBef>
                        <a:spcAft>
                          <a:spcPts val="0"/>
                        </a:spcAft>
                      </a:pPr>
                      <a:r>
                        <a:rPr lang="en-US" sz="1600" kern="100" dirty="0">
                          <a:solidFill>
                            <a:schemeClr val="bg1"/>
                          </a:solidFill>
                          <a:effectLst/>
                        </a:rPr>
                        <a:t>4</a:t>
                      </a:r>
                      <a:endPar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indent="0" algn="ctr">
                        <a:lnSpc>
                          <a:spcPct val="107000"/>
                        </a:lnSpc>
                        <a:spcBef>
                          <a:spcPts val="0"/>
                        </a:spcBef>
                        <a:spcAft>
                          <a:spcPts val="0"/>
                        </a:spcAft>
                      </a:pPr>
                      <a:r>
                        <a:rPr lang="en-US" sz="1600" kern="100" dirty="0" smtClean="0">
                          <a:effectLst/>
                        </a:rPr>
                        <a:t>Document</a:t>
                      </a:r>
                      <a:r>
                        <a:rPr lang="en-US" sz="1600" kern="100" baseline="0" dirty="0" smtClean="0">
                          <a:effectLst/>
                        </a:rPr>
                        <a:t> reading</a:t>
                      </a:r>
                      <a:r>
                        <a:rPr lang="en-US" sz="1600" kern="100" dirty="0" smtClean="0">
                          <a:effectLst/>
                        </a:rPr>
                        <a:t> </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3815" marR="0" indent="0" algn="ctr">
                        <a:lnSpc>
                          <a:spcPct val="107000"/>
                        </a:lnSpc>
                        <a:spcBef>
                          <a:spcPts val="0"/>
                        </a:spcBef>
                        <a:spcAft>
                          <a:spcPts val="0"/>
                        </a:spcAft>
                      </a:pPr>
                      <a:r>
                        <a:rPr lang="en-US" sz="1600" kern="100" dirty="0" smtClean="0">
                          <a:solidFill>
                            <a:schemeClr val="dk1"/>
                          </a:solidFill>
                          <a:effectLst/>
                          <a:latin typeface="+mn-lt"/>
                          <a:ea typeface="+mn-ea"/>
                          <a:cs typeface="+mn-cs"/>
                        </a:rPr>
                        <a:t>100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6990" marR="0" indent="0" algn="ctr">
                        <a:lnSpc>
                          <a:spcPct val="107000"/>
                        </a:lnSpc>
                        <a:spcBef>
                          <a:spcPts val="0"/>
                        </a:spcBef>
                        <a:spcAft>
                          <a:spcPts val="0"/>
                        </a:spcAft>
                      </a:pPr>
                      <a:r>
                        <a:rPr lang="en-US" sz="1600" kern="100" dirty="0" smtClean="0">
                          <a:effectLst/>
                        </a:rPr>
                        <a:t>0 </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085" marR="0" indent="0" algn="ctr">
                        <a:lnSpc>
                          <a:spcPct val="107000"/>
                        </a:lnSpc>
                        <a:spcBef>
                          <a:spcPts val="0"/>
                        </a:spcBef>
                        <a:spcAft>
                          <a:spcPts val="0"/>
                        </a:spcAft>
                      </a:pPr>
                      <a:r>
                        <a:rPr lang="en-US" sz="1600" kern="100" dirty="0" smtClean="0">
                          <a:solidFill>
                            <a:schemeClr val="dk1"/>
                          </a:solidFill>
                          <a:effectLst/>
                          <a:latin typeface="+mn-lt"/>
                          <a:ea typeface="+mn-ea"/>
                          <a:cs typeface="+mn-cs"/>
                        </a:rPr>
                        <a:t>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indent="0" algn="ctr">
                        <a:lnSpc>
                          <a:spcPct val="107000"/>
                        </a:lnSpc>
                        <a:spcBef>
                          <a:spcPts val="0"/>
                        </a:spcBef>
                        <a:spcAft>
                          <a:spcPts val="0"/>
                        </a:spcAft>
                      </a:pPr>
                      <a:r>
                        <a:rPr lang="en-US" sz="1600" kern="100" dirty="0" smtClean="0">
                          <a:solidFill>
                            <a:schemeClr val="dk1"/>
                          </a:solidFill>
                          <a:effectLst/>
                          <a:latin typeface="+mn-lt"/>
                          <a:ea typeface="+mn-ea"/>
                          <a:cs typeface="+mn-cs"/>
                        </a:rPr>
                        <a:t>0</a:t>
                      </a:r>
                      <a:endPar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509094"/>
                  </a:ext>
                </a:extLst>
              </a:tr>
              <a:tr h="416379">
                <a:tc>
                  <a:txBody>
                    <a:bodyPr/>
                    <a:lstStyle/>
                    <a:p>
                      <a:pPr marL="67310" marR="0" indent="0" algn="ctr">
                        <a:lnSpc>
                          <a:spcPct val="107000"/>
                        </a:lnSpc>
                        <a:spcBef>
                          <a:spcPts val="0"/>
                        </a:spcBef>
                        <a:spcAft>
                          <a:spcPts val="0"/>
                        </a:spcAft>
                      </a:pPr>
                      <a:r>
                        <a:rPr lang="en-US" sz="1600" kern="100" dirty="0">
                          <a:solidFill>
                            <a:schemeClr val="bg1"/>
                          </a:solidFill>
                          <a:effectLst/>
                        </a:rPr>
                        <a:t>5</a:t>
                      </a:r>
                      <a:endPar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309034"/>
                  </a:ext>
                </a:extLst>
              </a:tr>
              <a:tr h="416379">
                <a:tc>
                  <a:txBody>
                    <a:bodyPr/>
                    <a:lstStyle/>
                    <a:p>
                      <a:pPr marL="45085" marR="0" indent="0" algn="ctr">
                        <a:lnSpc>
                          <a:spcPct val="107000"/>
                        </a:lnSpc>
                        <a:spcBef>
                          <a:spcPts val="0"/>
                        </a:spcBef>
                        <a:spcAft>
                          <a:spcPts val="0"/>
                        </a:spcAft>
                      </a:pPr>
                      <a:r>
                        <a:rPr lang="en-US" sz="1600" kern="100" dirty="0">
                          <a:solidFill>
                            <a:schemeClr val="bg1"/>
                          </a:solidFill>
                          <a:effectLst/>
                        </a:rPr>
                        <a:t>6</a:t>
                      </a:r>
                      <a:endPar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88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965848"/>
                  </a:ext>
                </a:extLst>
              </a:tr>
            </a:tbl>
          </a:graphicData>
        </a:graphic>
      </p:graphicFrame>
    </p:spTree>
    <p:extLst>
      <p:ext uri="{BB962C8B-B14F-4D97-AF65-F5344CB8AC3E}">
        <p14:creationId xmlns:p14="http://schemas.microsoft.com/office/powerpoint/2010/main" val="171994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Summary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91038757"/>
              </p:ext>
            </p:extLst>
          </p:nvPr>
        </p:nvGraphicFramePr>
        <p:xfrm>
          <a:off x="1106128" y="1397001"/>
          <a:ext cx="7005484" cy="3909140"/>
        </p:xfrm>
        <a:graphic>
          <a:graphicData uri="http://schemas.openxmlformats.org/drawingml/2006/table">
            <a:tbl>
              <a:tblPr firstRow="1" bandRow="1">
                <a:tableStyleId>{5C22544A-7EE6-4342-B048-85BDC9FD1C3A}</a:tableStyleId>
              </a:tblPr>
              <a:tblGrid>
                <a:gridCol w="3502742">
                  <a:extLst>
                    <a:ext uri="{9D8B030D-6E8A-4147-A177-3AD203B41FA5}">
                      <a16:colId xmlns:a16="http://schemas.microsoft.com/office/drawing/2014/main" val="1410395468"/>
                    </a:ext>
                  </a:extLst>
                </a:gridCol>
                <a:gridCol w="3502742">
                  <a:extLst>
                    <a:ext uri="{9D8B030D-6E8A-4147-A177-3AD203B41FA5}">
                      <a16:colId xmlns:a16="http://schemas.microsoft.com/office/drawing/2014/main" val="4037599451"/>
                    </a:ext>
                  </a:extLst>
                </a:gridCol>
              </a:tblGrid>
              <a:tr h="767735">
                <a:tc>
                  <a:txBody>
                    <a:bodyPr/>
                    <a:lstStyle/>
                    <a:p>
                      <a:pPr marL="0" marR="0" lvl="0" indent="0" algn="l" defTabSz="914400" rtl="0" eaLnBrk="1" fontAlgn="auto" latinLnBrk="0" hangingPunct="1">
                        <a:lnSpc>
                          <a:spcPct val="250000"/>
                        </a:lnSpc>
                        <a:spcBef>
                          <a:spcPts val="0"/>
                        </a:spcBef>
                        <a:spcAft>
                          <a:spcPts val="0"/>
                        </a:spcAft>
                        <a:buClr>
                          <a:srgbClr val="000000"/>
                        </a:buClr>
                        <a:buSzTx/>
                        <a:buFont typeface="Arial"/>
                        <a:buNone/>
                        <a:tabLst/>
                        <a:defRPr/>
                      </a:pPr>
                      <a:r>
                        <a:rPr lang="en-US" sz="1400" kern="100" dirty="0" smtClean="0">
                          <a:effectLst/>
                        </a:rPr>
                        <a:t>Test case ID </a:t>
                      </a:r>
                      <a:endParaRPr lang="en-US" sz="1400" kern="1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a:txBody>
                  <a:tcPr/>
                </a:tc>
                <a:tc>
                  <a:txBody>
                    <a:bodyPr/>
                    <a:lstStyle/>
                    <a:p>
                      <a:pPr algn="l">
                        <a:lnSpc>
                          <a:spcPct val="250000"/>
                        </a:lnSpc>
                      </a:pPr>
                      <a:r>
                        <a:rPr lang="en-US" sz="1400" kern="100" dirty="0" smtClean="0">
                          <a:effectLst/>
                        </a:rPr>
                        <a:t>Feature/Module</a:t>
                      </a:r>
                      <a:endParaRPr lang="en-US" dirty="0"/>
                    </a:p>
                  </a:txBody>
                  <a:tcPr/>
                </a:tc>
                <a:extLst>
                  <a:ext uri="{0D108BD9-81ED-4DB2-BD59-A6C34878D82A}">
                    <a16:rowId xmlns:a16="http://schemas.microsoft.com/office/drawing/2014/main" val="1462063783"/>
                  </a:ext>
                </a:extLst>
              </a:tr>
              <a:tr h="7677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00" dirty="0" smtClean="0">
                          <a:effectLst/>
                        </a:rPr>
                        <a:t>TC-01 </a:t>
                      </a:r>
                      <a:endParaRPr lang="en-US" sz="1400" kern="1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a:txBody>
                  <a:tcPr/>
                </a:tc>
                <a:tc>
                  <a:txBody>
                    <a:bodyPr/>
                    <a:lstStyle/>
                    <a:p>
                      <a:r>
                        <a:rPr lang="en-US" dirty="0" smtClean="0"/>
                        <a:t>Object Detection Module</a:t>
                      </a:r>
                      <a:endParaRPr lang="en-US" dirty="0"/>
                    </a:p>
                  </a:txBody>
                  <a:tcPr/>
                </a:tc>
                <a:extLst>
                  <a:ext uri="{0D108BD9-81ED-4DB2-BD59-A6C34878D82A}">
                    <a16:rowId xmlns:a16="http://schemas.microsoft.com/office/drawing/2014/main" val="1902167016"/>
                  </a:ext>
                </a:extLst>
              </a:tr>
              <a:tr h="7677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00" dirty="0" smtClean="0">
                          <a:effectLst/>
                        </a:rPr>
                        <a:t>TC-02</a:t>
                      </a:r>
                      <a:endParaRPr lang="en-US" sz="1400" kern="1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a:txBody>
                  <a:tcPr/>
                </a:tc>
                <a:tc>
                  <a:txBody>
                    <a:bodyPr/>
                    <a:lstStyle/>
                    <a:p>
                      <a:r>
                        <a:rPr lang="en-US" dirty="0" smtClean="0"/>
                        <a:t>Currency Detection Module</a:t>
                      </a:r>
                      <a:endParaRPr lang="en-US" dirty="0"/>
                    </a:p>
                  </a:txBody>
                  <a:tcPr/>
                </a:tc>
                <a:extLst>
                  <a:ext uri="{0D108BD9-81ED-4DB2-BD59-A6C34878D82A}">
                    <a16:rowId xmlns:a16="http://schemas.microsoft.com/office/drawing/2014/main" val="1707869908"/>
                  </a:ext>
                </a:extLst>
              </a:tr>
              <a:tr h="7677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00" dirty="0" smtClean="0">
                          <a:effectLst/>
                        </a:rPr>
                        <a:t>TC-03 </a:t>
                      </a:r>
                      <a:endParaRPr lang="en-US" sz="1400" kern="1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a:txBody>
                  <a:tcPr/>
                </a:tc>
                <a:tc>
                  <a:txBody>
                    <a:bodyPr/>
                    <a:lstStyle/>
                    <a:p>
                      <a:r>
                        <a:rPr lang="en-US" dirty="0" smtClean="0"/>
                        <a:t>Document Reading Module </a:t>
                      </a:r>
                      <a:endParaRPr lang="en-US" dirty="0"/>
                    </a:p>
                  </a:txBody>
                  <a:tcPr/>
                </a:tc>
                <a:extLst>
                  <a:ext uri="{0D108BD9-81ED-4DB2-BD59-A6C34878D82A}">
                    <a16:rowId xmlns:a16="http://schemas.microsoft.com/office/drawing/2014/main" val="2095011808"/>
                  </a:ext>
                </a:extLst>
              </a:tr>
              <a:tr h="7677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kern="100" dirty="0" smtClean="0">
                          <a:effectLst/>
                        </a:rPr>
                        <a:t>TC-04</a:t>
                      </a:r>
                      <a:endParaRPr lang="en-US" sz="1400" kern="1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a:txBody>
                  <a:tcPr/>
                </a:tc>
                <a:tc>
                  <a:txBody>
                    <a:bodyPr/>
                    <a:lstStyle/>
                    <a:p>
                      <a:r>
                        <a:rPr lang="en-US" dirty="0" smtClean="0"/>
                        <a:t>Feed Back Module</a:t>
                      </a:r>
                      <a:endParaRPr lang="en-US" dirty="0"/>
                    </a:p>
                  </a:txBody>
                  <a:tcPr/>
                </a:tc>
                <a:extLst>
                  <a:ext uri="{0D108BD9-81ED-4DB2-BD59-A6C34878D82A}">
                    <a16:rowId xmlns:a16="http://schemas.microsoft.com/office/drawing/2014/main" val="1208710782"/>
                  </a:ext>
                </a:extLst>
              </a:tr>
            </a:tbl>
          </a:graphicData>
        </a:graphic>
      </p:graphicFrame>
    </p:spTree>
    <p:extLst>
      <p:ext uri="{BB962C8B-B14F-4D97-AF65-F5344CB8AC3E}">
        <p14:creationId xmlns:p14="http://schemas.microsoft.com/office/powerpoint/2010/main" val="207528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r>
              <a:rPr lang="en-US" dirty="0"/>
              <a:t>Main accomplishment is that we were able to create the </a:t>
            </a:r>
            <a:r>
              <a:rPr lang="en-US" dirty="0" smtClean="0"/>
              <a:t>AI-based </a:t>
            </a:r>
            <a:r>
              <a:rPr lang="en-US" dirty="0"/>
              <a:t>application </a:t>
            </a:r>
            <a:r>
              <a:rPr lang="en-US" dirty="0" smtClean="0"/>
              <a:t>for visually challenged people which </a:t>
            </a:r>
            <a:r>
              <a:rPr lang="en-US" dirty="0"/>
              <a:t>is fully </a:t>
            </a:r>
            <a:r>
              <a:rPr lang="en-US" dirty="0" smtClean="0"/>
              <a:t>automated.</a:t>
            </a:r>
          </a:p>
          <a:p>
            <a:r>
              <a:rPr lang="en-US" dirty="0"/>
              <a:t>Our project aimed to develop an automated AI-based application for visually challenged people </a:t>
            </a:r>
            <a:r>
              <a:rPr lang="en-US" dirty="0" smtClean="0"/>
              <a:t>to fulfill </a:t>
            </a:r>
            <a:r>
              <a:rPr lang="en-US" dirty="0"/>
              <a:t>daily activities</a:t>
            </a:r>
          </a:p>
          <a:p>
            <a:endParaRPr lang="en-US" dirty="0"/>
          </a:p>
          <a:p>
            <a:endParaRPr lang="en-US" dirty="0"/>
          </a:p>
        </p:txBody>
      </p:sp>
    </p:spTree>
    <p:extLst>
      <p:ext uri="{BB962C8B-B14F-4D97-AF65-F5344CB8AC3E}">
        <p14:creationId xmlns:p14="http://schemas.microsoft.com/office/powerpoint/2010/main" val="188127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5690" y="1039762"/>
            <a:ext cx="8229600" cy="4525963"/>
          </a:xfrm>
        </p:spPr>
        <p:txBody>
          <a:bodyPr/>
          <a:lstStyle/>
          <a:p>
            <a:pPr marL="114300" indent="0" algn="ctr">
              <a:lnSpc>
                <a:spcPct val="300000"/>
              </a:lnSpc>
              <a:buNone/>
            </a:pPr>
            <a:endParaRPr lang="en-US" dirty="0" smtClean="0"/>
          </a:p>
          <a:p>
            <a:pPr marL="114300" indent="0" algn="ctr">
              <a:lnSpc>
                <a:spcPct val="150000"/>
              </a:lnSpc>
              <a:buNone/>
            </a:pPr>
            <a:r>
              <a:rPr lang="en-US" sz="3600" b="1" dirty="0" smtClean="0">
                <a:latin typeface="Times New Roman" panose="02020603050405020304" pitchFamily="18" charset="0"/>
                <a:cs typeface="Times New Roman" panose="02020603050405020304" pitchFamily="18" charset="0"/>
              </a:rPr>
              <a:t>Thank You!!!</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11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Table of Content</a:t>
            </a:r>
            <a:endParaRPr dirty="0">
              <a:latin typeface="Times New Roman" panose="02020603050405020304" pitchFamily="18" charset="0"/>
              <a:cs typeface="Times New Roman" panose="02020603050405020304" pitchFamily="18" charset="0"/>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400" dirty="0"/>
              <a:t>Introduction and Background</a:t>
            </a:r>
            <a:endParaRPr sz="2800" dirty="0"/>
          </a:p>
          <a:p>
            <a:pPr marL="342900" lvl="0" indent="-342900" algn="l" rtl="0">
              <a:lnSpc>
                <a:spcPct val="100000"/>
              </a:lnSpc>
              <a:spcBef>
                <a:spcPts val="560"/>
              </a:spcBef>
              <a:spcAft>
                <a:spcPts val="0"/>
              </a:spcAft>
              <a:buClr>
                <a:schemeClr val="dk1"/>
              </a:buClr>
              <a:buSzPts val="2800"/>
              <a:buChar char="•"/>
            </a:pPr>
            <a:r>
              <a:rPr lang="en-US" sz="2400" dirty="0"/>
              <a:t>Literature Review and Summary Table</a:t>
            </a:r>
            <a:endParaRPr sz="2400" dirty="0"/>
          </a:p>
          <a:p>
            <a:pPr marL="342900" lvl="0" indent="-342900" algn="l" rtl="0">
              <a:lnSpc>
                <a:spcPct val="100000"/>
              </a:lnSpc>
              <a:spcBef>
                <a:spcPts val="560"/>
              </a:spcBef>
              <a:spcAft>
                <a:spcPts val="0"/>
              </a:spcAft>
              <a:buSzPts val="2800"/>
              <a:buChar char="•"/>
            </a:pPr>
            <a:r>
              <a:rPr lang="en-US" sz="2400" dirty="0"/>
              <a:t>Problem Statement</a:t>
            </a:r>
            <a:endParaRPr sz="2400" dirty="0"/>
          </a:p>
          <a:p>
            <a:pPr marL="342900" lvl="0" indent="-342900" algn="l" rtl="0">
              <a:lnSpc>
                <a:spcPct val="100000"/>
              </a:lnSpc>
              <a:spcBef>
                <a:spcPts val="560"/>
              </a:spcBef>
              <a:spcAft>
                <a:spcPts val="0"/>
              </a:spcAft>
              <a:buSzPts val="2800"/>
              <a:buChar char="•"/>
            </a:pPr>
            <a:r>
              <a:rPr lang="en-US" sz="2400" dirty="0" smtClean="0"/>
              <a:t>Endeavour</a:t>
            </a:r>
            <a:endParaRPr sz="2400" dirty="0"/>
          </a:p>
          <a:p>
            <a:pPr marL="342900" lvl="0" indent="-342900" algn="l" rtl="0">
              <a:lnSpc>
                <a:spcPct val="100000"/>
              </a:lnSpc>
              <a:spcBef>
                <a:spcPts val="560"/>
              </a:spcBef>
              <a:spcAft>
                <a:spcPts val="0"/>
              </a:spcAft>
              <a:buClr>
                <a:schemeClr val="dk1"/>
              </a:buClr>
              <a:buSzPts val="2800"/>
              <a:buChar char="•"/>
            </a:pPr>
            <a:r>
              <a:rPr lang="en-US" sz="2400" dirty="0"/>
              <a:t>Progress Report Summary</a:t>
            </a:r>
            <a:endParaRPr sz="2800" dirty="0"/>
          </a:p>
          <a:p>
            <a:pPr marL="742950" lvl="1" indent="-285750" algn="l" rtl="0">
              <a:lnSpc>
                <a:spcPct val="100000"/>
              </a:lnSpc>
              <a:spcBef>
                <a:spcPts val="480"/>
              </a:spcBef>
              <a:spcAft>
                <a:spcPts val="0"/>
              </a:spcAft>
              <a:buClr>
                <a:schemeClr val="dk1"/>
              </a:buClr>
              <a:buSzPts val="2400"/>
              <a:buChar char="–"/>
            </a:pPr>
            <a:r>
              <a:rPr lang="en-US" sz="2000" dirty="0"/>
              <a:t>Requirements</a:t>
            </a:r>
            <a:endParaRPr sz="2400" dirty="0"/>
          </a:p>
          <a:p>
            <a:pPr marL="742950" lvl="1" indent="-285750" algn="l" rtl="0">
              <a:lnSpc>
                <a:spcPct val="100000"/>
              </a:lnSpc>
              <a:spcBef>
                <a:spcPts val="480"/>
              </a:spcBef>
              <a:spcAft>
                <a:spcPts val="0"/>
              </a:spcAft>
              <a:buClr>
                <a:schemeClr val="dk1"/>
              </a:buClr>
              <a:buSzPts val="2400"/>
              <a:buChar char="–"/>
            </a:pPr>
            <a:r>
              <a:rPr lang="en-US" sz="2000" dirty="0"/>
              <a:t>Software System (Design + Implementation + Testing)</a:t>
            </a:r>
            <a:endParaRPr sz="2400" dirty="0"/>
          </a:p>
          <a:p>
            <a:pPr marL="742950" lvl="1" indent="-285750" algn="l" rtl="0">
              <a:lnSpc>
                <a:spcPct val="100000"/>
              </a:lnSpc>
              <a:spcBef>
                <a:spcPts val="480"/>
              </a:spcBef>
              <a:spcAft>
                <a:spcPts val="0"/>
              </a:spcAft>
              <a:buClr>
                <a:schemeClr val="dk1"/>
              </a:buClr>
              <a:buSzPts val="2400"/>
              <a:buChar char="–"/>
            </a:pPr>
            <a:r>
              <a:rPr lang="en-US" sz="2000" dirty="0"/>
              <a:t>Endeavour (Team)</a:t>
            </a:r>
            <a:endParaRPr sz="2400" dirty="0"/>
          </a:p>
          <a:p>
            <a:pPr marL="342900" lvl="0" indent="-342900" algn="l" rtl="0">
              <a:lnSpc>
                <a:spcPct val="100000"/>
              </a:lnSpc>
              <a:spcBef>
                <a:spcPts val="560"/>
              </a:spcBef>
              <a:spcAft>
                <a:spcPts val="0"/>
              </a:spcAft>
              <a:buClr>
                <a:schemeClr val="dk1"/>
              </a:buClr>
              <a:buSzPts val="2800"/>
              <a:buChar char="•"/>
            </a:pPr>
            <a:r>
              <a:rPr lang="en-US" sz="2400" dirty="0"/>
              <a:t>Next Steps</a:t>
            </a:r>
            <a:endParaRPr sz="2800" dirty="0"/>
          </a:p>
          <a:p>
            <a:pPr marL="342900" lvl="0" indent="-342900" algn="l" rtl="0">
              <a:lnSpc>
                <a:spcPct val="100000"/>
              </a:lnSpc>
              <a:spcBef>
                <a:spcPts val="560"/>
              </a:spcBef>
              <a:spcAft>
                <a:spcPts val="0"/>
              </a:spcAft>
              <a:buClr>
                <a:schemeClr val="dk1"/>
              </a:buClr>
              <a:buSzPts val="2800"/>
              <a:buChar char="•"/>
            </a:pPr>
            <a:r>
              <a:rPr lang="en-US" sz="2400" dirty="0"/>
              <a:t>Prototype / Report</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4400" dirty="0">
                <a:latin typeface="Times New Roman" panose="02020603050405020304" pitchFamily="18" charset="0"/>
                <a:cs typeface="Times New Roman" panose="02020603050405020304" pitchFamily="18" charset="0"/>
              </a:rPr>
              <a:t>INTRODUCTION AND BACKGROUND </a:t>
            </a:r>
            <a:endParaRPr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Introduction and Background </a:t>
            </a:r>
            <a:endParaRPr dirty="0">
              <a:latin typeface="Times New Roman" panose="02020603050405020304" pitchFamily="18" charset="0"/>
              <a:cs typeface="Times New Roman" panose="02020603050405020304" pitchFamily="18" charset="0"/>
            </a:endParaRPr>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pPr>
            <a:r>
              <a:rPr lang="en-US" sz="2800" dirty="0" smtClean="0">
                <a:latin typeface="Times New Roman" panose="02020603050405020304" pitchFamily="18" charset="0"/>
                <a:cs typeface="Times New Roman" panose="02020603050405020304" pitchFamily="18" charset="0"/>
              </a:rPr>
              <a:t>We are creating an application for visually impaired person to make their lives easier with the use of latest technologies</a:t>
            </a:r>
          </a:p>
          <a:p>
            <a:pPr marL="660400" indent="-457200">
              <a:spcBef>
                <a:spcPts val="0"/>
              </a:spcBef>
              <a:buSzPts val="3200"/>
            </a:pPr>
            <a:r>
              <a:rPr lang="en-US" sz="2800" dirty="0" smtClean="0">
                <a:latin typeface="Times New Roman" panose="02020603050405020304" pitchFamily="18" charset="0"/>
                <a:cs typeface="Times New Roman" panose="02020603050405020304" pitchFamily="18" charset="0"/>
              </a:rPr>
              <a:t>In the world, there are  more than 2 billion people are visually impaired </a:t>
            </a:r>
          </a:p>
          <a:p>
            <a:pPr marL="660400" indent="-457200">
              <a:spcBef>
                <a:spcPts val="0"/>
              </a:spcBef>
              <a:buSzPts val="3200"/>
            </a:pPr>
            <a:r>
              <a:rPr lang="en-US" sz="2800" dirty="0" smtClean="0">
                <a:latin typeface="Times New Roman" panose="02020603050405020304" pitchFamily="18" charset="0"/>
                <a:cs typeface="Times New Roman" panose="02020603050405020304" pitchFamily="18" charset="0"/>
              </a:rPr>
              <a:t>Over user friendly interface will ensure that everyone can effortlessly access and enjoy the features of our application </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Literature Review and Summary Table</a:t>
            </a:r>
            <a:endParaRPr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1118567"/>
              </p:ext>
            </p:extLst>
          </p:nvPr>
        </p:nvGraphicFramePr>
        <p:xfrm>
          <a:off x="1295400" y="2263775"/>
          <a:ext cx="6096000" cy="178435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356588995"/>
                    </a:ext>
                  </a:extLst>
                </a:gridCol>
                <a:gridCol w="1219200">
                  <a:extLst>
                    <a:ext uri="{9D8B030D-6E8A-4147-A177-3AD203B41FA5}">
                      <a16:colId xmlns:a16="http://schemas.microsoft.com/office/drawing/2014/main" val="3863409860"/>
                    </a:ext>
                  </a:extLst>
                </a:gridCol>
                <a:gridCol w="1219200">
                  <a:extLst>
                    <a:ext uri="{9D8B030D-6E8A-4147-A177-3AD203B41FA5}">
                      <a16:colId xmlns:a16="http://schemas.microsoft.com/office/drawing/2014/main" val="138839094"/>
                    </a:ext>
                  </a:extLst>
                </a:gridCol>
                <a:gridCol w="1219200">
                  <a:extLst>
                    <a:ext uri="{9D8B030D-6E8A-4147-A177-3AD203B41FA5}">
                      <a16:colId xmlns:a16="http://schemas.microsoft.com/office/drawing/2014/main" val="1961715001"/>
                    </a:ext>
                  </a:extLst>
                </a:gridCol>
                <a:gridCol w="1219200">
                  <a:extLst>
                    <a:ext uri="{9D8B030D-6E8A-4147-A177-3AD203B41FA5}">
                      <a16:colId xmlns:a16="http://schemas.microsoft.com/office/drawing/2014/main" val="983608697"/>
                    </a:ext>
                  </a:extLst>
                </a:gridCol>
              </a:tblGrid>
              <a:tr h="412750">
                <a:tc>
                  <a:txBody>
                    <a:bodyPr/>
                    <a:lstStyle/>
                    <a:p>
                      <a:endParaRPr lang="en-US" dirty="0"/>
                    </a:p>
                  </a:txBody>
                  <a:tcPr/>
                </a:tc>
                <a:tc>
                  <a:txBody>
                    <a:bodyPr/>
                    <a:lstStyle/>
                    <a:p>
                      <a:r>
                        <a:rPr lang="en-US" dirty="0" smtClean="0"/>
                        <a:t>Author</a:t>
                      </a:r>
                      <a:endParaRPr lang="en-US" dirty="0"/>
                    </a:p>
                  </a:txBody>
                  <a:tcPr/>
                </a:tc>
                <a:tc>
                  <a:txBody>
                    <a:bodyPr/>
                    <a:lstStyle/>
                    <a:p>
                      <a:r>
                        <a:rPr lang="en-US" dirty="0" smtClean="0"/>
                        <a:t>Domain</a:t>
                      </a:r>
                      <a:endParaRPr lang="en-US" dirty="0"/>
                    </a:p>
                  </a:txBody>
                  <a:tcPr/>
                </a:tc>
                <a:tc>
                  <a:txBody>
                    <a:bodyPr/>
                    <a:lstStyle/>
                    <a:p>
                      <a:r>
                        <a:rPr lang="en-US" dirty="0" smtClean="0"/>
                        <a:t>Date</a:t>
                      </a:r>
                      <a:endParaRPr lang="en-US" dirty="0"/>
                    </a:p>
                  </a:txBody>
                  <a:tcPr/>
                </a:tc>
                <a:tc>
                  <a:txBody>
                    <a:bodyPr/>
                    <a:lstStyle/>
                    <a:p>
                      <a:r>
                        <a:rPr lang="en-US" dirty="0" smtClean="0"/>
                        <a:t>Reference</a:t>
                      </a:r>
                      <a:endParaRPr lang="en-US" dirty="0"/>
                    </a:p>
                  </a:txBody>
                  <a:tcPr/>
                </a:tc>
                <a:extLst>
                  <a:ext uri="{0D108BD9-81ED-4DB2-BD59-A6C34878D82A}">
                    <a16:rowId xmlns:a16="http://schemas.microsoft.com/office/drawing/2014/main" val="1897798277"/>
                  </a:ext>
                </a:extLst>
              </a:tr>
              <a:tr h="370840">
                <a:tc>
                  <a:txBody>
                    <a:bodyPr/>
                    <a:lstStyle/>
                    <a:p>
                      <a:r>
                        <a:rPr lang="en-US" dirty="0" smtClean="0"/>
                        <a:t>1</a:t>
                      </a:r>
                      <a:endParaRPr lang="en-US" dirty="0"/>
                    </a:p>
                  </a:txBody>
                  <a:tcPr/>
                </a:tc>
                <a:tc>
                  <a:txBody>
                    <a:bodyPr/>
                    <a:lstStyle/>
                    <a:p>
                      <a:r>
                        <a:rPr lang="en-US" dirty="0" err="1" smtClean="0"/>
                        <a:t>Ranjeet.P</a:t>
                      </a:r>
                      <a:r>
                        <a:rPr lang="en-US" dirty="0" smtClean="0"/>
                        <a:t>, Rahul</a:t>
                      </a:r>
                      <a:r>
                        <a:rPr lang="en-US" baseline="0" dirty="0" smtClean="0"/>
                        <a:t> </a:t>
                      </a:r>
                      <a:r>
                        <a:rPr lang="en-US" dirty="0" smtClean="0"/>
                        <a:t>Modi,</a:t>
                      </a:r>
                      <a:r>
                        <a:rPr lang="en-US" baseline="0" dirty="0" smtClean="0"/>
                        <a:t> </a:t>
                      </a:r>
                      <a:r>
                        <a:rPr lang="en-US" baseline="0" dirty="0" err="1" smtClean="0"/>
                        <a:t>Avinash.P</a:t>
                      </a:r>
                      <a:r>
                        <a:rPr lang="en-US" baseline="0" dirty="0" smtClean="0"/>
                        <a:t>, Ms. </a:t>
                      </a:r>
                      <a:r>
                        <a:rPr lang="en-US" baseline="0" dirty="0" err="1" smtClean="0"/>
                        <a:t>Jyoti</a:t>
                      </a:r>
                      <a:r>
                        <a:rPr lang="en-US" baseline="0" dirty="0" smtClean="0"/>
                        <a:t> B. </a:t>
                      </a:r>
                      <a:r>
                        <a:rPr lang="en-US" baseline="0" dirty="0" err="1" smtClean="0"/>
                        <a:t>Deone</a:t>
                      </a:r>
                      <a:endParaRPr lang="en-US" dirty="0"/>
                    </a:p>
                  </a:txBody>
                  <a:tcPr/>
                </a:tc>
                <a:tc>
                  <a:txBody>
                    <a:bodyPr/>
                    <a:lstStyle/>
                    <a:p>
                      <a:r>
                        <a:rPr lang="en-US" dirty="0" smtClean="0"/>
                        <a:t>Designing Mobile Application for Visually Impaired Person</a:t>
                      </a:r>
                      <a:endParaRPr lang="en-US" dirty="0"/>
                    </a:p>
                  </a:txBody>
                  <a:tcPr/>
                </a:tc>
                <a:tc>
                  <a:txBody>
                    <a:bodyPr/>
                    <a:lstStyle/>
                    <a:p>
                      <a:r>
                        <a:rPr lang="en-US" dirty="0" smtClean="0"/>
                        <a:t>8, April, 2022</a:t>
                      </a:r>
                      <a:endParaRPr lang="en-US" dirty="0"/>
                    </a:p>
                  </a:txBody>
                  <a:tcPr/>
                </a:tc>
                <a:tc>
                  <a:txBody>
                    <a:bodyPr/>
                    <a:lstStyle/>
                    <a:p>
                      <a:r>
                        <a:rPr lang="en-US" dirty="0" smtClean="0"/>
                        <a:t>https://papers.ssrn.com/sol3/papers.cfm?abstract_id=4108763</a:t>
                      </a:r>
                      <a:endParaRPr lang="en-US" dirty="0"/>
                    </a:p>
                  </a:txBody>
                  <a:tcPr/>
                </a:tc>
                <a:extLst>
                  <a:ext uri="{0D108BD9-81ED-4DB2-BD59-A6C34878D82A}">
                    <a16:rowId xmlns:a16="http://schemas.microsoft.com/office/drawing/2014/main" val="291363222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 Table</a:t>
            </a:r>
          </a:p>
        </p:txBody>
      </p:sp>
      <p:graphicFrame>
        <p:nvGraphicFramePr>
          <p:cNvPr id="4" name="Table 3"/>
          <p:cNvGraphicFramePr>
            <a:graphicFrameLocks noGrp="1"/>
          </p:cNvGraphicFramePr>
          <p:nvPr>
            <p:extLst>
              <p:ext uri="{D42A27DB-BD31-4B8C-83A1-F6EECF244321}">
                <p14:modId xmlns:p14="http://schemas.microsoft.com/office/powerpoint/2010/main" val="3889127021"/>
              </p:ext>
            </p:extLst>
          </p:nvPr>
        </p:nvGraphicFramePr>
        <p:xfrm>
          <a:off x="647699" y="1190625"/>
          <a:ext cx="7848601" cy="4675978"/>
        </p:xfrm>
        <a:graphic>
          <a:graphicData uri="http://schemas.openxmlformats.org/drawingml/2006/table">
            <a:tbl>
              <a:tblPr firstRow="1" firstCol="1" lastRow="1" lastCol="1" bandRow="1" bandCol="1">
                <a:tableStyleId>{5C22544A-7EE6-4342-B048-85BDC9FD1C3A}</a:tableStyleId>
              </a:tblPr>
              <a:tblGrid>
                <a:gridCol w="1133510">
                  <a:extLst>
                    <a:ext uri="{9D8B030D-6E8A-4147-A177-3AD203B41FA5}">
                      <a16:colId xmlns:a16="http://schemas.microsoft.com/office/drawing/2014/main" val="4078945247"/>
                    </a:ext>
                  </a:extLst>
                </a:gridCol>
                <a:gridCol w="1178709">
                  <a:extLst>
                    <a:ext uri="{9D8B030D-6E8A-4147-A177-3AD203B41FA5}">
                      <a16:colId xmlns:a16="http://schemas.microsoft.com/office/drawing/2014/main" val="518975864"/>
                    </a:ext>
                  </a:extLst>
                </a:gridCol>
                <a:gridCol w="1052860">
                  <a:extLst>
                    <a:ext uri="{9D8B030D-6E8A-4147-A177-3AD203B41FA5}">
                      <a16:colId xmlns:a16="http://schemas.microsoft.com/office/drawing/2014/main" val="3463933149"/>
                    </a:ext>
                  </a:extLst>
                </a:gridCol>
                <a:gridCol w="993483">
                  <a:extLst>
                    <a:ext uri="{9D8B030D-6E8A-4147-A177-3AD203B41FA5}">
                      <a16:colId xmlns:a16="http://schemas.microsoft.com/office/drawing/2014/main" val="2975526620"/>
                    </a:ext>
                  </a:extLst>
                </a:gridCol>
                <a:gridCol w="1199091">
                  <a:extLst>
                    <a:ext uri="{9D8B030D-6E8A-4147-A177-3AD203B41FA5}">
                      <a16:colId xmlns:a16="http://schemas.microsoft.com/office/drawing/2014/main" val="14138941"/>
                    </a:ext>
                  </a:extLst>
                </a:gridCol>
                <a:gridCol w="1168073">
                  <a:extLst>
                    <a:ext uri="{9D8B030D-6E8A-4147-A177-3AD203B41FA5}">
                      <a16:colId xmlns:a16="http://schemas.microsoft.com/office/drawing/2014/main" val="2310609527"/>
                    </a:ext>
                  </a:extLst>
                </a:gridCol>
                <a:gridCol w="1122875">
                  <a:extLst>
                    <a:ext uri="{9D8B030D-6E8A-4147-A177-3AD203B41FA5}">
                      <a16:colId xmlns:a16="http://schemas.microsoft.com/office/drawing/2014/main" val="1462359043"/>
                    </a:ext>
                  </a:extLst>
                </a:gridCol>
              </a:tblGrid>
              <a:tr h="941710">
                <a:tc>
                  <a:txBody>
                    <a:bodyPr/>
                    <a:lstStyle/>
                    <a:p>
                      <a:pPr marL="67945" marR="0">
                        <a:lnSpc>
                          <a:spcPts val="1255"/>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67945" marR="0">
                        <a:lnSpc>
                          <a:spcPts val="1255"/>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Apps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nSpc>
                          <a:spcPts val="1255"/>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67945" marR="0">
                        <a:lnSpc>
                          <a:spcPts val="1255"/>
                        </a:lnSpc>
                        <a:spcBef>
                          <a:spcPts val="0"/>
                        </a:spcBef>
                        <a:spcAft>
                          <a:spcPts val="0"/>
                        </a:spcAft>
                      </a:pPr>
                      <a:r>
                        <a:rPr lang="en-US" sz="1400" dirty="0" err="1" smtClean="0">
                          <a:effectLst/>
                          <a:latin typeface="Times New Roman" panose="02020603050405020304" pitchFamily="18" charset="0"/>
                          <a:cs typeface="Times New Roman" panose="02020603050405020304" pitchFamily="18" charset="0"/>
                        </a:rPr>
                        <a:t>NoteTaking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0795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Voice-</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Recorder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255"/>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68580" marR="0">
                        <a:lnSpc>
                          <a:spcPts val="1255"/>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Speech-</a:t>
                      </a:r>
                      <a:endParaRPr lang="en-US" sz="1400" dirty="0">
                        <a:effectLst/>
                        <a:latin typeface="Times New Roman" panose="02020603050405020304" pitchFamily="18" charset="0"/>
                        <a:cs typeface="Times New Roman" panose="02020603050405020304" pitchFamily="18" charset="0"/>
                      </a:endParaRPr>
                    </a:p>
                    <a:p>
                      <a:pPr marL="68580" marR="352425">
                        <a:lnSpc>
                          <a:spcPts val="1900"/>
                        </a:lnSpc>
                        <a:spcBef>
                          <a:spcPts val="5"/>
                        </a:spcBef>
                        <a:spcAft>
                          <a:spcPts val="0"/>
                        </a:spcAft>
                      </a:pPr>
                      <a:r>
                        <a:rPr lang="en-US" sz="1400" dirty="0">
                          <a:effectLst/>
                          <a:latin typeface="Times New Roman" panose="02020603050405020304" pitchFamily="18" charset="0"/>
                          <a:cs typeface="Times New Roman" panose="02020603050405020304" pitchFamily="18" charset="0"/>
                        </a:rPr>
                        <a:t>to-</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Text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48895">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AudioBook-</a:t>
                      </a:r>
                      <a:r>
                        <a:rPr lang="en-US" sz="1400" spc="-26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Listening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0165">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Camera</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Translation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nSpc>
                          <a:spcPts val="1255"/>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69215" marR="0">
                        <a:lnSpc>
                          <a:spcPts val="1255"/>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Accessible</a:t>
                      </a:r>
                      <a:endParaRPr lang="en-US" sz="1400" dirty="0">
                        <a:effectLst/>
                        <a:latin typeface="Times New Roman" panose="02020603050405020304" pitchFamily="18" charset="0"/>
                        <a:cs typeface="Times New Roman" panose="02020603050405020304" pitchFamily="18" charset="0"/>
                      </a:endParaRPr>
                    </a:p>
                    <a:p>
                      <a:pPr marL="69215" marR="48260">
                        <a:lnSpc>
                          <a:spcPts val="1900"/>
                        </a:lnSpc>
                        <a:spcBef>
                          <a:spcPts val="5"/>
                        </a:spcBef>
                        <a:spcAft>
                          <a:spcPts val="0"/>
                        </a:spcAft>
                      </a:pPr>
                      <a:r>
                        <a:rPr lang="en-US" sz="1400" dirty="0">
                          <a:effectLst/>
                          <a:latin typeface="Times New Roman" panose="02020603050405020304" pitchFamily="18" charset="0"/>
                          <a:cs typeface="Times New Roman" panose="02020603050405020304" pitchFamily="18" charset="0"/>
                        </a:rPr>
                        <a:t>Documents</a:t>
                      </a:r>
                      <a:r>
                        <a:rPr lang="en-US" sz="1400" spc="-26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sharing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79083316"/>
                  </a:ext>
                </a:extLst>
              </a:tr>
              <a:tr h="398512">
                <a:tc>
                  <a:txBody>
                    <a:bodyPr/>
                    <a:lstStyle/>
                    <a:p>
                      <a:pPr marL="67945" marR="0">
                        <a:lnSpc>
                          <a:spcPts val="1255"/>
                        </a:lnSpc>
                        <a:spcBef>
                          <a:spcPts val="0"/>
                        </a:spcBef>
                        <a:spcAft>
                          <a:spcPts val="0"/>
                        </a:spcAft>
                      </a:pPr>
                      <a:endPar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ts val="1255"/>
                        </a:lnSpc>
                        <a:spcBef>
                          <a:spcPts val="0"/>
                        </a:spcBef>
                        <a:spcAft>
                          <a:spcPts val="0"/>
                        </a:spcAft>
                      </a:pPr>
                      <a:r>
                        <a:rPr lang="en-US" sz="1400" dirty="0" err="1" smtClean="0">
                          <a:solidFill>
                            <a:schemeClr val="accent1">
                              <a:lumMod val="50000"/>
                            </a:schemeClr>
                          </a:solidFill>
                          <a:effectLst/>
                          <a:latin typeface="Times New Roman" panose="02020603050405020304" pitchFamily="18" charset="0"/>
                          <a:cs typeface="Times New Roman" panose="02020603050405020304" pitchFamily="18" charset="0"/>
                        </a:rPr>
                        <a:t>AccessNote</a:t>
                      </a:r>
                      <a:endParaRPr lang="en-US" sz="1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7945"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9215"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3968085474"/>
                  </a:ext>
                </a:extLst>
              </a:tr>
              <a:tr h="628359">
                <a:tc>
                  <a:txBody>
                    <a:bodyPr/>
                    <a:lstStyle/>
                    <a:p>
                      <a:pPr marL="67945" marR="0">
                        <a:lnSpc>
                          <a:spcPts val="1255"/>
                        </a:lnSpc>
                        <a:spcBef>
                          <a:spcPts val="0"/>
                        </a:spcBef>
                        <a:spcAft>
                          <a:spcPts val="0"/>
                        </a:spcAft>
                      </a:pPr>
                      <a:endPar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ts val="1255"/>
                        </a:lnSpc>
                        <a:spcBef>
                          <a:spcPts val="0"/>
                        </a:spcBef>
                        <a:spcAft>
                          <a:spcPts val="0"/>
                        </a:spcAft>
                      </a:pPr>
                      <a:r>
                        <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rPr>
                        <a:t>Dragon</a:t>
                      </a:r>
                      <a:endParaRPr lang="en-US" sz="1400" dirty="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ct val="107000"/>
                        </a:lnSpc>
                        <a:spcBef>
                          <a:spcPts val="630"/>
                        </a:spcBef>
                        <a:spcAft>
                          <a:spcPts val="0"/>
                        </a:spcAft>
                      </a:pPr>
                      <a:r>
                        <a:rPr lang="en-US" sz="1400" dirty="0">
                          <a:solidFill>
                            <a:schemeClr val="accent1">
                              <a:lumMod val="50000"/>
                            </a:schemeClr>
                          </a:solidFill>
                          <a:effectLst/>
                          <a:latin typeface="Times New Roman" panose="02020603050405020304" pitchFamily="18" charset="0"/>
                          <a:cs typeface="Times New Roman" panose="02020603050405020304" pitchFamily="18" charset="0"/>
                        </a:rPr>
                        <a:t>Dictation</a:t>
                      </a:r>
                      <a:endParaRPr lang="en-US" sz="1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7945" marR="0">
                        <a:lnSpc>
                          <a:spcPts val="1645"/>
                        </a:lnSpc>
                        <a:spcBef>
                          <a:spcPts val="0"/>
                        </a:spcBef>
                        <a:spcAft>
                          <a:spcPts val="0"/>
                        </a:spcAft>
                      </a:pPr>
                      <a:r>
                        <a:rPr lang="en-US" sz="1400" dirty="0">
                          <a:effectLst/>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9215"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3302726106"/>
                  </a:ext>
                </a:extLst>
              </a:tr>
              <a:tr h="398512">
                <a:tc>
                  <a:txBody>
                    <a:bodyPr/>
                    <a:lstStyle/>
                    <a:p>
                      <a:pPr marL="67945" marR="0">
                        <a:lnSpc>
                          <a:spcPts val="1255"/>
                        </a:lnSpc>
                        <a:spcBef>
                          <a:spcPts val="0"/>
                        </a:spcBef>
                        <a:spcAft>
                          <a:spcPts val="0"/>
                        </a:spcAft>
                      </a:pPr>
                      <a:endPar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ts val="1255"/>
                        </a:lnSpc>
                        <a:spcBef>
                          <a:spcPts val="0"/>
                        </a:spcBef>
                        <a:spcAft>
                          <a:spcPts val="0"/>
                        </a:spcAft>
                      </a:pPr>
                      <a:r>
                        <a:rPr lang="en-US" sz="1400" dirty="0" err="1" smtClean="0">
                          <a:solidFill>
                            <a:schemeClr val="accent1">
                              <a:lumMod val="50000"/>
                            </a:schemeClr>
                          </a:solidFill>
                          <a:effectLst/>
                          <a:latin typeface="Times New Roman" panose="02020603050405020304" pitchFamily="18" charset="0"/>
                          <a:cs typeface="Times New Roman" panose="02020603050405020304" pitchFamily="18" charset="0"/>
                        </a:rPr>
                        <a:t>EverNote</a:t>
                      </a:r>
                      <a:endParaRPr lang="en-US" sz="1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7945" marR="0">
                        <a:lnSpc>
                          <a:spcPts val="1645"/>
                        </a:lnSpc>
                        <a:spcBef>
                          <a:spcPts val="0"/>
                        </a:spcBef>
                        <a:spcAft>
                          <a:spcPts val="0"/>
                        </a:spcAft>
                      </a:pPr>
                      <a:r>
                        <a:rPr lang="en-US" sz="1400" b="1">
                          <a:effectLst/>
                        </a:rPr>
                        <a:t>✓</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9215"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926653581"/>
                  </a:ext>
                </a:extLst>
              </a:tr>
              <a:tr h="398512">
                <a:tc>
                  <a:txBody>
                    <a:bodyPr/>
                    <a:lstStyle/>
                    <a:p>
                      <a:pPr marL="67945" marR="0">
                        <a:lnSpc>
                          <a:spcPts val="1260"/>
                        </a:lnSpc>
                        <a:spcBef>
                          <a:spcPts val="0"/>
                        </a:spcBef>
                        <a:spcAft>
                          <a:spcPts val="0"/>
                        </a:spcAft>
                      </a:pPr>
                      <a:endPar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ts val="1260"/>
                        </a:lnSpc>
                        <a:spcBef>
                          <a:spcPts val="0"/>
                        </a:spcBef>
                        <a:spcAft>
                          <a:spcPts val="0"/>
                        </a:spcAft>
                      </a:pPr>
                      <a:r>
                        <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rPr>
                        <a:t>Kindle</a:t>
                      </a:r>
                      <a:endParaRPr lang="en-US" sz="1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7945" marR="0">
                        <a:lnSpc>
                          <a:spcPts val="1650"/>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50"/>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50"/>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50"/>
                        </a:lnSpc>
                        <a:spcBef>
                          <a:spcPts val="0"/>
                        </a:spcBef>
                        <a:spcAft>
                          <a:spcPts val="0"/>
                        </a:spcAft>
                      </a:pPr>
                      <a:r>
                        <a:rPr lang="en-US" sz="1400" b="1">
                          <a:effectLst/>
                        </a:rPr>
                        <a:t>✓</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50"/>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9215" marR="0">
                        <a:lnSpc>
                          <a:spcPts val="1650"/>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2857530365"/>
                  </a:ext>
                </a:extLst>
              </a:tr>
              <a:tr h="628359">
                <a:tc>
                  <a:txBody>
                    <a:bodyPr/>
                    <a:lstStyle/>
                    <a:p>
                      <a:pPr marL="67945" marR="0">
                        <a:lnSpc>
                          <a:spcPts val="1255"/>
                        </a:lnSpc>
                        <a:spcBef>
                          <a:spcPts val="0"/>
                        </a:spcBef>
                        <a:spcAft>
                          <a:spcPts val="0"/>
                        </a:spcAft>
                      </a:pPr>
                      <a:endPar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ts val="1255"/>
                        </a:lnSpc>
                        <a:spcBef>
                          <a:spcPts val="0"/>
                        </a:spcBef>
                        <a:spcAft>
                          <a:spcPts val="0"/>
                        </a:spcAft>
                      </a:pPr>
                      <a:r>
                        <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rPr>
                        <a:t>Google</a:t>
                      </a:r>
                      <a:endParaRPr lang="en-US" sz="1400" dirty="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ct val="107000"/>
                        </a:lnSpc>
                        <a:spcBef>
                          <a:spcPts val="640"/>
                        </a:spcBef>
                        <a:spcAft>
                          <a:spcPts val="0"/>
                        </a:spcAft>
                      </a:pPr>
                      <a:r>
                        <a:rPr lang="en-US" sz="1400" dirty="0">
                          <a:solidFill>
                            <a:schemeClr val="accent1">
                              <a:lumMod val="50000"/>
                            </a:schemeClr>
                          </a:solidFill>
                          <a:effectLst/>
                          <a:latin typeface="Times New Roman" panose="02020603050405020304" pitchFamily="18" charset="0"/>
                          <a:cs typeface="Times New Roman" panose="02020603050405020304" pitchFamily="18" charset="0"/>
                        </a:rPr>
                        <a:t>Translate</a:t>
                      </a:r>
                      <a:endParaRPr lang="en-US" sz="1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7945"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dirty="0">
                          <a:effectLst/>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9215"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1558452663"/>
                  </a:ext>
                </a:extLst>
              </a:tr>
              <a:tr h="625878">
                <a:tc>
                  <a:txBody>
                    <a:bodyPr/>
                    <a:lstStyle/>
                    <a:p>
                      <a:pPr marL="67945" marR="0">
                        <a:lnSpc>
                          <a:spcPts val="1255"/>
                        </a:lnSpc>
                        <a:spcBef>
                          <a:spcPts val="0"/>
                        </a:spcBef>
                        <a:spcAft>
                          <a:spcPts val="0"/>
                        </a:spcAft>
                      </a:pPr>
                      <a:endPar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ts val="1255"/>
                        </a:lnSpc>
                        <a:spcBef>
                          <a:spcPts val="0"/>
                        </a:spcBef>
                        <a:spcAft>
                          <a:spcPts val="0"/>
                        </a:spcAft>
                      </a:pPr>
                      <a:r>
                        <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rPr>
                        <a:t>Money</a:t>
                      </a:r>
                      <a:endParaRPr lang="en-US" sz="1400" dirty="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ct val="107000"/>
                        </a:lnSpc>
                        <a:spcBef>
                          <a:spcPts val="630"/>
                        </a:spcBef>
                        <a:spcAft>
                          <a:spcPts val="0"/>
                        </a:spcAft>
                      </a:pPr>
                      <a:r>
                        <a:rPr lang="en-US" sz="1400" dirty="0">
                          <a:solidFill>
                            <a:schemeClr val="accent1">
                              <a:lumMod val="50000"/>
                            </a:schemeClr>
                          </a:solidFill>
                          <a:effectLst/>
                          <a:latin typeface="Times New Roman" panose="02020603050405020304" pitchFamily="18" charset="0"/>
                          <a:cs typeface="Times New Roman" panose="02020603050405020304" pitchFamily="18" charset="0"/>
                        </a:rPr>
                        <a:t>Detector</a:t>
                      </a:r>
                      <a:endParaRPr lang="en-US" sz="1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7945"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dirty="0">
                          <a:effectLst/>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effectLst/>
                        </a:rPr>
                        <a:t>✓</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9215"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41967511"/>
                  </a:ext>
                </a:extLst>
              </a:tr>
              <a:tr h="628359">
                <a:tc>
                  <a:txBody>
                    <a:bodyPr/>
                    <a:lstStyle/>
                    <a:p>
                      <a:pPr marL="67945" marR="0">
                        <a:lnSpc>
                          <a:spcPts val="1255"/>
                        </a:lnSpc>
                        <a:spcBef>
                          <a:spcPts val="0"/>
                        </a:spcBef>
                        <a:spcAft>
                          <a:spcPts val="0"/>
                        </a:spcAft>
                      </a:pPr>
                      <a:endPar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ts val="1255"/>
                        </a:lnSpc>
                        <a:spcBef>
                          <a:spcPts val="0"/>
                        </a:spcBef>
                        <a:spcAft>
                          <a:spcPts val="0"/>
                        </a:spcAft>
                      </a:pPr>
                      <a:r>
                        <a:rPr lang="en-US" sz="1400" dirty="0" smtClean="0">
                          <a:solidFill>
                            <a:schemeClr val="accent1">
                              <a:lumMod val="50000"/>
                            </a:schemeClr>
                          </a:solidFill>
                          <a:effectLst/>
                          <a:latin typeface="Times New Roman" panose="02020603050405020304" pitchFamily="18" charset="0"/>
                          <a:cs typeface="Times New Roman" panose="02020603050405020304" pitchFamily="18" charset="0"/>
                        </a:rPr>
                        <a:t>Object</a:t>
                      </a:r>
                      <a:endParaRPr lang="en-US" sz="1400" dirty="0">
                        <a:solidFill>
                          <a:schemeClr val="accent1">
                            <a:lumMod val="50000"/>
                          </a:schemeClr>
                        </a:solidFill>
                        <a:effectLst/>
                        <a:latin typeface="Times New Roman" panose="02020603050405020304" pitchFamily="18" charset="0"/>
                        <a:cs typeface="Times New Roman" panose="02020603050405020304" pitchFamily="18" charset="0"/>
                      </a:endParaRPr>
                    </a:p>
                    <a:p>
                      <a:pPr marL="67945" marR="0">
                        <a:lnSpc>
                          <a:spcPct val="107000"/>
                        </a:lnSpc>
                        <a:spcBef>
                          <a:spcPts val="630"/>
                        </a:spcBef>
                        <a:spcAft>
                          <a:spcPts val="0"/>
                        </a:spcAft>
                      </a:pPr>
                      <a:r>
                        <a:rPr lang="en-US" sz="1400" dirty="0">
                          <a:solidFill>
                            <a:schemeClr val="accent1">
                              <a:lumMod val="50000"/>
                            </a:schemeClr>
                          </a:solidFill>
                          <a:effectLst/>
                          <a:latin typeface="Times New Roman" panose="02020603050405020304" pitchFamily="18" charset="0"/>
                          <a:cs typeface="Times New Roman" panose="02020603050405020304" pitchFamily="18" charset="0"/>
                        </a:rPr>
                        <a:t>Detection</a:t>
                      </a:r>
                      <a:endParaRPr lang="en-US" sz="1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7945"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a:solidFill>
                            <a:schemeClr val="accent1">
                              <a:lumMod val="50000"/>
                            </a:schemeClr>
                          </a:solidFill>
                          <a:effectLst/>
                        </a:rPr>
                        <a:t>✖</a:t>
                      </a:r>
                      <a:endParaRPr lang="en-US" sz="11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8580" marR="0">
                        <a:lnSpc>
                          <a:spcPts val="1645"/>
                        </a:lnSpc>
                        <a:spcBef>
                          <a:spcPts val="0"/>
                        </a:spcBef>
                        <a:spcAft>
                          <a:spcPts val="0"/>
                        </a:spcAft>
                      </a:pPr>
                      <a:r>
                        <a:rPr lang="en-US" sz="1400" b="1" dirty="0">
                          <a:solidFill>
                            <a:schemeClr val="accent1">
                              <a:lumMod val="50000"/>
                            </a:schemeClr>
                          </a:solidFill>
                          <a:effectLst/>
                        </a:rPr>
                        <a:t>✓</a:t>
                      </a:r>
                      <a:endParaRPr lang="en-US" sz="11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tc>
                  <a:txBody>
                    <a:bodyPr/>
                    <a:lstStyle/>
                    <a:p>
                      <a:pPr marL="69215" marR="0">
                        <a:lnSpc>
                          <a:spcPts val="1645"/>
                        </a:lnSpc>
                        <a:spcBef>
                          <a:spcPts val="0"/>
                        </a:spcBef>
                        <a:spcAft>
                          <a:spcPts val="0"/>
                        </a:spcAft>
                      </a:pPr>
                      <a:r>
                        <a:rPr lang="en-US" sz="1400" dirty="0">
                          <a:solidFill>
                            <a:schemeClr val="accent1">
                              <a:lumMod val="50000"/>
                            </a:schemeClr>
                          </a:solidFill>
                          <a:effectLst/>
                        </a:rPr>
                        <a:t>✖</a:t>
                      </a:r>
                      <a:endParaRPr lang="en-US" sz="11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1">
                        <a:lumMod val="60000"/>
                        <a:lumOff val="40000"/>
                      </a:schemeClr>
                    </a:solidFill>
                  </a:tcPr>
                </a:tc>
                <a:extLst>
                  <a:ext uri="{0D108BD9-81ED-4DB2-BD59-A6C34878D82A}">
                    <a16:rowId xmlns:a16="http://schemas.microsoft.com/office/drawing/2014/main" val="3813232323"/>
                  </a:ext>
                </a:extLst>
              </a:tr>
            </a:tbl>
          </a:graphicData>
        </a:graphic>
      </p:graphicFrame>
    </p:spTree>
    <p:extLst>
      <p:ext uri="{BB962C8B-B14F-4D97-AF65-F5344CB8AC3E}">
        <p14:creationId xmlns:p14="http://schemas.microsoft.com/office/powerpoint/2010/main" val="128406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pPr>
            <a:r>
              <a:rPr lang="en-US" sz="2800" dirty="0">
                <a:latin typeface="Times New Roman" panose="02020603050405020304" pitchFamily="18" charset="0"/>
                <a:cs typeface="Times New Roman" panose="02020603050405020304" pitchFamily="18" charset="0"/>
              </a:rPr>
              <a:t>Visually impaired individuals face daily obstacles, such as accessing printed and digital  information, understanding unfamiliar </a:t>
            </a:r>
            <a:r>
              <a:rPr lang="en-US" sz="2800" dirty="0" smtClean="0">
                <a:latin typeface="Times New Roman" panose="02020603050405020304" pitchFamily="18" charset="0"/>
                <a:cs typeface="Times New Roman" panose="02020603050405020304" pitchFamily="18" charset="0"/>
              </a:rPr>
              <a:t>objects, </a:t>
            </a:r>
            <a:r>
              <a:rPr lang="en-US" sz="2800" dirty="0">
                <a:latin typeface="Times New Roman" panose="02020603050405020304" pitchFamily="18" charset="0"/>
                <a:cs typeface="Times New Roman" panose="02020603050405020304" pitchFamily="18" charset="0"/>
              </a:rPr>
              <a:t>and identifying </a:t>
            </a:r>
            <a:r>
              <a:rPr lang="en-US" sz="2800" dirty="0" smtClean="0">
                <a:latin typeface="Times New Roman" panose="02020603050405020304" pitchFamily="18" charset="0"/>
                <a:cs typeface="Times New Roman" panose="02020603050405020304" pitchFamily="18" charset="0"/>
              </a:rPr>
              <a:t>currency </a:t>
            </a:r>
            <a:r>
              <a:rPr lang="en-US" sz="2800" dirty="0">
                <a:latin typeface="Times New Roman" panose="02020603050405020304" pitchFamily="18" charset="0"/>
                <a:cs typeface="Times New Roman" panose="02020603050405020304" pitchFamily="18" charset="0"/>
              </a:rPr>
              <a:t>banknotes</a:t>
            </a:r>
            <a:r>
              <a:rPr lang="en-US" sz="2800" dirty="0" smtClean="0">
                <a:latin typeface="Times New Roman" panose="02020603050405020304" pitchFamily="18" charset="0"/>
                <a:cs typeface="Times New Roman" panose="02020603050405020304" pitchFamily="18" charset="0"/>
              </a:rPr>
              <a:t>.</a:t>
            </a:r>
          </a:p>
          <a:p>
            <a:pPr marL="660400" indent="-457200">
              <a:spcBef>
                <a:spcPts val="0"/>
              </a:spcBef>
              <a:buSzPts val="3200"/>
            </a:pPr>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challenges can block their independence and access to education and employment opportunities</a:t>
            </a:r>
            <a:r>
              <a:rPr lang="en-US" sz="2800" dirty="0" smtClean="0">
                <a:latin typeface="Times New Roman" panose="02020603050405020304" pitchFamily="18"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smtClean="0"/>
              <a:t>Endeavour</a:t>
            </a:r>
            <a:endParaRPr dirty="0"/>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660400" lvl="0" indent="-457200" algn="l" rtl="0">
              <a:lnSpc>
                <a:spcPct val="100000"/>
              </a:lnSpc>
              <a:spcBef>
                <a:spcPts val="0"/>
              </a:spcBef>
              <a:spcAft>
                <a:spcPts val="0"/>
              </a:spcAft>
              <a:buClr>
                <a:schemeClr val="dk1"/>
              </a:buClr>
              <a:buSzPts val="3200"/>
              <a:buFont typeface="Arial" panose="020B0604020202020204" pitchFamily="34" charset="0"/>
              <a:buChar char="•"/>
            </a:pPr>
            <a:r>
              <a:rPr lang="en-US" b="1" dirty="0" smtClean="0"/>
              <a:t>Usama Ahsan </a:t>
            </a:r>
            <a:r>
              <a:rPr lang="en-US" dirty="0" smtClean="0"/>
              <a:t>(Currency detection + Feed back + </a:t>
            </a:r>
            <a:r>
              <a:rPr lang="en-US" dirty="0"/>
              <a:t>D</a:t>
            </a:r>
            <a:r>
              <a:rPr lang="en-US" dirty="0" smtClean="0"/>
              <a:t>ata collection + </a:t>
            </a:r>
            <a:r>
              <a:rPr lang="en-US" dirty="0" smtClean="0"/>
              <a:t>Integration + Frontend)</a:t>
            </a:r>
          </a:p>
          <a:p>
            <a:pPr marL="660400" lvl="0" indent="-457200" algn="l" rtl="0">
              <a:lnSpc>
                <a:spcPct val="100000"/>
              </a:lnSpc>
              <a:spcBef>
                <a:spcPts val="0"/>
              </a:spcBef>
              <a:spcAft>
                <a:spcPts val="0"/>
              </a:spcAft>
              <a:buClr>
                <a:schemeClr val="dk1"/>
              </a:buClr>
              <a:buSzPts val="3200"/>
              <a:buFont typeface="Arial" panose="020B0604020202020204" pitchFamily="34" charset="0"/>
              <a:buChar char="•"/>
            </a:pPr>
            <a:r>
              <a:rPr lang="en-US" b="1" dirty="0" smtClean="0"/>
              <a:t>Muhammad Hassan </a:t>
            </a:r>
            <a:r>
              <a:rPr lang="en-US" dirty="0" smtClean="0"/>
              <a:t>(Object detection + Report writing + Data collection + Testing + Test cases)</a:t>
            </a:r>
          </a:p>
          <a:p>
            <a:pPr marL="660400" lvl="0" indent="-457200" algn="l" rtl="0">
              <a:lnSpc>
                <a:spcPct val="100000"/>
              </a:lnSpc>
              <a:spcBef>
                <a:spcPts val="0"/>
              </a:spcBef>
              <a:spcAft>
                <a:spcPts val="0"/>
              </a:spcAft>
              <a:buClr>
                <a:schemeClr val="dk1"/>
              </a:buClr>
              <a:buSzPts val="3200"/>
              <a:buFont typeface="Arial" panose="020B0604020202020204" pitchFamily="34" charset="0"/>
              <a:buChar char="•"/>
            </a:pPr>
            <a:r>
              <a:rPr lang="en-US" b="1" dirty="0" err="1" smtClean="0"/>
              <a:t>Suleman</a:t>
            </a:r>
            <a:r>
              <a:rPr lang="en-US" b="1" dirty="0" smtClean="0"/>
              <a:t> </a:t>
            </a:r>
            <a:r>
              <a:rPr lang="en-US" b="1" dirty="0" err="1" smtClean="0"/>
              <a:t>Amjad</a:t>
            </a:r>
            <a:r>
              <a:rPr lang="en-US" b="1" dirty="0" smtClean="0"/>
              <a:t> </a:t>
            </a:r>
            <a:r>
              <a:rPr lang="en-US" dirty="0" smtClean="0"/>
              <a:t>(Document reading + Report writing + Data Collection + Testing)</a:t>
            </a:r>
            <a:endParaRPr lang="en-US" b="1" dirty="0" smtClean="0"/>
          </a:p>
          <a:p>
            <a:pPr marL="660400" lvl="0" indent="-457200" algn="l" rtl="0">
              <a:lnSpc>
                <a:spcPct val="100000"/>
              </a:lnSpc>
              <a:spcBef>
                <a:spcPts val="0"/>
              </a:spcBef>
              <a:spcAft>
                <a:spcPts val="0"/>
              </a:spcAft>
              <a:buClr>
                <a:schemeClr val="dk1"/>
              </a:buClr>
              <a:buSzPts val="3200"/>
              <a:buFont typeface="Arial" panose="020B0604020202020204" pitchFamily="34" charset="0"/>
              <a:buChar char="•"/>
            </a:pPr>
            <a:endParaRPr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673</Words>
  <Application>Microsoft Office PowerPoint</Application>
  <PresentationFormat>On-screen Show (4:3)</PresentationFormat>
  <Paragraphs>222</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Times New Roman</vt:lpstr>
      <vt:lpstr>Office Theme</vt:lpstr>
      <vt:lpstr>Final Year Project</vt:lpstr>
      <vt:lpstr>Project Team</vt:lpstr>
      <vt:lpstr>Table of Content</vt:lpstr>
      <vt:lpstr>INTRODUCTION AND BACKGROUND </vt:lpstr>
      <vt:lpstr>Introduction and Background </vt:lpstr>
      <vt:lpstr>Literature Review and Summary Table</vt:lpstr>
      <vt:lpstr>Summary Table</vt:lpstr>
      <vt:lpstr>Problem Statement</vt:lpstr>
      <vt:lpstr>Endeavour</vt:lpstr>
      <vt:lpstr>PROPOSED SOLUTION</vt:lpstr>
      <vt:lpstr>Proposed Solution</vt:lpstr>
      <vt:lpstr>Requirements(1/4)</vt:lpstr>
      <vt:lpstr>Requirements(2/4)</vt:lpstr>
      <vt:lpstr>Requirements(3/4)</vt:lpstr>
      <vt:lpstr>Requirement(4/4)</vt:lpstr>
      <vt:lpstr>Design Summary</vt:lpstr>
      <vt:lpstr>Methodology</vt:lpstr>
      <vt:lpstr>Implementation</vt:lpstr>
      <vt:lpstr>Implementation</vt:lpstr>
      <vt:lpstr>Experiments and Results Summary </vt:lpstr>
      <vt:lpstr>Testing Summary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SAAD COMPUTER</cp:lastModifiedBy>
  <cp:revision>30</cp:revision>
  <dcterms:created xsi:type="dcterms:W3CDTF">2013-01-22T07:04:44Z</dcterms:created>
  <dcterms:modified xsi:type="dcterms:W3CDTF">2024-05-14T08:29:16Z</dcterms:modified>
</cp:coreProperties>
</file>