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84" r:id="rId13"/>
    <p:sldId id="285" r:id="rId14"/>
    <p:sldId id="286" r:id="rId15"/>
    <p:sldId id="266" r:id="rId16"/>
    <p:sldId id="267" r:id="rId17"/>
    <p:sldId id="268" r:id="rId18"/>
    <p:sldId id="287" r:id="rId19"/>
    <p:sldId id="270" r:id="rId20"/>
    <p:sldId id="281" r:id="rId21"/>
    <p:sldId id="282" r:id="rId22"/>
    <p:sldId id="272" r:id="rId23"/>
    <p:sldId id="273" r:id="rId24"/>
    <p:sldId id="278" r:id="rId25"/>
    <p:sldId id="274" r:id="rId26"/>
    <p:sldId id="275" r:id="rId27"/>
    <p:sldId id="276" r:id="rId28"/>
    <p:sldId id="279" r:id="rId29"/>
    <p:sldId id="280" r:id="rId30"/>
    <p:sldId id="277" r:id="rId3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EYE GUIDE FOR VISUAL IMAPIRED PERSON</a:t>
            </a:r>
          </a:p>
          <a:p>
            <a:pPr marL="63500"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Ihtisham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(Lecturer)</a:t>
            </a: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Different Users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214"/>
            <a:ext cx="8229600" cy="480695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/ User Stories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image8.jpeg" descr="Fyp usecase .vpd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976" y="1936751"/>
            <a:ext cx="4600576" cy="3959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83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>
              <a:spcBef>
                <a:spcPts val="64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detection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voice 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  <a:p>
            <a:pPr marL="0" lvl="0" indent="0">
              <a:spcBef>
                <a:spcPts val="64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1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7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Diagram Representing  Hardware/Software Components in your System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Detailed Design (Optional based on your work)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UML Diagrams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ERD (if DB used)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Development Tools &amp;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Best Practices / Coding Standards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View Controller Pattern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Libraries / Components / Web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Flutter, Dart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YOLO V8, RoboFlow, Open CV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6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Usama Ahsan (25279)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Hassan (22956)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Suleman Amjad (24913)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73581"/>
              </p:ext>
            </p:extLst>
          </p:nvPr>
        </p:nvGraphicFramePr>
        <p:xfrm>
          <a:off x="457200" y="1600200"/>
          <a:ext cx="8458200" cy="3886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072003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99736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993688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77324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74513328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989082173"/>
                    </a:ext>
                  </a:extLst>
                </a:gridCol>
              </a:tblGrid>
              <a:tr h="1034133">
                <a:tc>
                  <a:txBody>
                    <a:bodyPr/>
                    <a:lstStyle/>
                    <a:p>
                      <a:pPr marL="222250" marR="73660" indent="-13271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</a:t>
                      </a:r>
                      <a:r>
                        <a:rPr lang="en-US" sz="1400" spc="-28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9652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9060" marR="9652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8425" marR="965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 marR="86995" indent="-21971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23850" marR="86995" indent="-21971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2405" marR="186055" indent="-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2405" marR="186055" indent="-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1400" spc="-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2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996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6045" marR="996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(# of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Days)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 marR="132715" indent="1905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8430" marR="132715" indent="1905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</a:t>
                      </a:r>
                      <a:r>
                        <a:rPr lang="en-US" sz="1400" spc="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Member(s)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400" spc="-2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Role(s)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1126333"/>
                  </a:ext>
                </a:extLst>
              </a:tr>
              <a:tr h="1300870">
                <a:tc>
                  <a:txBody>
                    <a:bodyPr/>
                    <a:lstStyle/>
                    <a:p>
                      <a:pPr marL="194310" marR="19050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310" marR="19050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9652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0965" marR="9652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</a:t>
                      </a:r>
                      <a:r>
                        <a:rPr lang="en-US" sz="1400" spc="-1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10" marR="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191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6360" marR="8191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US" sz="1400" spc="-1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969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4775" marR="9969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US" sz="1400" b="0" spc="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Hassan, Usama</a:t>
                      </a:r>
                      <a:r>
                        <a:rPr lang="en-US" sz="1400" b="0" spc="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Ahsan,</a:t>
                      </a:r>
                      <a:r>
                        <a:rPr lang="en-US" sz="1400" b="0" spc="-6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Suleman</a:t>
                      </a:r>
                    </a:p>
                    <a:p>
                      <a:pPr marL="378460" marR="37084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Amjad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77556"/>
                  </a:ext>
                </a:extLst>
              </a:tr>
              <a:tr h="1551197">
                <a:tc>
                  <a:txBody>
                    <a:bodyPr/>
                    <a:lstStyle/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065" marR="108585" indent="-1422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</a:t>
                      </a: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en-US" sz="1400" b="0" spc="-26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66065" marR="108585" indent="-1422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191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6360" marR="8191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</a:t>
                      </a:r>
                      <a:r>
                        <a:rPr lang="en-US" sz="1400" b="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en-US" sz="1400" b="0" spc="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</a:t>
                      </a:r>
                      <a:r>
                        <a:rPr 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Usama</a:t>
                      </a:r>
                      <a:r>
                        <a:rPr lang="en-US" sz="14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Ahsan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9464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81425" y="-96738"/>
            <a:ext cx="20288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6920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36815"/>
              </p:ext>
            </p:extLst>
          </p:nvPr>
        </p:nvGraphicFramePr>
        <p:xfrm>
          <a:off x="457200" y="1571625"/>
          <a:ext cx="8229600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9128602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856670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77983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016511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082786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01545080"/>
                    </a:ext>
                  </a:extLst>
                </a:gridCol>
              </a:tblGrid>
              <a:tr h="968698">
                <a:tc>
                  <a:txBody>
                    <a:bodyPr/>
                    <a:lstStyle/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0675" marR="300990" indent="-508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r>
                        <a:rPr lang="en-US" sz="1400" b="0" spc="-26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8191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module</a:t>
                      </a:r>
                      <a:r>
                        <a:rPr lang="en-US" sz="1400" b="0" spc="-26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 currency</a:t>
                      </a:r>
                      <a:r>
                        <a:rPr lang="en-US" sz="1400" b="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days</a:t>
                      </a:r>
                      <a:endParaRPr 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US" sz="1400" b="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Hassan, Usama</a:t>
                      </a:r>
                      <a:r>
                        <a:rPr lang="en-US" sz="1400" b="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Ahsan,</a:t>
                      </a:r>
                      <a:r>
                        <a:rPr lang="en-US" sz="1400" b="0" spc="-65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Suleman</a:t>
                      </a:r>
                    </a:p>
                    <a:p>
                      <a:pPr marL="378460" marR="37084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Amjad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71433"/>
                  </a:ext>
                </a:extLst>
              </a:tr>
              <a:tr h="964637">
                <a:tc>
                  <a:txBody>
                    <a:bodyPr/>
                    <a:lstStyle/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9652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0965" marR="9652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400" spc="-1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55245" indent="-3365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module</a:t>
                      </a:r>
                      <a:r>
                        <a:rPr lang="en-US" sz="1400" spc="-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Hassan, Usama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Ahsan,</a:t>
                      </a:r>
                      <a:r>
                        <a:rPr lang="en-US" sz="1400" spc="-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Suleman</a:t>
                      </a:r>
                    </a:p>
                    <a:p>
                      <a:pPr marL="378460" marR="3708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Amjad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53840"/>
                  </a:ext>
                </a:extLst>
              </a:tr>
              <a:tr h="936865">
                <a:tc>
                  <a:txBody>
                    <a:bodyPr/>
                    <a:lstStyle/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310" marR="19050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652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9060" marR="9652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en-US" sz="1400" spc="-15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voice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10" marR="0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89535" indent="-14351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text to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voice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4775" marR="99695" algn="ctr">
                        <a:lnSpc>
                          <a:spcPts val="1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Hassan, Usama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Ahsan,</a:t>
                      </a:r>
                      <a:r>
                        <a:rPr lang="en-US" sz="1400" spc="-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Suleman</a:t>
                      </a:r>
                    </a:p>
                    <a:p>
                      <a:pPr marL="378460" marR="37084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Amjad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75199"/>
                  </a:ext>
                </a:extLst>
              </a:tr>
              <a:tr h="925632">
                <a:tc>
                  <a:txBody>
                    <a:bodyPr/>
                    <a:lstStyle/>
                    <a:p>
                      <a:pPr marL="194310" marR="19050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310" marR="19050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7340" marR="99060" indent="-19367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Report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writing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6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191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5725" marR="8191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of project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969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4775" marR="9969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days</a:t>
                      </a: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Hassan,</a:t>
                      </a:r>
                    </a:p>
                    <a:p>
                      <a:pPr marL="121285" marR="116205" indent="190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Usama Ahsan,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Suleman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amjad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5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6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 of all Deliverables / Strikethrough Completed Deliverables)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 eaLnBrk="1" hangingPunct="1"/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First half of screens</a:t>
            </a:r>
          </a:p>
          <a:p>
            <a:pPr lvl="1" eaLnBrk="1" hangingPunct="1"/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Second half of </a:t>
            </a:r>
            <a:r>
              <a:rPr lang="en-US" sz="2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Currency detection</a:t>
            </a:r>
          </a:p>
          <a:p>
            <a:pPr lvl="1" eaLnBrk="1" hangingPunct="1"/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Data Set</a:t>
            </a:r>
          </a:p>
          <a:p>
            <a:pPr lvl="1" eaLnBrk="1" hangingPunct="1"/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</a:p>
          <a:p>
            <a:pPr lvl="1" eaLnBrk="1" hangingPunct="1"/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the set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In The Application</a:t>
            </a: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Object detection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Data Set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the set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In The Application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Text to voice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Data Set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the set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In The Application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8229600" cy="14208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 of all Deliverables / Strikethrough Completed Deliverables)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 AI Model Currency detection In The 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 AI Model Object detection In The App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 AI Model Text to voice In The App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Finding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annotation and segmentation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tool for annotation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&amp; REPORT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587" y="1343026"/>
            <a:ext cx="5838825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280319"/>
            <a:ext cx="5943599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93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1523999"/>
            <a:ext cx="5638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Introduction and Background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Literature Review and Summary Table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Problem Statement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Methodology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Progress Report Summary</a:t>
            </a:r>
            <a:endParaRPr sz="28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000" dirty="0"/>
              <a:t>Requirements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000" dirty="0"/>
              <a:t>Software System (Design + Implementation + Testing)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000" dirty="0"/>
              <a:t>Endeavour (Team)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Next Steps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Prototype / Report</a:t>
            </a:r>
            <a:endParaRPr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Chapter 1: Introduction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Chapter 2: Literature Review / Market Survey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Chapter 3: Requirements and Design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Chapter 4: Implementation and Test Cases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Chapter 5: Experiment Results and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Chapter 6: Conclusion &amp; Future Direction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creating an application for visually impaired person to make their lives easier with the use of latest technologies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world, there are  more than 2 billion people are visually impaired 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user friendly interface will ensure that everyone can effortlessly access and enjoy the features of our application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Summary Table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18567"/>
              </p:ext>
            </p:extLst>
          </p:nvPr>
        </p:nvGraphicFramePr>
        <p:xfrm>
          <a:off x="1295400" y="2263775"/>
          <a:ext cx="6096000" cy="178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565889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634098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8390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1715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3608697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9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Ranjeet.P</a:t>
                      </a:r>
                      <a:r>
                        <a:rPr lang="en-US" dirty="0" smtClean="0"/>
                        <a:t>, Rahul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Modi,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Avinash.P</a:t>
                      </a:r>
                      <a:r>
                        <a:rPr lang="en-US" baseline="0" dirty="0" smtClean="0"/>
                        <a:t>, Ms. </a:t>
                      </a:r>
                      <a:r>
                        <a:rPr lang="en-US" baseline="0" dirty="0" err="1" smtClean="0"/>
                        <a:t>Jyoti</a:t>
                      </a:r>
                      <a:r>
                        <a:rPr lang="en-US" baseline="0" dirty="0" smtClean="0"/>
                        <a:t> B. </a:t>
                      </a:r>
                      <a:r>
                        <a:rPr lang="en-US" baseline="0" dirty="0" err="1" smtClean="0"/>
                        <a:t>Deone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 Mobile Application for Visually Impaired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 April,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https://papers.ssrn.com/sol3/papers.cfm?abstract_id=4108763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322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27021"/>
              </p:ext>
            </p:extLst>
          </p:nvPr>
        </p:nvGraphicFramePr>
        <p:xfrm>
          <a:off x="647699" y="1190625"/>
          <a:ext cx="7848601" cy="46482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33510">
                  <a:extLst>
                    <a:ext uri="{9D8B030D-6E8A-4147-A177-3AD203B41FA5}">
                      <a16:colId xmlns:a16="http://schemas.microsoft.com/office/drawing/2014/main" val="4078945247"/>
                    </a:ext>
                  </a:extLst>
                </a:gridCol>
                <a:gridCol w="1178709">
                  <a:extLst>
                    <a:ext uri="{9D8B030D-6E8A-4147-A177-3AD203B41FA5}">
                      <a16:colId xmlns:a16="http://schemas.microsoft.com/office/drawing/2014/main" val="518975864"/>
                    </a:ext>
                  </a:extLst>
                </a:gridCol>
                <a:gridCol w="1052860">
                  <a:extLst>
                    <a:ext uri="{9D8B030D-6E8A-4147-A177-3AD203B41FA5}">
                      <a16:colId xmlns:a16="http://schemas.microsoft.com/office/drawing/2014/main" val="3463933149"/>
                    </a:ext>
                  </a:extLst>
                </a:gridCol>
                <a:gridCol w="993483">
                  <a:extLst>
                    <a:ext uri="{9D8B030D-6E8A-4147-A177-3AD203B41FA5}">
                      <a16:colId xmlns:a16="http://schemas.microsoft.com/office/drawing/2014/main" val="2975526620"/>
                    </a:ext>
                  </a:extLst>
                </a:gridCol>
                <a:gridCol w="1199091">
                  <a:extLst>
                    <a:ext uri="{9D8B030D-6E8A-4147-A177-3AD203B41FA5}">
                      <a16:colId xmlns:a16="http://schemas.microsoft.com/office/drawing/2014/main" val="14138941"/>
                    </a:ext>
                  </a:extLst>
                </a:gridCol>
                <a:gridCol w="1168073">
                  <a:extLst>
                    <a:ext uri="{9D8B030D-6E8A-4147-A177-3AD203B41FA5}">
                      <a16:colId xmlns:a16="http://schemas.microsoft.com/office/drawing/2014/main" val="2310609527"/>
                    </a:ext>
                  </a:extLst>
                </a:gridCol>
                <a:gridCol w="1122875">
                  <a:extLst>
                    <a:ext uri="{9D8B030D-6E8A-4147-A177-3AD203B41FA5}">
                      <a16:colId xmlns:a16="http://schemas.microsoft.com/office/drawing/2014/main" val="1462359043"/>
                    </a:ext>
                  </a:extLst>
                </a:gridCol>
              </a:tblGrid>
              <a:tr h="941710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NoteTaking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079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Voice-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352425">
                        <a:lnSpc>
                          <a:spcPts val="19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to-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8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AudioBook-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016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Accessible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marR="48260">
                        <a:lnSpc>
                          <a:spcPts val="19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Documents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083316"/>
                  </a:ext>
                </a:extLst>
              </a:tr>
              <a:tr h="398512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AccessNote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5474"/>
                  </a:ext>
                </a:extLst>
              </a:tr>
              <a:tr h="628359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Dragon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ct val="107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Dictation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✖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26106"/>
                  </a:ext>
                </a:extLst>
              </a:tr>
              <a:tr h="398512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EverNote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✓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53581"/>
                  </a:ext>
                </a:extLst>
              </a:tr>
              <a:tr h="398512">
                <a:tc>
                  <a:txBody>
                    <a:bodyPr/>
                    <a:lstStyle/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Kindle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✓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30365"/>
                  </a:ext>
                </a:extLst>
              </a:tr>
              <a:tr h="628359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ct val="107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✖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452663"/>
                  </a:ext>
                </a:extLst>
              </a:tr>
              <a:tr h="625878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ct val="107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Detector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✖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✓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511"/>
                  </a:ext>
                </a:extLst>
              </a:tr>
              <a:tr h="628359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>
                        <a:lnSpc>
                          <a:spcPct val="107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✓</a:t>
                      </a:r>
                      <a:endParaRPr 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✖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3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6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individuals face daily obstacles, such as accessing printed and digital  information, understanding unfamiliar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identifying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banknotes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can block their independence and access to education and employment opportunities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8" name="Google Shape;128;g203715cfd4a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&lt;Also explain </a:t>
            </a:r>
            <a:r>
              <a:rPr lang="en-US"/>
              <a:t>all steps in </a:t>
            </a:r>
            <a:r>
              <a:rPr lang="en-US" dirty="0"/>
              <a:t>bullet points&gt;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724</Words>
  <Application>Microsoft Office PowerPoint</Application>
  <PresentationFormat>On-screen Show (4:3)</PresentationFormat>
  <Paragraphs>277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 and Background </vt:lpstr>
      <vt:lpstr>Literature Review and Summary Table</vt:lpstr>
      <vt:lpstr>Summary Table</vt:lpstr>
      <vt:lpstr>Problem Statement</vt:lpstr>
      <vt:lpstr>Methodology</vt:lpstr>
      <vt:lpstr>PROGRESS REPORT SUMMARY</vt:lpstr>
      <vt:lpstr>Requirements</vt:lpstr>
      <vt:lpstr>Requirements</vt:lpstr>
      <vt:lpstr>Requirements</vt:lpstr>
      <vt:lpstr>Requirements</vt:lpstr>
      <vt:lpstr>Design</vt:lpstr>
      <vt:lpstr>Design</vt:lpstr>
      <vt:lpstr>Implementation</vt:lpstr>
      <vt:lpstr>Implementation</vt:lpstr>
      <vt:lpstr>ENDEAVOUR</vt:lpstr>
      <vt:lpstr>PowerPoint Presentation</vt:lpstr>
      <vt:lpstr>WBS</vt:lpstr>
      <vt:lpstr>NEXT STEPS</vt:lpstr>
      <vt:lpstr>Work Breakdown Structure (List of all Deliverables / Strikethrough Completed Deliverables)</vt:lpstr>
      <vt:lpstr>Work Breakdown Structure (List of all Deliverables / Strikethrough Completed Deliverables)</vt:lpstr>
      <vt:lpstr>Challenges</vt:lpstr>
      <vt:lpstr>PROTOTYPE &amp; REPORT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Suleman Amjad</cp:lastModifiedBy>
  <cp:revision>19</cp:revision>
  <dcterms:created xsi:type="dcterms:W3CDTF">2013-01-22T07:04:44Z</dcterms:created>
  <dcterms:modified xsi:type="dcterms:W3CDTF">2024-01-11T10:24:10Z</dcterms:modified>
</cp:coreProperties>
</file>