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sldIdLst>
    <p:sldId id="298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645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694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499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018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42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203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786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36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9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1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urgeshrao9993/data-analyst-jobs-dats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urgeshrao9993/data-analyst-jobs-dat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018"/>
            <a:ext cx="12191980" cy="6435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82185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udy Old Style" panose="02020502050305020303" pitchFamily="18" charset="0"/>
              </a:rPr>
              <a:t>DAB103</a:t>
            </a:r>
            <a:br>
              <a:rPr lang="en-US" sz="2800" dirty="0">
                <a:solidFill>
                  <a:schemeClr val="bg1"/>
                </a:solidFill>
                <a:latin typeface="Goudy Old Style" panose="02020502050305020303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Goudy Old Style" panose="02020502050305020303" pitchFamily="18" charset="0"/>
              </a:rPr>
              <a:t>Analytic Tools &amp; Decision Making 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GROUP- 6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 PROJECT PRESENTATION -1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FC75-EB3A-4473-96B2-70955FF8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oudy Old Style" panose="02020502050305020303" pitchFamily="18" charset="0"/>
              </a:rPr>
              <a:t>Variables and description.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E5C1C3-6A44-438E-B2C0-4752D7377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81790"/>
              </p:ext>
            </p:extLst>
          </p:nvPr>
        </p:nvGraphicFramePr>
        <p:xfrm>
          <a:off x="681038" y="2336800"/>
          <a:ext cx="96139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2141744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07484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Type of ownership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Refers to control over the enterprise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Industry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Refers to which industry the company belongs 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Sector.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Refers to the sector if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9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Amount of money made buy the company in a year.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Competitors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Name of the companies in competition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4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Easy Apply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Gives whether it is easy to apply or not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5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2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34A8-8D88-4F07-9603-03F6A874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latin typeface="Goudy Old Style" panose="02020502050305020303" pitchFamily="18" charset="0"/>
              </a:rPr>
              <a:t>Exploratory Data Analysis (EDA)</a:t>
            </a:r>
            <a:endParaRPr lang="en-US" sz="4400" b="1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043D-F9FC-4E96-8C7A-8AC9A7A1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Does the data include missing values or incomplete data?</a:t>
            </a:r>
          </a:p>
          <a:p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Does the data have outliers?</a:t>
            </a:r>
          </a:p>
          <a:p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Is the selected data imbalanced?</a:t>
            </a:r>
          </a:p>
          <a:p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How was the data collected?</a:t>
            </a:r>
          </a:p>
          <a:p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Can you generate preliminary visualization?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A64D-7EF3-4AEC-B6D4-6DD5973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Does the data include missing value or incomplete data or invalid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746B-6607-4F85-8549-2F205FA6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539748" cy="3767899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Goudy Old Style" panose="02020502050305020303" pitchFamily="18" charset="0"/>
              </a:rPr>
              <a:t>Yes, there are lots of null or missing values in the dataset, like every column contains null values.</a:t>
            </a:r>
          </a:p>
          <a:p>
            <a:r>
              <a:rPr lang="en-US" sz="2800" dirty="0">
                <a:solidFill>
                  <a:schemeClr val="bg1"/>
                </a:solidFill>
                <a:latin typeface="Goudy Old Style" panose="02020502050305020303" pitchFamily="18" charset="0"/>
              </a:rPr>
              <a:t>The column rating has -1 represented as a missing or unavailable value 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67D08-FA50-4201-8CEE-22C71D6D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11" y="2451577"/>
            <a:ext cx="5923267" cy="39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F9D1-E5FD-4E82-A8E8-298A4130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latin typeface="Goudy Old Style" panose="02020502050305020303" pitchFamily="18" charset="0"/>
              </a:rPr>
              <a:t>Does the data have outliers?</a:t>
            </a:r>
            <a:endParaRPr lang="en-US" sz="4400" b="1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C4E2-7DFF-4DCC-8DD0-B2F9464A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As you can see in the graph, there are lots of outliers contained within the data.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5F9B1B-2361-4AB5-9208-C38F018A2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806606" cy="18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80243-83B8-4318-90A9-8901CEFD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90" y="302085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D905-921B-49F4-8689-E5A52066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latin typeface="Goudy Old Style" panose="02020502050305020303" pitchFamily="18" charset="0"/>
              </a:rPr>
              <a:t>Is the selected data imbalance?</a:t>
            </a:r>
            <a:endParaRPr lang="en-US" sz="44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6BE3-0A5E-4FF1-9E2F-B9FBAF0D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184642" cy="404617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Goudy Old Style" panose="02020502050305020303" pitchFamily="18" charset="0"/>
              </a:rPr>
              <a:t>Easy Apply  is the target column of dataset as per graph, it is clearly seen that data is imbalance</a:t>
            </a:r>
            <a:endParaRPr lang="en-US" sz="28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5F394-1386-4253-8EDA-4577CBCA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61" y="2336873"/>
            <a:ext cx="4924425" cy="40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DA76-066A-4796-AC63-2DFE452E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latin typeface="Goudy Old Style" panose="02020502050305020303" pitchFamily="18" charset="0"/>
              </a:rPr>
              <a:t>How was the data collected?</a:t>
            </a:r>
            <a:endParaRPr lang="en-US" sz="44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922B-3ACA-473E-8F10-2268600D41C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sz="2800" dirty="0">
                <a:solidFill>
                  <a:schemeClr val="bg1"/>
                </a:solidFill>
                <a:latin typeface="Goudy Old Style" panose="02020502050305020303" pitchFamily="18" charset="0"/>
              </a:rPr>
              <a:t>We have use Kaggle.com for finding this dataset.</a:t>
            </a:r>
          </a:p>
          <a:p>
            <a:r>
              <a:rPr lang="en-CA" sz="2800" dirty="0">
                <a:solidFill>
                  <a:schemeClr val="bg1"/>
                </a:solidFill>
                <a:latin typeface="Goudy Old Style" panose="02020502050305020303" pitchFamily="18" charset="0"/>
              </a:rPr>
              <a:t>Link for dataset: </a:t>
            </a:r>
            <a:r>
              <a:rPr lang="en-US" sz="2800" b="1" i="0" dirty="0">
                <a:effectLst/>
                <a:latin typeface="Goudy Old Style" panose="02020502050305020303" pitchFamily="18" charset="0"/>
                <a:hlinkClick r:id="rId2"/>
              </a:rPr>
              <a:t>https://www.kaggle.com/durgeshrao9993/data-analyst-jobs-datset</a:t>
            </a:r>
            <a:endParaRPr lang="en-US" sz="2800" b="1" i="0" dirty="0">
              <a:effectLst/>
              <a:latin typeface="Goudy Old Style" panose="02020502050305020303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03DC-771B-4562-B10F-440267E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>
                <a:latin typeface="Goudy Old Style" panose="02020502050305020303" pitchFamily="18" charset="0"/>
              </a:rPr>
              <a:t>Can you generate preliminary visualization?</a:t>
            </a:r>
            <a:endParaRPr lang="en-US" sz="4400" dirty="0">
              <a:latin typeface="Goudy Old Style" panose="020205020503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A1138-7637-47AB-8582-37EAA1F28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41" y="2336800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60107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1941-FE3E-41FE-A637-8750D96A1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Goudy Old Style" panose="02020502050305020303" pitchFamily="18" charset="0"/>
              </a:rPr>
              <a:t>THANKYOU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D7C4-722A-4AD6-8FF3-FCBA8E29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118" y="4873841"/>
            <a:ext cx="1216241" cy="637885"/>
          </a:xfrm>
        </p:spPr>
        <p:txBody>
          <a:bodyPr/>
          <a:lstStyle/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494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89B7-763C-46E7-A2FB-935A1720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oudy Old Style" panose="02020502050305020303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E0F5-4958-4440-BE6A-B35AE628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90047"/>
            <a:ext cx="10301357" cy="3599316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Usama Norat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Sadaf Ahmed Charkay 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Deep Johal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Neha Babu 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Mohammad Mazhar Noor </a:t>
            </a:r>
          </a:p>
        </p:txBody>
      </p:sp>
    </p:spTree>
    <p:extLst>
      <p:ext uri="{BB962C8B-B14F-4D97-AF65-F5344CB8AC3E}">
        <p14:creationId xmlns:p14="http://schemas.microsoft.com/office/powerpoint/2010/main" val="17483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D7F2-C47E-4507-B691-A0BED1B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latin typeface="Goudy Old Style" panose="02020502050305020303" pitchFamily="18" charset="0"/>
              </a:rPr>
              <a:t>Content of Report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A9B3-9A8B-4014-BD2A-C7E0FEEC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44" y="2505456"/>
            <a:ext cx="10567687" cy="3599316"/>
          </a:xfrm>
          <a:ln>
            <a:solidFill>
              <a:schemeClr val="bg1"/>
            </a:solidFill>
          </a:ln>
        </p:spPr>
        <p:txBody>
          <a:bodyPr/>
          <a:lstStyle/>
          <a:p>
            <a:pPr lvl="0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2" action="ppaction://hlinksldjump"/>
              </a:rPr>
              <a:t>01. </a:t>
            </a:r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2" action="ppaction://hlinksldjump"/>
              </a:rPr>
              <a:t>Background/Motivation</a:t>
            </a:r>
            <a:endParaRPr lang="en-US" sz="28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lvl="0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3" action="ppaction://hlinksldjump"/>
              </a:rPr>
              <a:t>02. </a:t>
            </a:r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3" action="ppaction://hlinksldjump"/>
              </a:rPr>
              <a:t>Problem Statement</a:t>
            </a:r>
            <a:endParaRPr lang="en-US" sz="28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lvl="0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4" action="ppaction://hlinksldjump"/>
              </a:rPr>
              <a:t>03. </a:t>
            </a:r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4" action="ppaction://hlinksldjump"/>
              </a:rPr>
              <a:t>Project Proposal</a:t>
            </a:r>
            <a:endParaRPr lang="en-US" sz="28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lvl="0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5" action="ppaction://hlinksldjump"/>
              </a:rPr>
              <a:t>04. </a:t>
            </a:r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5" action="ppaction://hlinksldjump"/>
              </a:rPr>
              <a:t>Analysis based on the dataset.</a:t>
            </a:r>
            <a:endParaRPr lang="en-US" sz="28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lvl="0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6" action="ppaction://hlinksldjump"/>
              </a:rPr>
              <a:t>05. </a:t>
            </a:r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6" action="ppaction://hlinksldjump"/>
              </a:rPr>
              <a:t>Data Description</a:t>
            </a:r>
            <a:endParaRPr lang="en-US" sz="28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lvl="0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  <a:hlinkClick r:id="rId7" action="ppaction://hlinksldjump"/>
              </a:rPr>
              <a:t>06. Exploratory Data Analysis (EDA)</a:t>
            </a:r>
            <a:endParaRPr lang="en-US" sz="28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CF06-AC16-47CB-A0B7-4FAB18E4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oudy Old Style" panose="02020502050305020303" pitchFamily="18" charset="0"/>
              </a:rPr>
              <a:t>Background/Motivation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FDEC-15EF-455E-A641-93C95E8F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8090817" cy="401066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0"/>
              </a:rPr>
              <a:t>Data analytics is the most booming industry of the decade. Thousands of people now a moving towards data analytics as it is one of the most interesting and highest paying jobs in the corporate world. </a:t>
            </a:r>
          </a:p>
          <a:p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0"/>
              </a:rPr>
              <a:t>Thousands of students graduate with degree and certification in data analytics and look for jobs in different fields with data analytics department. </a:t>
            </a:r>
          </a:p>
          <a:p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0"/>
              </a:rPr>
              <a:t>The main motivation of our project is to find the best and the highest paying jobs in this field so that a data analyst can have a clear picture to go about getting the best fitting jobs</a:t>
            </a:r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</p:txBody>
      </p:sp>
      <p:pic>
        <p:nvPicPr>
          <p:cNvPr id="1030" name="Picture 6" descr="Data Analyst suit., text, logo, men Suit png | PNGWing">
            <a:extLst>
              <a:ext uri="{FF2B5EF4-FFF2-40B4-BE49-F238E27FC236}">
                <a16:creationId xmlns:a16="http://schemas.microsoft.com/office/drawing/2014/main" id="{A4FF21B7-5C4C-4543-A4F9-FD1D16FC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20" y="2336871"/>
            <a:ext cx="3079812" cy="40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A37F-7415-4F12-B50B-D7E6B4EF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oudy Old Style" panose="020205020503050203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52F-31C7-4E46-BD02-BE2D34A00E6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Any Data Analyst needs to have a good insight about the different jobs available to them , the salaries associated and the locations of the offices .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Identifying the best fit data analyst jobs, salary estimate , companies hiring and information regarding the companies. </a:t>
            </a:r>
          </a:p>
        </p:txBody>
      </p:sp>
    </p:spTree>
    <p:extLst>
      <p:ext uri="{BB962C8B-B14F-4D97-AF65-F5344CB8AC3E}">
        <p14:creationId xmlns:p14="http://schemas.microsoft.com/office/powerpoint/2010/main" val="188920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57C0-ADCF-4E8F-883B-7E47D03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oudy Old Style" panose="02020502050305020303" pitchFamily="18" charset="0"/>
              </a:rPr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42C2-DB47-4D70-B539-D0B7DA6E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0"/>
              </a:rPr>
              <a:t>Our project team will prepare a detailed analysis to examine various jobs that a data analyst can apply for , estimate salaries , companies hiring and information about the companies.</a:t>
            </a:r>
          </a:p>
        </p:txBody>
      </p:sp>
    </p:spTree>
    <p:extLst>
      <p:ext uri="{BB962C8B-B14F-4D97-AF65-F5344CB8AC3E}">
        <p14:creationId xmlns:p14="http://schemas.microsoft.com/office/powerpoint/2010/main" val="9438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3CB5-A45D-4B6C-83A5-18FCEE09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oudy Old Style" panose="02020502050305020303" pitchFamily="18" charset="0"/>
              </a:rPr>
              <a:t>Analysis based on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5D93-E343-4A64-9E18-8756015E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056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Different job titles available for data analysts to apply for and estimate salary associated with different job titles .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Name of the companies and their associated ratings.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The Size of the company and the associated revenue.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The type of ownership of the company and the industry it belongs to.  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Different companies under various sectors.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3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CCE0-293B-4B87-873B-518F303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oudy Old Style" panose="02020502050305020303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CB4C-5657-419E-9F98-2C1980B4302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This is a fictitious dataset. The dataset (2253R X 14C) contains numeric and categorical data types defining job titles , estimate salaries,  background and attributes of the company , competitors and many others.</a:t>
            </a:r>
          </a:p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Source : </a:t>
            </a:r>
            <a:r>
              <a:rPr lang="en-US" sz="2800" b="1" i="0" dirty="0">
                <a:effectLst/>
                <a:latin typeface="Goudy Old Style" panose="02020502050305020303" pitchFamily="18" charset="0"/>
                <a:hlinkClick r:id="rId2"/>
              </a:rPr>
              <a:t>https://www.kaggle.com/durgeshrao9993/data-analyst-jobs-datset</a:t>
            </a:r>
            <a:endParaRPr lang="en-US" sz="2800" b="1" i="0" dirty="0">
              <a:effectLst/>
              <a:latin typeface="Goudy Old Style" panose="0202050205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5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A974-04B6-430D-B5EF-59432C2F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Goudy Old Style" panose="02020502050305020303" pitchFamily="18" charset="0"/>
              </a:rPr>
              <a:t>Variables and description.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321B20-65A6-4538-BB0E-9C94331EA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13232"/>
              </p:ext>
            </p:extLst>
          </p:nvPr>
        </p:nvGraphicFramePr>
        <p:xfrm>
          <a:off x="275208" y="2026775"/>
          <a:ext cx="10019730" cy="441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182">
                  <a:extLst>
                    <a:ext uri="{9D8B030D-6E8A-4147-A177-3AD203B41FA5}">
                      <a16:colId xmlns:a16="http://schemas.microsoft.com/office/drawing/2014/main" val="967043301"/>
                    </a:ext>
                  </a:extLst>
                </a:gridCol>
                <a:gridCol w="5386548">
                  <a:extLst>
                    <a:ext uri="{9D8B030D-6E8A-4147-A177-3AD203B41FA5}">
                      <a16:colId xmlns:a16="http://schemas.microsoft.com/office/drawing/2014/main" val="2709580638"/>
                    </a:ext>
                  </a:extLst>
                </a:gridCol>
              </a:tblGrid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oudy Old Style" panose="02020502050305020303" pitchFamily="18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oudy Old Style" panose="0202050205030502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76873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Job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Name of the job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71338"/>
                  </a:ext>
                </a:extLst>
              </a:tr>
              <a:tr h="617632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Salary Estimate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The estimated salary associated with the job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72847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Job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Brief description of the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74738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The company’s rating out of 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224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Name of the company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30388"/>
                  </a:ext>
                </a:extLst>
              </a:tr>
              <a:tr h="617632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The city where the office of the company is located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092"/>
                  </a:ext>
                </a:extLst>
              </a:tr>
              <a:tr h="617632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Headquarters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Name of the city where the headquarters are 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57999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Number of employees in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42687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Founded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udy Old Style" panose="02020502050305020303" pitchFamily="18" charset="0"/>
                        </a:rPr>
                        <a:t>Year In which the company was established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9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400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1068</TotalTime>
  <Words>686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Goudy Old Style</vt:lpstr>
      <vt:lpstr>Trebuchet MS</vt:lpstr>
      <vt:lpstr>Berlin</vt:lpstr>
      <vt:lpstr>DAB103 Analytic Tools &amp; Decision Making  </vt:lpstr>
      <vt:lpstr>Team Members</vt:lpstr>
      <vt:lpstr>Content of Report</vt:lpstr>
      <vt:lpstr>Background/Motivation</vt:lpstr>
      <vt:lpstr>Problem Statement</vt:lpstr>
      <vt:lpstr>Project Proposal</vt:lpstr>
      <vt:lpstr>Analysis based on the dataset.</vt:lpstr>
      <vt:lpstr>Data Description</vt:lpstr>
      <vt:lpstr>Variables and description.</vt:lpstr>
      <vt:lpstr>Variables and description.</vt:lpstr>
      <vt:lpstr>Exploratory Data Analysis (EDA)</vt:lpstr>
      <vt:lpstr>Does the data include missing value or incomplete data or invalid data?</vt:lpstr>
      <vt:lpstr>Does the data have outliers?</vt:lpstr>
      <vt:lpstr>Is the selected data imbalance?</vt:lpstr>
      <vt:lpstr>How was the data collected?</vt:lpstr>
      <vt:lpstr>Can you generate preliminary visualization?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DAB103 Analytic Tools &amp; Decision Making  </dc:title>
  <dc:creator>Deep Johal</dc:creator>
  <cp:lastModifiedBy>Usama Norat</cp:lastModifiedBy>
  <cp:revision>5</cp:revision>
  <dcterms:created xsi:type="dcterms:W3CDTF">2021-11-13T18:11:12Z</dcterms:created>
  <dcterms:modified xsi:type="dcterms:W3CDTF">2021-11-15T03:59:49Z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