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6" r:id="rId5"/>
    <p:sldId id="268" r:id="rId6"/>
    <p:sldId id="264" r:id="rId7"/>
    <p:sldId id="269" r:id="rId8"/>
    <p:sldId id="260" r:id="rId9"/>
    <p:sldId id="263" r:id="rId10"/>
    <p:sldId id="259" r:id="rId11"/>
    <p:sldId id="267" r:id="rId12"/>
    <p:sldId id="265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2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B3D58-08B1-0843-9674-E3D5041656D3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522B4-227D-704C-93A3-B2AF2688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80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522B4-227D-704C-93A3-B2AF26883B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6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B90BE-53AB-6544-881C-6DF69A0FB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FC4B1-D1A0-2EED-F7DB-EA91D8049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3777B-4574-34EB-FC9D-A40CB1289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817C-81F7-E047-8FA3-BEF7A4FEF2D5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C1415-B352-29C8-E076-2D401736B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9AC10-90DD-6F34-51F8-ADB42D42A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E4F9-ECD1-9D41-95FC-DD0152304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74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06C31-8C6B-1EAA-2C5F-C1DD38588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A7B56-9B68-181A-03B4-3F2EB2CE0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CB5DA-C859-8118-2C16-5F130A87B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817C-81F7-E047-8FA3-BEF7A4FEF2D5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10C2F-4992-5E2F-EAEC-19A4FDD6F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67284-FE9C-1206-01A9-9ACFB6E3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E4F9-ECD1-9D41-95FC-DD0152304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2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0254F1-187D-BA34-2365-498A66191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CAF71-B929-E1CB-BE6B-C5F879A3B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4FCC2-8D28-9EDD-8263-21BADF999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817C-81F7-E047-8FA3-BEF7A4FEF2D5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55209-C501-24C6-D551-79C678D84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88E61-0036-9B4D-0C9C-1894E8F82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E4F9-ECD1-9D41-95FC-DD0152304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87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51A4B-DF89-68E0-CCAD-170B7796A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44B2A-ADEE-2889-26DA-32051B253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12AEF-E253-4809-B7E6-7401A9472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817C-81F7-E047-8FA3-BEF7A4FEF2D5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1234C-6BDA-BED7-C245-DB8BE8DC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BFDB3-C9AF-EBDA-29EB-D6828C9FE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E4F9-ECD1-9D41-95FC-DD0152304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1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8DC48-21EF-5D2F-DB32-C672A0872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C17B6-D031-2294-8CB8-8AD243D0F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D755F-E28F-EF3B-3C12-B8828EEC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817C-81F7-E047-8FA3-BEF7A4FEF2D5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284E3-39AE-B0F6-F3B9-1FF0AF78A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ACCF5-EC0A-CA8D-BEAB-AD3AAAA1C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E4F9-ECD1-9D41-95FC-DD0152304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09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A745E-BE30-D261-55A3-7131A4C9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0225-7C44-FFF7-AF71-ACF08D2B5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D1998-7992-ABEC-B8EC-C0658D158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C5091-417B-145F-9A23-9EEDE5690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817C-81F7-E047-8FA3-BEF7A4FEF2D5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EBC21-0A4A-979E-0438-B0736F104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870E1-CFAF-CD08-B2F4-7DF4DA3F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E4F9-ECD1-9D41-95FC-DD0152304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0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07C2C-344B-4F67-5439-D967FFF31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8201A-EEBE-2719-306F-013B8424F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70A8F-D1C2-E8C2-8CF3-D0A6732BE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B05499-C84A-3107-53DD-D141BCF3D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D61CFD-71CB-915A-1447-DF97F8D786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90ECD-4CD8-B070-5BB2-37E95D5C8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817C-81F7-E047-8FA3-BEF7A4FEF2D5}" type="datetimeFigureOut">
              <a:rPr lang="en-US" smtClean="0"/>
              <a:t>9/25/23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352004-2BCD-68F6-9F42-77A285112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5E75E6-49FA-8FB7-06EC-13E45CBDF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E4F9-ECD1-9D41-95FC-DD0152304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4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D6865-5C35-9795-B6BC-11C16DC0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BAD7F6-610B-F4DC-CC36-BB9EC0598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817C-81F7-E047-8FA3-BEF7A4FEF2D5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4A6D7D-E47A-D230-7901-74D5A10D2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26CD32-98B1-0C46-2194-7DF28809C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E4F9-ECD1-9D41-95FC-DD0152304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4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4F0F3C-6B93-9204-E5D7-2F3CF642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817C-81F7-E047-8FA3-BEF7A4FEF2D5}" type="datetimeFigureOut">
              <a:rPr lang="en-US" smtClean="0"/>
              <a:t>9/25/23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7063ED-4DC9-062D-474A-EFD1D14E1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F0729-A4A6-2FC5-6A48-365E0A99A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E4F9-ECD1-9D41-95FC-DD0152304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5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F3982-2504-68E3-86E4-BDA667F3D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2B94A-4D9E-5E94-3725-05C12F8A4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A9DDA-3D31-284B-A361-70BFB27D9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6B8AC-A2B3-F2D0-D539-674317C59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817C-81F7-E047-8FA3-BEF7A4FEF2D5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0CE0B-4AED-1342-07A6-6C1778172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579F0-5E3C-B39C-A2FC-2DCBE7E26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E4F9-ECD1-9D41-95FC-DD0152304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6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761F6-0A9F-3A45-F2A6-7617D1287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975B00-68F1-F473-B19E-E2E7826A2A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2B917-7AD7-0A76-16E1-8E6C1B585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05E1F-D2E3-C8B2-FEA2-077C953FE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817C-81F7-E047-8FA3-BEF7A4FEF2D5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5A04B-4C79-BE1B-13B0-B7DAE1DB2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EA0FC-CBC8-46A3-46AB-28C304F8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E4F9-ECD1-9D41-95FC-DD0152304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22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422C68-8FFE-ABCE-D0A6-EA7EA285C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623AA-1BDB-9AB4-969E-8433CE56C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8F06E-93AD-E160-6388-82712D038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F817C-81F7-E047-8FA3-BEF7A4FEF2D5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F58A9-43F3-6E03-9868-D63972669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853CD-E9CC-F3EF-2A35-243D28A11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6E4F9-ECD1-9D41-95FC-DD0152304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5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AFAE00-14CC-B84D-5FB6-B87433838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 dirty="0"/>
              <a:t>Parameter Efficient Fine and Prompt Tuning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9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D063-6AE2-3382-847B-FD4B4A6A4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52" y="-34086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Prompts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F8D25-CE57-04B6-D780-8163DABA1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0570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Hard Prompts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  Soft Prompts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3DA869-6C9B-1DFC-9B50-527F85D5FBF0}"/>
              </a:ext>
            </a:extLst>
          </p:cNvPr>
          <p:cNvSpPr/>
          <p:nvPr/>
        </p:nvSpPr>
        <p:spPr>
          <a:xfrm>
            <a:off x="166814" y="1592923"/>
            <a:ext cx="2763938" cy="1569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MT"/>
              </a:rPr>
              <a:t>Answer the given question in 1-3 words. </a:t>
            </a:r>
            <a:r>
              <a:rPr lang="en-US" altLang="en-US" sz="1200" dirty="0">
                <a:latin typeface="ArialMT"/>
              </a:rPr>
              <a:t>Do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>
                <a:latin typeface="ArialMT"/>
              </a:rPr>
              <a:t>n’t</a:t>
            </a:r>
            <a:r>
              <a:rPr lang="en-US" altLang="en-US" sz="1200" dirty="0">
                <a:latin typeface="ArialMT"/>
              </a:rPr>
              <a:t> provide detail </a:t>
            </a:r>
            <a:r>
              <a:rPr lang="en-US" altLang="en-US" sz="1200" dirty="0" err="1">
                <a:latin typeface="ArialMT"/>
              </a:rPr>
              <a:t>expla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MT"/>
              </a:rPr>
              <a:t>.......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MT"/>
              </a:rPr>
              <a:t>When was Lewis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MT"/>
              </a:rPr>
              <a:t>hamilton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MT"/>
              </a:rPr>
              <a:t> born?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                             </a:t>
            </a:r>
          </a:p>
          <a:p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AA1170-289F-6CBC-8F28-A5E2FF69304C}"/>
              </a:ext>
            </a:extLst>
          </p:cNvPr>
          <p:cNvSpPr/>
          <p:nvPr/>
        </p:nvSpPr>
        <p:spPr>
          <a:xfrm>
            <a:off x="8810366" y="1916088"/>
            <a:ext cx="2763938" cy="9233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sz="1200" dirty="0"/>
              <a:t>7 </a:t>
            </a:r>
            <a:r>
              <a:rPr lang="en-US" sz="1200" dirty="0">
                <a:solidFill>
                  <a:schemeClr val="tx1"/>
                </a:solidFill>
              </a:rPr>
              <a:t>7 January 1985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6840B5-F040-92D2-CCB1-7F14B7D62BFF}"/>
              </a:ext>
            </a:extLst>
          </p:cNvPr>
          <p:cNvCxnSpPr>
            <a:stCxn id="7" idx="3"/>
          </p:cNvCxnSpPr>
          <p:nvPr/>
        </p:nvCxnSpPr>
        <p:spPr>
          <a:xfrm flipV="1">
            <a:off x="2930752" y="2366154"/>
            <a:ext cx="1684493" cy="1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70BE30-8F44-5982-5939-5CCC9FE07BD7}"/>
              </a:ext>
            </a:extLst>
          </p:cNvPr>
          <p:cNvCxnSpPr>
            <a:endCxn id="9" idx="1"/>
          </p:cNvCxnSpPr>
          <p:nvPr/>
        </p:nvCxnSpPr>
        <p:spPr>
          <a:xfrm>
            <a:off x="7525263" y="2366154"/>
            <a:ext cx="1285103" cy="1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0A59FD1-6644-ED4E-DEAA-40B8F178BC2B}"/>
              </a:ext>
            </a:extLst>
          </p:cNvPr>
          <p:cNvSpPr/>
          <p:nvPr/>
        </p:nvSpPr>
        <p:spPr>
          <a:xfrm>
            <a:off x="4448431" y="1916088"/>
            <a:ext cx="3076832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Pre-Trained Model</a:t>
            </a:r>
          </a:p>
        </p:txBody>
      </p:sp>
      <p:sp>
        <p:nvSpPr>
          <p:cNvPr id="25" name="Process 24">
            <a:extLst>
              <a:ext uri="{FF2B5EF4-FFF2-40B4-BE49-F238E27FC236}">
                <a16:creationId xmlns:a16="http://schemas.microsoft.com/office/drawing/2014/main" id="{82391F0D-1084-F932-EB3F-0A2972208AE2}"/>
              </a:ext>
            </a:extLst>
          </p:cNvPr>
          <p:cNvSpPr/>
          <p:nvPr/>
        </p:nvSpPr>
        <p:spPr>
          <a:xfrm>
            <a:off x="4448431" y="3847003"/>
            <a:ext cx="3076832" cy="61354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 </a:t>
            </a:r>
            <a:r>
              <a:rPr lang="en-US" dirty="0">
                <a:solidFill>
                  <a:schemeClr val="tx1"/>
                </a:solidFill>
              </a:rPr>
              <a:t>Initial Examples/Instruction</a:t>
            </a:r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D0D0C10-F8DD-FC44-D5C6-D55BA1E92EFB}"/>
              </a:ext>
            </a:extLst>
          </p:cNvPr>
          <p:cNvSpPr/>
          <p:nvPr/>
        </p:nvSpPr>
        <p:spPr>
          <a:xfrm>
            <a:off x="4448432" y="4888723"/>
            <a:ext cx="3076832" cy="6263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Pre-Trained Model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D2CBDBE-2942-1A95-CBF9-84F64172D4FD}"/>
              </a:ext>
            </a:extLst>
          </p:cNvPr>
          <p:cNvSpPr/>
          <p:nvPr/>
        </p:nvSpPr>
        <p:spPr>
          <a:xfrm>
            <a:off x="4448432" y="5975531"/>
            <a:ext cx="3076832" cy="63917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Prompt Tuned Model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833F17-D003-6056-D9C5-B8FC2A9BAA45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>
            <a:off x="5986847" y="4460550"/>
            <a:ext cx="1" cy="428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FDFCBEB-5D3F-1D70-0A78-84FF1254797B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5986848" y="5515093"/>
            <a:ext cx="0" cy="460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rocess 33">
            <a:extLst>
              <a:ext uri="{FF2B5EF4-FFF2-40B4-BE49-F238E27FC236}">
                <a16:creationId xmlns:a16="http://schemas.microsoft.com/office/drawing/2014/main" id="{FB7505F8-0117-4C85-ACBF-AB0E16EF85BE}"/>
              </a:ext>
            </a:extLst>
          </p:cNvPr>
          <p:cNvSpPr/>
          <p:nvPr/>
        </p:nvSpPr>
        <p:spPr>
          <a:xfrm>
            <a:off x="166815" y="5985167"/>
            <a:ext cx="3076832" cy="62953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24000" bIns="0" rtlCol="0" anchor="ctr"/>
          <a:lstStyle/>
          <a:p>
            <a:pPr algn="ctr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MT"/>
              </a:rPr>
              <a:t>When was Lewis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MT"/>
              </a:rPr>
              <a:t>hamilton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MT"/>
              </a:rPr>
              <a:t> born?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ctr"/>
            <a:endParaRPr lang="en-US" sz="1800" dirty="0"/>
          </a:p>
        </p:txBody>
      </p:sp>
      <p:sp>
        <p:nvSpPr>
          <p:cNvPr id="35" name="Process 34">
            <a:extLst>
              <a:ext uri="{FF2B5EF4-FFF2-40B4-BE49-F238E27FC236}">
                <a16:creationId xmlns:a16="http://schemas.microsoft.com/office/drawing/2014/main" id="{EA10C94F-C1E8-7728-F155-55DEB3EC36A1}"/>
              </a:ext>
            </a:extLst>
          </p:cNvPr>
          <p:cNvSpPr/>
          <p:nvPr/>
        </p:nvSpPr>
        <p:spPr>
          <a:xfrm>
            <a:off x="9063679" y="5975531"/>
            <a:ext cx="2510625" cy="63917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24000" bIns="0" rtlCol="0" anchor="ctr"/>
          <a:lstStyle/>
          <a:p>
            <a:pPr algn="ctr">
              <a:lnSpc>
                <a:spcPct val="250000"/>
              </a:lnSpc>
            </a:pPr>
            <a:r>
              <a:rPr lang="en-US" sz="1200" dirty="0"/>
              <a:t>7 </a:t>
            </a:r>
            <a:r>
              <a:rPr lang="en-US" sz="1200" dirty="0">
                <a:solidFill>
                  <a:schemeClr val="tx1"/>
                </a:solidFill>
              </a:rPr>
              <a:t>7 January 1985</a:t>
            </a:r>
          </a:p>
          <a:p>
            <a:pPr algn="ctr"/>
            <a:endParaRPr lang="en-US" sz="18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97677F-20C2-9107-89B0-017755CD3892}"/>
              </a:ext>
            </a:extLst>
          </p:cNvPr>
          <p:cNvCxnSpPr>
            <a:stCxn id="34" idx="3"/>
            <a:endCxn id="28" idx="1"/>
          </p:cNvCxnSpPr>
          <p:nvPr/>
        </p:nvCxnSpPr>
        <p:spPr>
          <a:xfrm flipV="1">
            <a:off x="3243647" y="6295118"/>
            <a:ext cx="1204785" cy="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BBB6C58-CFE4-5B41-5AF4-EC1A526FF783}"/>
              </a:ext>
            </a:extLst>
          </p:cNvPr>
          <p:cNvCxnSpPr>
            <a:stCxn id="28" idx="3"/>
            <a:endCxn id="35" idx="1"/>
          </p:cNvCxnSpPr>
          <p:nvPr/>
        </p:nvCxnSpPr>
        <p:spPr>
          <a:xfrm>
            <a:off x="7525264" y="6295118"/>
            <a:ext cx="15384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58DF4CD7-7AA8-5F93-B88A-6E0BD962D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700" y="579359"/>
            <a:ext cx="6070600" cy="37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575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2C636F-E32A-1B28-2BA1-1CFC8DCDB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Soft Prompt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ACA8A-1065-9B81-6C38-78187A30D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/>
              <a:t>Soft Prompt concatenate trainable parameter with input embeddings</a:t>
            </a:r>
          </a:p>
          <a:p>
            <a:r>
              <a:rPr lang="en-US" sz="2200"/>
              <a:t>It Learns </a:t>
            </a:r>
            <a:r>
              <a:rPr lang="en-IN" sz="2200"/>
              <a:t>a new sequence of task-specific embeddings </a:t>
            </a:r>
            <a:endParaRPr lang="en-US" sz="2200"/>
          </a:p>
          <a:p>
            <a:pPr>
              <a:buFont typeface="Arial" panose="020B0604020202020204" pitchFamily="34" charset="0"/>
              <a:buChar char="•"/>
            </a:pPr>
            <a:r>
              <a:rPr lang="en-IN" sz="2200"/>
              <a:t>We call this prompt tuning, not model tuning, because we only update prompt weights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0BD3CD-0747-2310-655B-8B80C2233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824" y="2557925"/>
            <a:ext cx="6490439" cy="2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80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B7D8A9-A9C0-935B-72C6-9E32484A8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4600"/>
              <a:t>Parameter Efficient Prompt Tuning</a:t>
            </a: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B3C33-72C3-106F-FF29-1CB77BFFE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IN" sz="1700" b="0" i="0">
                <a:effectLst/>
                <a:latin typeface="Google Sans"/>
              </a:rPr>
              <a:t>Parameter efficient prompt tuning is a technique for fine-tuning large language models (LLMs) with a small number of parameters. This is done by using a trainable prompt vector that is prepended to the input sequence. The prompt vector is tuned during training to guide the LLM to perform the desired task.</a:t>
            </a:r>
          </a:p>
          <a:p>
            <a:r>
              <a:rPr lang="en-IN" sz="1700">
                <a:latin typeface="Google Sans"/>
              </a:rPr>
              <a:t>It creates the virtual tokens and will prepend in the input embedding. </a:t>
            </a:r>
          </a:p>
          <a:p>
            <a:r>
              <a:rPr lang="en-IN" sz="1700">
                <a:latin typeface="Google Sans"/>
              </a:rPr>
              <a:t>It will freeze the pretrained model and will only be fine-tuned on these virtual prompt token</a:t>
            </a:r>
            <a:br>
              <a:rPr lang="en-IN" sz="1700"/>
            </a:br>
            <a:endParaRPr lang="en-US" sz="17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71043D-FE80-DE63-3B15-9CAFF5F9A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109" y="2948949"/>
            <a:ext cx="5813606" cy="211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453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BA677-C169-1058-590B-797DB72AC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0" y="457201"/>
            <a:ext cx="11363933" cy="183265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Prompt-Tuning On Llama-2-7B Demo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6403D3-7E86-3227-4FCB-507FEAB7D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338" y="2677353"/>
            <a:ext cx="9908327" cy="386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957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497CAB-0FCD-F557-5D35-31A5A4759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Parameters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CA41037E-6F4F-8DFE-5A8F-FC209F611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672" y="2633472"/>
            <a:ext cx="11295608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97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0BBC5-32E2-5BD8-7ADF-891426F5B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Topics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7A8E4-850B-0D0A-4713-6EFC2B267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8897" y="1027579"/>
            <a:ext cx="6224335" cy="6558463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/>
              <a:t>What is Fine-Tuning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Parameter Efficient Fine-Tuning Techniques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The way of Re-Parameterization</a:t>
            </a:r>
          </a:p>
          <a:p>
            <a:pPr lvl="1"/>
            <a:r>
              <a:rPr lang="en-US" sz="2000"/>
              <a:t>What are Adapters</a:t>
            </a:r>
          </a:p>
          <a:p>
            <a:pPr lvl="1"/>
            <a:r>
              <a:rPr lang="en-US" sz="2000"/>
              <a:t>Lora and QLora Fine tuning techniques</a:t>
            </a:r>
          </a:p>
          <a:p>
            <a:pPr lvl="1"/>
            <a:r>
              <a:rPr lang="en-US" sz="2000"/>
              <a:t>Our work and Results for Lora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The way of Prompt tuning</a:t>
            </a:r>
          </a:p>
          <a:p>
            <a:pPr lvl="1"/>
            <a:r>
              <a:rPr lang="en-US" sz="2000"/>
              <a:t>Difference between Hard and Soft Prompt</a:t>
            </a:r>
          </a:p>
          <a:p>
            <a:pPr lvl="1"/>
            <a:r>
              <a:rPr lang="en-US" sz="2000"/>
              <a:t>Parameter efficient prompt tuning</a:t>
            </a:r>
          </a:p>
          <a:p>
            <a:pPr lvl="1"/>
            <a:r>
              <a:rPr lang="en-US" sz="2000"/>
              <a:t>Our work and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Conclusion and Way Forward</a:t>
            </a:r>
          </a:p>
          <a:p>
            <a:pPr marL="514350" indent="-514350">
              <a:buFont typeface="+mj-lt"/>
              <a:buAutoNum type="arabicPeriod"/>
            </a:pPr>
            <a:endParaRPr lang="en-US" sz="2200"/>
          </a:p>
          <a:p>
            <a:pPr marL="457200" lvl="1" indent="0">
              <a:buNone/>
            </a:pPr>
            <a:endParaRPr lang="en-US" sz="2200"/>
          </a:p>
          <a:p>
            <a:pPr lvl="1"/>
            <a:endParaRPr lang="en-US" sz="2200"/>
          </a:p>
          <a:p>
            <a:pPr marL="514350" indent="-514350">
              <a:buFont typeface="+mj-lt"/>
              <a:buAutoNum type="arabicPeriod"/>
            </a:pPr>
            <a:endParaRPr lang="en-US" sz="2200"/>
          </a:p>
          <a:p>
            <a:pPr marL="457200" lvl="1" indent="0">
              <a:buNone/>
            </a:pPr>
            <a:endParaRPr lang="en-US" sz="220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25880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179" y="643467"/>
            <a:ext cx="9901641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61AB59-E818-0E0B-9738-330739365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018" y="1164037"/>
            <a:ext cx="2777132" cy="4535446"/>
          </a:xfrm>
        </p:spPr>
        <p:txBody>
          <a:bodyPr anchor="ctr">
            <a:normAutofit/>
          </a:bodyPr>
          <a:lstStyle/>
          <a:p>
            <a:pPr defTabSz="740664"/>
            <a:r>
              <a:rPr lang="en-US" sz="4374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Model Fine tuning?</a:t>
            </a:r>
            <a:endParaRPr lang="en-US" sz="5400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67231" y="3456391"/>
            <a:ext cx="4394952" cy="14856"/>
          </a:xfrm>
          <a:custGeom>
            <a:avLst/>
            <a:gdLst>
              <a:gd name="connsiteX0" fmla="*/ 0 w 4394952"/>
              <a:gd name="connsiteY0" fmla="*/ 0 h 14856"/>
              <a:gd name="connsiteX1" fmla="*/ 583901 w 4394952"/>
              <a:gd name="connsiteY1" fmla="*/ 0 h 14856"/>
              <a:gd name="connsiteX2" fmla="*/ 1079902 w 4394952"/>
              <a:gd name="connsiteY2" fmla="*/ 0 h 14856"/>
              <a:gd name="connsiteX3" fmla="*/ 1619854 w 4394952"/>
              <a:gd name="connsiteY3" fmla="*/ 0 h 14856"/>
              <a:gd name="connsiteX4" fmla="*/ 2291654 w 4394952"/>
              <a:gd name="connsiteY4" fmla="*/ 0 h 14856"/>
              <a:gd name="connsiteX5" fmla="*/ 2875554 w 4394952"/>
              <a:gd name="connsiteY5" fmla="*/ 0 h 14856"/>
              <a:gd name="connsiteX6" fmla="*/ 3415506 w 4394952"/>
              <a:gd name="connsiteY6" fmla="*/ 0 h 14856"/>
              <a:gd name="connsiteX7" fmla="*/ 4394952 w 4394952"/>
              <a:gd name="connsiteY7" fmla="*/ 0 h 14856"/>
              <a:gd name="connsiteX8" fmla="*/ 4394952 w 4394952"/>
              <a:gd name="connsiteY8" fmla="*/ 14856 h 14856"/>
              <a:gd name="connsiteX9" fmla="*/ 3767102 w 4394952"/>
              <a:gd name="connsiteY9" fmla="*/ 14856 h 14856"/>
              <a:gd name="connsiteX10" fmla="*/ 3227150 w 4394952"/>
              <a:gd name="connsiteY10" fmla="*/ 14856 h 14856"/>
              <a:gd name="connsiteX11" fmla="*/ 2511401 w 4394952"/>
              <a:gd name="connsiteY11" fmla="*/ 14856 h 14856"/>
              <a:gd name="connsiteX12" fmla="*/ 1927500 w 4394952"/>
              <a:gd name="connsiteY12" fmla="*/ 14856 h 14856"/>
              <a:gd name="connsiteX13" fmla="*/ 1431499 w 4394952"/>
              <a:gd name="connsiteY13" fmla="*/ 14856 h 14856"/>
              <a:gd name="connsiteX14" fmla="*/ 759699 w 4394952"/>
              <a:gd name="connsiteY14" fmla="*/ 14856 h 14856"/>
              <a:gd name="connsiteX15" fmla="*/ 0 w 4394952"/>
              <a:gd name="connsiteY15" fmla="*/ 14856 h 14856"/>
              <a:gd name="connsiteX16" fmla="*/ 0 w 4394952"/>
              <a:gd name="connsiteY16" fmla="*/ 0 h 14856"/>
              <a:gd name="connsiteX0" fmla="*/ 0 w 4394952"/>
              <a:gd name="connsiteY0" fmla="*/ 0 h 14856"/>
              <a:gd name="connsiteX1" fmla="*/ 583901 w 4394952"/>
              <a:gd name="connsiteY1" fmla="*/ 0 h 14856"/>
              <a:gd name="connsiteX2" fmla="*/ 1079902 w 4394952"/>
              <a:gd name="connsiteY2" fmla="*/ 0 h 14856"/>
              <a:gd name="connsiteX3" fmla="*/ 1795652 w 4394952"/>
              <a:gd name="connsiteY3" fmla="*/ 0 h 14856"/>
              <a:gd name="connsiteX4" fmla="*/ 2379553 w 4394952"/>
              <a:gd name="connsiteY4" fmla="*/ 0 h 14856"/>
              <a:gd name="connsiteX5" fmla="*/ 2963453 w 4394952"/>
              <a:gd name="connsiteY5" fmla="*/ 0 h 14856"/>
              <a:gd name="connsiteX6" fmla="*/ 3679203 w 4394952"/>
              <a:gd name="connsiteY6" fmla="*/ 0 h 14856"/>
              <a:gd name="connsiteX7" fmla="*/ 4394952 w 4394952"/>
              <a:gd name="connsiteY7" fmla="*/ 0 h 14856"/>
              <a:gd name="connsiteX8" fmla="*/ 4394952 w 4394952"/>
              <a:gd name="connsiteY8" fmla="*/ 14856 h 14856"/>
              <a:gd name="connsiteX9" fmla="*/ 3855001 w 4394952"/>
              <a:gd name="connsiteY9" fmla="*/ 14856 h 14856"/>
              <a:gd name="connsiteX10" fmla="*/ 3227150 w 4394952"/>
              <a:gd name="connsiteY10" fmla="*/ 14856 h 14856"/>
              <a:gd name="connsiteX11" fmla="*/ 2599300 w 4394952"/>
              <a:gd name="connsiteY11" fmla="*/ 14856 h 14856"/>
              <a:gd name="connsiteX12" fmla="*/ 2015399 w 4394952"/>
              <a:gd name="connsiteY12" fmla="*/ 14856 h 14856"/>
              <a:gd name="connsiteX13" fmla="*/ 1299650 w 4394952"/>
              <a:gd name="connsiteY13" fmla="*/ 14856 h 14856"/>
              <a:gd name="connsiteX14" fmla="*/ 583901 w 4394952"/>
              <a:gd name="connsiteY14" fmla="*/ 14856 h 14856"/>
              <a:gd name="connsiteX15" fmla="*/ 0 w 4394952"/>
              <a:gd name="connsiteY15" fmla="*/ 14856 h 14856"/>
              <a:gd name="connsiteX16" fmla="*/ 0 w 4394952"/>
              <a:gd name="connsiteY16" fmla="*/ 0 h 14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94952" h="14856" fill="none" extrusionOk="0">
                <a:moveTo>
                  <a:pt x="0" y="0"/>
                </a:moveTo>
                <a:cubicBezTo>
                  <a:pt x="225820" y="-30344"/>
                  <a:pt x="333851" y="6633"/>
                  <a:pt x="583901" y="0"/>
                </a:cubicBezTo>
                <a:cubicBezTo>
                  <a:pt x="831412" y="-4241"/>
                  <a:pt x="929029" y="25604"/>
                  <a:pt x="1079902" y="0"/>
                </a:cubicBezTo>
                <a:cubicBezTo>
                  <a:pt x="1236622" y="10658"/>
                  <a:pt x="1411471" y="-2708"/>
                  <a:pt x="1619854" y="0"/>
                </a:cubicBezTo>
                <a:cubicBezTo>
                  <a:pt x="1796019" y="-1123"/>
                  <a:pt x="2131720" y="-3997"/>
                  <a:pt x="2291654" y="0"/>
                </a:cubicBezTo>
                <a:cubicBezTo>
                  <a:pt x="2479714" y="33671"/>
                  <a:pt x="2704502" y="15059"/>
                  <a:pt x="2875554" y="0"/>
                </a:cubicBezTo>
                <a:cubicBezTo>
                  <a:pt x="3034628" y="-21672"/>
                  <a:pt x="3224152" y="20024"/>
                  <a:pt x="3415506" y="0"/>
                </a:cubicBezTo>
                <a:cubicBezTo>
                  <a:pt x="3636041" y="-25438"/>
                  <a:pt x="4066477" y="15362"/>
                  <a:pt x="4394952" y="0"/>
                </a:cubicBezTo>
                <a:cubicBezTo>
                  <a:pt x="4395353" y="3853"/>
                  <a:pt x="4395021" y="10785"/>
                  <a:pt x="4394952" y="14856"/>
                </a:cubicBezTo>
                <a:cubicBezTo>
                  <a:pt x="4164183" y="-12072"/>
                  <a:pt x="4037161" y="26127"/>
                  <a:pt x="3767102" y="14856"/>
                </a:cubicBezTo>
                <a:cubicBezTo>
                  <a:pt x="3510320" y="-11497"/>
                  <a:pt x="3425823" y="35071"/>
                  <a:pt x="3227150" y="14856"/>
                </a:cubicBezTo>
                <a:cubicBezTo>
                  <a:pt x="3020302" y="-17010"/>
                  <a:pt x="2808540" y="21732"/>
                  <a:pt x="2511401" y="14856"/>
                </a:cubicBezTo>
                <a:cubicBezTo>
                  <a:pt x="2187002" y="27460"/>
                  <a:pt x="2105359" y="-12375"/>
                  <a:pt x="1927500" y="14856"/>
                </a:cubicBezTo>
                <a:cubicBezTo>
                  <a:pt x="1755465" y="49658"/>
                  <a:pt x="1567039" y="28339"/>
                  <a:pt x="1431499" y="14856"/>
                </a:cubicBezTo>
                <a:cubicBezTo>
                  <a:pt x="1316895" y="-110"/>
                  <a:pt x="1072027" y="-4942"/>
                  <a:pt x="759699" y="14856"/>
                </a:cubicBezTo>
                <a:cubicBezTo>
                  <a:pt x="493817" y="49042"/>
                  <a:pt x="293038" y="49975"/>
                  <a:pt x="0" y="14856"/>
                </a:cubicBezTo>
                <a:cubicBezTo>
                  <a:pt x="576" y="8047"/>
                  <a:pt x="411" y="5869"/>
                  <a:pt x="0" y="0"/>
                </a:cubicBezTo>
                <a:close/>
              </a:path>
              <a:path w="4394952" h="14856" stroke="0" extrusionOk="0">
                <a:moveTo>
                  <a:pt x="0" y="0"/>
                </a:moveTo>
                <a:cubicBezTo>
                  <a:pt x="101896" y="-30622"/>
                  <a:pt x="382959" y="15644"/>
                  <a:pt x="583901" y="0"/>
                </a:cubicBezTo>
                <a:cubicBezTo>
                  <a:pt x="768837" y="8190"/>
                  <a:pt x="994073" y="4407"/>
                  <a:pt x="1079902" y="0"/>
                </a:cubicBezTo>
                <a:cubicBezTo>
                  <a:pt x="1159948" y="-56382"/>
                  <a:pt x="1539067" y="1161"/>
                  <a:pt x="1795652" y="0"/>
                </a:cubicBezTo>
                <a:cubicBezTo>
                  <a:pt x="2005332" y="24921"/>
                  <a:pt x="2230173" y="-38073"/>
                  <a:pt x="2379553" y="0"/>
                </a:cubicBezTo>
                <a:cubicBezTo>
                  <a:pt x="2528664" y="12480"/>
                  <a:pt x="2823491" y="8786"/>
                  <a:pt x="2963453" y="0"/>
                </a:cubicBezTo>
                <a:cubicBezTo>
                  <a:pt x="3140018" y="20129"/>
                  <a:pt x="3505137" y="34285"/>
                  <a:pt x="3679203" y="0"/>
                </a:cubicBezTo>
                <a:cubicBezTo>
                  <a:pt x="3840658" y="-92211"/>
                  <a:pt x="4100216" y="-73674"/>
                  <a:pt x="4394952" y="0"/>
                </a:cubicBezTo>
                <a:cubicBezTo>
                  <a:pt x="4395688" y="6584"/>
                  <a:pt x="4394927" y="8687"/>
                  <a:pt x="4394952" y="14856"/>
                </a:cubicBezTo>
                <a:cubicBezTo>
                  <a:pt x="4186952" y="-26818"/>
                  <a:pt x="4045668" y="3073"/>
                  <a:pt x="3855001" y="14856"/>
                </a:cubicBezTo>
                <a:cubicBezTo>
                  <a:pt x="3686397" y="14126"/>
                  <a:pt x="3401451" y="-17368"/>
                  <a:pt x="3227150" y="14856"/>
                </a:cubicBezTo>
                <a:cubicBezTo>
                  <a:pt x="3066868" y="-5803"/>
                  <a:pt x="2785089" y="55186"/>
                  <a:pt x="2599300" y="14856"/>
                </a:cubicBezTo>
                <a:cubicBezTo>
                  <a:pt x="2385540" y="-5114"/>
                  <a:pt x="2170548" y="47385"/>
                  <a:pt x="2015399" y="14856"/>
                </a:cubicBezTo>
                <a:cubicBezTo>
                  <a:pt x="1859722" y="-9508"/>
                  <a:pt x="1436167" y="30779"/>
                  <a:pt x="1299650" y="14856"/>
                </a:cubicBezTo>
                <a:cubicBezTo>
                  <a:pt x="1138295" y="-40535"/>
                  <a:pt x="836604" y="28111"/>
                  <a:pt x="583901" y="14856"/>
                </a:cubicBezTo>
                <a:cubicBezTo>
                  <a:pt x="317269" y="17420"/>
                  <a:pt x="219470" y="12528"/>
                  <a:pt x="0" y="14856"/>
                </a:cubicBezTo>
                <a:cubicBezTo>
                  <a:pt x="-335" y="9677"/>
                  <a:pt x="141" y="7183"/>
                  <a:pt x="0" y="0"/>
                </a:cubicBezTo>
                <a:close/>
              </a:path>
              <a:path w="4394952" h="14856" fill="none" stroke="0" extrusionOk="0">
                <a:moveTo>
                  <a:pt x="0" y="0"/>
                </a:moveTo>
                <a:cubicBezTo>
                  <a:pt x="211766" y="-34541"/>
                  <a:pt x="318620" y="11498"/>
                  <a:pt x="583901" y="0"/>
                </a:cubicBezTo>
                <a:cubicBezTo>
                  <a:pt x="838444" y="-1246"/>
                  <a:pt x="905233" y="1969"/>
                  <a:pt x="1079902" y="0"/>
                </a:cubicBezTo>
                <a:cubicBezTo>
                  <a:pt x="1291909" y="-14777"/>
                  <a:pt x="1403055" y="-22369"/>
                  <a:pt x="1619854" y="0"/>
                </a:cubicBezTo>
                <a:cubicBezTo>
                  <a:pt x="1839644" y="8248"/>
                  <a:pt x="2092506" y="-60604"/>
                  <a:pt x="2291654" y="0"/>
                </a:cubicBezTo>
                <a:cubicBezTo>
                  <a:pt x="2487060" y="7444"/>
                  <a:pt x="2693548" y="465"/>
                  <a:pt x="2875554" y="0"/>
                </a:cubicBezTo>
                <a:cubicBezTo>
                  <a:pt x="3059863" y="-35574"/>
                  <a:pt x="3183463" y="20146"/>
                  <a:pt x="3415506" y="0"/>
                </a:cubicBezTo>
                <a:cubicBezTo>
                  <a:pt x="3685701" y="-1933"/>
                  <a:pt x="4006006" y="36845"/>
                  <a:pt x="4394952" y="0"/>
                </a:cubicBezTo>
                <a:cubicBezTo>
                  <a:pt x="4395136" y="3332"/>
                  <a:pt x="4395528" y="10795"/>
                  <a:pt x="4394952" y="14856"/>
                </a:cubicBezTo>
                <a:cubicBezTo>
                  <a:pt x="4157015" y="-1807"/>
                  <a:pt x="4031990" y="24197"/>
                  <a:pt x="3767102" y="14856"/>
                </a:cubicBezTo>
                <a:cubicBezTo>
                  <a:pt x="3506598" y="2056"/>
                  <a:pt x="3452852" y="28121"/>
                  <a:pt x="3227150" y="14856"/>
                </a:cubicBezTo>
                <a:cubicBezTo>
                  <a:pt x="3050188" y="-34171"/>
                  <a:pt x="2809128" y="-1426"/>
                  <a:pt x="2511401" y="14856"/>
                </a:cubicBezTo>
                <a:cubicBezTo>
                  <a:pt x="2199962" y="6303"/>
                  <a:pt x="2089286" y="-13740"/>
                  <a:pt x="1927500" y="14856"/>
                </a:cubicBezTo>
                <a:cubicBezTo>
                  <a:pt x="1749586" y="19639"/>
                  <a:pt x="1531600" y="10320"/>
                  <a:pt x="1431499" y="14856"/>
                </a:cubicBezTo>
                <a:cubicBezTo>
                  <a:pt x="1292577" y="-32018"/>
                  <a:pt x="1021029" y="59520"/>
                  <a:pt x="759699" y="14856"/>
                </a:cubicBezTo>
                <a:cubicBezTo>
                  <a:pt x="466196" y="-8699"/>
                  <a:pt x="261927" y="8860"/>
                  <a:pt x="0" y="14856"/>
                </a:cubicBezTo>
                <a:cubicBezTo>
                  <a:pt x="1061" y="8066"/>
                  <a:pt x="-317" y="542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394952"/>
                      <a:gd name="connsiteY0" fmla="*/ 0 h 14856"/>
                      <a:gd name="connsiteX1" fmla="*/ 583901 w 4394952"/>
                      <a:gd name="connsiteY1" fmla="*/ 0 h 14856"/>
                      <a:gd name="connsiteX2" fmla="*/ 1079902 w 4394952"/>
                      <a:gd name="connsiteY2" fmla="*/ 0 h 14856"/>
                      <a:gd name="connsiteX3" fmla="*/ 1619854 w 4394952"/>
                      <a:gd name="connsiteY3" fmla="*/ 0 h 14856"/>
                      <a:gd name="connsiteX4" fmla="*/ 2291654 w 4394952"/>
                      <a:gd name="connsiteY4" fmla="*/ 0 h 14856"/>
                      <a:gd name="connsiteX5" fmla="*/ 2875554 w 4394952"/>
                      <a:gd name="connsiteY5" fmla="*/ 0 h 14856"/>
                      <a:gd name="connsiteX6" fmla="*/ 3415506 w 4394952"/>
                      <a:gd name="connsiteY6" fmla="*/ 0 h 14856"/>
                      <a:gd name="connsiteX7" fmla="*/ 4394952 w 4394952"/>
                      <a:gd name="connsiteY7" fmla="*/ 0 h 14856"/>
                      <a:gd name="connsiteX8" fmla="*/ 4394952 w 4394952"/>
                      <a:gd name="connsiteY8" fmla="*/ 14856 h 14856"/>
                      <a:gd name="connsiteX9" fmla="*/ 3767102 w 4394952"/>
                      <a:gd name="connsiteY9" fmla="*/ 14856 h 14856"/>
                      <a:gd name="connsiteX10" fmla="*/ 3227150 w 4394952"/>
                      <a:gd name="connsiteY10" fmla="*/ 14856 h 14856"/>
                      <a:gd name="connsiteX11" fmla="*/ 2511401 w 4394952"/>
                      <a:gd name="connsiteY11" fmla="*/ 14856 h 14856"/>
                      <a:gd name="connsiteX12" fmla="*/ 1927500 w 4394952"/>
                      <a:gd name="connsiteY12" fmla="*/ 14856 h 14856"/>
                      <a:gd name="connsiteX13" fmla="*/ 1431499 w 4394952"/>
                      <a:gd name="connsiteY13" fmla="*/ 14856 h 14856"/>
                      <a:gd name="connsiteX14" fmla="*/ 759699 w 4394952"/>
                      <a:gd name="connsiteY14" fmla="*/ 14856 h 14856"/>
                      <a:gd name="connsiteX15" fmla="*/ 0 w 4394952"/>
                      <a:gd name="connsiteY15" fmla="*/ 14856 h 14856"/>
                      <a:gd name="connsiteX16" fmla="*/ 0 w 4394952"/>
                      <a:gd name="connsiteY16" fmla="*/ 0 h 148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394952" h="14856" fill="none" extrusionOk="0">
                        <a:moveTo>
                          <a:pt x="0" y="0"/>
                        </a:moveTo>
                        <a:cubicBezTo>
                          <a:pt x="223972" y="-27012"/>
                          <a:pt x="339979" y="3482"/>
                          <a:pt x="583901" y="0"/>
                        </a:cubicBezTo>
                        <a:cubicBezTo>
                          <a:pt x="827823" y="-3482"/>
                          <a:pt x="926469" y="1294"/>
                          <a:pt x="1079902" y="0"/>
                        </a:cubicBezTo>
                        <a:cubicBezTo>
                          <a:pt x="1233335" y="-1294"/>
                          <a:pt x="1400152" y="-1341"/>
                          <a:pt x="1619854" y="0"/>
                        </a:cubicBezTo>
                        <a:cubicBezTo>
                          <a:pt x="1839556" y="1341"/>
                          <a:pt x="2102187" y="-29423"/>
                          <a:pt x="2291654" y="0"/>
                        </a:cubicBezTo>
                        <a:cubicBezTo>
                          <a:pt x="2481121" y="29423"/>
                          <a:pt x="2707285" y="9472"/>
                          <a:pt x="2875554" y="0"/>
                        </a:cubicBezTo>
                        <a:cubicBezTo>
                          <a:pt x="3043823" y="-9472"/>
                          <a:pt x="3194259" y="10658"/>
                          <a:pt x="3415506" y="0"/>
                        </a:cubicBezTo>
                        <a:cubicBezTo>
                          <a:pt x="3636753" y="-10658"/>
                          <a:pt x="4032089" y="-6303"/>
                          <a:pt x="4394952" y="0"/>
                        </a:cubicBezTo>
                        <a:cubicBezTo>
                          <a:pt x="4395548" y="3810"/>
                          <a:pt x="4395370" y="9698"/>
                          <a:pt x="4394952" y="14856"/>
                        </a:cubicBezTo>
                        <a:cubicBezTo>
                          <a:pt x="4167635" y="-1200"/>
                          <a:pt x="4029070" y="32205"/>
                          <a:pt x="3767102" y="14856"/>
                        </a:cubicBezTo>
                        <a:cubicBezTo>
                          <a:pt x="3505134" y="-2493"/>
                          <a:pt x="3440230" y="40594"/>
                          <a:pt x="3227150" y="14856"/>
                        </a:cubicBezTo>
                        <a:cubicBezTo>
                          <a:pt x="3014070" y="-10882"/>
                          <a:pt x="2837083" y="5727"/>
                          <a:pt x="2511401" y="14856"/>
                        </a:cubicBezTo>
                        <a:cubicBezTo>
                          <a:pt x="2185719" y="23985"/>
                          <a:pt x="2097072" y="-10730"/>
                          <a:pt x="1927500" y="14856"/>
                        </a:cubicBezTo>
                        <a:cubicBezTo>
                          <a:pt x="1757928" y="40442"/>
                          <a:pt x="1543584" y="21611"/>
                          <a:pt x="1431499" y="14856"/>
                        </a:cubicBezTo>
                        <a:cubicBezTo>
                          <a:pt x="1319414" y="8101"/>
                          <a:pt x="1038436" y="-6010"/>
                          <a:pt x="759699" y="14856"/>
                        </a:cubicBezTo>
                        <a:cubicBezTo>
                          <a:pt x="480962" y="35722"/>
                          <a:pt x="252171" y="10842"/>
                          <a:pt x="0" y="14856"/>
                        </a:cubicBezTo>
                        <a:cubicBezTo>
                          <a:pt x="550" y="7983"/>
                          <a:pt x="-45" y="5418"/>
                          <a:pt x="0" y="0"/>
                        </a:cubicBezTo>
                        <a:close/>
                      </a:path>
                      <a:path w="4394952" h="14856" stroke="0" extrusionOk="0">
                        <a:moveTo>
                          <a:pt x="0" y="0"/>
                        </a:moveTo>
                        <a:cubicBezTo>
                          <a:pt x="120255" y="-6071"/>
                          <a:pt x="405493" y="-6725"/>
                          <a:pt x="583901" y="0"/>
                        </a:cubicBezTo>
                        <a:cubicBezTo>
                          <a:pt x="762309" y="6725"/>
                          <a:pt x="979482" y="19990"/>
                          <a:pt x="1079902" y="0"/>
                        </a:cubicBezTo>
                        <a:cubicBezTo>
                          <a:pt x="1180322" y="-19990"/>
                          <a:pt x="1586249" y="-20767"/>
                          <a:pt x="1795652" y="0"/>
                        </a:cubicBezTo>
                        <a:cubicBezTo>
                          <a:pt x="2005055" y="20767"/>
                          <a:pt x="2241800" y="-24770"/>
                          <a:pt x="2379553" y="0"/>
                        </a:cubicBezTo>
                        <a:cubicBezTo>
                          <a:pt x="2517306" y="24770"/>
                          <a:pt x="2802093" y="-17522"/>
                          <a:pt x="2963453" y="0"/>
                        </a:cubicBezTo>
                        <a:cubicBezTo>
                          <a:pt x="3124813" y="17522"/>
                          <a:pt x="3515948" y="30329"/>
                          <a:pt x="3679203" y="0"/>
                        </a:cubicBezTo>
                        <a:cubicBezTo>
                          <a:pt x="3842458" y="-30329"/>
                          <a:pt x="4094533" y="-16224"/>
                          <a:pt x="4394952" y="0"/>
                        </a:cubicBezTo>
                        <a:cubicBezTo>
                          <a:pt x="4395625" y="6771"/>
                          <a:pt x="4395003" y="8681"/>
                          <a:pt x="4394952" y="14856"/>
                        </a:cubicBezTo>
                        <a:cubicBezTo>
                          <a:pt x="4177382" y="-11919"/>
                          <a:pt x="4030442" y="15055"/>
                          <a:pt x="3855001" y="14856"/>
                        </a:cubicBezTo>
                        <a:cubicBezTo>
                          <a:pt x="3679560" y="14657"/>
                          <a:pt x="3399503" y="-9826"/>
                          <a:pt x="3227150" y="14856"/>
                        </a:cubicBezTo>
                        <a:cubicBezTo>
                          <a:pt x="3054797" y="39538"/>
                          <a:pt x="2793423" y="13785"/>
                          <a:pt x="2599300" y="14856"/>
                        </a:cubicBezTo>
                        <a:cubicBezTo>
                          <a:pt x="2405177" y="15928"/>
                          <a:pt x="2163157" y="41434"/>
                          <a:pt x="2015399" y="14856"/>
                        </a:cubicBezTo>
                        <a:cubicBezTo>
                          <a:pt x="1867641" y="-11722"/>
                          <a:pt x="1460046" y="22402"/>
                          <a:pt x="1299650" y="14856"/>
                        </a:cubicBezTo>
                        <a:cubicBezTo>
                          <a:pt x="1139254" y="7310"/>
                          <a:pt x="849811" y="23212"/>
                          <a:pt x="583901" y="14856"/>
                        </a:cubicBezTo>
                        <a:cubicBezTo>
                          <a:pt x="317991" y="6500"/>
                          <a:pt x="225137" y="17495"/>
                          <a:pt x="0" y="14856"/>
                        </a:cubicBezTo>
                        <a:cubicBezTo>
                          <a:pt x="-469" y="9665"/>
                          <a:pt x="384" y="720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E121C-668A-7489-8B16-0F1B49F3D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0976" y="2412343"/>
            <a:ext cx="6026468" cy="2000645"/>
          </a:xfrm>
        </p:spPr>
        <p:txBody>
          <a:bodyPr/>
          <a:lstStyle/>
          <a:p>
            <a:pPr marL="0" indent="0" defTabSz="414772">
              <a:spcBef>
                <a:spcPts val="454"/>
              </a:spcBef>
              <a:buNone/>
            </a:pPr>
            <a:r>
              <a:rPr lang="en-IN" sz="1270" kern="1200">
                <a:solidFill>
                  <a:srgbClr val="212529"/>
                </a:solidFill>
                <a:latin typeface="system-ui"/>
                <a:ea typeface="+mn-ea"/>
                <a:cs typeface="+mn-cs"/>
              </a:rPr>
              <a:t>Train a Model that has already been designed and trained like </a:t>
            </a:r>
            <a:r>
              <a:rPr lang="en-IN" sz="1270" kern="1200" err="1">
                <a:solidFill>
                  <a:srgbClr val="212529"/>
                </a:solidFill>
                <a:latin typeface="system-ui"/>
                <a:ea typeface="+mn-ea"/>
                <a:cs typeface="+mn-cs"/>
              </a:rPr>
              <a:t>ChatGPT</a:t>
            </a:r>
            <a:r>
              <a:rPr lang="en-IN" sz="1270" kern="1200">
                <a:solidFill>
                  <a:srgbClr val="212529"/>
                </a:solidFill>
                <a:latin typeface="system-ui"/>
                <a:ea typeface="+mn-ea"/>
                <a:cs typeface="+mn-cs"/>
              </a:rPr>
              <a:t>, Llama and take advantage of what the model has already learned without having to develop it from scratch.</a:t>
            </a:r>
          </a:p>
          <a:p>
            <a:pPr marL="0" indent="0" defTabSz="414772">
              <a:spcBef>
                <a:spcPts val="454"/>
              </a:spcBef>
              <a:buNone/>
            </a:pPr>
            <a:endParaRPr lang="en-IN" sz="1270" kern="1200">
              <a:solidFill>
                <a:srgbClr val="212529"/>
              </a:solidFill>
              <a:latin typeface="system-ui"/>
              <a:ea typeface="+mn-ea"/>
              <a:cs typeface="+mn-c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5DC9025-4EC4-73B3-C81B-389C482537B0}"/>
              </a:ext>
            </a:extLst>
          </p:cNvPr>
          <p:cNvSpPr/>
          <p:nvPr/>
        </p:nvSpPr>
        <p:spPr>
          <a:xfrm>
            <a:off x="5249580" y="3181389"/>
            <a:ext cx="1251595" cy="8891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14772">
              <a:spcAft>
                <a:spcPts val="486"/>
              </a:spcAft>
            </a:pPr>
            <a:r>
              <a:rPr lang="en-US" sz="816" kern="120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ChatGPT</a:t>
            </a:r>
            <a:endParaRPr lang="en-US" sz="816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algn="ctr" defTabSz="414772">
              <a:spcAft>
                <a:spcPts val="486"/>
              </a:spcAft>
            </a:pPr>
            <a:r>
              <a:rPr lang="en-US" sz="81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(Pretrained on 570GB of Text Data)</a:t>
            </a:r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4D7280C-5C16-A2AB-59C9-0891F4984A1F}"/>
              </a:ext>
            </a:extLst>
          </p:cNvPr>
          <p:cNvSpPr/>
          <p:nvPr/>
        </p:nvSpPr>
        <p:spPr>
          <a:xfrm>
            <a:off x="7035156" y="3178972"/>
            <a:ext cx="1251595" cy="8891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14772">
              <a:spcAft>
                <a:spcPts val="486"/>
              </a:spcAft>
            </a:pPr>
            <a:r>
              <a:rPr lang="en-US" sz="81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Fine-Tuned</a:t>
            </a:r>
          </a:p>
          <a:p>
            <a:pPr algn="ctr" defTabSz="414772">
              <a:spcAft>
                <a:spcPts val="486"/>
              </a:spcAft>
            </a:pPr>
            <a:r>
              <a:rPr lang="en-US" sz="81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(On Task specific 500MB of Text Data)</a:t>
            </a:r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4F6271A-7AFE-6181-8452-C60A5315AD98}"/>
              </a:ext>
            </a:extLst>
          </p:cNvPr>
          <p:cNvSpPr/>
          <p:nvPr/>
        </p:nvSpPr>
        <p:spPr>
          <a:xfrm>
            <a:off x="8820733" y="3178973"/>
            <a:ext cx="1251595" cy="8891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14772">
              <a:spcAft>
                <a:spcPts val="486"/>
              </a:spcAft>
            </a:pPr>
            <a:r>
              <a:rPr lang="en-US" sz="81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Trained Model</a:t>
            </a:r>
          </a:p>
          <a:p>
            <a:pPr algn="ctr" defTabSz="414772">
              <a:spcAft>
                <a:spcPts val="486"/>
              </a:spcAft>
            </a:pPr>
            <a:r>
              <a:rPr lang="en-US" sz="816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(on task specific data with less time)</a:t>
            </a:r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46DD37-B05F-2653-38DF-41581055DAB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6501176" y="3623554"/>
            <a:ext cx="533981" cy="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0CF5D6-F15A-6B48-425F-32F069DCACD2}"/>
              </a:ext>
            </a:extLst>
          </p:cNvPr>
          <p:cNvCxnSpPr>
            <a:cxnSpLocks/>
          </p:cNvCxnSpPr>
          <p:nvPr/>
        </p:nvCxnSpPr>
        <p:spPr>
          <a:xfrm flipV="1">
            <a:off x="8286752" y="3621137"/>
            <a:ext cx="533981" cy="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6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8A2CEF-CFDF-D119-D0E1-47621DE03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 dirty="0"/>
              <a:t>Parameter Efficient Fine-Tuning (PEFT)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8BF76-CBE8-8224-42AA-FFBD958D0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5529" y="2407167"/>
            <a:ext cx="2353854" cy="3566361"/>
          </a:xfrm>
        </p:spPr>
        <p:txBody>
          <a:bodyPr/>
          <a:lstStyle/>
          <a:p>
            <a:pPr marL="0" indent="0" defTabSz="740664">
              <a:spcBef>
                <a:spcPts val="810"/>
              </a:spcBef>
              <a:buNone/>
            </a:pPr>
            <a:r>
              <a:rPr lang="en-US" sz="22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Additive</a:t>
            </a:r>
          </a:p>
          <a:p>
            <a:pPr marL="0" indent="0" defTabSz="740664">
              <a:spcBef>
                <a:spcPts val="810"/>
              </a:spcBef>
              <a:buNone/>
            </a:pPr>
            <a:endParaRPr lang="en-US" sz="226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85166" indent="-185166" defTabSz="740664">
              <a:spcBef>
                <a:spcPts val="810"/>
              </a:spcBef>
            </a:pPr>
            <a:r>
              <a:rPr lang="en-US" sz="162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 Prompt</a:t>
            </a:r>
          </a:p>
          <a:p>
            <a:pPr marL="555498" lvl="1" indent="-185166" defTabSz="740664">
              <a:spcBef>
                <a:spcPts val="405"/>
              </a:spcBef>
            </a:pPr>
            <a:r>
              <a:rPr lang="en-US" sz="162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Prompt Tuning</a:t>
            </a:r>
          </a:p>
          <a:p>
            <a:pPr marL="555498" lvl="1" indent="-185166" defTabSz="740664">
              <a:spcBef>
                <a:spcPts val="405"/>
              </a:spcBef>
            </a:pPr>
            <a:r>
              <a:rPr lang="en-US" sz="162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Prefix Tuning</a:t>
            </a:r>
            <a:endParaRPr lang="en-US" sz="200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D71F385-EB06-33F3-09B8-66249E6DDD29}"/>
              </a:ext>
            </a:extLst>
          </p:cNvPr>
          <p:cNvSpPr txBox="1">
            <a:spLocks/>
          </p:cNvSpPr>
          <p:nvPr/>
        </p:nvSpPr>
        <p:spPr>
          <a:xfrm>
            <a:off x="4807899" y="2407167"/>
            <a:ext cx="2353854" cy="3566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40664">
              <a:spcBef>
                <a:spcPts val="810"/>
              </a:spcBef>
              <a:buNone/>
            </a:pPr>
            <a:r>
              <a:rPr lang="en-US" sz="226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Selective</a:t>
            </a:r>
          </a:p>
          <a:p>
            <a:pPr marL="0" indent="0" defTabSz="740664">
              <a:spcBef>
                <a:spcPts val="810"/>
              </a:spcBef>
              <a:buNone/>
            </a:pPr>
            <a:endParaRPr lang="en-US" sz="226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85166" indent="-185166" defTabSz="740664">
              <a:spcBef>
                <a:spcPts val="810"/>
              </a:spcBef>
            </a:pP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Focus on updating few foundation model layer</a:t>
            </a:r>
          </a:p>
          <a:p>
            <a:pPr marL="555498" lvl="1" indent="-185166" defTabSz="740664">
              <a:spcBef>
                <a:spcPts val="405"/>
              </a:spcBef>
            </a:pPr>
            <a:r>
              <a:rPr lang="en-US" sz="1296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BitFit</a:t>
            </a:r>
            <a:r>
              <a:rPr lang="en-US" sz="129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Updating only bias parameters</a:t>
            </a:r>
            <a:endParaRPr lang="en-US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9BD7AE-3AA7-399E-C49E-A348DA54B5BF}"/>
              </a:ext>
            </a:extLst>
          </p:cNvPr>
          <p:cNvSpPr txBox="1">
            <a:spLocks/>
          </p:cNvSpPr>
          <p:nvPr/>
        </p:nvSpPr>
        <p:spPr>
          <a:xfrm>
            <a:off x="7940268" y="2407167"/>
            <a:ext cx="2743113" cy="3566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40664">
              <a:spcBef>
                <a:spcPts val="810"/>
              </a:spcBef>
              <a:buNone/>
            </a:pPr>
            <a:r>
              <a:rPr lang="en-US" sz="226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Re-Parameterization</a:t>
            </a:r>
          </a:p>
          <a:p>
            <a:pPr marL="0" indent="0" defTabSz="740664">
              <a:spcBef>
                <a:spcPts val="810"/>
              </a:spcBef>
              <a:buNone/>
            </a:pPr>
            <a:endParaRPr lang="en-US" sz="226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85166" indent="-185166" defTabSz="740664">
              <a:spcBef>
                <a:spcPts val="810"/>
              </a:spcBef>
            </a:pP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Decompose weight matrix into smaller-rank matrix</a:t>
            </a:r>
          </a:p>
          <a:p>
            <a:pPr marL="555498" lvl="1" indent="-185166" defTabSz="740664">
              <a:spcBef>
                <a:spcPts val="405"/>
              </a:spcBef>
            </a:pPr>
            <a:r>
              <a:rPr lang="en-US" sz="129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Lora</a:t>
            </a:r>
          </a:p>
          <a:p>
            <a:pPr marL="555498" lvl="1" indent="-185166" defTabSz="740664">
              <a:spcBef>
                <a:spcPts val="405"/>
              </a:spcBef>
            </a:pPr>
            <a:r>
              <a:rPr lang="en-US" sz="1296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QLora</a:t>
            </a:r>
            <a:endParaRPr lang="en-US" sz="1296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86AA7F-E7C0-3642-897B-F5757A606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104" y="1737361"/>
            <a:ext cx="249814" cy="45354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0219CB-4AF7-17FF-4F64-461342602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826" y="1737360"/>
            <a:ext cx="249814" cy="453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37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CAEE99-1AF7-F43B-9603-372952DB5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 dirty="0"/>
              <a:t>Model Adapters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2D07BB1-43B5-B1CF-E6AB-2285CF312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/>
              <a:t>Adapters add a small number of of new parameters to a model which are trained on downstream task</a:t>
            </a:r>
          </a:p>
          <a:p>
            <a:r>
              <a:rPr lang="en-US" sz="2200"/>
              <a:t>Adapters are trained in the same manner as full fine-tunes model</a:t>
            </a:r>
          </a:p>
          <a:p>
            <a:r>
              <a:rPr lang="en-US" sz="2200"/>
              <a:t> The parameters of original networks are frozen and only the adapter parameters will be trained</a:t>
            </a:r>
          </a:p>
          <a:p>
            <a:endParaRPr lang="en-US" sz="2200"/>
          </a:p>
        </p:txBody>
      </p:sp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05A1D638-4F80-5E77-A4BF-3FD766B0A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731" y="640080"/>
            <a:ext cx="412760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82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6229A0-B7D0-547A-E9CB-4601812CA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What is Lora?</a:t>
            </a:r>
          </a:p>
        </p:txBody>
      </p:sp>
      <p:sp>
        <p:nvSpPr>
          <p:cNvPr id="2063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9" name="Picture 1" descr="page87image30876192">
            <a:extLst>
              <a:ext uri="{FF2B5EF4-FFF2-40B4-BE49-F238E27FC236}">
                <a16:creationId xmlns:a16="http://schemas.microsoft.com/office/drawing/2014/main" id="{5CEF8C25-3605-78AE-10DF-55CBF4C1F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096800"/>
            <a:ext cx="6894576" cy="2981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F58B2-5F3E-F376-B8C1-06F3EBEAA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r>
              <a:rPr lang="en-US" sz="1400" dirty="0"/>
              <a:t>Low Ranking Adaptation is an efficient fine-tuning technique which injects low rank decomposition matrix into the layer of pretrained models</a:t>
            </a:r>
          </a:p>
          <a:p>
            <a:r>
              <a:rPr lang="en-US" sz="1400" dirty="0"/>
              <a:t>It only updates the new low dimensional added weights while keeping the original weights frozen</a:t>
            </a:r>
          </a:p>
          <a:p>
            <a:r>
              <a:rPr lang="en-US" sz="1400" dirty="0"/>
              <a:t>After Fine tuning the updated weights are then added with the respective model weights</a:t>
            </a:r>
          </a:p>
        </p:txBody>
      </p:sp>
    </p:spTree>
    <p:extLst>
      <p:ext uri="{BB962C8B-B14F-4D97-AF65-F5344CB8AC3E}">
        <p14:creationId xmlns:p14="http://schemas.microsoft.com/office/powerpoint/2010/main" val="4115900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51A0227-072A-4F5F-928C-E2C3E5CCD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C5C19B-6AB3-32C5-A0D1-5A21C66D3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497"/>
            <a:ext cx="6096000" cy="4353868"/>
          </a:xfrm>
          <a:prstGeom prst="rect">
            <a:avLst/>
          </a:prstGeom>
        </p:spPr>
      </p:pic>
      <p:pic>
        <p:nvPicPr>
          <p:cNvPr id="6" name="Picture 5" descr="A close-up of a math equation&#10;&#10;Description automatically generated">
            <a:extLst>
              <a:ext uri="{FF2B5EF4-FFF2-40B4-BE49-F238E27FC236}">
                <a16:creationId xmlns:a16="http://schemas.microsoft.com/office/drawing/2014/main" id="{E2E68CD6-89CC-96B4-E2D3-9987078F5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1295931"/>
            <a:ext cx="5471160" cy="1848503"/>
          </a:xfrm>
          <a:prstGeom prst="rect">
            <a:avLst/>
          </a:prstGeom>
        </p:spPr>
      </p:pic>
      <p:sp>
        <p:nvSpPr>
          <p:cNvPr id="39" name="sketchy line">
            <a:extLst>
              <a:ext uri="{FF2B5EF4-FFF2-40B4-BE49-F238E27FC236}">
                <a16:creationId xmlns:a16="http://schemas.microsoft.com/office/drawing/2014/main" id="{35D99776-4B38-47DF-A302-11AD9AF87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7304" y="529256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03E10-1CAE-770A-B8F8-F90F865C2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9" y="4440365"/>
            <a:ext cx="6214871" cy="1722691"/>
          </a:xfrm>
        </p:spPr>
        <p:txBody>
          <a:bodyPr anchor="ctr">
            <a:normAutofit/>
          </a:bodyPr>
          <a:lstStyle/>
          <a:p>
            <a:r>
              <a:rPr lang="en-US" sz="1400"/>
              <a:t>During the fine-tuning, the model is initialized to pre-trained weights W0 and all are updated to W0+W1</a:t>
            </a:r>
          </a:p>
          <a:p>
            <a:r>
              <a:rPr lang="en-US" sz="1400"/>
              <a:t>One of the main drawbacks for full fine-tuning is that for each downstream task, we learn a different set of parameter W1</a:t>
            </a:r>
          </a:p>
          <a:p>
            <a:r>
              <a:rPr lang="en-US" sz="1400"/>
              <a:t>Lora adopts a more parameter efficient approach, where the task-specific parameter is decomposed into much smaller-size parameters and then train on those less parameters</a:t>
            </a:r>
          </a:p>
        </p:txBody>
      </p:sp>
    </p:spTree>
    <p:extLst>
      <p:ext uri="{BB962C8B-B14F-4D97-AF65-F5344CB8AC3E}">
        <p14:creationId xmlns:p14="http://schemas.microsoft.com/office/powerpoint/2010/main" val="795785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BA677-C169-1058-590B-797DB72AC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825" y="422516"/>
            <a:ext cx="11859092" cy="124939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Lora Fine-Tuning On Llama-2-7B Demo</a:t>
            </a:r>
          </a:p>
        </p:txBody>
      </p:sp>
      <p:sp>
        <p:nvSpPr>
          <p:cNvPr id="38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white page&#10;&#10;Description automatically generated">
            <a:extLst>
              <a:ext uri="{FF2B5EF4-FFF2-40B4-BE49-F238E27FC236}">
                <a16:creationId xmlns:a16="http://schemas.microsoft.com/office/drawing/2014/main" id="{7E991202-7A81-6E78-BA89-7AEC97DDA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097" y="2084546"/>
            <a:ext cx="9860691" cy="463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98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B0683F-814A-4566-5958-6EA046BA0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Parameters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E22ED59-8301-5463-20AB-6E9647727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59" y="2633472"/>
            <a:ext cx="10626233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400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2121</TotalTime>
  <Words>517</Words>
  <Application>Microsoft Macintosh PowerPoint</Application>
  <PresentationFormat>Widescreen</PresentationFormat>
  <Paragraphs>83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ArialMT</vt:lpstr>
      <vt:lpstr>Calibri</vt:lpstr>
      <vt:lpstr>Calibri Light</vt:lpstr>
      <vt:lpstr>Google Sans</vt:lpstr>
      <vt:lpstr>system-ui</vt:lpstr>
      <vt:lpstr>Office Theme</vt:lpstr>
      <vt:lpstr>Parameter Efficient Fine and Prompt Tuning</vt:lpstr>
      <vt:lpstr>Topics</vt:lpstr>
      <vt:lpstr>What is Model Fine tuning?</vt:lpstr>
      <vt:lpstr>Parameter Efficient Fine-Tuning (PEFT)</vt:lpstr>
      <vt:lpstr>Model Adapters</vt:lpstr>
      <vt:lpstr>What is Lora?</vt:lpstr>
      <vt:lpstr>PowerPoint Presentation</vt:lpstr>
      <vt:lpstr>Lora Fine-Tuning On Llama-2-7B Demo</vt:lpstr>
      <vt:lpstr>Parameters</vt:lpstr>
      <vt:lpstr>Prompts</vt:lpstr>
      <vt:lpstr>Soft Prompt</vt:lpstr>
      <vt:lpstr>Parameter Efficient Prompt Tuning</vt:lpstr>
      <vt:lpstr>Prompt-Tuning On Llama-2-7B Demo</vt:lpstr>
      <vt:lpstr>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Parameter Efficient Fine and Prompt Tuning</dc:title>
  <dc:creator>Khan, Usama</dc:creator>
  <cp:lastModifiedBy>Khan, Usama</cp:lastModifiedBy>
  <cp:revision>8</cp:revision>
  <dcterms:created xsi:type="dcterms:W3CDTF">2023-09-24T18:31:05Z</dcterms:created>
  <dcterms:modified xsi:type="dcterms:W3CDTF">2023-09-26T05:52:45Z</dcterms:modified>
</cp:coreProperties>
</file>