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77" r:id="rId7"/>
    <p:sldId id="273" r:id="rId8"/>
    <p:sldId id="276" r:id="rId9"/>
    <p:sldId id="278" r:id="rId10"/>
    <p:sldId id="279" r:id="rId11"/>
    <p:sldId id="280" r:id="rId12"/>
    <p:sldId id="274" r:id="rId13"/>
    <p:sldId id="281" r:id="rId14"/>
    <p:sldId id="282" r:id="rId15"/>
    <p:sldId id="283"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7" d="100"/>
          <a:sy n="67" d="100"/>
        </p:scale>
        <p:origin x="644"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D9A55-AAC0-48BA-8217-2E89DF564A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737C7E-9A5F-4631-9A90-C6759D1B4E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EF7626C-0BE1-4950-8FF6-98D97C1AE04C}"/>
              </a:ext>
            </a:extLst>
          </p:cNvPr>
          <p:cNvSpPr>
            <a:spLocks noGrp="1"/>
          </p:cNvSpPr>
          <p:nvPr>
            <p:ph type="dt" sz="half" idx="10"/>
          </p:nvPr>
        </p:nvSpPr>
        <p:spPr/>
        <p:txBody>
          <a:bodyPr/>
          <a:lstStyle/>
          <a:p>
            <a:fld id="{88482940-FF35-4572-8E5A-CB20602E0318}" type="datetimeFigureOut">
              <a:rPr lang="en-US" smtClean="0"/>
              <a:t>2/14/2020</a:t>
            </a:fld>
            <a:endParaRPr lang="en-US"/>
          </a:p>
        </p:txBody>
      </p:sp>
      <p:sp>
        <p:nvSpPr>
          <p:cNvPr id="5" name="Footer Placeholder 4">
            <a:extLst>
              <a:ext uri="{FF2B5EF4-FFF2-40B4-BE49-F238E27FC236}">
                <a16:creationId xmlns:a16="http://schemas.microsoft.com/office/drawing/2014/main" id="{F9797D48-008B-4F4C-8812-AFB35636CA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1C11B8-205E-436D-B59F-32680FA5B506}"/>
              </a:ext>
            </a:extLst>
          </p:cNvPr>
          <p:cNvSpPr>
            <a:spLocks noGrp="1"/>
          </p:cNvSpPr>
          <p:nvPr>
            <p:ph type="sldNum" sz="quarter" idx="12"/>
          </p:nvPr>
        </p:nvSpPr>
        <p:spPr/>
        <p:txBody>
          <a:bodyPr/>
          <a:lstStyle/>
          <a:p>
            <a:fld id="{7CADD929-B083-4A79-918B-FDFCBF0C2BD4}" type="slidenum">
              <a:rPr lang="en-US" smtClean="0"/>
              <a:t>‹#›</a:t>
            </a:fld>
            <a:endParaRPr lang="en-US"/>
          </a:p>
        </p:txBody>
      </p:sp>
    </p:spTree>
    <p:extLst>
      <p:ext uri="{BB962C8B-B14F-4D97-AF65-F5344CB8AC3E}">
        <p14:creationId xmlns:p14="http://schemas.microsoft.com/office/powerpoint/2010/main" val="3315817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368A3-BCAD-410B-B491-7A7FC54299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E5B146-156D-41C1-82B9-938240F6BA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1CCF0D-67B7-42C4-ACC6-5DDA785B4BB7}"/>
              </a:ext>
            </a:extLst>
          </p:cNvPr>
          <p:cNvSpPr>
            <a:spLocks noGrp="1"/>
          </p:cNvSpPr>
          <p:nvPr>
            <p:ph type="dt" sz="half" idx="10"/>
          </p:nvPr>
        </p:nvSpPr>
        <p:spPr/>
        <p:txBody>
          <a:bodyPr/>
          <a:lstStyle/>
          <a:p>
            <a:fld id="{88482940-FF35-4572-8E5A-CB20602E0318}" type="datetimeFigureOut">
              <a:rPr lang="en-US" smtClean="0"/>
              <a:t>2/14/2020</a:t>
            </a:fld>
            <a:endParaRPr lang="en-US"/>
          </a:p>
        </p:txBody>
      </p:sp>
      <p:sp>
        <p:nvSpPr>
          <p:cNvPr id="5" name="Footer Placeholder 4">
            <a:extLst>
              <a:ext uri="{FF2B5EF4-FFF2-40B4-BE49-F238E27FC236}">
                <a16:creationId xmlns:a16="http://schemas.microsoft.com/office/drawing/2014/main" id="{9400922A-E76A-4147-8BCA-3432B636F0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475BB1-AA77-43BA-B67F-A70A0D6B80B5}"/>
              </a:ext>
            </a:extLst>
          </p:cNvPr>
          <p:cNvSpPr>
            <a:spLocks noGrp="1"/>
          </p:cNvSpPr>
          <p:nvPr>
            <p:ph type="sldNum" sz="quarter" idx="12"/>
          </p:nvPr>
        </p:nvSpPr>
        <p:spPr/>
        <p:txBody>
          <a:bodyPr/>
          <a:lstStyle/>
          <a:p>
            <a:fld id="{7CADD929-B083-4A79-918B-FDFCBF0C2BD4}" type="slidenum">
              <a:rPr lang="en-US" smtClean="0"/>
              <a:t>‹#›</a:t>
            </a:fld>
            <a:endParaRPr lang="en-US"/>
          </a:p>
        </p:txBody>
      </p:sp>
    </p:spTree>
    <p:extLst>
      <p:ext uri="{BB962C8B-B14F-4D97-AF65-F5344CB8AC3E}">
        <p14:creationId xmlns:p14="http://schemas.microsoft.com/office/powerpoint/2010/main" val="44643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597DB6-F543-4DD6-8BD2-6D9521304A1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B00F08-29EE-4204-8A43-43CEDB3331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76E71F-1744-458C-90C6-31921C9A6039}"/>
              </a:ext>
            </a:extLst>
          </p:cNvPr>
          <p:cNvSpPr>
            <a:spLocks noGrp="1"/>
          </p:cNvSpPr>
          <p:nvPr>
            <p:ph type="dt" sz="half" idx="10"/>
          </p:nvPr>
        </p:nvSpPr>
        <p:spPr/>
        <p:txBody>
          <a:bodyPr/>
          <a:lstStyle/>
          <a:p>
            <a:fld id="{88482940-FF35-4572-8E5A-CB20602E0318}" type="datetimeFigureOut">
              <a:rPr lang="en-US" smtClean="0"/>
              <a:t>2/14/2020</a:t>
            </a:fld>
            <a:endParaRPr lang="en-US"/>
          </a:p>
        </p:txBody>
      </p:sp>
      <p:sp>
        <p:nvSpPr>
          <p:cNvPr id="5" name="Footer Placeholder 4">
            <a:extLst>
              <a:ext uri="{FF2B5EF4-FFF2-40B4-BE49-F238E27FC236}">
                <a16:creationId xmlns:a16="http://schemas.microsoft.com/office/drawing/2014/main" id="{63F50295-5B8D-4167-848E-4EDCFDFE50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4CB66C-0DBD-487D-99D1-E9002DD2D6D6}"/>
              </a:ext>
            </a:extLst>
          </p:cNvPr>
          <p:cNvSpPr>
            <a:spLocks noGrp="1"/>
          </p:cNvSpPr>
          <p:nvPr>
            <p:ph type="sldNum" sz="quarter" idx="12"/>
          </p:nvPr>
        </p:nvSpPr>
        <p:spPr/>
        <p:txBody>
          <a:bodyPr/>
          <a:lstStyle/>
          <a:p>
            <a:fld id="{7CADD929-B083-4A79-918B-FDFCBF0C2BD4}" type="slidenum">
              <a:rPr lang="en-US" smtClean="0"/>
              <a:t>‹#›</a:t>
            </a:fld>
            <a:endParaRPr lang="en-US"/>
          </a:p>
        </p:txBody>
      </p:sp>
    </p:spTree>
    <p:extLst>
      <p:ext uri="{BB962C8B-B14F-4D97-AF65-F5344CB8AC3E}">
        <p14:creationId xmlns:p14="http://schemas.microsoft.com/office/powerpoint/2010/main" val="919601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9852E-2279-4D2F-B384-37AE9FE8FF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DE82F8-9629-4847-B3EC-AA84EE3B45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DFB56A-387F-42AA-B1A6-1FA493A0285F}"/>
              </a:ext>
            </a:extLst>
          </p:cNvPr>
          <p:cNvSpPr>
            <a:spLocks noGrp="1"/>
          </p:cNvSpPr>
          <p:nvPr>
            <p:ph type="dt" sz="half" idx="10"/>
          </p:nvPr>
        </p:nvSpPr>
        <p:spPr/>
        <p:txBody>
          <a:bodyPr/>
          <a:lstStyle/>
          <a:p>
            <a:fld id="{88482940-FF35-4572-8E5A-CB20602E0318}" type="datetimeFigureOut">
              <a:rPr lang="en-US" smtClean="0"/>
              <a:t>2/14/2020</a:t>
            </a:fld>
            <a:endParaRPr lang="en-US"/>
          </a:p>
        </p:txBody>
      </p:sp>
      <p:sp>
        <p:nvSpPr>
          <p:cNvPr id="5" name="Footer Placeholder 4">
            <a:extLst>
              <a:ext uri="{FF2B5EF4-FFF2-40B4-BE49-F238E27FC236}">
                <a16:creationId xmlns:a16="http://schemas.microsoft.com/office/drawing/2014/main" id="{F3A6901C-A33D-4F16-92B8-CF9D03DA24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2D5493-0761-426C-B807-58151AB1C7EB}"/>
              </a:ext>
            </a:extLst>
          </p:cNvPr>
          <p:cNvSpPr>
            <a:spLocks noGrp="1"/>
          </p:cNvSpPr>
          <p:nvPr>
            <p:ph type="sldNum" sz="quarter" idx="12"/>
          </p:nvPr>
        </p:nvSpPr>
        <p:spPr/>
        <p:txBody>
          <a:bodyPr/>
          <a:lstStyle/>
          <a:p>
            <a:fld id="{7CADD929-B083-4A79-918B-FDFCBF0C2BD4}" type="slidenum">
              <a:rPr lang="en-US" smtClean="0"/>
              <a:t>‹#›</a:t>
            </a:fld>
            <a:endParaRPr lang="en-US"/>
          </a:p>
        </p:txBody>
      </p:sp>
    </p:spTree>
    <p:extLst>
      <p:ext uri="{BB962C8B-B14F-4D97-AF65-F5344CB8AC3E}">
        <p14:creationId xmlns:p14="http://schemas.microsoft.com/office/powerpoint/2010/main" val="1605547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EAEF8-4934-441D-9F9B-BFECAF0F06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251986-3334-4F08-8ED0-3CAD7619EE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A10837-E335-4D10-8407-A7C3C4AF1562}"/>
              </a:ext>
            </a:extLst>
          </p:cNvPr>
          <p:cNvSpPr>
            <a:spLocks noGrp="1"/>
          </p:cNvSpPr>
          <p:nvPr>
            <p:ph type="dt" sz="half" idx="10"/>
          </p:nvPr>
        </p:nvSpPr>
        <p:spPr/>
        <p:txBody>
          <a:bodyPr/>
          <a:lstStyle/>
          <a:p>
            <a:fld id="{88482940-FF35-4572-8E5A-CB20602E0318}" type="datetimeFigureOut">
              <a:rPr lang="en-US" smtClean="0"/>
              <a:t>2/14/2020</a:t>
            </a:fld>
            <a:endParaRPr lang="en-US"/>
          </a:p>
        </p:txBody>
      </p:sp>
      <p:sp>
        <p:nvSpPr>
          <p:cNvPr id="5" name="Footer Placeholder 4">
            <a:extLst>
              <a:ext uri="{FF2B5EF4-FFF2-40B4-BE49-F238E27FC236}">
                <a16:creationId xmlns:a16="http://schemas.microsoft.com/office/drawing/2014/main" id="{B0908EA2-FE9C-49F3-96ED-46B64DA9C1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FFD0E4-78CE-4C79-B2C3-202991128EB5}"/>
              </a:ext>
            </a:extLst>
          </p:cNvPr>
          <p:cNvSpPr>
            <a:spLocks noGrp="1"/>
          </p:cNvSpPr>
          <p:nvPr>
            <p:ph type="sldNum" sz="quarter" idx="12"/>
          </p:nvPr>
        </p:nvSpPr>
        <p:spPr/>
        <p:txBody>
          <a:bodyPr/>
          <a:lstStyle/>
          <a:p>
            <a:fld id="{7CADD929-B083-4A79-918B-FDFCBF0C2BD4}" type="slidenum">
              <a:rPr lang="en-US" smtClean="0"/>
              <a:t>‹#›</a:t>
            </a:fld>
            <a:endParaRPr lang="en-US"/>
          </a:p>
        </p:txBody>
      </p:sp>
    </p:spTree>
    <p:extLst>
      <p:ext uri="{BB962C8B-B14F-4D97-AF65-F5344CB8AC3E}">
        <p14:creationId xmlns:p14="http://schemas.microsoft.com/office/powerpoint/2010/main" val="2198746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CCA07-5FBA-4499-9594-8F5DF0B551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28036E-FA1B-479C-8689-5DA15C00B1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8C479B8-218E-463B-A8F4-6A0DCF2984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57170C-8895-49F1-BBCB-F2CBF622A292}"/>
              </a:ext>
            </a:extLst>
          </p:cNvPr>
          <p:cNvSpPr>
            <a:spLocks noGrp="1"/>
          </p:cNvSpPr>
          <p:nvPr>
            <p:ph type="dt" sz="half" idx="10"/>
          </p:nvPr>
        </p:nvSpPr>
        <p:spPr/>
        <p:txBody>
          <a:bodyPr/>
          <a:lstStyle/>
          <a:p>
            <a:fld id="{88482940-FF35-4572-8E5A-CB20602E0318}" type="datetimeFigureOut">
              <a:rPr lang="en-US" smtClean="0"/>
              <a:t>2/14/2020</a:t>
            </a:fld>
            <a:endParaRPr lang="en-US"/>
          </a:p>
        </p:txBody>
      </p:sp>
      <p:sp>
        <p:nvSpPr>
          <p:cNvPr id="6" name="Footer Placeholder 5">
            <a:extLst>
              <a:ext uri="{FF2B5EF4-FFF2-40B4-BE49-F238E27FC236}">
                <a16:creationId xmlns:a16="http://schemas.microsoft.com/office/drawing/2014/main" id="{EF2DF467-A199-4526-87D9-1E7FBE433F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DCFA81-4D2A-434E-97B0-EEB1EBBA9A6C}"/>
              </a:ext>
            </a:extLst>
          </p:cNvPr>
          <p:cNvSpPr>
            <a:spLocks noGrp="1"/>
          </p:cNvSpPr>
          <p:nvPr>
            <p:ph type="sldNum" sz="quarter" idx="12"/>
          </p:nvPr>
        </p:nvSpPr>
        <p:spPr/>
        <p:txBody>
          <a:bodyPr/>
          <a:lstStyle/>
          <a:p>
            <a:fld id="{7CADD929-B083-4A79-918B-FDFCBF0C2BD4}" type="slidenum">
              <a:rPr lang="en-US" smtClean="0"/>
              <a:t>‹#›</a:t>
            </a:fld>
            <a:endParaRPr lang="en-US"/>
          </a:p>
        </p:txBody>
      </p:sp>
    </p:spTree>
    <p:extLst>
      <p:ext uri="{BB962C8B-B14F-4D97-AF65-F5344CB8AC3E}">
        <p14:creationId xmlns:p14="http://schemas.microsoft.com/office/powerpoint/2010/main" val="3523695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F9892-F47C-49BC-BF05-1A81CA1F41A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08B371F-8791-42D4-A3E5-04EF52A7F4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E8F007-172A-402F-97A7-652D06F63A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5CF8EE-0782-4B70-A32A-77A6E122D0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ECD84F-A18D-4D42-B91D-1DDB34ED4C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CC6C0E-C801-4E0F-8A80-8EF703FCAC34}"/>
              </a:ext>
            </a:extLst>
          </p:cNvPr>
          <p:cNvSpPr>
            <a:spLocks noGrp="1"/>
          </p:cNvSpPr>
          <p:nvPr>
            <p:ph type="dt" sz="half" idx="10"/>
          </p:nvPr>
        </p:nvSpPr>
        <p:spPr/>
        <p:txBody>
          <a:bodyPr/>
          <a:lstStyle/>
          <a:p>
            <a:fld id="{88482940-FF35-4572-8E5A-CB20602E0318}" type="datetimeFigureOut">
              <a:rPr lang="en-US" smtClean="0"/>
              <a:t>2/14/2020</a:t>
            </a:fld>
            <a:endParaRPr lang="en-US"/>
          </a:p>
        </p:txBody>
      </p:sp>
      <p:sp>
        <p:nvSpPr>
          <p:cNvPr id="8" name="Footer Placeholder 7">
            <a:extLst>
              <a:ext uri="{FF2B5EF4-FFF2-40B4-BE49-F238E27FC236}">
                <a16:creationId xmlns:a16="http://schemas.microsoft.com/office/drawing/2014/main" id="{FAD4B0B5-8BDF-4F03-97F8-EC763350B8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02717E0-0509-4180-A221-8B614F7B3CC8}"/>
              </a:ext>
            </a:extLst>
          </p:cNvPr>
          <p:cNvSpPr>
            <a:spLocks noGrp="1"/>
          </p:cNvSpPr>
          <p:nvPr>
            <p:ph type="sldNum" sz="quarter" idx="12"/>
          </p:nvPr>
        </p:nvSpPr>
        <p:spPr/>
        <p:txBody>
          <a:bodyPr/>
          <a:lstStyle/>
          <a:p>
            <a:fld id="{7CADD929-B083-4A79-918B-FDFCBF0C2BD4}" type="slidenum">
              <a:rPr lang="en-US" smtClean="0"/>
              <a:t>‹#›</a:t>
            </a:fld>
            <a:endParaRPr lang="en-US"/>
          </a:p>
        </p:txBody>
      </p:sp>
    </p:spTree>
    <p:extLst>
      <p:ext uri="{BB962C8B-B14F-4D97-AF65-F5344CB8AC3E}">
        <p14:creationId xmlns:p14="http://schemas.microsoft.com/office/powerpoint/2010/main" val="1194911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0C170-94F7-4A34-A039-2F48F0FC09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947BAA-8D6D-4FB7-BFE4-0E0F19F80DA4}"/>
              </a:ext>
            </a:extLst>
          </p:cNvPr>
          <p:cNvSpPr>
            <a:spLocks noGrp="1"/>
          </p:cNvSpPr>
          <p:nvPr>
            <p:ph type="dt" sz="half" idx="10"/>
          </p:nvPr>
        </p:nvSpPr>
        <p:spPr/>
        <p:txBody>
          <a:bodyPr/>
          <a:lstStyle/>
          <a:p>
            <a:fld id="{88482940-FF35-4572-8E5A-CB20602E0318}" type="datetimeFigureOut">
              <a:rPr lang="en-US" smtClean="0"/>
              <a:t>2/14/2020</a:t>
            </a:fld>
            <a:endParaRPr lang="en-US"/>
          </a:p>
        </p:txBody>
      </p:sp>
      <p:sp>
        <p:nvSpPr>
          <p:cNvPr id="4" name="Footer Placeholder 3">
            <a:extLst>
              <a:ext uri="{FF2B5EF4-FFF2-40B4-BE49-F238E27FC236}">
                <a16:creationId xmlns:a16="http://schemas.microsoft.com/office/drawing/2014/main" id="{83870DE4-5341-4476-ADB6-7A1A38439F3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659951-9816-45B7-9331-AE0B6D49667E}"/>
              </a:ext>
            </a:extLst>
          </p:cNvPr>
          <p:cNvSpPr>
            <a:spLocks noGrp="1"/>
          </p:cNvSpPr>
          <p:nvPr>
            <p:ph type="sldNum" sz="quarter" idx="12"/>
          </p:nvPr>
        </p:nvSpPr>
        <p:spPr/>
        <p:txBody>
          <a:bodyPr/>
          <a:lstStyle/>
          <a:p>
            <a:fld id="{7CADD929-B083-4A79-918B-FDFCBF0C2BD4}" type="slidenum">
              <a:rPr lang="en-US" smtClean="0"/>
              <a:t>‹#›</a:t>
            </a:fld>
            <a:endParaRPr lang="en-US"/>
          </a:p>
        </p:txBody>
      </p:sp>
    </p:spTree>
    <p:extLst>
      <p:ext uri="{BB962C8B-B14F-4D97-AF65-F5344CB8AC3E}">
        <p14:creationId xmlns:p14="http://schemas.microsoft.com/office/powerpoint/2010/main" val="3002898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D4CDE2-EAC7-45C0-AA19-B73ADD84F7A3}"/>
              </a:ext>
            </a:extLst>
          </p:cNvPr>
          <p:cNvSpPr>
            <a:spLocks noGrp="1"/>
          </p:cNvSpPr>
          <p:nvPr>
            <p:ph type="dt" sz="half" idx="10"/>
          </p:nvPr>
        </p:nvSpPr>
        <p:spPr/>
        <p:txBody>
          <a:bodyPr/>
          <a:lstStyle/>
          <a:p>
            <a:fld id="{88482940-FF35-4572-8E5A-CB20602E0318}" type="datetimeFigureOut">
              <a:rPr lang="en-US" smtClean="0"/>
              <a:t>2/14/2020</a:t>
            </a:fld>
            <a:endParaRPr lang="en-US"/>
          </a:p>
        </p:txBody>
      </p:sp>
      <p:sp>
        <p:nvSpPr>
          <p:cNvPr id="3" name="Footer Placeholder 2">
            <a:extLst>
              <a:ext uri="{FF2B5EF4-FFF2-40B4-BE49-F238E27FC236}">
                <a16:creationId xmlns:a16="http://schemas.microsoft.com/office/drawing/2014/main" id="{B7D79954-936C-403B-A630-53CFCAC04AD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DB6F29-F44B-49AD-A4EC-269AB4BBA850}"/>
              </a:ext>
            </a:extLst>
          </p:cNvPr>
          <p:cNvSpPr>
            <a:spLocks noGrp="1"/>
          </p:cNvSpPr>
          <p:nvPr>
            <p:ph type="sldNum" sz="quarter" idx="12"/>
          </p:nvPr>
        </p:nvSpPr>
        <p:spPr/>
        <p:txBody>
          <a:bodyPr/>
          <a:lstStyle/>
          <a:p>
            <a:fld id="{7CADD929-B083-4A79-918B-FDFCBF0C2BD4}" type="slidenum">
              <a:rPr lang="en-US" smtClean="0"/>
              <a:t>‹#›</a:t>
            </a:fld>
            <a:endParaRPr lang="en-US"/>
          </a:p>
        </p:txBody>
      </p:sp>
    </p:spTree>
    <p:extLst>
      <p:ext uri="{BB962C8B-B14F-4D97-AF65-F5344CB8AC3E}">
        <p14:creationId xmlns:p14="http://schemas.microsoft.com/office/powerpoint/2010/main" val="560050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444F8-F305-4890-8A3C-81F4BE773F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6557835-74AE-4613-B3C9-B83E7FB7B8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99C5B36-8640-468E-AC26-E8F69C2A0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6E5843-5145-4CB8-9530-7DEBFC4B6DF7}"/>
              </a:ext>
            </a:extLst>
          </p:cNvPr>
          <p:cNvSpPr>
            <a:spLocks noGrp="1"/>
          </p:cNvSpPr>
          <p:nvPr>
            <p:ph type="dt" sz="half" idx="10"/>
          </p:nvPr>
        </p:nvSpPr>
        <p:spPr/>
        <p:txBody>
          <a:bodyPr/>
          <a:lstStyle/>
          <a:p>
            <a:fld id="{88482940-FF35-4572-8E5A-CB20602E0318}" type="datetimeFigureOut">
              <a:rPr lang="en-US" smtClean="0"/>
              <a:t>2/14/2020</a:t>
            </a:fld>
            <a:endParaRPr lang="en-US"/>
          </a:p>
        </p:txBody>
      </p:sp>
      <p:sp>
        <p:nvSpPr>
          <p:cNvPr id="6" name="Footer Placeholder 5">
            <a:extLst>
              <a:ext uri="{FF2B5EF4-FFF2-40B4-BE49-F238E27FC236}">
                <a16:creationId xmlns:a16="http://schemas.microsoft.com/office/drawing/2014/main" id="{52B2297B-FEE5-4EB0-B278-5E175F07E0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F13754-EFE8-4937-BB5A-9EDE4F7B893E}"/>
              </a:ext>
            </a:extLst>
          </p:cNvPr>
          <p:cNvSpPr>
            <a:spLocks noGrp="1"/>
          </p:cNvSpPr>
          <p:nvPr>
            <p:ph type="sldNum" sz="quarter" idx="12"/>
          </p:nvPr>
        </p:nvSpPr>
        <p:spPr/>
        <p:txBody>
          <a:bodyPr/>
          <a:lstStyle/>
          <a:p>
            <a:fld id="{7CADD929-B083-4A79-918B-FDFCBF0C2BD4}" type="slidenum">
              <a:rPr lang="en-US" smtClean="0"/>
              <a:t>‹#›</a:t>
            </a:fld>
            <a:endParaRPr lang="en-US"/>
          </a:p>
        </p:txBody>
      </p:sp>
    </p:spTree>
    <p:extLst>
      <p:ext uri="{BB962C8B-B14F-4D97-AF65-F5344CB8AC3E}">
        <p14:creationId xmlns:p14="http://schemas.microsoft.com/office/powerpoint/2010/main" val="2162775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7812D-1F21-4D25-8AD3-2F4F5AB9B6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C8C4CA6-D636-45BE-B38C-F18CFEBF50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85F0FF9-2DF6-4E7F-8077-72D5ED9EC5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99BEB2-2537-4098-86A1-2B03FDE956C5}"/>
              </a:ext>
            </a:extLst>
          </p:cNvPr>
          <p:cNvSpPr>
            <a:spLocks noGrp="1"/>
          </p:cNvSpPr>
          <p:nvPr>
            <p:ph type="dt" sz="half" idx="10"/>
          </p:nvPr>
        </p:nvSpPr>
        <p:spPr/>
        <p:txBody>
          <a:bodyPr/>
          <a:lstStyle/>
          <a:p>
            <a:fld id="{88482940-FF35-4572-8E5A-CB20602E0318}" type="datetimeFigureOut">
              <a:rPr lang="en-US" smtClean="0"/>
              <a:t>2/14/2020</a:t>
            </a:fld>
            <a:endParaRPr lang="en-US"/>
          </a:p>
        </p:txBody>
      </p:sp>
      <p:sp>
        <p:nvSpPr>
          <p:cNvPr id="6" name="Footer Placeholder 5">
            <a:extLst>
              <a:ext uri="{FF2B5EF4-FFF2-40B4-BE49-F238E27FC236}">
                <a16:creationId xmlns:a16="http://schemas.microsoft.com/office/drawing/2014/main" id="{33516CF6-8E29-4060-95B6-9165BCBC19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C780A1-7F33-4FB2-95A0-C709596E05BD}"/>
              </a:ext>
            </a:extLst>
          </p:cNvPr>
          <p:cNvSpPr>
            <a:spLocks noGrp="1"/>
          </p:cNvSpPr>
          <p:nvPr>
            <p:ph type="sldNum" sz="quarter" idx="12"/>
          </p:nvPr>
        </p:nvSpPr>
        <p:spPr/>
        <p:txBody>
          <a:bodyPr/>
          <a:lstStyle/>
          <a:p>
            <a:fld id="{7CADD929-B083-4A79-918B-FDFCBF0C2BD4}" type="slidenum">
              <a:rPr lang="en-US" smtClean="0"/>
              <a:t>‹#›</a:t>
            </a:fld>
            <a:endParaRPr lang="en-US"/>
          </a:p>
        </p:txBody>
      </p:sp>
    </p:spTree>
    <p:extLst>
      <p:ext uri="{BB962C8B-B14F-4D97-AF65-F5344CB8AC3E}">
        <p14:creationId xmlns:p14="http://schemas.microsoft.com/office/powerpoint/2010/main" val="4060086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53846A-86F2-48A0-A076-110FE1AFDB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FFDF31-4D74-47BD-9F48-C8643F5582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4E7F1-BDBE-4F10-A01C-73E316C72D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482940-FF35-4572-8E5A-CB20602E0318}" type="datetimeFigureOut">
              <a:rPr lang="en-US" smtClean="0"/>
              <a:t>2/14/2020</a:t>
            </a:fld>
            <a:endParaRPr lang="en-US"/>
          </a:p>
        </p:txBody>
      </p:sp>
      <p:sp>
        <p:nvSpPr>
          <p:cNvPr id="5" name="Footer Placeholder 4">
            <a:extLst>
              <a:ext uri="{FF2B5EF4-FFF2-40B4-BE49-F238E27FC236}">
                <a16:creationId xmlns:a16="http://schemas.microsoft.com/office/drawing/2014/main" id="{25D4A8EE-E657-4193-95E5-02B89EAA59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944946-F262-401A-91F4-DE67AE6E59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ADD929-B083-4A79-918B-FDFCBF0C2BD4}" type="slidenum">
              <a:rPr lang="en-US" smtClean="0"/>
              <a:t>‹#›</a:t>
            </a:fld>
            <a:endParaRPr lang="en-US"/>
          </a:p>
        </p:txBody>
      </p:sp>
    </p:spTree>
    <p:extLst>
      <p:ext uri="{BB962C8B-B14F-4D97-AF65-F5344CB8AC3E}">
        <p14:creationId xmlns:p14="http://schemas.microsoft.com/office/powerpoint/2010/main" val="36996652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8" Type="http://schemas.openxmlformats.org/officeDocument/2006/relationships/hyperlink" Target="https://www.americanprogress.org/issues/education-postsecondary/reports/2016/12/19/295187/sharing-the-risk/" TargetMode="External"/><Relationship Id="rId3" Type="http://schemas.openxmlformats.org/officeDocument/2006/relationships/hyperlink" Target="https://www.kaggle.com/kaggle/college-scorecard" TargetMode="External"/><Relationship Id="rId7" Type="http://schemas.openxmlformats.org/officeDocument/2006/relationships/hyperlink" Target="https://rpubs.com/random_Island/education-loan-repayment" TargetMode="External"/><Relationship Id="rId2" Type="http://schemas.openxmlformats.org/officeDocument/2006/relationships/hyperlink" Target="https://collegescorecard.ed.gov/data/" TargetMode="External"/><Relationship Id="rId1" Type="http://schemas.openxmlformats.org/officeDocument/2006/relationships/slideLayout" Target="../slideLayouts/slideLayout2.xml"/><Relationship Id="rId6" Type="http://schemas.openxmlformats.org/officeDocument/2006/relationships/hyperlink" Target="https://www.kaggle.com/apollostar/which-college-is-best-for-you-part2/report" TargetMode="External"/><Relationship Id="rId5" Type="http://schemas.openxmlformats.org/officeDocument/2006/relationships/hyperlink" Target="https://www.kaggle.com/apollostar/which-college-is-best-for-you/report" TargetMode="External"/><Relationship Id="rId4" Type="http://schemas.openxmlformats.org/officeDocument/2006/relationships/hyperlink" Target="https://github.com/benhamner/us-college-scorecar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collegescorecard.ed.gov/dat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pPr algn="l"/>
            <a:r>
              <a:rPr lang="en-US" sz="8000" dirty="0"/>
              <a:t>Educational Loans Repayment</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pPr algn="l"/>
            <a:r>
              <a:rPr lang="en-US" sz="2400" dirty="0">
                <a:solidFill>
                  <a:schemeClr val="tx1">
                    <a:lumMod val="85000"/>
                    <a:lumOff val="15000"/>
                  </a:schemeClr>
                </a:solidFill>
              </a:rPr>
              <a:t>Miners Group</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 y="1"/>
            <a:ext cx="4635315" cy="6857999"/>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4BC80-8A5B-4FFA-8CF2-3608C33F595D}"/>
              </a:ext>
            </a:extLst>
          </p:cNvPr>
          <p:cNvSpPr>
            <a:spLocks noGrp="1"/>
          </p:cNvSpPr>
          <p:nvPr>
            <p:ph type="title"/>
          </p:nvPr>
        </p:nvSpPr>
        <p:spPr/>
        <p:txBody>
          <a:bodyPr/>
          <a:lstStyle/>
          <a:p>
            <a:r>
              <a:rPr lang="en-US" dirty="0"/>
              <a:t>Models Assessment </a:t>
            </a:r>
          </a:p>
        </p:txBody>
      </p:sp>
      <p:sp>
        <p:nvSpPr>
          <p:cNvPr id="3" name="Content Placeholder 2">
            <a:extLst>
              <a:ext uri="{FF2B5EF4-FFF2-40B4-BE49-F238E27FC236}">
                <a16:creationId xmlns:a16="http://schemas.microsoft.com/office/drawing/2014/main" id="{0EB82FD5-989E-4707-8B3A-FABB52A10489}"/>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Based on the above findings the best model is: </a:t>
            </a:r>
            <a:r>
              <a:rPr lang="en-US" b="1" dirty="0" err="1"/>
              <a:t>XGBoost</a:t>
            </a:r>
            <a:endParaRPr lang="en-US" b="1" dirty="0"/>
          </a:p>
        </p:txBody>
      </p:sp>
      <p:graphicFrame>
        <p:nvGraphicFramePr>
          <p:cNvPr id="4" name="Table 4">
            <a:extLst>
              <a:ext uri="{FF2B5EF4-FFF2-40B4-BE49-F238E27FC236}">
                <a16:creationId xmlns:a16="http://schemas.microsoft.com/office/drawing/2014/main" id="{231547AC-3AA0-4164-8B17-8E86EA804370}"/>
              </a:ext>
            </a:extLst>
          </p:cNvPr>
          <p:cNvGraphicFramePr>
            <a:graphicFrameLocks noGrp="1"/>
          </p:cNvGraphicFramePr>
          <p:nvPr>
            <p:extLst>
              <p:ext uri="{D42A27DB-BD31-4B8C-83A1-F6EECF244321}">
                <p14:modId xmlns:p14="http://schemas.microsoft.com/office/powerpoint/2010/main" val="1686291495"/>
              </p:ext>
            </p:extLst>
          </p:nvPr>
        </p:nvGraphicFramePr>
        <p:xfrm>
          <a:off x="1069974" y="1825626"/>
          <a:ext cx="10283825" cy="2919397"/>
        </p:xfrm>
        <a:graphic>
          <a:graphicData uri="http://schemas.openxmlformats.org/drawingml/2006/table">
            <a:tbl>
              <a:tblPr firstRow="1" bandRow="1">
                <a:tableStyleId>{073A0DAA-6AF3-43AB-8588-CEC1D06C72B9}</a:tableStyleId>
              </a:tblPr>
              <a:tblGrid>
                <a:gridCol w="2056765">
                  <a:extLst>
                    <a:ext uri="{9D8B030D-6E8A-4147-A177-3AD203B41FA5}">
                      <a16:colId xmlns:a16="http://schemas.microsoft.com/office/drawing/2014/main" val="3367546823"/>
                    </a:ext>
                  </a:extLst>
                </a:gridCol>
                <a:gridCol w="2056765">
                  <a:extLst>
                    <a:ext uri="{9D8B030D-6E8A-4147-A177-3AD203B41FA5}">
                      <a16:colId xmlns:a16="http://schemas.microsoft.com/office/drawing/2014/main" val="684541418"/>
                    </a:ext>
                  </a:extLst>
                </a:gridCol>
                <a:gridCol w="2056765">
                  <a:extLst>
                    <a:ext uri="{9D8B030D-6E8A-4147-A177-3AD203B41FA5}">
                      <a16:colId xmlns:a16="http://schemas.microsoft.com/office/drawing/2014/main" val="80686866"/>
                    </a:ext>
                  </a:extLst>
                </a:gridCol>
                <a:gridCol w="2056765">
                  <a:extLst>
                    <a:ext uri="{9D8B030D-6E8A-4147-A177-3AD203B41FA5}">
                      <a16:colId xmlns:a16="http://schemas.microsoft.com/office/drawing/2014/main" val="2017248692"/>
                    </a:ext>
                  </a:extLst>
                </a:gridCol>
                <a:gridCol w="2056765">
                  <a:extLst>
                    <a:ext uri="{9D8B030D-6E8A-4147-A177-3AD203B41FA5}">
                      <a16:colId xmlns:a16="http://schemas.microsoft.com/office/drawing/2014/main" val="2167168438"/>
                    </a:ext>
                  </a:extLst>
                </a:gridCol>
              </a:tblGrid>
              <a:tr h="385140">
                <a:tc rowSpan="2">
                  <a:txBody>
                    <a:bodyPr/>
                    <a:lstStyle/>
                    <a:p>
                      <a:pPr algn="ctr">
                        <a:lnSpc>
                          <a:spcPct val="200000"/>
                        </a:lnSpc>
                      </a:pPr>
                      <a:r>
                        <a:rPr lang="en-US" dirty="0"/>
                        <a:t>Model</a:t>
                      </a:r>
                    </a:p>
                  </a:txBody>
                  <a:tcPr/>
                </a:tc>
                <a:tc gridSpan="2">
                  <a:txBody>
                    <a:bodyPr/>
                    <a:lstStyle/>
                    <a:p>
                      <a:pPr algn="ctr"/>
                      <a:r>
                        <a:rPr lang="en-US" sz="2000" kern="1200" dirty="0">
                          <a:effectLst/>
                        </a:rPr>
                        <a:t>MSE Values</a:t>
                      </a:r>
                      <a:endParaRPr lang="en-US" sz="2000" dirty="0"/>
                    </a:p>
                  </a:txBody>
                  <a:tcPr/>
                </a:tc>
                <a:tc hMerge="1">
                  <a:txBody>
                    <a:bodyPr/>
                    <a:lstStyle/>
                    <a:p>
                      <a:endParaRPr lang="en-US" dirty="0"/>
                    </a:p>
                  </a:txBody>
                  <a:tcPr/>
                </a:tc>
                <a:tc gridSpan="2">
                  <a:txBody>
                    <a:bodyPr/>
                    <a:lstStyle/>
                    <a:p>
                      <a:pPr algn="ctr"/>
                      <a:r>
                        <a:rPr lang="en-US" sz="2000" kern="1200" dirty="0">
                          <a:effectLst/>
                        </a:rPr>
                        <a:t>r2 score Values</a:t>
                      </a:r>
                      <a:endParaRPr lang="en-US" sz="2000" dirty="0"/>
                    </a:p>
                  </a:txBody>
                  <a:tcPr/>
                </a:tc>
                <a:tc hMerge="1">
                  <a:txBody>
                    <a:bodyPr/>
                    <a:lstStyle/>
                    <a:p>
                      <a:endParaRPr lang="en-US" dirty="0"/>
                    </a:p>
                  </a:txBody>
                  <a:tcPr/>
                </a:tc>
                <a:extLst>
                  <a:ext uri="{0D108BD9-81ED-4DB2-BD59-A6C34878D82A}">
                    <a16:rowId xmlns:a16="http://schemas.microsoft.com/office/drawing/2014/main" val="998330318"/>
                  </a:ext>
                </a:extLst>
              </a:tr>
              <a:tr h="360451">
                <a:tc vMerge="1">
                  <a:txBody>
                    <a:bodyPr/>
                    <a:lstStyle/>
                    <a:p>
                      <a:endParaRPr lang="en-US" dirty="0"/>
                    </a:p>
                  </a:txBody>
                  <a:tcPr/>
                </a:tc>
                <a:tc>
                  <a:txBody>
                    <a:bodyPr/>
                    <a:lstStyle/>
                    <a:p>
                      <a:pPr marL="0" marR="0" algn="ctr">
                        <a:lnSpc>
                          <a:spcPct val="107000"/>
                        </a:lnSpc>
                        <a:spcBef>
                          <a:spcPts val="0"/>
                        </a:spcBef>
                        <a:spcAft>
                          <a:spcPts val="0"/>
                        </a:spcAft>
                      </a:pPr>
                      <a:r>
                        <a:rPr lang="en-US" sz="2000" dirty="0">
                          <a:effectLst/>
                        </a:rPr>
                        <a:t>Training Set</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2000" dirty="0">
                          <a:effectLst/>
                        </a:rPr>
                        <a:t>Tet Set</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2000" dirty="0">
                          <a:effectLst/>
                        </a:rPr>
                        <a:t>Training Set</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2000" dirty="0">
                          <a:effectLst/>
                        </a:rPr>
                        <a:t>Tet Set</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064659675"/>
                  </a:ext>
                </a:extLst>
              </a:tr>
              <a:tr h="360451">
                <a:tc>
                  <a:txBody>
                    <a:bodyPr/>
                    <a:lstStyle/>
                    <a:p>
                      <a:pPr marL="0" marR="0">
                        <a:lnSpc>
                          <a:spcPct val="107000"/>
                        </a:lnSpc>
                        <a:spcBef>
                          <a:spcPts val="0"/>
                        </a:spcBef>
                        <a:spcAft>
                          <a:spcPts val="0"/>
                        </a:spcAft>
                      </a:pPr>
                      <a:r>
                        <a:rPr lang="en-US" sz="2000">
                          <a:effectLst/>
                        </a:rPr>
                        <a:t>XGBoost</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n-US" sz="2000">
                          <a:effectLst/>
                        </a:rPr>
                        <a:t>0.0053</a:t>
                      </a:r>
                      <a:endParaRPr lang="en-US" sz="2000">
                        <a:effectLst/>
                        <a:latin typeface="Calibri" panose="020F0502020204030204" pitchFamily="34" charset="0"/>
                        <a:cs typeface="Arial" panose="020B0604020202020204" pitchFamily="34" charset="0"/>
                      </a:endParaRPr>
                    </a:p>
                  </a:txBody>
                  <a:tcPr marL="68580" marR="68580" marT="0" marB="0"/>
                </a:tc>
                <a:tc>
                  <a:txBody>
                    <a:bodyPr/>
                    <a:lstStyle/>
                    <a:p>
                      <a:r>
                        <a:rPr lang="en-US" sz="2000">
                          <a:effectLst/>
                        </a:rPr>
                        <a:t>0.0075</a:t>
                      </a:r>
                      <a:endParaRPr lang="en-US" sz="2000">
                        <a:effectLst/>
                        <a:latin typeface="Calibri" panose="020F0502020204030204" pitchFamily="34" charset="0"/>
                        <a:cs typeface="Arial" panose="020B0604020202020204" pitchFamily="34" charset="0"/>
                      </a:endParaRPr>
                    </a:p>
                  </a:txBody>
                  <a:tcPr marL="68580" marR="68580" marT="0" marB="0"/>
                </a:tc>
                <a:tc>
                  <a:txBody>
                    <a:bodyPr/>
                    <a:lstStyle/>
                    <a:p>
                      <a:r>
                        <a:rPr lang="en-US" sz="2000">
                          <a:effectLst/>
                        </a:rPr>
                        <a:t>0.8629</a:t>
                      </a:r>
                      <a:endParaRPr lang="en-US" sz="2000">
                        <a:effectLst/>
                        <a:latin typeface="Calibri" panose="020F0502020204030204" pitchFamily="34" charset="0"/>
                        <a:cs typeface="Arial" panose="020B0604020202020204" pitchFamily="34" charset="0"/>
                      </a:endParaRPr>
                    </a:p>
                  </a:txBody>
                  <a:tcPr marL="68580" marR="68580" marT="0" marB="0"/>
                </a:tc>
                <a:tc>
                  <a:txBody>
                    <a:bodyPr/>
                    <a:lstStyle/>
                    <a:p>
                      <a:r>
                        <a:rPr lang="en-US" sz="2000">
                          <a:effectLst/>
                        </a:rPr>
                        <a:t>0.8045</a:t>
                      </a:r>
                      <a:endParaRPr lang="en-US" sz="2000">
                        <a:effectLst/>
                        <a:latin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627119368"/>
                  </a:ext>
                </a:extLst>
              </a:tr>
              <a:tr h="360451">
                <a:tc>
                  <a:txBody>
                    <a:bodyPr/>
                    <a:lstStyle/>
                    <a:p>
                      <a:pPr marL="0" marR="0">
                        <a:lnSpc>
                          <a:spcPct val="107000"/>
                        </a:lnSpc>
                        <a:spcBef>
                          <a:spcPts val="0"/>
                        </a:spcBef>
                        <a:spcAft>
                          <a:spcPts val="0"/>
                        </a:spcAft>
                      </a:pPr>
                      <a:r>
                        <a:rPr lang="en-US" sz="2000">
                          <a:effectLst/>
                        </a:rPr>
                        <a:t>Ridge</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n-US" sz="2000">
                          <a:effectLst/>
                        </a:rPr>
                        <a:t>0.0100</a:t>
                      </a:r>
                      <a:endParaRPr lang="en-US" sz="2000">
                        <a:effectLst/>
                        <a:latin typeface="Calibri" panose="020F0502020204030204" pitchFamily="34" charset="0"/>
                        <a:cs typeface="Arial" panose="020B0604020202020204" pitchFamily="34" charset="0"/>
                      </a:endParaRPr>
                    </a:p>
                  </a:txBody>
                  <a:tcPr marL="68580" marR="68580" marT="0" marB="0"/>
                </a:tc>
                <a:tc>
                  <a:txBody>
                    <a:bodyPr/>
                    <a:lstStyle/>
                    <a:p>
                      <a:r>
                        <a:rPr lang="en-US" sz="2000">
                          <a:effectLst/>
                        </a:rPr>
                        <a:t>0.0098</a:t>
                      </a:r>
                      <a:endParaRPr lang="en-US" sz="2000">
                        <a:effectLst/>
                        <a:latin typeface="Calibri" panose="020F0502020204030204" pitchFamily="34" charset="0"/>
                        <a:cs typeface="Arial" panose="020B0604020202020204" pitchFamily="34" charset="0"/>
                      </a:endParaRPr>
                    </a:p>
                  </a:txBody>
                  <a:tcPr marL="68580" marR="68580" marT="0" marB="0"/>
                </a:tc>
                <a:tc>
                  <a:txBody>
                    <a:bodyPr/>
                    <a:lstStyle/>
                    <a:p>
                      <a:r>
                        <a:rPr lang="en-US" sz="2000">
                          <a:effectLst/>
                        </a:rPr>
                        <a:t>0.7428</a:t>
                      </a:r>
                      <a:endParaRPr lang="en-US" sz="2000">
                        <a:effectLst/>
                        <a:latin typeface="Calibri" panose="020F0502020204030204" pitchFamily="34" charset="0"/>
                        <a:cs typeface="Arial" panose="020B0604020202020204" pitchFamily="34" charset="0"/>
                      </a:endParaRPr>
                    </a:p>
                  </a:txBody>
                  <a:tcPr marL="68580" marR="68580" marT="0" marB="0"/>
                </a:tc>
                <a:tc>
                  <a:txBody>
                    <a:bodyPr/>
                    <a:lstStyle/>
                    <a:p>
                      <a:r>
                        <a:rPr lang="en-US" sz="2000">
                          <a:effectLst/>
                        </a:rPr>
                        <a:t>0.7513</a:t>
                      </a:r>
                      <a:endParaRPr lang="en-US" sz="2000">
                        <a:effectLst/>
                        <a:latin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067685596"/>
                  </a:ext>
                </a:extLst>
              </a:tr>
              <a:tr h="360451">
                <a:tc>
                  <a:txBody>
                    <a:bodyPr/>
                    <a:lstStyle/>
                    <a:p>
                      <a:pPr marL="0" marR="0">
                        <a:lnSpc>
                          <a:spcPct val="107000"/>
                        </a:lnSpc>
                        <a:spcBef>
                          <a:spcPts val="0"/>
                        </a:spcBef>
                        <a:spcAft>
                          <a:spcPts val="0"/>
                        </a:spcAft>
                      </a:pPr>
                      <a:r>
                        <a:rPr lang="en-US" sz="2000" dirty="0">
                          <a:effectLst/>
                        </a:rPr>
                        <a:t>Lasso</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n-US" sz="2000">
                          <a:effectLst/>
                        </a:rPr>
                        <a:t>0.0101</a:t>
                      </a:r>
                      <a:endParaRPr lang="en-US" sz="2000">
                        <a:effectLst/>
                        <a:latin typeface="Calibri" panose="020F0502020204030204" pitchFamily="34" charset="0"/>
                        <a:cs typeface="Arial" panose="020B0604020202020204" pitchFamily="34" charset="0"/>
                      </a:endParaRPr>
                    </a:p>
                  </a:txBody>
                  <a:tcPr marL="68580" marR="68580" marT="0" marB="0"/>
                </a:tc>
                <a:tc>
                  <a:txBody>
                    <a:bodyPr/>
                    <a:lstStyle/>
                    <a:p>
                      <a:r>
                        <a:rPr lang="en-US" sz="2000">
                          <a:effectLst/>
                        </a:rPr>
                        <a:t>0.0097</a:t>
                      </a:r>
                      <a:endParaRPr lang="en-US" sz="2000">
                        <a:effectLst/>
                        <a:latin typeface="Calibri" panose="020F0502020204030204" pitchFamily="34" charset="0"/>
                        <a:cs typeface="Arial" panose="020B0604020202020204" pitchFamily="34" charset="0"/>
                      </a:endParaRPr>
                    </a:p>
                  </a:txBody>
                  <a:tcPr marL="68580" marR="68580" marT="0" marB="0"/>
                </a:tc>
                <a:tc>
                  <a:txBody>
                    <a:bodyPr/>
                    <a:lstStyle/>
                    <a:p>
                      <a:r>
                        <a:rPr lang="en-US" sz="2000">
                          <a:effectLst/>
                        </a:rPr>
                        <a:t>0.7401</a:t>
                      </a:r>
                      <a:endParaRPr lang="en-US" sz="2000">
                        <a:effectLst/>
                        <a:latin typeface="Calibri" panose="020F0502020204030204" pitchFamily="34" charset="0"/>
                        <a:cs typeface="Arial" panose="020B0604020202020204" pitchFamily="34" charset="0"/>
                      </a:endParaRPr>
                    </a:p>
                  </a:txBody>
                  <a:tcPr marL="68580" marR="68580" marT="0" marB="0"/>
                </a:tc>
                <a:tc>
                  <a:txBody>
                    <a:bodyPr/>
                    <a:lstStyle/>
                    <a:p>
                      <a:r>
                        <a:rPr lang="en-US" sz="2000">
                          <a:effectLst/>
                        </a:rPr>
                        <a:t>0.7527</a:t>
                      </a:r>
                      <a:endParaRPr lang="en-US" sz="2000">
                        <a:effectLst/>
                        <a:latin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030192764"/>
                  </a:ext>
                </a:extLst>
              </a:tr>
              <a:tr h="360451">
                <a:tc>
                  <a:txBody>
                    <a:bodyPr/>
                    <a:lstStyle/>
                    <a:p>
                      <a:pPr marL="0" marR="0">
                        <a:lnSpc>
                          <a:spcPct val="107000"/>
                        </a:lnSpc>
                        <a:spcBef>
                          <a:spcPts val="0"/>
                        </a:spcBef>
                        <a:spcAft>
                          <a:spcPts val="0"/>
                        </a:spcAft>
                      </a:pPr>
                      <a:r>
                        <a:rPr lang="en-US" sz="2000" dirty="0">
                          <a:effectLst/>
                        </a:rPr>
                        <a:t>MLR</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000">
                          <a:effectLst/>
                        </a:rPr>
                        <a:t>0.0100  </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000">
                          <a:effectLst/>
                        </a:rPr>
                        <a:t>0.0097  </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000">
                          <a:effectLst/>
                        </a:rPr>
                        <a:t>0.7425  </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000" dirty="0">
                          <a:effectLst/>
                        </a:rPr>
                        <a:t>0.7525  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6102833"/>
                  </a:ext>
                </a:extLst>
              </a:tr>
              <a:tr h="360451">
                <a:tc>
                  <a:txBody>
                    <a:bodyPr/>
                    <a:lstStyle/>
                    <a:p>
                      <a:pPr marL="0" marR="0">
                        <a:lnSpc>
                          <a:spcPct val="107000"/>
                        </a:lnSpc>
                        <a:spcBef>
                          <a:spcPts val="0"/>
                        </a:spcBef>
                        <a:spcAft>
                          <a:spcPts val="0"/>
                        </a:spcAft>
                      </a:pPr>
                      <a:r>
                        <a:rPr lang="en-US" sz="2000" dirty="0">
                          <a:effectLst/>
                        </a:rPr>
                        <a:t>SVR (Linear)</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n-US" sz="2000">
                          <a:effectLst/>
                        </a:rPr>
                        <a:t>0.0354</a:t>
                      </a:r>
                      <a:endParaRPr lang="en-US" sz="2000">
                        <a:effectLst/>
                        <a:latin typeface="Calibri" panose="020F0502020204030204" pitchFamily="34" charset="0"/>
                        <a:cs typeface="Arial" panose="020B0604020202020204" pitchFamily="34" charset="0"/>
                      </a:endParaRPr>
                    </a:p>
                  </a:txBody>
                  <a:tcPr marL="68580" marR="68580" marT="0" marB="0"/>
                </a:tc>
                <a:tc>
                  <a:txBody>
                    <a:bodyPr/>
                    <a:lstStyle/>
                    <a:p>
                      <a:r>
                        <a:rPr lang="en-US" sz="2000">
                          <a:effectLst/>
                        </a:rPr>
                        <a:t>0.0355</a:t>
                      </a:r>
                      <a:endParaRPr lang="en-US" sz="2000">
                        <a:effectLst/>
                        <a:latin typeface="Calibri" panose="020F0502020204030204" pitchFamily="34" charset="0"/>
                        <a:cs typeface="Arial" panose="020B0604020202020204" pitchFamily="34" charset="0"/>
                      </a:endParaRPr>
                    </a:p>
                  </a:txBody>
                  <a:tcPr marL="68580" marR="68580" marT="0" marB="0"/>
                </a:tc>
                <a:tc>
                  <a:txBody>
                    <a:bodyPr/>
                    <a:lstStyle/>
                    <a:p>
                      <a:r>
                        <a:rPr lang="en-US" sz="2000">
                          <a:effectLst/>
                        </a:rPr>
                        <a:t>0.0883</a:t>
                      </a:r>
                      <a:endParaRPr lang="en-US" sz="2000">
                        <a:effectLst/>
                        <a:latin typeface="Calibri" panose="020F0502020204030204" pitchFamily="34" charset="0"/>
                        <a:cs typeface="Arial" panose="020B0604020202020204" pitchFamily="34" charset="0"/>
                      </a:endParaRPr>
                    </a:p>
                  </a:txBody>
                  <a:tcPr marL="68580" marR="68580" marT="0" marB="0"/>
                </a:tc>
                <a:tc>
                  <a:txBody>
                    <a:bodyPr/>
                    <a:lstStyle/>
                    <a:p>
                      <a:r>
                        <a:rPr lang="en-US" sz="2000">
                          <a:effectLst/>
                        </a:rPr>
                        <a:t>0.0985</a:t>
                      </a:r>
                      <a:endParaRPr lang="en-US" sz="2000">
                        <a:effectLst/>
                        <a:latin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545465145"/>
                  </a:ext>
                </a:extLst>
              </a:tr>
              <a:tr h="360451">
                <a:tc>
                  <a:txBody>
                    <a:bodyPr/>
                    <a:lstStyle/>
                    <a:p>
                      <a:pPr marL="0" marR="0">
                        <a:lnSpc>
                          <a:spcPct val="107000"/>
                        </a:lnSpc>
                        <a:spcBef>
                          <a:spcPts val="0"/>
                        </a:spcBef>
                        <a:spcAft>
                          <a:spcPts val="0"/>
                        </a:spcAft>
                      </a:pPr>
                      <a:r>
                        <a:rPr lang="en-US" sz="2000" dirty="0">
                          <a:effectLst/>
                        </a:rPr>
                        <a:t>SVR (RBF)</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n-US" sz="2000">
                          <a:effectLst/>
                        </a:rPr>
                        <a:t>0.0079</a:t>
                      </a:r>
                      <a:endParaRPr lang="en-US" sz="2000">
                        <a:effectLst/>
                        <a:latin typeface="Calibri" panose="020F0502020204030204" pitchFamily="34" charset="0"/>
                        <a:cs typeface="Arial" panose="020B0604020202020204" pitchFamily="34" charset="0"/>
                      </a:endParaRPr>
                    </a:p>
                  </a:txBody>
                  <a:tcPr marL="68580" marR="68580" marT="0" marB="0"/>
                </a:tc>
                <a:tc>
                  <a:txBody>
                    <a:bodyPr/>
                    <a:lstStyle/>
                    <a:p>
                      <a:r>
                        <a:rPr lang="en-US" sz="2000" dirty="0">
                          <a:effectLst/>
                        </a:rPr>
                        <a:t>0.0394</a:t>
                      </a:r>
                      <a:endParaRPr lang="en-US" sz="2000" dirty="0">
                        <a:effectLst/>
                        <a:latin typeface="Calibri" panose="020F0502020204030204" pitchFamily="34" charset="0"/>
                        <a:cs typeface="Arial" panose="020B0604020202020204" pitchFamily="34" charset="0"/>
                      </a:endParaRPr>
                    </a:p>
                  </a:txBody>
                  <a:tcPr marL="68580" marR="68580" marT="0" marB="0"/>
                </a:tc>
                <a:tc>
                  <a:txBody>
                    <a:bodyPr/>
                    <a:lstStyle/>
                    <a:p>
                      <a:r>
                        <a:rPr lang="en-US" sz="2000">
                          <a:effectLst/>
                        </a:rPr>
                        <a:t>0.7950</a:t>
                      </a:r>
                      <a:endParaRPr lang="en-US" sz="2000">
                        <a:effectLst/>
                        <a:latin typeface="Calibri" panose="020F0502020204030204" pitchFamily="34" charset="0"/>
                        <a:cs typeface="Arial" panose="020B0604020202020204" pitchFamily="34" charset="0"/>
                      </a:endParaRPr>
                    </a:p>
                  </a:txBody>
                  <a:tcPr marL="68580" marR="68580" marT="0" marB="0"/>
                </a:tc>
                <a:tc>
                  <a:txBody>
                    <a:bodyPr/>
                    <a:lstStyle/>
                    <a:p>
                      <a:r>
                        <a:rPr lang="en-US" sz="2000" dirty="0">
                          <a:effectLst/>
                        </a:rPr>
                        <a:t>-0.0004</a:t>
                      </a:r>
                      <a:endParaRPr lang="en-US" sz="2000" dirty="0">
                        <a:effectLst/>
                        <a:latin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86051231"/>
                  </a:ext>
                </a:extLst>
              </a:tr>
            </a:tbl>
          </a:graphicData>
        </a:graphic>
      </p:graphicFrame>
    </p:spTree>
    <p:extLst>
      <p:ext uri="{BB962C8B-B14F-4D97-AF65-F5344CB8AC3E}">
        <p14:creationId xmlns:p14="http://schemas.microsoft.com/office/powerpoint/2010/main" val="3826893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AEC4C-A697-48D7-9F72-2D24C07DC271}"/>
              </a:ext>
            </a:extLst>
          </p:cNvPr>
          <p:cNvSpPr>
            <a:spLocks noGrp="1"/>
          </p:cNvSpPr>
          <p:nvPr>
            <p:ph type="title"/>
          </p:nvPr>
        </p:nvSpPr>
        <p:spPr/>
        <p:txBody>
          <a:bodyPr/>
          <a:lstStyle/>
          <a:p>
            <a:r>
              <a:rPr lang="en-US" dirty="0" err="1"/>
              <a:t>XGBoost</a:t>
            </a:r>
            <a:r>
              <a:rPr lang="en-US" dirty="0"/>
              <a:t> Model</a:t>
            </a:r>
          </a:p>
        </p:txBody>
      </p:sp>
      <p:sp>
        <p:nvSpPr>
          <p:cNvPr id="3" name="Content Placeholder 2">
            <a:extLst>
              <a:ext uri="{FF2B5EF4-FFF2-40B4-BE49-F238E27FC236}">
                <a16:creationId xmlns:a16="http://schemas.microsoft.com/office/drawing/2014/main" id="{71A2DE92-0969-46D0-92A4-C244BD2DDDD8}"/>
              </a:ext>
            </a:extLst>
          </p:cNvPr>
          <p:cNvSpPr>
            <a:spLocks noGrp="1"/>
          </p:cNvSpPr>
          <p:nvPr>
            <p:ph idx="1"/>
          </p:nvPr>
        </p:nvSpPr>
        <p:spPr/>
        <p:txBody>
          <a:bodyPr/>
          <a:lstStyle/>
          <a:p>
            <a:pPr lvl="0"/>
            <a:r>
              <a:rPr lang="en-US" dirty="0"/>
              <a:t>Due to the nature of the scorecard data there’s significant amount of missing/suppressed values and outliers.</a:t>
            </a:r>
          </a:p>
          <a:p>
            <a:pPr lvl="0"/>
            <a:endParaRPr lang="en-US" dirty="0"/>
          </a:p>
          <a:p>
            <a:r>
              <a:rPr lang="en-US" dirty="0" err="1"/>
              <a:t>XGboost</a:t>
            </a:r>
            <a:r>
              <a:rPr lang="en-US" dirty="0"/>
              <a:t> algorithm is the best model as it is invariant to outliers and can handle missing values by default, it is also has built in regularization which prevents the model from overfitting.</a:t>
            </a:r>
          </a:p>
        </p:txBody>
      </p:sp>
    </p:spTree>
    <p:extLst>
      <p:ext uri="{BB962C8B-B14F-4D97-AF65-F5344CB8AC3E}">
        <p14:creationId xmlns:p14="http://schemas.microsoft.com/office/powerpoint/2010/main" val="2453278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65A62-C5FB-431E-B862-461D341E5983}"/>
              </a:ext>
            </a:extLst>
          </p:cNvPr>
          <p:cNvSpPr>
            <a:spLocks noGrp="1"/>
          </p:cNvSpPr>
          <p:nvPr>
            <p:ph type="title"/>
          </p:nvPr>
        </p:nvSpPr>
        <p:spPr>
          <a:xfrm>
            <a:off x="544902" y="0"/>
            <a:ext cx="6442494" cy="819509"/>
          </a:xfrm>
        </p:spPr>
        <p:txBody>
          <a:bodyPr/>
          <a:lstStyle/>
          <a:p>
            <a:r>
              <a:rPr lang="en-US" dirty="0"/>
              <a:t>Deployment Workflow</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4552" y="819509"/>
            <a:ext cx="7797417" cy="5796951"/>
          </a:xfrm>
          <a:prstGeom prst="rect">
            <a:avLst/>
          </a:prstGeom>
        </p:spPr>
      </p:pic>
    </p:spTree>
    <p:extLst>
      <p:ext uri="{BB962C8B-B14F-4D97-AF65-F5344CB8AC3E}">
        <p14:creationId xmlns:p14="http://schemas.microsoft.com/office/powerpoint/2010/main" val="1356456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7FF67-FD3E-46B8-B64D-33A33F263285}"/>
              </a:ext>
            </a:extLst>
          </p:cNvPr>
          <p:cNvSpPr>
            <a:spLocks noGrp="1"/>
          </p:cNvSpPr>
          <p:nvPr>
            <p:ph type="title"/>
          </p:nvPr>
        </p:nvSpPr>
        <p:spPr/>
        <p:txBody>
          <a:bodyPr/>
          <a:lstStyle/>
          <a:p>
            <a:r>
              <a:rPr lang="en-US" dirty="0"/>
              <a:t>Deployment Workflow</a:t>
            </a:r>
          </a:p>
        </p:txBody>
      </p:sp>
      <p:sp>
        <p:nvSpPr>
          <p:cNvPr id="3" name="Content Placeholder 2">
            <a:extLst>
              <a:ext uri="{FF2B5EF4-FFF2-40B4-BE49-F238E27FC236}">
                <a16:creationId xmlns:a16="http://schemas.microsoft.com/office/drawing/2014/main" id="{E36F427F-22B2-4981-BA00-45AF2FA6DBAF}"/>
              </a:ext>
            </a:extLst>
          </p:cNvPr>
          <p:cNvSpPr>
            <a:spLocks noGrp="1"/>
          </p:cNvSpPr>
          <p:nvPr>
            <p:ph idx="1"/>
          </p:nvPr>
        </p:nvSpPr>
        <p:spPr/>
        <p:txBody>
          <a:bodyPr>
            <a:normAutofit/>
          </a:bodyPr>
          <a:lstStyle/>
          <a:p>
            <a:pPr lvl="0"/>
            <a:r>
              <a:rPr lang="en-US" dirty="0"/>
              <a:t>Azkaban scheduler triggers Sqoop cluster every 15 min</a:t>
            </a:r>
          </a:p>
          <a:p>
            <a:pPr lvl="0"/>
            <a:endParaRPr lang="en-US" dirty="0"/>
          </a:p>
          <a:p>
            <a:pPr lvl="0"/>
            <a:r>
              <a:rPr lang="en-US" dirty="0"/>
              <a:t>Sqoop cluster ingests the data from My SQL and saves it to HDFS</a:t>
            </a:r>
          </a:p>
          <a:p>
            <a:pPr lvl="0"/>
            <a:endParaRPr lang="en-US" dirty="0"/>
          </a:p>
          <a:p>
            <a:pPr lvl="0"/>
            <a:r>
              <a:rPr lang="en-US" dirty="0" err="1"/>
              <a:t>PySpark</a:t>
            </a:r>
            <a:r>
              <a:rPr lang="en-US" dirty="0"/>
              <a:t> application (triggered by Azkaban) drills the data from HDFS, executes training using “</a:t>
            </a:r>
            <a:r>
              <a:rPr lang="en-US" dirty="0" err="1"/>
              <a:t>XGBoost</a:t>
            </a:r>
            <a:r>
              <a:rPr lang="en-US" dirty="0"/>
              <a:t>” and saves the model</a:t>
            </a:r>
          </a:p>
          <a:p>
            <a:pPr lvl="0"/>
            <a:endParaRPr lang="en-US" dirty="0"/>
          </a:p>
          <a:p>
            <a:pPr lvl="0"/>
            <a:r>
              <a:rPr lang="en-US" dirty="0"/>
              <a:t>Flask listener listen to the model updates, then redeploy the updated model to Flask API </a:t>
            </a:r>
          </a:p>
          <a:p>
            <a:endParaRPr lang="en-US" dirty="0"/>
          </a:p>
        </p:txBody>
      </p:sp>
    </p:spTree>
    <p:extLst>
      <p:ext uri="{BB962C8B-B14F-4D97-AF65-F5344CB8AC3E}">
        <p14:creationId xmlns:p14="http://schemas.microsoft.com/office/powerpoint/2010/main" val="3133292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71E64-F49F-4FE8-BD58-88C0D99C3393}"/>
              </a:ext>
            </a:extLst>
          </p:cNvPr>
          <p:cNvSpPr>
            <a:spLocks noGrp="1"/>
          </p:cNvSpPr>
          <p:nvPr>
            <p:ph type="title"/>
          </p:nvPr>
        </p:nvSpPr>
        <p:spPr/>
        <p:txBody>
          <a:bodyPr/>
          <a:lstStyle/>
          <a:p>
            <a:r>
              <a:rPr lang="en-US" dirty="0"/>
              <a:t>End User Application</a:t>
            </a:r>
          </a:p>
        </p:txBody>
      </p:sp>
      <p:sp>
        <p:nvSpPr>
          <p:cNvPr id="3" name="Content Placeholder 2">
            <a:extLst>
              <a:ext uri="{FF2B5EF4-FFF2-40B4-BE49-F238E27FC236}">
                <a16:creationId xmlns:a16="http://schemas.microsoft.com/office/drawing/2014/main" id="{06BE6AFD-BE64-4E3E-9948-EDB5CD80B918}"/>
              </a:ext>
            </a:extLst>
          </p:cNvPr>
          <p:cNvSpPr>
            <a:spLocks noGrp="1"/>
          </p:cNvSpPr>
          <p:nvPr>
            <p:ph idx="1"/>
          </p:nvPr>
        </p:nvSpPr>
        <p:spPr/>
        <p:txBody>
          <a:bodyPr/>
          <a:lstStyle/>
          <a:p>
            <a:r>
              <a:rPr lang="en-US" dirty="0"/>
              <a:t>The user fills the information about the institute in question and press on Build Models</a:t>
            </a:r>
          </a:p>
          <a:p>
            <a:endParaRPr lang="en-US" dirty="0"/>
          </a:p>
        </p:txBody>
      </p:sp>
      <p:pic>
        <p:nvPicPr>
          <p:cNvPr id="9" name="Picture 8">
            <a:extLst>
              <a:ext uri="{FF2B5EF4-FFF2-40B4-BE49-F238E27FC236}">
                <a16:creationId xmlns:a16="http://schemas.microsoft.com/office/drawing/2014/main" id="{80E7F3F4-52A6-481E-9539-016C396E1C96}"/>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372224" y="2847976"/>
            <a:ext cx="4981573" cy="33289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a:extLst>
              <a:ext uri="{FF2B5EF4-FFF2-40B4-BE49-F238E27FC236}">
                <a16:creationId xmlns:a16="http://schemas.microsoft.com/office/drawing/2014/main" id="{323C854F-DA34-463B-B6AA-B81A88CF0330}"/>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838200" y="2847975"/>
            <a:ext cx="4886325" cy="33289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69950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530CB-3B6B-484C-96DB-167574B718B0}"/>
              </a:ext>
            </a:extLst>
          </p:cNvPr>
          <p:cNvSpPr>
            <a:spLocks noGrp="1"/>
          </p:cNvSpPr>
          <p:nvPr>
            <p:ph type="title"/>
          </p:nvPr>
        </p:nvSpPr>
        <p:spPr/>
        <p:txBody>
          <a:bodyPr/>
          <a:lstStyle/>
          <a:p>
            <a:r>
              <a:rPr lang="en-US" dirty="0"/>
              <a:t>End User Application</a:t>
            </a:r>
          </a:p>
        </p:txBody>
      </p:sp>
      <p:sp>
        <p:nvSpPr>
          <p:cNvPr id="5" name="Text Placeholder 4">
            <a:extLst>
              <a:ext uri="{FF2B5EF4-FFF2-40B4-BE49-F238E27FC236}">
                <a16:creationId xmlns:a16="http://schemas.microsoft.com/office/drawing/2014/main" id="{BFB34093-4D1C-496A-B55E-300D107D6A0E}"/>
              </a:ext>
            </a:extLst>
          </p:cNvPr>
          <p:cNvSpPr>
            <a:spLocks noGrp="1"/>
          </p:cNvSpPr>
          <p:nvPr>
            <p:ph sz="half" idx="1"/>
          </p:nvPr>
        </p:nvSpPr>
        <p:spPr/>
        <p:txBody>
          <a:bodyPr/>
          <a:lstStyle/>
          <a:p>
            <a:r>
              <a:rPr lang="en-US" dirty="0"/>
              <a:t>The Flask API computes the predicted value based on our model and returns it</a:t>
            </a:r>
          </a:p>
          <a:p>
            <a:endParaRPr lang="en-US" dirty="0"/>
          </a:p>
          <a:p>
            <a:r>
              <a:rPr lang="en-US" dirty="0"/>
              <a:t>Then the user gets the probability of repayment </a:t>
            </a:r>
          </a:p>
          <a:p>
            <a:pPr marL="0" indent="0">
              <a:buNone/>
            </a:pPr>
            <a:r>
              <a:rPr lang="en-US" dirty="0"/>
              <a:t>(</a:t>
            </a:r>
            <a:r>
              <a:rPr lang="en-US" i="1" dirty="0"/>
              <a:t>if a student took a loan and got enrolled in this institute, the probability of repayment is the result</a:t>
            </a:r>
            <a:r>
              <a:rPr lang="en-US" dirty="0"/>
              <a:t>)</a:t>
            </a:r>
          </a:p>
          <a:p>
            <a:endParaRPr lang="en-US" dirty="0"/>
          </a:p>
          <a:p>
            <a:endParaRPr lang="en-US" dirty="0"/>
          </a:p>
        </p:txBody>
      </p:sp>
      <p:sp>
        <p:nvSpPr>
          <p:cNvPr id="7" name="Content Placeholder 6">
            <a:extLst>
              <a:ext uri="{FF2B5EF4-FFF2-40B4-BE49-F238E27FC236}">
                <a16:creationId xmlns:a16="http://schemas.microsoft.com/office/drawing/2014/main" id="{F42FA5C8-E66C-4CF5-AB79-30C39D22EF59}"/>
              </a:ext>
            </a:extLst>
          </p:cNvPr>
          <p:cNvSpPr>
            <a:spLocks noGrp="1"/>
          </p:cNvSpPr>
          <p:nvPr>
            <p:ph sz="half" idx="2"/>
          </p:nvPr>
        </p:nvSpPr>
        <p:spPr/>
        <p:txBody>
          <a:bodyPr/>
          <a:lstStyle/>
          <a:p>
            <a:endParaRPr lang="en-US"/>
          </a:p>
        </p:txBody>
      </p:sp>
      <p:pic>
        <p:nvPicPr>
          <p:cNvPr id="4" name="Picture 3">
            <a:extLst>
              <a:ext uri="{FF2B5EF4-FFF2-40B4-BE49-F238E27FC236}">
                <a16:creationId xmlns:a16="http://schemas.microsoft.com/office/drawing/2014/main" id="{FE5DC4BC-24C4-42B4-9D4C-470D95AC5A4C}"/>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172200" y="1825625"/>
            <a:ext cx="5181600" cy="43513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Oval 7">
            <a:extLst>
              <a:ext uri="{FF2B5EF4-FFF2-40B4-BE49-F238E27FC236}">
                <a16:creationId xmlns:a16="http://schemas.microsoft.com/office/drawing/2014/main" id="{20627BA9-4D16-4D1D-A618-6430FA2B7A4E}"/>
              </a:ext>
            </a:extLst>
          </p:cNvPr>
          <p:cNvSpPr/>
          <p:nvPr/>
        </p:nvSpPr>
        <p:spPr>
          <a:xfrm>
            <a:off x="6457950" y="2466975"/>
            <a:ext cx="1619250" cy="504825"/>
          </a:xfrm>
          <a:prstGeom prst="ellipse">
            <a:avLst/>
          </a:prstGeom>
          <a:noFill/>
          <a:ln w="28575">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94066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2DCD3-A96E-4302-AACC-82ADF7558357}"/>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A686377E-288B-4E0D-8E13-61E84A3C29D0}"/>
              </a:ext>
            </a:extLst>
          </p:cNvPr>
          <p:cNvSpPr>
            <a:spLocks noGrp="1"/>
          </p:cNvSpPr>
          <p:nvPr>
            <p:ph idx="1"/>
          </p:nvPr>
        </p:nvSpPr>
        <p:spPr/>
        <p:txBody>
          <a:bodyPr>
            <a:normAutofit lnSpcReduction="10000"/>
          </a:bodyPr>
          <a:lstStyle/>
          <a:p>
            <a:r>
              <a:rPr lang="en-US" dirty="0">
                <a:hlinkClick r:id="rId2"/>
              </a:rPr>
              <a:t>https://collegescorecard.ed.gov/data/</a:t>
            </a:r>
            <a:endParaRPr lang="en-US" dirty="0"/>
          </a:p>
          <a:p>
            <a:r>
              <a:rPr lang="en-US" dirty="0">
                <a:hlinkClick r:id="rId3"/>
              </a:rPr>
              <a:t>https://www.kaggle.com/kaggle/college-scorecard</a:t>
            </a:r>
            <a:endParaRPr lang="en-US" dirty="0"/>
          </a:p>
          <a:p>
            <a:r>
              <a:rPr lang="en-US" dirty="0">
                <a:hlinkClick r:id="rId4"/>
              </a:rPr>
              <a:t>https://github.com/benhamner/us-college-scorecard</a:t>
            </a:r>
            <a:endParaRPr lang="en-US" dirty="0"/>
          </a:p>
          <a:p>
            <a:r>
              <a:rPr lang="en-US" dirty="0">
                <a:hlinkClick r:id="rId5"/>
              </a:rPr>
              <a:t>https://www.kaggle.com/apollostar/which-college-is-best-for-you/report</a:t>
            </a:r>
            <a:endParaRPr lang="en-US" dirty="0"/>
          </a:p>
          <a:p>
            <a:r>
              <a:rPr lang="en-US" dirty="0">
                <a:hlinkClick r:id="rId6"/>
              </a:rPr>
              <a:t>https://www.kaggle.com/apollostar/which-college-is-best-for-you-part2/report</a:t>
            </a:r>
            <a:endParaRPr lang="en-US" dirty="0"/>
          </a:p>
          <a:p>
            <a:r>
              <a:rPr lang="en-US" dirty="0">
                <a:hlinkClick r:id="rId7"/>
              </a:rPr>
              <a:t>https://rpubs.com/random_Island/education-loan-repayment</a:t>
            </a:r>
            <a:endParaRPr lang="en-US" dirty="0"/>
          </a:p>
          <a:p>
            <a:r>
              <a:rPr lang="en-US" dirty="0">
                <a:hlinkClick r:id="rId8"/>
              </a:rPr>
              <a:t>https://www.americanprogress.org/issues/education-postsecondary/reports/2016/12/19/295187/sharing-the-risk/</a:t>
            </a:r>
            <a:endParaRPr lang="en-US" dirty="0"/>
          </a:p>
        </p:txBody>
      </p:sp>
    </p:spTree>
    <p:extLst>
      <p:ext uri="{BB962C8B-B14F-4D97-AF65-F5344CB8AC3E}">
        <p14:creationId xmlns:p14="http://schemas.microsoft.com/office/powerpoint/2010/main" val="2216122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491E7B6-C738-4E38-934D-4ADF7B4F25A8}"/>
              </a:ext>
            </a:extLst>
          </p:cNvPr>
          <p:cNvSpPr>
            <a:spLocks noGrp="1"/>
          </p:cNvSpPr>
          <p:nvPr>
            <p:ph type="subTitle" idx="1"/>
          </p:nvPr>
        </p:nvSpPr>
        <p:spPr>
          <a:xfrm>
            <a:off x="466725" y="371475"/>
            <a:ext cx="11191875" cy="6124575"/>
          </a:xfrm>
        </p:spPr>
        <p:txBody>
          <a:bodyPr/>
          <a:lstStyle/>
          <a:p>
            <a:pPr algn="l"/>
            <a:endParaRPr lang="en-US" dirty="0"/>
          </a:p>
          <a:p>
            <a:pPr marL="342900" indent="-342900" algn="l">
              <a:buFont typeface="Arial" panose="020B0604020202020204" pitchFamily="34" charset="0"/>
              <a:buChar char="•"/>
            </a:pPr>
            <a:r>
              <a:rPr lang="en-US" dirty="0"/>
              <a:t>Project Name: </a:t>
            </a:r>
          </a:p>
          <a:p>
            <a:pPr marL="800100" lvl="1" indent="-342900" algn="l">
              <a:buFont typeface="Wingdings" panose="05000000000000000000" pitchFamily="2" charset="2"/>
              <a:buChar char="Ø"/>
            </a:pPr>
            <a:r>
              <a:rPr lang="en-US" dirty="0"/>
              <a:t>Educational Loans Repayment</a:t>
            </a:r>
          </a:p>
          <a:p>
            <a:pPr marL="800100" lvl="1"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Group:</a:t>
            </a:r>
          </a:p>
          <a:p>
            <a:pPr marL="800100" lvl="1" indent="-342900" algn="l">
              <a:buFont typeface="Wingdings" panose="05000000000000000000" pitchFamily="2" charset="2"/>
              <a:buChar char="Ø"/>
            </a:pPr>
            <a:r>
              <a:rPr lang="en-US" dirty="0"/>
              <a:t>Miners</a:t>
            </a:r>
          </a:p>
          <a:p>
            <a:pPr marL="800100" lvl="1"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Team Members:</a:t>
            </a:r>
          </a:p>
          <a:p>
            <a:pPr marL="914400" lvl="1" indent="-457200" algn="l">
              <a:buFont typeface="+mj-lt"/>
              <a:buAutoNum type="arabicPeriod"/>
            </a:pPr>
            <a:r>
              <a:rPr lang="en-US" dirty="0"/>
              <a:t>Heba Saad</a:t>
            </a:r>
          </a:p>
          <a:p>
            <a:pPr marL="914400" lvl="1" indent="-457200" algn="l">
              <a:buFont typeface="+mj-lt"/>
              <a:buAutoNum type="arabicPeriod"/>
            </a:pPr>
            <a:r>
              <a:rPr lang="en-US" dirty="0" err="1"/>
              <a:t>HebatAllah</a:t>
            </a:r>
            <a:r>
              <a:rPr lang="en-US" dirty="0"/>
              <a:t> Zakaria</a:t>
            </a:r>
          </a:p>
          <a:p>
            <a:pPr marL="914400" lvl="1" indent="-457200" algn="l">
              <a:buFont typeface="+mj-lt"/>
              <a:buAutoNum type="arabicPeriod"/>
            </a:pPr>
            <a:r>
              <a:rPr lang="en-US" dirty="0"/>
              <a:t>Usama </a:t>
            </a:r>
            <a:r>
              <a:rPr lang="en-US" dirty="0" err="1"/>
              <a:t>Atteya</a:t>
            </a:r>
            <a:endParaRPr lang="en-US" dirty="0"/>
          </a:p>
          <a:p>
            <a:pPr marL="914400" lvl="1" indent="-457200" algn="l">
              <a:buFont typeface="+mj-lt"/>
              <a:buAutoNum type="arabicPeriod"/>
            </a:pPr>
            <a:r>
              <a:rPr lang="en-US" dirty="0"/>
              <a:t>Yehia Atef </a:t>
            </a:r>
            <a:r>
              <a:rPr lang="en-US" dirty="0" err="1"/>
              <a:t>Dorgham</a:t>
            </a:r>
            <a:endParaRPr lang="en-US" dirty="0"/>
          </a:p>
        </p:txBody>
      </p:sp>
    </p:spTree>
    <p:extLst>
      <p:ext uri="{BB962C8B-B14F-4D97-AF65-F5344CB8AC3E}">
        <p14:creationId xmlns:p14="http://schemas.microsoft.com/office/powerpoint/2010/main" val="284658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7B85C-D385-4447-8C64-08FCE36F92EE}"/>
              </a:ext>
            </a:extLst>
          </p:cNvPr>
          <p:cNvSpPr>
            <a:spLocks noGrp="1"/>
          </p:cNvSpPr>
          <p:nvPr>
            <p:ph type="title"/>
          </p:nvPr>
        </p:nvSpPr>
        <p:spPr/>
        <p:txBody>
          <a:bodyPr/>
          <a:lstStyle/>
          <a:p>
            <a:r>
              <a:rPr lang="en-US" dirty="0"/>
              <a:t>Use Case &amp; Problem Description</a:t>
            </a:r>
          </a:p>
        </p:txBody>
      </p:sp>
      <p:sp>
        <p:nvSpPr>
          <p:cNvPr id="3" name="Content Placeholder 2">
            <a:extLst>
              <a:ext uri="{FF2B5EF4-FFF2-40B4-BE49-F238E27FC236}">
                <a16:creationId xmlns:a16="http://schemas.microsoft.com/office/drawing/2014/main" id="{6597500A-BA87-4425-9F10-02CEDA1B675D}"/>
              </a:ext>
            </a:extLst>
          </p:cNvPr>
          <p:cNvSpPr>
            <a:spLocks noGrp="1"/>
          </p:cNvSpPr>
          <p:nvPr>
            <p:ph idx="1"/>
          </p:nvPr>
        </p:nvSpPr>
        <p:spPr/>
        <p:txBody>
          <a:bodyPr>
            <a:normAutofit fontScale="92500" lnSpcReduction="20000"/>
          </a:bodyPr>
          <a:lstStyle/>
          <a:p>
            <a:r>
              <a:rPr lang="en-US" dirty="0"/>
              <a:t>Most students during their college education incur significant amount of debt, their debt can vary from one college to the other also their repayment rates, many factors influence the debt and its repayment as well.</a:t>
            </a:r>
          </a:p>
          <a:p>
            <a:endParaRPr lang="en-US" dirty="0"/>
          </a:p>
          <a:p>
            <a:r>
              <a:rPr lang="en-US" dirty="0"/>
              <a:t>In an effort to make educational investments less speculative, the US Department of Education has matched information from the student financial aid system with federal tax returns to create the College Scorecard dataset.</a:t>
            </a:r>
          </a:p>
          <a:p>
            <a:endParaRPr lang="en-US" dirty="0"/>
          </a:p>
          <a:p>
            <a:r>
              <a:rPr lang="en-US" dirty="0"/>
              <a:t>Our objective is to use this dataset to predict students’ ability to repay their educational loans by exploring different institutional features.</a:t>
            </a:r>
          </a:p>
          <a:p>
            <a:endParaRPr lang="en-US" dirty="0"/>
          </a:p>
        </p:txBody>
      </p:sp>
    </p:spTree>
    <p:extLst>
      <p:ext uri="{BB962C8B-B14F-4D97-AF65-F5344CB8AC3E}">
        <p14:creationId xmlns:p14="http://schemas.microsoft.com/office/powerpoint/2010/main" val="2081061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C3F22-8B15-4466-96D5-3CF8F1FF9F4C}"/>
              </a:ext>
            </a:extLst>
          </p:cNvPr>
          <p:cNvSpPr>
            <a:spLocks noGrp="1"/>
          </p:cNvSpPr>
          <p:nvPr>
            <p:ph type="title"/>
          </p:nvPr>
        </p:nvSpPr>
        <p:spPr/>
        <p:txBody>
          <a:bodyPr/>
          <a:lstStyle/>
          <a:p>
            <a:r>
              <a:rPr lang="en-US" dirty="0"/>
              <a:t>Benefit for End users</a:t>
            </a:r>
          </a:p>
        </p:txBody>
      </p:sp>
      <p:sp>
        <p:nvSpPr>
          <p:cNvPr id="3" name="Content Placeholder 2">
            <a:extLst>
              <a:ext uri="{FF2B5EF4-FFF2-40B4-BE49-F238E27FC236}">
                <a16:creationId xmlns:a16="http://schemas.microsoft.com/office/drawing/2014/main" id="{3C217D7B-52B8-4779-AE2F-93D29A46AE16}"/>
              </a:ext>
            </a:extLst>
          </p:cNvPr>
          <p:cNvSpPr>
            <a:spLocks noGrp="1"/>
          </p:cNvSpPr>
          <p:nvPr>
            <p:ph idx="1"/>
          </p:nvPr>
        </p:nvSpPr>
        <p:spPr/>
        <p:txBody>
          <a:bodyPr/>
          <a:lstStyle/>
          <a:p>
            <a:r>
              <a:rPr lang="en-US" dirty="0"/>
              <a:t>The proposed predictive model will aid the decision makers of the US government to minimize the risk of bad debts.</a:t>
            </a:r>
          </a:p>
          <a:p>
            <a:r>
              <a:rPr lang="en-US" dirty="0"/>
              <a:t>Also it will put the power in the hands of students and families to compare colleges and see a better vision on how many graduates at a particular school are able to pay back their student loans.</a:t>
            </a:r>
          </a:p>
          <a:p>
            <a:r>
              <a:rPr lang="en-US" dirty="0"/>
              <a:t>The ability to pay back students loans is generally a good indicator of how well colleges and universities are preparing their graduates for the job market.</a:t>
            </a:r>
          </a:p>
        </p:txBody>
      </p:sp>
    </p:spTree>
    <p:extLst>
      <p:ext uri="{BB962C8B-B14F-4D97-AF65-F5344CB8AC3E}">
        <p14:creationId xmlns:p14="http://schemas.microsoft.com/office/powerpoint/2010/main" val="2008668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51D18-8BAF-400D-A965-98950209E8E5}"/>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A5DF8413-ACA4-4184-B1CB-504921689A29}"/>
              </a:ext>
            </a:extLst>
          </p:cNvPr>
          <p:cNvSpPr>
            <a:spLocks noGrp="1"/>
          </p:cNvSpPr>
          <p:nvPr>
            <p:ph idx="1"/>
          </p:nvPr>
        </p:nvSpPr>
        <p:spPr/>
        <p:txBody>
          <a:bodyPr/>
          <a:lstStyle/>
          <a:p>
            <a:r>
              <a:rPr lang="en-US" dirty="0"/>
              <a:t>US Department of Education (</a:t>
            </a:r>
            <a:r>
              <a:rPr lang="en-US" dirty="0">
                <a:hlinkClick r:id="rId2"/>
              </a:rPr>
              <a:t>https://collegescorecard.ed.gov/data/</a:t>
            </a:r>
            <a:r>
              <a:rPr lang="en-US" dirty="0"/>
              <a:t>)</a:t>
            </a:r>
          </a:p>
          <a:p>
            <a:endParaRPr lang="en-US" dirty="0"/>
          </a:p>
          <a:p>
            <a:r>
              <a:rPr lang="en-US" dirty="0"/>
              <a:t>College Scorecard data are provided through federal reporting from institutions, data on federal financial aid, and tax information. </a:t>
            </a:r>
          </a:p>
          <a:p>
            <a:endParaRPr lang="en-US" dirty="0"/>
          </a:p>
          <a:p>
            <a:r>
              <a:rPr lang="en-US" dirty="0"/>
              <a:t>These data provide insights into the performance of schools that receive federal financial aid dollars, and the outcomes of the students of those schools. </a:t>
            </a:r>
          </a:p>
          <a:p>
            <a:endParaRPr lang="en-US" dirty="0"/>
          </a:p>
        </p:txBody>
      </p:sp>
    </p:spTree>
    <p:extLst>
      <p:ext uri="{BB962C8B-B14F-4D97-AF65-F5344CB8AC3E}">
        <p14:creationId xmlns:p14="http://schemas.microsoft.com/office/powerpoint/2010/main" val="2810356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5605A-0D13-43D1-9C79-93A67B2709FF}"/>
              </a:ext>
            </a:extLst>
          </p:cNvPr>
          <p:cNvSpPr>
            <a:spLocks noGrp="1"/>
          </p:cNvSpPr>
          <p:nvPr>
            <p:ph type="title"/>
          </p:nvPr>
        </p:nvSpPr>
        <p:spPr/>
        <p:txBody>
          <a:bodyPr/>
          <a:lstStyle/>
          <a:p>
            <a:r>
              <a:rPr lang="en-US" dirty="0"/>
              <a:t>Overall model structure &amp; workflow </a:t>
            </a:r>
          </a:p>
        </p:txBody>
      </p:sp>
      <p:pic>
        <p:nvPicPr>
          <p:cNvPr id="4" name="Content Placeholder 3">
            <a:extLst>
              <a:ext uri="{FF2B5EF4-FFF2-40B4-BE49-F238E27FC236}">
                <a16:creationId xmlns:a16="http://schemas.microsoft.com/office/drawing/2014/main" id="{F8196B38-C878-4301-BF02-1F44649BF91F}"/>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71750" y="1690688"/>
            <a:ext cx="6581775" cy="4504448"/>
          </a:xfrm>
          <a:prstGeom prst="rect">
            <a:avLst/>
          </a:prstGeom>
          <a:noFill/>
          <a:ln>
            <a:noFill/>
          </a:ln>
        </p:spPr>
      </p:pic>
    </p:spTree>
    <p:extLst>
      <p:ext uri="{BB962C8B-B14F-4D97-AF65-F5344CB8AC3E}">
        <p14:creationId xmlns:p14="http://schemas.microsoft.com/office/powerpoint/2010/main" val="27529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90280-2EF3-48F3-A385-FB7886418254}"/>
              </a:ext>
            </a:extLst>
          </p:cNvPr>
          <p:cNvSpPr>
            <a:spLocks noGrp="1"/>
          </p:cNvSpPr>
          <p:nvPr>
            <p:ph type="title"/>
          </p:nvPr>
        </p:nvSpPr>
        <p:spPr/>
        <p:txBody>
          <a:bodyPr/>
          <a:lstStyle/>
          <a:p>
            <a:r>
              <a:rPr lang="en-US" dirty="0"/>
              <a:t>Tools &amp; Platforms</a:t>
            </a:r>
          </a:p>
        </p:txBody>
      </p:sp>
      <p:sp>
        <p:nvSpPr>
          <p:cNvPr id="3" name="Content Placeholder 2">
            <a:extLst>
              <a:ext uri="{FF2B5EF4-FFF2-40B4-BE49-F238E27FC236}">
                <a16:creationId xmlns:a16="http://schemas.microsoft.com/office/drawing/2014/main" id="{67434BC2-1534-4591-8FD9-C0574D17CEFF}"/>
              </a:ext>
            </a:extLst>
          </p:cNvPr>
          <p:cNvSpPr>
            <a:spLocks noGrp="1"/>
          </p:cNvSpPr>
          <p:nvPr>
            <p:ph idx="1"/>
          </p:nvPr>
        </p:nvSpPr>
        <p:spPr/>
        <p:txBody>
          <a:bodyPr>
            <a:normAutofit/>
          </a:bodyPr>
          <a:lstStyle/>
          <a:p>
            <a:r>
              <a:rPr lang="en-US" dirty="0"/>
              <a:t>Azkaban</a:t>
            </a:r>
          </a:p>
          <a:p>
            <a:r>
              <a:rPr lang="en-US" dirty="0"/>
              <a:t>My SQL Database</a:t>
            </a:r>
          </a:p>
          <a:p>
            <a:r>
              <a:rPr lang="en-US" dirty="0"/>
              <a:t>Sqoop</a:t>
            </a:r>
          </a:p>
          <a:p>
            <a:r>
              <a:rPr lang="en-US" dirty="0"/>
              <a:t>Hadoop ( HDFS )</a:t>
            </a:r>
          </a:p>
          <a:p>
            <a:r>
              <a:rPr lang="en-US" dirty="0" err="1"/>
              <a:t>PySpark</a:t>
            </a:r>
            <a:endParaRPr lang="en-US" dirty="0"/>
          </a:p>
          <a:p>
            <a:r>
              <a:rPr lang="en-US" dirty="0" err="1"/>
              <a:t>Jupyter</a:t>
            </a:r>
            <a:endParaRPr lang="en-US" dirty="0"/>
          </a:p>
          <a:p>
            <a:r>
              <a:rPr lang="en-US" dirty="0"/>
              <a:t>Flask</a:t>
            </a:r>
          </a:p>
          <a:p>
            <a:r>
              <a:rPr lang="en-US" dirty="0"/>
              <a:t>GitHub repository</a:t>
            </a:r>
          </a:p>
          <a:p>
            <a:endParaRPr lang="en-US" dirty="0"/>
          </a:p>
        </p:txBody>
      </p:sp>
    </p:spTree>
    <p:extLst>
      <p:ext uri="{BB962C8B-B14F-4D97-AF65-F5344CB8AC3E}">
        <p14:creationId xmlns:p14="http://schemas.microsoft.com/office/powerpoint/2010/main" val="3025599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2EC7D-FB3C-42CE-8B2B-ED4DD6FAABC5}"/>
              </a:ext>
            </a:extLst>
          </p:cNvPr>
          <p:cNvSpPr>
            <a:spLocks noGrp="1"/>
          </p:cNvSpPr>
          <p:nvPr>
            <p:ph type="title"/>
          </p:nvPr>
        </p:nvSpPr>
        <p:spPr/>
        <p:txBody>
          <a:bodyPr/>
          <a:lstStyle/>
          <a:p>
            <a:r>
              <a:rPr lang="en-US" dirty="0"/>
              <a:t>Data Exploration and Preparation</a:t>
            </a:r>
          </a:p>
        </p:txBody>
      </p:sp>
      <p:sp>
        <p:nvSpPr>
          <p:cNvPr id="3" name="Content Placeholder 2">
            <a:extLst>
              <a:ext uri="{FF2B5EF4-FFF2-40B4-BE49-F238E27FC236}">
                <a16:creationId xmlns:a16="http://schemas.microsoft.com/office/drawing/2014/main" id="{D8A54030-EF5F-4748-A7EA-C95A2CF82F76}"/>
              </a:ext>
            </a:extLst>
          </p:cNvPr>
          <p:cNvSpPr>
            <a:spLocks noGrp="1"/>
          </p:cNvSpPr>
          <p:nvPr>
            <p:ph idx="1"/>
          </p:nvPr>
        </p:nvSpPr>
        <p:spPr/>
        <p:txBody>
          <a:bodyPr/>
          <a:lstStyle/>
          <a:p>
            <a:r>
              <a:rPr lang="en-US" dirty="0"/>
              <a:t>Correlation</a:t>
            </a:r>
          </a:p>
          <a:p>
            <a:r>
              <a:rPr lang="en-US" dirty="0"/>
              <a:t>Null values detection</a:t>
            </a:r>
          </a:p>
          <a:p>
            <a:r>
              <a:rPr lang="en-US" dirty="0"/>
              <a:t>Outliers detection</a:t>
            </a:r>
          </a:p>
          <a:p>
            <a:r>
              <a:rPr lang="en-US" dirty="0"/>
              <a:t>Handling data encrypted or masked due to privacy issue</a:t>
            </a:r>
          </a:p>
          <a:p>
            <a:r>
              <a:rPr lang="en-US" dirty="0"/>
              <a:t>Handling Null/Nan values (Imputation with Mean / Median)</a:t>
            </a:r>
          </a:p>
          <a:p>
            <a:r>
              <a:rPr lang="en-US" dirty="0"/>
              <a:t>Categorical variables encoding (One-Hot Encoder)</a:t>
            </a:r>
          </a:p>
          <a:p>
            <a:pPr marL="0" indent="0">
              <a:buNone/>
            </a:pPr>
            <a:endParaRPr lang="en-US" dirty="0"/>
          </a:p>
        </p:txBody>
      </p:sp>
    </p:spTree>
    <p:extLst>
      <p:ext uri="{BB962C8B-B14F-4D97-AF65-F5344CB8AC3E}">
        <p14:creationId xmlns:p14="http://schemas.microsoft.com/office/powerpoint/2010/main" val="1284759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BF3A7-90CD-4445-B503-61B553E4EF6D}"/>
              </a:ext>
            </a:extLst>
          </p:cNvPr>
          <p:cNvSpPr>
            <a:spLocks noGrp="1"/>
          </p:cNvSpPr>
          <p:nvPr>
            <p:ph type="title"/>
          </p:nvPr>
        </p:nvSpPr>
        <p:spPr/>
        <p:txBody>
          <a:bodyPr/>
          <a:lstStyle/>
          <a:p>
            <a:r>
              <a:rPr lang="en-US" dirty="0"/>
              <a:t>Modeling Techniques</a:t>
            </a:r>
          </a:p>
        </p:txBody>
      </p:sp>
      <p:sp>
        <p:nvSpPr>
          <p:cNvPr id="3" name="Content Placeholder 2">
            <a:extLst>
              <a:ext uri="{FF2B5EF4-FFF2-40B4-BE49-F238E27FC236}">
                <a16:creationId xmlns:a16="http://schemas.microsoft.com/office/drawing/2014/main" id="{88411C11-F97F-4D63-83AB-6E7B7CB5FAB4}"/>
              </a:ext>
            </a:extLst>
          </p:cNvPr>
          <p:cNvSpPr>
            <a:spLocks noGrp="1"/>
          </p:cNvSpPr>
          <p:nvPr>
            <p:ph idx="1"/>
          </p:nvPr>
        </p:nvSpPr>
        <p:spPr/>
        <p:txBody>
          <a:bodyPr/>
          <a:lstStyle/>
          <a:p>
            <a:r>
              <a:rPr lang="en-US" dirty="0"/>
              <a:t>The following regression models were selected and assessed:</a:t>
            </a:r>
          </a:p>
          <a:p>
            <a:pPr lvl="1">
              <a:buFont typeface="Courier New" panose="02070309020205020404" pitchFamily="49" charset="0"/>
              <a:buChar char="o"/>
            </a:pPr>
            <a:r>
              <a:rPr lang="en-US" dirty="0"/>
              <a:t>Multiple Linear Regression</a:t>
            </a:r>
          </a:p>
          <a:p>
            <a:pPr lvl="1">
              <a:buFont typeface="Courier New" panose="02070309020205020404" pitchFamily="49" charset="0"/>
              <a:buChar char="o"/>
            </a:pPr>
            <a:r>
              <a:rPr lang="en-US" dirty="0"/>
              <a:t>Ridge</a:t>
            </a:r>
          </a:p>
          <a:p>
            <a:pPr lvl="1">
              <a:buFont typeface="Courier New" panose="02070309020205020404" pitchFamily="49" charset="0"/>
              <a:buChar char="o"/>
            </a:pPr>
            <a:r>
              <a:rPr lang="en-US" dirty="0"/>
              <a:t>Lasso</a:t>
            </a:r>
          </a:p>
          <a:p>
            <a:pPr lvl="1">
              <a:buFont typeface="Courier New" panose="02070309020205020404" pitchFamily="49" charset="0"/>
              <a:buChar char="o"/>
            </a:pPr>
            <a:r>
              <a:rPr lang="en-US" dirty="0" err="1"/>
              <a:t>XGBoost</a:t>
            </a:r>
            <a:endParaRPr lang="en-US" dirty="0"/>
          </a:p>
          <a:p>
            <a:pPr lvl="1">
              <a:buFont typeface="Courier New" panose="02070309020205020404" pitchFamily="49" charset="0"/>
              <a:buChar char="o"/>
            </a:pPr>
            <a:r>
              <a:rPr lang="en-US" dirty="0"/>
              <a:t>SVR ( with two kernels : Linear , and RBF )</a:t>
            </a:r>
          </a:p>
          <a:p>
            <a:pPr lvl="1">
              <a:buFont typeface="Courier New" panose="02070309020205020404" pitchFamily="49" charset="0"/>
              <a:buChar char="o"/>
            </a:pPr>
            <a:endParaRPr lang="en-US" dirty="0"/>
          </a:p>
        </p:txBody>
      </p:sp>
    </p:spTree>
    <p:extLst>
      <p:ext uri="{BB962C8B-B14F-4D97-AF65-F5344CB8AC3E}">
        <p14:creationId xmlns:p14="http://schemas.microsoft.com/office/powerpoint/2010/main" val="32461018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2739</TotalTime>
  <Words>703</Words>
  <Application>Microsoft Office PowerPoint</Application>
  <PresentationFormat>Widescreen</PresentationFormat>
  <Paragraphs>128</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Courier New</vt:lpstr>
      <vt:lpstr>Wingdings</vt:lpstr>
      <vt:lpstr>Office Theme</vt:lpstr>
      <vt:lpstr>Educational Loans Repayment</vt:lpstr>
      <vt:lpstr>PowerPoint Presentation</vt:lpstr>
      <vt:lpstr>Use Case &amp; Problem Description</vt:lpstr>
      <vt:lpstr>Benefit for End users</vt:lpstr>
      <vt:lpstr>Data Sources</vt:lpstr>
      <vt:lpstr>Overall model structure &amp; workflow </vt:lpstr>
      <vt:lpstr>Tools &amp; Platforms</vt:lpstr>
      <vt:lpstr>Data Exploration and Preparation</vt:lpstr>
      <vt:lpstr>Modeling Techniques</vt:lpstr>
      <vt:lpstr>Models Assessment </vt:lpstr>
      <vt:lpstr>XGBoost Model</vt:lpstr>
      <vt:lpstr>Deployment Workflow</vt:lpstr>
      <vt:lpstr>Deployment Workflow</vt:lpstr>
      <vt:lpstr>End User Application</vt:lpstr>
      <vt:lpstr>End User Application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Educational Loans Repayment</dc:title>
  <dc:creator>heba saad</dc:creator>
  <cp:lastModifiedBy>heba saad</cp:lastModifiedBy>
  <cp:revision>46</cp:revision>
  <dcterms:created xsi:type="dcterms:W3CDTF">2019-12-15T12:39:49Z</dcterms:created>
  <dcterms:modified xsi:type="dcterms:W3CDTF">2020-02-14T16:46:42Z</dcterms:modified>
</cp:coreProperties>
</file>