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5" r:id="rId8"/>
    <p:sldId id="266" r:id="rId9"/>
    <p:sldId id="268" r:id="rId10"/>
    <p:sldId id="271" r:id="rId11"/>
    <p:sldId id="273" r:id="rId12"/>
    <p:sldId id="276" r:id="rId13"/>
    <p:sldId id="275" r:id="rId14"/>
    <p:sldId id="27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F30F1-9455-4179-BF36-27F1D750D609}" type="doc">
      <dgm:prSet loTypeId="urn:microsoft.com/office/officeart/2005/8/layout/cycle3" loCatId="cycle" qsTypeId="urn:microsoft.com/office/officeart/2005/8/quickstyle/simple1" qsCatId="simple" csTypeId="urn:microsoft.com/office/officeart/2005/8/colors/accent1_3" csCatId="accent1" phldr="1"/>
      <dgm:spPr/>
      <dgm:t>
        <a:bodyPr/>
        <a:lstStyle/>
        <a:p>
          <a:endParaRPr lang="en-US"/>
        </a:p>
      </dgm:t>
    </dgm:pt>
    <dgm:pt modelId="{5EF91B69-ABD9-46D8-99AF-2DDDC10E7BA8}">
      <dgm:prSet phldrT="[Text]"/>
      <dgm:spPr/>
      <dgm:t>
        <a:bodyPr/>
        <a:lstStyle/>
        <a:p>
          <a:r>
            <a:rPr lang="en-US" dirty="0"/>
            <a:t>Data</a:t>
          </a:r>
        </a:p>
      </dgm:t>
    </dgm:pt>
    <dgm:pt modelId="{876798B8-BF82-4F17-81C8-C9D1978C19A5}" type="parTrans" cxnId="{B0C5F430-1380-4B00-92CF-FE685039EB13}">
      <dgm:prSet/>
      <dgm:spPr/>
      <dgm:t>
        <a:bodyPr/>
        <a:lstStyle/>
        <a:p>
          <a:endParaRPr lang="en-US"/>
        </a:p>
      </dgm:t>
    </dgm:pt>
    <dgm:pt modelId="{A9864E14-BDD6-43D8-A83B-2CB48B885128}" type="sibTrans" cxnId="{B0C5F430-1380-4B00-92CF-FE685039EB13}">
      <dgm:prSet/>
      <dgm:spPr/>
      <dgm:t>
        <a:bodyPr/>
        <a:lstStyle/>
        <a:p>
          <a:endParaRPr lang="en-US"/>
        </a:p>
      </dgm:t>
    </dgm:pt>
    <dgm:pt modelId="{AAC92F31-50D1-4866-B816-2D1883320FDA}">
      <dgm:prSet phldrT="[Text]"/>
      <dgm:spPr/>
      <dgm:t>
        <a:bodyPr/>
        <a:lstStyle/>
        <a:p>
          <a:r>
            <a:rPr lang="en-US" dirty="0"/>
            <a:t>Data Preparation</a:t>
          </a:r>
        </a:p>
      </dgm:t>
    </dgm:pt>
    <dgm:pt modelId="{811F056A-EF57-435F-B280-BBB0F21BED19}" type="parTrans" cxnId="{0077D365-40AB-444A-91E7-28C61CC768FF}">
      <dgm:prSet/>
      <dgm:spPr/>
      <dgm:t>
        <a:bodyPr/>
        <a:lstStyle/>
        <a:p>
          <a:endParaRPr lang="en-US"/>
        </a:p>
      </dgm:t>
    </dgm:pt>
    <dgm:pt modelId="{945BB71B-C6B0-4A2E-B5C1-9FAB2E252D46}" type="sibTrans" cxnId="{0077D365-40AB-444A-91E7-28C61CC768FF}">
      <dgm:prSet/>
      <dgm:spPr/>
      <dgm:t>
        <a:bodyPr/>
        <a:lstStyle/>
        <a:p>
          <a:endParaRPr lang="en-US"/>
        </a:p>
      </dgm:t>
    </dgm:pt>
    <dgm:pt modelId="{F2286D3A-200B-45B5-9B6B-7B22AD1C2FE9}">
      <dgm:prSet phldrT="[Text]"/>
      <dgm:spPr/>
      <dgm:t>
        <a:bodyPr/>
        <a:lstStyle/>
        <a:p>
          <a:r>
            <a:rPr lang="en-US" dirty="0"/>
            <a:t>Modeling</a:t>
          </a:r>
        </a:p>
      </dgm:t>
    </dgm:pt>
    <dgm:pt modelId="{4EA374D4-992A-4C04-AF14-32890AE43284}" type="parTrans" cxnId="{596C63B4-86DF-44F9-8BA8-CE4F14468C08}">
      <dgm:prSet/>
      <dgm:spPr/>
      <dgm:t>
        <a:bodyPr/>
        <a:lstStyle/>
        <a:p>
          <a:endParaRPr lang="en-US"/>
        </a:p>
      </dgm:t>
    </dgm:pt>
    <dgm:pt modelId="{C48D3E99-CBB7-4922-969D-FA6646F0E21F}" type="sibTrans" cxnId="{596C63B4-86DF-44F9-8BA8-CE4F14468C08}">
      <dgm:prSet/>
      <dgm:spPr/>
      <dgm:t>
        <a:bodyPr/>
        <a:lstStyle/>
        <a:p>
          <a:endParaRPr lang="en-US"/>
        </a:p>
      </dgm:t>
    </dgm:pt>
    <dgm:pt modelId="{ADD9BC09-E074-474E-B691-55582CD2E2C7}">
      <dgm:prSet phldrT="[Text]"/>
      <dgm:spPr/>
      <dgm:t>
        <a:bodyPr/>
        <a:lstStyle/>
        <a:p>
          <a:r>
            <a:rPr lang="en-US" dirty="0"/>
            <a:t>Deployment</a:t>
          </a:r>
        </a:p>
      </dgm:t>
    </dgm:pt>
    <dgm:pt modelId="{EF9ABF1F-A678-4436-9B62-0A607B5BA844}" type="parTrans" cxnId="{6E73771F-3F46-4C53-B79B-299F73790FB2}">
      <dgm:prSet/>
      <dgm:spPr/>
      <dgm:t>
        <a:bodyPr/>
        <a:lstStyle/>
        <a:p>
          <a:endParaRPr lang="en-US"/>
        </a:p>
      </dgm:t>
    </dgm:pt>
    <dgm:pt modelId="{831315A3-F9B7-444F-8D7A-B1CDB586CCDD}" type="sibTrans" cxnId="{6E73771F-3F46-4C53-B79B-299F73790FB2}">
      <dgm:prSet>
        <dgm:style>
          <a:lnRef idx="0">
            <a:scrgbClr r="0" g="0" b="0"/>
          </a:lnRef>
          <a:fillRef idx="0">
            <a:scrgbClr r="0" g="0" b="0"/>
          </a:fillRef>
          <a:effectRef idx="0">
            <a:scrgbClr r="0" g="0" b="0"/>
          </a:effectRef>
          <a:fontRef idx="minor">
            <a:schemeClr val="tx1"/>
          </a:fontRef>
        </dgm:style>
      </dgm:prSet>
      <dgm:spPr/>
      <dgm:t>
        <a:bodyPr/>
        <a:lstStyle/>
        <a:p>
          <a:endParaRPr lang="en-US"/>
        </a:p>
      </dgm:t>
    </dgm:pt>
    <dgm:pt modelId="{4D824026-2C80-44A9-BCE9-9A313B7AA558}">
      <dgm:prSet phldrT="[Text]"/>
      <dgm:spPr/>
      <dgm:t>
        <a:bodyPr/>
        <a:lstStyle/>
        <a:p>
          <a:r>
            <a:rPr lang="en-US" dirty="0"/>
            <a:t>Evaluation</a:t>
          </a:r>
        </a:p>
      </dgm:t>
    </dgm:pt>
    <dgm:pt modelId="{022A070A-D184-4CDE-A8DF-7181762D40FA}" type="parTrans" cxnId="{7E526FE2-1630-4376-93DB-60FD20872C1A}">
      <dgm:prSet/>
      <dgm:spPr/>
      <dgm:t>
        <a:bodyPr/>
        <a:lstStyle/>
        <a:p>
          <a:endParaRPr lang="en-US"/>
        </a:p>
      </dgm:t>
    </dgm:pt>
    <dgm:pt modelId="{8501AF72-8CA3-459B-92A4-CCD936322A53}" type="sibTrans" cxnId="{7E526FE2-1630-4376-93DB-60FD20872C1A}">
      <dgm:prSet/>
      <dgm:spPr/>
      <dgm:t>
        <a:bodyPr/>
        <a:lstStyle/>
        <a:p>
          <a:endParaRPr lang="en-US"/>
        </a:p>
      </dgm:t>
    </dgm:pt>
    <dgm:pt modelId="{5FCD8B96-E600-4619-B889-C9A21A640240}" type="pres">
      <dgm:prSet presAssocID="{DD9F30F1-9455-4179-BF36-27F1D750D609}" presName="Name0" presStyleCnt="0">
        <dgm:presLayoutVars>
          <dgm:dir/>
          <dgm:resizeHandles val="exact"/>
        </dgm:presLayoutVars>
      </dgm:prSet>
      <dgm:spPr/>
      <dgm:t>
        <a:bodyPr/>
        <a:lstStyle/>
        <a:p>
          <a:endParaRPr lang="en-US"/>
        </a:p>
      </dgm:t>
    </dgm:pt>
    <dgm:pt modelId="{ECFF2583-0680-46DA-B127-78727EA2465F}" type="pres">
      <dgm:prSet presAssocID="{DD9F30F1-9455-4179-BF36-27F1D750D609}" presName="cycle" presStyleCnt="0"/>
      <dgm:spPr/>
    </dgm:pt>
    <dgm:pt modelId="{0CCEA857-E7C8-4792-AA34-8F0E8E7B7663}" type="pres">
      <dgm:prSet presAssocID="{5EF91B69-ABD9-46D8-99AF-2DDDC10E7BA8}" presName="nodeFirstNode" presStyleLbl="node1" presStyleIdx="0" presStyleCnt="5">
        <dgm:presLayoutVars>
          <dgm:bulletEnabled val="1"/>
        </dgm:presLayoutVars>
      </dgm:prSet>
      <dgm:spPr>
        <a:prstGeom prst="parallelogram">
          <a:avLst/>
        </a:prstGeom>
      </dgm:spPr>
      <dgm:t>
        <a:bodyPr/>
        <a:lstStyle/>
        <a:p>
          <a:endParaRPr lang="en-US"/>
        </a:p>
      </dgm:t>
    </dgm:pt>
    <dgm:pt modelId="{6FC7205F-6AE8-49C7-9553-4D4683B4BC2F}" type="pres">
      <dgm:prSet presAssocID="{A9864E14-BDD6-43D8-A83B-2CB48B885128}" presName="sibTransFirstNode" presStyleLbl="bgShp" presStyleIdx="0" presStyleCnt="1"/>
      <dgm:spPr/>
      <dgm:t>
        <a:bodyPr/>
        <a:lstStyle/>
        <a:p>
          <a:endParaRPr lang="en-US"/>
        </a:p>
      </dgm:t>
    </dgm:pt>
    <dgm:pt modelId="{AE8DAA40-5F26-48AD-B3C8-FE38E606A6F4}" type="pres">
      <dgm:prSet presAssocID="{AAC92F31-50D1-4866-B816-2D1883320FDA}" presName="nodeFollowingNodes" presStyleLbl="node1" presStyleIdx="1" presStyleCnt="5">
        <dgm:presLayoutVars>
          <dgm:bulletEnabled val="1"/>
        </dgm:presLayoutVars>
      </dgm:prSet>
      <dgm:spPr/>
      <dgm:t>
        <a:bodyPr/>
        <a:lstStyle/>
        <a:p>
          <a:endParaRPr lang="en-US"/>
        </a:p>
      </dgm:t>
    </dgm:pt>
    <dgm:pt modelId="{6D4E9B0F-D149-416B-9772-4EDB1350C034}" type="pres">
      <dgm:prSet presAssocID="{F2286D3A-200B-45B5-9B6B-7B22AD1C2FE9}" presName="nodeFollowingNodes" presStyleLbl="node1" presStyleIdx="2" presStyleCnt="5">
        <dgm:presLayoutVars>
          <dgm:bulletEnabled val="1"/>
        </dgm:presLayoutVars>
      </dgm:prSet>
      <dgm:spPr/>
      <dgm:t>
        <a:bodyPr/>
        <a:lstStyle/>
        <a:p>
          <a:endParaRPr lang="en-US"/>
        </a:p>
      </dgm:t>
    </dgm:pt>
    <dgm:pt modelId="{0B87A5EF-A3BB-41D2-90F8-7949725D0E05}" type="pres">
      <dgm:prSet presAssocID="{4D824026-2C80-44A9-BCE9-9A313B7AA558}" presName="nodeFollowingNodes" presStyleLbl="node1" presStyleIdx="3" presStyleCnt="5">
        <dgm:presLayoutVars>
          <dgm:bulletEnabled val="1"/>
        </dgm:presLayoutVars>
      </dgm:prSet>
      <dgm:spPr/>
      <dgm:t>
        <a:bodyPr/>
        <a:lstStyle/>
        <a:p>
          <a:endParaRPr lang="en-US"/>
        </a:p>
      </dgm:t>
    </dgm:pt>
    <dgm:pt modelId="{A9F9EA1C-1D31-418D-A625-C89682CDEF04}" type="pres">
      <dgm:prSet presAssocID="{ADD9BC09-E074-474E-B691-55582CD2E2C7}" presName="nodeFollowingNodes" presStyleLbl="node1" presStyleIdx="4" presStyleCnt="5">
        <dgm:presLayoutVars>
          <dgm:bulletEnabled val="1"/>
        </dgm:presLayoutVars>
      </dgm:prSet>
      <dgm:spPr/>
      <dgm:t>
        <a:bodyPr/>
        <a:lstStyle/>
        <a:p>
          <a:endParaRPr lang="en-US"/>
        </a:p>
      </dgm:t>
    </dgm:pt>
  </dgm:ptLst>
  <dgm:cxnLst>
    <dgm:cxn modelId="{596C63B4-86DF-44F9-8BA8-CE4F14468C08}" srcId="{DD9F30F1-9455-4179-BF36-27F1D750D609}" destId="{F2286D3A-200B-45B5-9B6B-7B22AD1C2FE9}" srcOrd="2" destOrd="0" parTransId="{4EA374D4-992A-4C04-AF14-32890AE43284}" sibTransId="{C48D3E99-CBB7-4922-969D-FA6646F0E21F}"/>
    <dgm:cxn modelId="{9D783297-AC01-4986-904E-EBB7148222E2}" type="presOf" srcId="{F2286D3A-200B-45B5-9B6B-7B22AD1C2FE9}" destId="{6D4E9B0F-D149-416B-9772-4EDB1350C034}" srcOrd="0" destOrd="0" presId="urn:microsoft.com/office/officeart/2005/8/layout/cycle3"/>
    <dgm:cxn modelId="{28A272A7-96B1-44AB-95E6-DA6F342A3108}" type="presOf" srcId="{A9864E14-BDD6-43D8-A83B-2CB48B885128}" destId="{6FC7205F-6AE8-49C7-9553-4D4683B4BC2F}" srcOrd="0" destOrd="0" presId="urn:microsoft.com/office/officeart/2005/8/layout/cycle3"/>
    <dgm:cxn modelId="{7E526FE2-1630-4376-93DB-60FD20872C1A}" srcId="{DD9F30F1-9455-4179-BF36-27F1D750D609}" destId="{4D824026-2C80-44A9-BCE9-9A313B7AA558}" srcOrd="3" destOrd="0" parTransId="{022A070A-D184-4CDE-A8DF-7181762D40FA}" sibTransId="{8501AF72-8CA3-459B-92A4-CCD936322A53}"/>
    <dgm:cxn modelId="{2C905582-FA81-4FE0-9F11-D366A4269824}" type="presOf" srcId="{5EF91B69-ABD9-46D8-99AF-2DDDC10E7BA8}" destId="{0CCEA857-E7C8-4792-AA34-8F0E8E7B7663}" srcOrd="0" destOrd="0" presId="urn:microsoft.com/office/officeart/2005/8/layout/cycle3"/>
    <dgm:cxn modelId="{B0C5F430-1380-4B00-92CF-FE685039EB13}" srcId="{DD9F30F1-9455-4179-BF36-27F1D750D609}" destId="{5EF91B69-ABD9-46D8-99AF-2DDDC10E7BA8}" srcOrd="0" destOrd="0" parTransId="{876798B8-BF82-4F17-81C8-C9D1978C19A5}" sibTransId="{A9864E14-BDD6-43D8-A83B-2CB48B885128}"/>
    <dgm:cxn modelId="{D9EEA8EA-77F3-4E09-9A26-85CAAA5707BC}" type="presOf" srcId="{4D824026-2C80-44A9-BCE9-9A313B7AA558}" destId="{0B87A5EF-A3BB-41D2-90F8-7949725D0E05}" srcOrd="0" destOrd="0" presId="urn:microsoft.com/office/officeart/2005/8/layout/cycle3"/>
    <dgm:cxn modelId="{6E73771F-3F46-4C53-B79B-299F73790FB2}" srcId="{DD9F30F1-9455-4179-BF36-27F1D750D609}" destId="{ADD9BC09-E074-474E-B691-55582CD2E2C7}" srcOrd="4" destOrd="0" parTransId="{EF9ABF1F-A678-4436-9B62-0A607B5BA844}" sibTransId="{831315A3-F9B7-444F-8D7A-B1CDB586CCDD}"/>
    <dgm:cxn modelId="{0FA5BD9D-3E69-4ACA-B3C7-9428809EFD70}" type="presOf" srcId="{AAC92F31-50D1-4866-B816-2D1883320FDA}" destId="{AE8DAA40-5F26-48AD-B3C8-FE38E606A6F4}" srcOrd="0" destOrd="0" presId="urn:microsoft.com/office/officeart/2005/8/layout/cycle3"/>
    <dgm:cxn modelId="{8690C4E2-DBF2-4523-8111-48168BAD3C92}" type="presOf" srcId="{ADD9BC09-E074-474E-B691-55582CD2E2C7}" destId="{A9F9EA1C-1D31-418D-A625-C89682CDEF04}" srcOrd="0" destOrd="0" presId="urn:microsoft.com/office/officeart/2005/8/layout/cycle3"/>
    <dgm:cxn modelId="{0077D365-40AB-444A-91E7-28C61CC768FF}" srcId="{DD9F30F1-9455-4179-BF36-27F1D750D609}" destId="{AAC92F31-50D1-4866-B816-2D1883320FDA}" srcOrd="1" destOrd="0" parTransId="{811F056A-EF57-435F-B280-BBB0F21BED19}" sibTransId="{945BB71B-C6B0-4A2E-B5C1-9FAB2E252D46}"/>
    <dgm:cxn modelId="{CF7CD1F1-FDAC-47D7-8B02-5CB8046EFA59}" type="presOf" srcId="{DD9F30F1-9455-4179-BF36-27F1D750D609}" destId="{5FCD8B96-E600-4619-B889-C9A21A640240}" srcOrd="0" destOrd="0" presId="urn:microsoft.com/office/officeart/2005/8/layout/cycle3"/>
    <dgm:cxn modelId="{3015129B-BD40-4A21-A42C-2B5567856218}" type="presParOf" srcId="{5FCD8B96-E600-4619-B889-C9A21A640240}" destId="{ECFF2583-0680-46DA-B127-78727EA2465F}" srcOrd="0" destOrd="0" presId="urn:microsoft.com/office/officeart/2005/8/layout/cycle3"/>
    <dgm:cxn modelId="{312A8900-5DEC-4395-B086-8DE5AD8B3EC1}" type="presParOf" srcId="{ECFF2583-0680-46DA-B127-78727EA2465F}" destId="{0CCEA857-E7C8-4792-AA34-8F0E8E7B7663}" srcOrd="0" destOrd="0" presId="urn:microsoft.com/office/officeart/2005/8/layout/cycle3"/>
    <dgm:cxn modelId="{28FF783E-F814-47A4-8503-234325EFEFBF}" type="presParOf" srcId="{ECFF2583-0680-46DA-B127-78727EA2465F}" destId="{6FC7205F-6AE8-49C7-9553-4D4683B4BC2F}" srcOrd="1" destOrd="0" presId="urn:microsoft.com/office/officeart/2005/8/layout/cycle3"/>
    <dgm:cxn modelId="{E1CD7D4F-193A-4A13-85AE-0988BF973B5C}" type="presParOf" srcId="{ECFF2583-0680-46DA-B127-78727EA2465F}" destId="{AE8DAA40-5F26-48AD-B3C8-FE38E606A6F4}" srcOrd="2" destOrd="0" presId="urn:microsoft.com/office/officeart/2005/8/layout/cycle3"/>
    <dgm:cxn modelId="{DFB33025-798C-439E-9D62-CD333BB7E531}" type="presParOf" srcId="{ECFF2583-0680-46DA-B127-78727EA2465F}" destId="{6D4E9B0F-D149-416B-9772-4EDB1350C034}" srcOrd="3" destOrd="0" presId="urn:microsoft.com/office/officeart/2005/8/layout/cycle3"/>
    <dgm:cxn modelId="{02BDE848-5786-46BC-8316-A7963A42C1B6}" type="presParOf" srcId="{ECFF2583-0680-46DA-B127-78727EA2465F}" destId="{0B87A5EF-A3BB-41D2-90F8-7949725D0E05}" srcOrd="4" destOrd="0" presId="urn:microsoft.com/office/officeart/2005/8/layout/cycle3"/>
    <dgm:cxn modelId="{08E449D2-8EC8-4832-A3CA-D1AB2E7B56E1}" type="presParOf" srcId="{ECFF2583-0680-46DA-B127-78727EA2465F}" destId="{A9F9EA1C-1D31-418D-A625-C89682CDEF04}" srcOrd="5" destOrd="0" presId="urn:microsoft.com/office/officeart/2005/8/layout/cycle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205F-6AE8-49C7-9553-4D4683B4BC2F}">
      <dsp:nvSpPr>
        <dsp:cNvPr id="0" name=""/>
        <dsp:cNvSpPr/>
      </dsp:nvSpPr>
      <dsp:spPr>
        <a:xfrm>
          <a:off x="3104102" y="-27825"/>
          <a:ext cx="4307394" cy="4307394"/>
        </a:xfrm>
        <a:prstGeom prst="circularArrow">
          <a:avLst>
            <a:gd name="adj1" fmla="val 5544"/>
            <a:gd name="adj2" fmla="val 330680"/>
            <a:gd name="adj3" fmla="val 13736417"/>
            <a:gd name="adj4" fmla="val 1741005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EA857-E7C8-4792-AA34-8F0E8E7B7663}">
      <dsp:nvSpPr>
        <dsp:cNvPr id="0" name=""/>
        <dsp:cNvSpPr/>
      </dsp:nvSpPr>
      <dsp:spPr>
        <a:xfrm>
          <a:off x="4232169" y="1414"/>
          <a:ext cx="2051260" cy="1025630"/>
        </a:xfrm>
        <a:prstGeom prst="parallelogram">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Data</a:t>
          </a:r>
        </a:p>
      </dsp:txBody>
      <dsp:txXfrm>
        <a:off x="4509944" y="140301"/>
        <a:ext cx="1495710" cy="747856"/>
      </dsp:txXfrm>
    </dsp:sp>
    <dsp:sp modelId="{AE8DAA40-5F26-48AD-B3C8-FE38E606A6F4}">
      <dsp:nvSpPr>
        <dsp:cNvPr id="0" name=""/>
        <dsp:cNvSpPr/>
      </dsp:nvSpPr>
      <dsp:spPr>
        <a:xfrm>
          <a:off x="5979109" y="1270641"/>
          <a:ext cx="2051260" cy="1025630"/>
        </a:xfrm>
        <a:prstGeom prst="roundRect">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Data Preparation</a:t>
          </a:r>
        </a:p>
      </dsp:txBody>
      <dsp:txXfrm>
        <a:off x="6029176" y="1320708"/>
        <a:ext cx="1951126" cy="925496"/>
      </dsp:txXfrm>
    </dsp:sp>
    <dsp:sp modelId="{6D4E9B0F-D149-416B-9772-4EDB1350C034}">
      <dsp:nvSpPr>
        <dsp:cNvPr id="0" name=""/>
        <dsp:cNvSpPr/>
      </dsp:nvSpPr>
      <dsp:spPr>
        <a:xfrm>
          <a:off x="5311838" y="3324292"/>
          <a:ext cx="2051260" cy="1025630"/>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Modeling</a:t>
          </a:r>
        </a:p>
      </dsp:txBody>
      <dsp:txXfrm>
        <a:off x="5361905" y="3374359"/>
        <a:ext cx="1951126" cy="925496"/>
      </dsp:txXfrm>
    </dsp:sp>
    <dsp:sp modelId="{0B87A5EF-A3BB-41D2-90F8-7949725D0E05}">
      <dsp:nvSpPr>
        <dsp:cNvPr id="0" name=""/>
        <dsp:cNvSpPr/>
      </dsp:nvSpPr>
      <dsp:spPr>
        <a:xfrm>
          <a:off x="3152501" y="3324292"/>
          <a:ext cx="2051260" cy="1025630"/>
        </a:xfrm>
        <a:prstGeom prst="roundRect">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Evaluation</a:t>
          </a:r>
        </a:p>
      </dsp:txBody>
      <dsp:txXfrm>
        <a:off x="3202568" y="3374359"/>
        <a:ext cx="1951126" cy="925496"/>
      </dsp:txXfrm>
    </dsp:sp>
    <dsp:sp modelId="{A9F9EA1C-1D31-418D-A625-C89682CDEF04}">
      <dsp:nvSpPr>
        <dsp:cNvPr id="0" name=""/>
        <dsp:cNvSpPr/>
      </dsp:nvSpPr>
      <dsp:spPr>
        <a:xfrm>
          <a:off x="2485229" y="1270641"/>
          <a:ext cx="2051260" cy="102563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Deployment</a:t>
          </a:r>
        </a:p>
      </dsp:txBody>
      <dsp:txXfrm>
        <a:off x="2535296" y="1320708"/>
        <a:ext cx="1951126" cy="92549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9A55-AAC0-48BA-8217-2E89DF564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737C7E-9A5F-4631-9A90-C6759D1B4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EF7626C-0BE1-4950-8FF6-98D97C1AE04C}"/>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F9797D48-008B-4F4C-8812-AFB35636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1C11B8-205E-436D-B59F-32680FA5B50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31581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368A3-BCAD-410B-B491-7A7FC5429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CE5B146-156D-41C1-82B9-938240F6B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1CCF0D-67B7-42C4-ACC6-5DDA785B4BB7}"/>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9400922A-E76A-4147-8BCA-3432B636F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475BB1-AA77-43BA-B67F-A70A0D6B80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46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597DB6-F543-4DD6-8BD2-6D9521304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1B00F08-29EE-4204-8A43-43CEDB333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76E71F-1744-458C-90C6-31921C9A6039}"/>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63F50295-5B8D-4167-848E-4EDCFDFE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4CB66C-0DBD-487D-99D1-E9002DD2D6D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91960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9852E-2279-4D2F-B384-37AE9FE8F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DE82F8-9629-4847-B3EC-AA84EE3B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DFB56A-387F-42AA-B1A6-1FA493A0285F}"/>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F3A6901C-A33D-4F16-92B8-CF9D03DA2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2D5493-0761-426C-B807-58151AB1C7EB}"/>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60554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EAEF8-4934-441D-9F9B-BFECAF0F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251986-3334-4F08-8ED0-3CAD7619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9A10837-E335-4D10-8407-A7C3C4AF1562}"/>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B0908EA2-FE9C-49F3-96ED-46B64DA9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FFD0E4-78CE-4C79-B2C3-202991128E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987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CCA07-5FBA-4499-9594-8F5DF0B55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28036E-FA1B-479C-8689-5DA15C00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8C479B8-218E-463B-A8F4-6A0DCF298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957170C-8895-49F1-BBCB-F2CBF622A292}"/>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6" name="Footer Placeholder 5">
            <a:extLst>
              <a:ext uri="{FF2B5EF4-FFF2-40B4-BE49-F238E27FC236}">
                <a16:creationId xmlns:a16="http://schemas.microsoft.com/office/drawing/2014/main" xmlns="" id="{EF2DF467-A199-4526-87D9-1E7FBE433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CFA81-4D2A-434E-97B0-EEB1EBBA9A6C}"/>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52369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F9892-F47C-49BC-BF05-1A81CA1F4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08B371F-8791-42D4-A3E5-04EF52A7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4E8F007-172A-402F-97A7-652D06F63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F5CF8EE-0782-4B70-A32A-77A6E122D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EECD84F-A18D-4D42-B91D-1DDB34ED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2CC6C0E-C801-4E0F-8A80-8EF703FCAC34}"/>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8" name="Footer Placeholder 7">
            <a:extLst>
              <a:ext uri="{FF2B5EF4-FFF2-40B4-BE49-F238E27FC236}">
                <a16:creationId xmlns:a16="http://schemas.microsoft.com/office/drawing/2014/main" xmlns="" id="{FAD4B0B5-8BDF-4F03-97F8-EC763350B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02717E0-0509-4180-A221-8B614F7B3CC8}"/>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194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0C170-94F7-4A34-A039-2F48F0FC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A947BAA-8D6D-4FB7-BFE4-0E0F19F80DA4}"/>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4" name="Footer Placeholder 3">
            <a:extLst>
              <a:ext uri="{FF2B5EF4-FFF2-40B4-BE49-F238E27FC236}">
                <a16:creationId xmlns:a16="http://schemas.microsoft.com/office/drawing/2014/main" xmlns="" id="{83870DE4-5341-4476-ADB6-7A1A3843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659951-9816-45B7-9331-AE0B6D49667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00289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D4CDE2-EAC7-45C0-AA19-B73ADD84F7A3}"/>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3" name="Footer Placeholder 2">
            <a:extLst>
              <a:ext uri="{FF2B5EF4-FFF2-40B4-BE49-F238E27FC236}">
                <a16:creationId xmlns:a16="http://schemas.microsoft.com/office/drawing/2014/main" xmlns="" id="{B7D79954-936C-403B-A630-53CFCAC04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2DB6F29-F44B-49AD-A4EC-269AB4BBA850}"/>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5600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444F8-F305-4890-8A3C-81F4BE773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557835-74AE-4613-B3C9-B83E7FB7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99C5B36-8640-468E-AC26-E8F69C2A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6E5843-5145-4CB8-9530-7DEBFC4B6DF7}"/>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6" name="Footer Placeholder 5">
            <a:extLst>
              <a:ext uri="{FF2B5EF4-FFF2-40B4-BE49-F238E27FC236}">
                <a16:creationId xmlns:a16="http://schemas.microsoft.com/office/drawing/2014/main" xmlns="" id="{52B2297B-FEE5-4EB0-B278-5E175F07E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F13754-EFE8-4937-BB5A-9EDE4F7B893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627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7812D-1F21-4D25-8AD3-2F4F5AB9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8C4CA6-D636-45BE-B38C-F18CFEBF5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5F0FF9-2DF6-4E7F-8077-72D5ED9EC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99BEB2-2537-4098-86A1-2B03FDE956C5}"/>
              </a:ext>
            </a:extLst>
          </p:cNvPr>
          <p:cNvSpPr>
            <a:spLocks noGrp="1"/>
          </p:cNvSpPr>
          <p:nvPr>
            <p:ph type="dt" sz="half" idx="10"/>
          </p:nvPr>
        </p:nvSpPr>
        <p:spPr/>
        <p:txBody>
          <a:bodyPr/>
          <a:lstStyle/>
          <a:p>
            <a:fld id="{88482940-FF35-4572-8E5A-CB20602E0318}" type="datetimeFigureOut">
              <a:rPr lang="en-US" smtClean="0"/>
              <a:t>2/10/2020</a:t>
            </a:fld>
            <a:endParaRPr lang="en-US"/>
          </a:p>
        </p:txBody>
      </p:sp>
      <p:sp>
        <p:nvSpPr>
          <p:cNvPr id="6" name="Footer Placeholder 5">
            <a:extLst>
              <a:ext uri="{FF2B5EF4-FFF2-40B4-BE49-F238E27FC236}">
                <a16:creationId xmlns:a16="http://schemas.microsoft.com/office/drawing/2014/main" xmlns="" id="{33516CF6-8E29-4060-95B6-9165BCBC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C780A1-7F33-4FB2-95A0-C709596E05BD}"/>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06008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53846A-86F2-48A0-A076-110FE1AFD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BFFDF31-4D74-47BD-9F48-C8643F558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B4E7F1-BDBE-4F10-A01C-73E316C7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2940-FF35-4572-8E5A-CB20602E0318}" type="datetimeFigureOut">
              <a:rPr lang="en-US" smtClean="0"/>
              <a:t>2/10/2020</a:t>
            </a:fld>
            <a:endParaRPr lang="en-US"/>
          </a:p>
        </p:txBody>
      </p:sp>
      <p:sp>
        <p:nvSpPr>
          <p:cNvPr id="5" name="Footer Placeholder 4">
            <a:extLst>
              <a:ext uri="{FF2B5EF4-FFF2-40B4-BE49-F238E27FC236}">
                <a16:creationId xmlns:a16="http://schemas.microsoft.com/office/drawing/2014/main" xmlns="" id="{25D4A8EE-E657-4193-95E5-02B89EAA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4944946-F262-401A-91F4-DE67AE6E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D929-B083-4A79-918B-FDFCBF0C2BD4}" type="slidenum">
              <a:rPr lang="en-US" smtClean="0"/>
              <a:t>‹#›</a:t>
            </a:fld>
            <a:endParaRPr lang="en-US"/>
          </a:p>
        </p:txBody>
      </p:sp>
    </p:spTree>
    <p:extLst>
      <p:ext uri="{BB962C8B-B14F-4D97-AF65-F5344CB8AC3E}">
        <p14:creationId xmlns:p14="http://schemas.microsoft.com/office/powerpoint/2010/main" val="36996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mericanprogress.org/issues/education-postsecondary/reports/2016/12/19/295187/sharing-the-risk/" TargetMode="External"/><Relationship Id="rId3" Type="http://schemas.openxmlformats.org/officeDocument/2006/relationships/hyperlink" Target="https://www.kaggle.com/kaggle/college-scorecard" TargetMode="External"/><Relationship Id="rId7" Type="http://schemas.openxmlformats.org/officeDocument/2006/relationships/hyperlink" Target="https://rpubs.com/random_Island/education-loan-repayment"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 Id="rId6" Type="http://schemas.openxmlformats.org/officeDocument/2006/relationships/hyperlink" Target="https://www.kaggle.com/apollostar/which-college-is-best-for-you-part2/report" TargetMode="External"/><Relationship Id="rId5" Type="http://schemas.openxmlformats.org/officeDocument/2006/relationships/hyperlink" Target="https://www.kaggle.com/apollostar/which-college-is-best-for-you/report" TargetMode="External"/><Relationship Id="rId4" Type="http://schemas.openxmlformats.org/officeDocument/2006/relationships/hyperlink" Target="https://github.com/benhamner/us-college-scorec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pPr algn="l"/>
            <a:r>
              <a:rPr lang="en-US" sz="8000" dirty="0"/>
              <a:t>Educational Loans Repayment</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pPr algn="l"/>
            <a:r>
              <a:rPr lang="en-US" sz="2400" dirty="0">
                <a:solidFill>
                  <a:schemeClr val="tx1">
                    <a:lumMod val="85000"/>
                    <a:lumOff val="15000"/>
                  </a:schemeClr>
                </a:solidFill>
              </a:rPr>
              <a:t>Miners Group</a:t>
            </a: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FE4C2-9ED5-4000-BF06-0B80F4B6F24F}"/>
              </a:ext>
            </a:extLst>
          </p:cNvPr>
          <p:cNvSpPr>
            <a:spLocks noGrp="1"/>
          </p:cNvSpPr>
          <p:nvPr>
            <p:ph type="title"/>
          </p:nvPr>
        </p:nvSpPr>
        <p:spPr/>
        <p:txBody>
          <a:bodyPr/>
          <a:lstStyle/>
          <a:p>
            <a:r>
              <a:rPr lang="en-US" dirty="0"/>
              <a:t>Overall model structure &amp; workflow </a:t>
            </a:r>
          </a:p>
        </p:txBody>
      </p:sp>
      <p:graphicFrame>
        <p:nvGraphicFramePr>
          <p:cNvPr id="44" name="Content Placeholder 43">
            <a:extLst>
              <a:ext uri="{FF2B5EF4-FFF2-40B4-BE49-F238E27FC236}">
                <a16:creationId xmlns:a16="http://schemas.microsoft.com/office/drawing/2014/main" xmlns="" id="{0A8127B2-61B3-4A1A-BDAF-9A27FC94BBED}"/>
              </a:ext>
            </a:extLst>
          </p:cNvPr>
          <p:cNvGraphicFramePr>
            <a:graphicFrameLocks noGrp="1"/>
          </p:cNvGraphicFramePr>
          <p:nvPr>
            <p:ph idx="1"/>
            <p:extLst>
              <p:ext uri="{D42A27DB-BD31-4B8C-83A1-F6EECF244321}">
                <p14:modId xmlns:p14="http://schemas.microsoft.com/office/powerpoint/2010/main" val="33150996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87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90280-2EF3-48F3-A385-FB7886418254}"/>
              </a:ext>
            </a:extLst>
          </p:cNvPr>
          <p:cNvSpPr>
            <a:spLocks noGrp="1"/>
          </p:cNvSpPr>
          <p:nvPr>
            <p:ph type="title"/>
          </p:nvPr>
        </p:nvSpPr>
        <p:spPr/>
        <p:txBody>
          <a:bodyPr/>
          <a:lstStyle/>
          <a:p>
            <a:r>
              <a:rPr lang="en-US" dirty="0"/>
              <a:t>Tools </a:t>
            </a:r>
            <a:r>
              <a:rPr lang="en-US" dirty="0" smtClean="0"/>
              <a:t>&amp; Platforms</a:t>
            </a:r>
            <a:endParaRPr lang="en-US" dirty="0"/>
          </a:p>
        </p:txBody>
      </p:sp>
      <p:sp>
        <p:nvSpPr>
          <p:cNvPr id="3" name="Content Placeholder 2">
            <a:extLst>
              <a:ext uri="{FF2B5EF4-FFF2-40B4-BE49-F238E27FC236}">
                <a16:creationId xmlns:a16="http://schemas.microsoft.com/office/drawing/2014/main" xmlns="" id="{67434BC2-1534-4591-8FD9-C0574D17CEFF}"/>
              </a:ext>
            </a:extLst>
          </p:cNvPr>
          <p:cNvSpPr>
            <a:spLocks noGrp="1"/>
          </p:cNvSpPr>
          <p:nvPr>
            <p:ph idx="1"/>
          </p:nvPr>
        </p:nvSpPr>
        <p:spPr/>
        <p:txBody>
          <a:bodyPr>
            <a:normAutofit/>
          </a:bodyPr>
          <a:lstStyle/>
          <a:p>
            <a:r>
              <a:rPr lang="en-US" dirty="0" smtClean="0"/>
              <a:t>Azkaban</a:t>
            </a:r>
          </a:p>
          <a:p>
            <a:r>
              <a:rPr lang="en-US" dirty="0" smtClean="0"/>
              <a:t>My </a:t>
            </a:r>
            <a:r>
              <a:rPr lang="en-US" dirty="0"/>
              <a:t>SQL Database</a:t>
            </a:r>
          </a:p>
          <a:p>
            <a:r>
              <a:rPr lang="en-US" dirty="0"/>
              <a:t>Sqoop</a:t>
            </a:r>
          </a:p>
          <a:p>
            <a:r>
              <a:rPr lang="en-US" dirty="0"/>
              <a:t>Hadoop ( HDFS )</a:t>
            </a:r>
          </a:p>
          <a:p>
            <a:r>
              <a:rPr lang="en-US" dirty="0" err="1"/>
              <a:t>PySpark</a:t>
            </a:r>
            <a:endParaRPr lang="en-US" dirty="0"/>
          </a:p>
          <a:p>
            <a:r>
              <a:rPr lang="en-US" dirty="0" err="1"/>
              <a:t>Jupyter</a:t>
            </a:r>
            <a:endParaRPr lang="en-US" dirty="0"/>
          </a:p>
          <a:p>
            <a:r>
              <a:rPr lang="en-US" dirty="0"/>
              <a:t>Flask</a:t>
            </a:r>
          </a:p>
          <a:p>
            <a:r>
              <a:rPr lang="en-US" dirty="0"/>
              <a:t>GitHub repository</a:t>
            </a:r>
          </a:p>
          <a:p>
            <a:endParaRPr lang="en-US" dirty="0"/>
          </a:p>
        </p:txBody>
      </p:sp>
    </p:spTree>
    <p:extLst>
      <p:ext uri="{BB962C8B-B14F-4D97-AF65-F5344CB8AC3E}">
        <p14:creationId xmlns:p14="http://schemas.microsoft.com/office/powerpoint/2010/main" val="302559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2EC7D-FB3C-42CE-8B2B-ED4DD6FAABC5}"/>
              </a:ext>
            </a:extLst>
          </p:cNvPr>
          <p:cNvSpPr>
            <a:spLocks noGrp="1"/>
          </p:cNvSpPr>
          <p:nvPr>
            <p:ph type="title"/>
          </p:nvPr>
        </p:nvSpPr>
        <p:spPr/>
        <p:txBody>
          <a:bodyPr/>
          <a:lstStyle/>
          <a:p>
            <a:r>
              <a:rPr lang="en-US" dirty="0"/>
              <a:t>Data Exploration and Preparation</a:t>
            </a:r>
          </a:p>
        </p:txBody>
      </p:sp>
      <p:sp>
        <p:nvSpPr>
          <p:cNvPr id="3" name="Content Placeholder 2">
            <a:extLst>
              <a:ext uri="{FF2B5EF4-FFF2-40B4-BE49-F238E27FC236}">
                <a16:creationId xmlns:a16="http://schemas.microsoft.com/office/drawing/2014/main" xmlns="" id="{D8A54030-EF5F-4748-A7EA-C95A2CF82F76}"/>
              </a:ext>
            </a:extLst>
          </p:cNvPr>
          <p:cNvSpPr>
            <a:spLocks noGrp="1"/>
          </p:cNvSpPr>
          <p:nvPr>
            <p:ph idx="1"/>
          </p:nvPr>
        </p:nvSpPr>
        <p:spPr/>
        <p:txBody>
          <a:bodyPr/>
          <a:lstStyle/>
          <a:p>
            <a:r>
              <a:rPr lang="en-US" dirty="0"/>
              <a:t>Correlation</a:t>
            </a:r>
          </a:p>
          <a:p>
            <a:r>
              <a:rPr lang="en-US" dirty="0"/>
              <a:t>Null values detection</a:t>
            </a:r>
          </a:p>
          <a:p>
            <a:r>
              <a:rPr lang="en-US" dirty="0"/>
              <a:t>Outliers detection</a:t>
            </a:r>
          </a:p>
          <a:p>
            <a:r>
              <a:rPr lang="en-US" dirty="0"/>
              <a:t>Handling data encrypted or masked due to privacy issue</a:t>
            </a:r>
          </a:p>
          <a:p>
            <a:r>
              <a:rPr lang="en-US" dirty="0"/>
              <a:t>Handling Null/Nan values </a:t>
            </a:r>
            <a:r>
              <a:rPr lang="en-US" dirty="0" smtClean="0"/>
              <a:t>(Imputation with Mean / Median)</a:t>
            </a:r>
            <a:endParaRPr lang="en-US" dirty="0"/>
          </a:p>
          <a:p>
            <a:r>
              <a:rPr lang="en-US" dirty="0"/>
              <a:t>Categorical variables </a:t>
            </a:r>
            <a:r>
              <a:rPr lang="en-US" dirty="0" smtClean="0"/>
              <a:t>encoding (One-Hot Encoder)</a:t>
            </a:r>
            <a:endParaRPr lang="en-US" dirty="0"/>
          </a:p>
          <a:p>
            <a:pPr marL="0" indent="0">
              <a:buNone/>
            </a:pPr>
            <a:endParaRPr lang="en-US" dirty="0"/>
          </a:p>
        </p:txBody>
      </p:sp>
    </p:spTree>
    <p:extLst>
      <p:ext uri="{BB962C8B-B14F-4D97-AF65-F5344CB8AC3E}">
        <p14:creationId xmlns:p14="http://schemas.microsoft.com/office/powerpoint/2010/main" val="12847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24CA7-2E20-4A0C-9F64-77A6091DEE62}"/>
              </a:ext>
            </a:extLst>
          </p:cNvPr>
          <p:cNvSpPr>
            <a:spLocks noGrp="1"/>
          </p:cNvSpPr>
          <p:nvPr>
            <p:ph type="title"/>
          </p:nvPr>
        </p:nvSpPr>
        <p:spPr/>
        <p:txBody>
          <a:bodyPr/>
          <a:lstStyle/>
          <a:p>
            <a:r>
              <a:rPr lang="en-US" dirty="0"/>
              <a:t>Modeling</a:t>
            </a:r>
          </a:p>
        </p:txBody>
      </p:sp>
      <p:graphicFrame>
        <p:nvGraphicFramePr>
          <p:cNvPr id="4" name="Table 4">
            <a:extLst>
              <a:ext uri="{FF2B5EF4-FFF2-40B4-BE49-F238E27FC236}">
                <a16:creationId xmlns:a16="http://schemas.microsoft.com/office/drawing/2014/main" xmlns="" id="{7601EB8D-7B4F-413E-9F18-9B78F6F0458F}"/>
              </a:ext>
            </a:extLst>
          </p:cNvPr>
          <p:cNvGraphicFramePr>
            <a:graphicFrameLocks noGrp="1"/>
          </p:cNvGraphicFramePr>
          <p:nvPr>
            <p:ph idx="1"/>
            <p:extLst>
              <p:ext uri="{D42A27DB-BD31-4B8C-83A1-F6EECF244321}">
                <p14:modId xmlns:p14="http://schemas.microsoft.com/office/powerpoint/2010/main" val="650571747"/>
              </p:ext>
            </p:extLst>
          </p:nvPr>
        </p:nvGraphicFramePr>
        <p:xfrm>
          <a:off x="838200" y="1825625"/>
          <a:ext cx="10515595" cy="2494280"/>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xmlns="" val="789809358"/>
                    </a:ext>
                  </a:extLst>
                </a:gridCol>
                <a:gridCol w="2103119">
                  <a:extLst>
                    <a:ext uri="{9D8B030D-6E8A-4147-A177-3AD203B41FA5}">
                      <a16:colId xmlns:a16="http://schemas.microsoft.com/office/drawing/2014/main" xmlns="" val="436758790"/>
                    </a:ext>
                  </a:extLst>
                </a:gridCol>
                <a:gridCol w="2103119">
                  <a:extLst>
                    <a:ext uri="{9D8B030D-6E8A-4147-A177-3AD203B41FA5}">
                      <a16:colId xmlns:a16="http://schemas.microsoft.com/office/drawing/2014/main" xmlns="" val="3902827820"/>
                    </a:ext>
                  </a:extLst>
                </a:gridCol>
                <a:gridCol w="1805943">
                  <a:extLst>
                    <a:ext uri="{9D8B030D-6E8A-4147-A177-3AD203B41FA5}">
                      <a16:colId xmlns:a16="http://schemas.microsoft.com/office/drawing/2014/main" xmlns="" val="2631945717"/>
                    </a:ext>
                  </a:extLst>
                </a:gridCol>
                <a:gridCol w="2400295">
                  <a:extLst>
                    <a:ext uri="{9D8B030D-6E8A-4147-A177-3AD203B41FA5}">
                      <a16:colId xmlns:a16="http://schemas.microsoft.com/office/drawing/2014/main" xmlns="" val="2041964866"/>
                    </a:ext>
                  </a:extLst>
                </a:gridCol>
              </a:tblGrid>
              <a:tr h="370840">
                <a:tc>
                  <a:txBody>
                    <a:bodyPr/>
                    <a:lstStyle/>
                    <a:p>
                      <a:r>
                        <a:rPr lang="en-US" dirty="0"/>
                        <a:t>Model</a:t>
                      </a:r>
                    </a:p>
                  </a:txBody>
                  <a:tcPr/>
                </a:tc>
                <a:tc>
                  <a:txBody>
                    <a:bodyPr/>
                    <a:lstStyle/>
                    <a:p>
                      <a:r>
                        <a:rPr lang="en-US" dirty="0"/>
                        <a:t>R2 (train 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R2 (validation set)</a:t>
                      </a:r>
                    </a:p>
                  </a:txBody>
                  <a:tcPr/>
                </a:tc>
                <a:tc>
                  <a:txBody>
                    <a:bodyPr/>
                    <a:lstStyle/>
                    <a:p>
                      <a:r>
                        <a:rPr lang="en-US" dirty="0" smtClean="0"/>
                        <a:t>MSE </a:t>
                      </a:r>
                      <a:r>
                        <a:rPr lang="en-US" dirty="0"/>
                        <a:t>(train set)</a:t>
                      </a:r>
                    </a:p>
                  </a:txBody>
                  <a:tcPr/>
                </a:tc>
                <a:tc>
                  <a:txBody>
                    <a:bodyPr/>
                    <a:lstStyle/>
                    <a:p>
                      <a:r>
                        <a:rPr lang="en-US" dirty="0" smtClean="0"/>
                        <a:t>MSE(validation </a:t>
                      </a:r>
                      <a:r>
                        <a:rPr lang="en-US" dirty="0"/>
                        <a:t>set)</a:t>
                      </a:r>
                    </a:p>
                  </a:txBody>
                  <a:tcPr/>
                </a:tc>
                <a:extLst>
                  <a:ext uri="{0D108BD9-81ED-4DB2-BD59-A6C34878D82A}">
                    <a16:rowId xmlns:a16="http://schemas.microsoft.com/office/drawing/2014/main" xmlns="" val="3349153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XGBoost</a:t>
                      </a:r>
                      <a:r>
                        <a:rPr lang="en-US" dirty="0"/>
                        <a:t> Regression</a:t>
                      </a:r>
                    </a:p>
                  </a:txBody>
                  <a:tcPr/>
                </a:tc>
                <a:tc>
                  <a:txBody>
                    <a:bodyPr/>
                    <a:lstStyle/>
                    <a:p>
                      <a:r>
                        <a:rPr lang="en-US" dirty="0"/>
                        <a:t>0.918</a:t>
                      </a:r>
                    </a:p>
                  </a:txBody>
                  <a:tcPr/>
                </a:tc>
                <a:tc>
                  <a:txBody>
                    <a:bodyPr/>
                    <a:lstStyle/>
                    <a:p>
                      <a:r>
                        <a:rPr lang="en-US" dirty="0"/>
                        <a:t>0.837</a:t>
                      </a:r>
                    </a:p>
                  </a:txBody>
                  <a:tcPr/>
                </a:tc>
                <a:tc>
                  <a:txBody>
                    <a:bodyPr/>
                    <a:lstStyle/>
                    <a:p>
                      <a:r>
                        <a:rPr lang="en-US" dirty="0"/>
                        <a:t>0.003</a:t>
                      </a:r>
                    </a:p>
                  </a:txBody>
                  <a:tcPr/>
                </a:tc>
                <a:tc>
                  <a:txBody>
                    <a:bodyPr/>
                    <a:lstStyle/>
                    <a:p>
                      <a:r>
                        <a:rPr lang="en-US" dirty="0"/>
                        <a:t>0.006</a:t>
                      </a:r>
                    </a:p>
                  </a:txBody>
                  <a:tcPr/>
                </a:tc>
                <a:extLst>
                  <a:ext uri="{0D108BD9-81ED-4DB2-BD59-A6C34878D82A}">
                    <a16:rowId xmlns:a16="http://schemas.microsoft.com/office/drawing/2014/main" xmlns="" val="2670063664"/>
                  </a:ext>
                </a:extLst>
              </a:tr>
              <a:tr h="370840">
                <a:tc>
                  <a:txBody>
                    <a:bodyPr/>
                    <a:lstStyle/>
                    <a:p>
                      <a:r>
                        <a:rPr lang="en-US" dirty="0"/>
                        <a:t>Ridge Regression</a:t>
                      </a:r>
                    </a:p>
                  </a:txBody>
                  <a:tcPr/>
                </a:tc>
                <a:tc>
                  <a:txBody>
                    <a:bodyPr/>
                    <a:lstStyle/>
                    <a:p>
                      <a:r>
                        <a:rPr lang="en-US" dirty="0"/>
                        <a:t>0.74</a:t>
                      </a:r>
                    </a:p>
                  </a:txBody>
                  <a:tcPr/>
                </a:tc>
                <a:tc>
                  <a:txBody>
                    <a:bodyPr/>
                    <a:lstStyle/>
                    <a:p>
                      <a:r>
                        <a:rPr lang="en-US" dirty="0"/>
                        <a:t>0.75</a:t>
                      </a:r>
                    </a:p>
                  </a:txBody>
                  <a:tcPr/>
                </a:tc>
                <a:tc>
                  <a:txBody>
                    <a:bodyPr/>
                    <a:lstStyle/>
                    <a:p>
                      <a:r>
                        <a:rPr lang="en-US" dirty="0"/>
                        <a:t>0.1</a:t>
                      </a:r>
                    </a:p>
                  </a:txBody>
                  <a:tcPr/>
                </a:tc>
                <a:tc>
                  <a:txBody>
                    <a:bodyPr/>
                    <a:lstStyle/>
                    <a:p>
                      <a:r>
                        <a:rPr lang="en-US" dirty="0"/>
                        <a:t>0.099</a:t>
                      </a:r>
                    </a:p>
                  </a:txBody>
                  <a:tcPr/>
                </a:tc>
                <a:extLst>
                  <a:ext uri="{0D108BD9-81ED-4DB2-BD59-A6C34878D82A}">
                    <a16:rowId xmlns:a16="http://schemas.microsoft.com/office/drawing/2014/main" xmlns="" val="17541044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Linear Regression</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582733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30742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Lasso</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565457509"/>
                  </a:ext>
                </a:extLst>
              </a:tr>
            </a:tbl>
          </a:graphicData>
        </a:graphic>
      </p:graphicFrame>
    </p:spTree>
    <p:extLst>
      <p:ext uri="{BB962C8B-B14F-4D97-AF65-F5344CB8AC3E}">
        <p14:creationId xmlns:p14="http://schemas.microsoft.com/office/powerpoint/2010/main" val="71930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65A62-C5FB-431E-B862-461D341E5983}"/>
              </a:ext>
            </a:extLst>
          </p:cNvPr>
          <p:cNvSpPr>
            <a:spLocks noGrp="1"/>
          </p:cNvSpPr>
          <p:nvPr>
            <p:ph type="title"/>
          </p:nvPr>
        </p:nvSpPr>
        <p:spPr>
          <a:xfrm>
            <a:off x="544902" y="0"/>
            <a:ext cx="6442494" cy="819509"/>
          </a:xfrm>
        </p:spPr>
        <p:txBody>
          <a:bodyPr/>
          <a:lstStyle/>
          <a:p>
            <a:r>
              <a:rPr lang="en-US" dirty="0" smtClean="0"/>
              <a:t>Deployment Workflow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52" y="819509"/>
            <a:ext cx="7797417" cy="5796951"/>
          </a:xfrm>
          <a:prstGeom prst="rect">
            <a:avLst/>
          </a:prstGeom>
        </p:spPr>
      </p:pic>
    </p:spTree>
    <p:extLst>
      <p:ext uri="{BB962C8B-B14F-4D97-AF65-F5344CB8AC3E}">
        <p14:creationId xmlns:p14="http://schemas.microsoft.com/office/powerpoint/2010/main" val="135645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2DCD3-A96E-4302-AACC-82ADF75583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A686377E-288B-4E0D-8E13-61E84A3C29D0}"/>
              </a:ext>
            </a:extLst>
          </p:cNvPr>
          <p:cNvSpPr>
            <a:spLocks noGrp="1"/>
          </p:cNvSpPr>
          <p:nvPr>
            <p:ph idx="1"/>
          </p:nvPr>
        </p:nvSpPr>
        <p:spPr/>
        <p:txBody>
          <a:bodyPr>
            <a:normAutofit lnSpcReduction="10000"/>
          </a:bodyPr>
          <a:lstStyle/>
          <a:p>
            <a:r>
              <a:rPr lang="en-US" dirty="0">
                <a:hlinkClick r:id="rId2"/>
              </a:rPr>
              <a:t>https://collegescorecard.ed.gov/data/</a:t>
            </a:r>
            <a:endParaRPr lang="en-US" dirty="0"/>
          </a:p>
          <a:p>
            <a:r>
              <a:rPr lang="en-US" dirty="0">
                <a:hlinkClick r:id="rId3"/>
              </a:rPr>
              <a:t>https://www.kaggle.com/kaggle/college-scorecard</a:t>
            </a:r>
            <a:endParaRPr lang="en-US" dirty="0"/>
          </a:p>
          <a:p>
            <a:r>
              <a:rPr lang="en-US" dirty="0">
                <a:hlinkClick r:id="rId4"/>
              </a:rPr>
              <a:t>https://github.com/benhamner/us-college-scorecard</a:t>
            </a:r>
            <a:endParaRPr lang="en-US" dirty="0"/>
          </a:p>
          <a:p>
            <a:r>
              <a:rPr lang="en-US" dirty="0">
                <a:hlinkClick r:id="rId5"/>
              </a:rPr>
              <a:t>https://www.kaggle.com/apollostar/which-college-is-best-for-you/report</a:t>
            </a:r>
            <a:endParaRPr lang="en-US" dirty="0"/>
          </a:p>
          <a:p>
            <a:r>
              <a:rPr lang="en-US" dirty="0">
                <a:hlinkClick r:id="rId6"/>
              </a:rPr>
              <a:t>https://www.kaggle.com/apollostar/which-college-is-best-for-you-part2/report</a:t>
            </a:r>
            <a:endParaRPr lang="en-US" dirty="0"/>
          </a:p>
          <a:p>
            <a:r>
              <a:rPr lang="en-US" dirty="0">
                <a:hlinkClick r:id="rId7"/>
              </a:rPr>
              <a:t>https://rpubs.com/random_Island/education-loan-repayment</a:t>
            </a:r>
            <a:endParaRPr lang="en-US" dirty="0"/>
          </a:p>
          <a:p>
            <a:r>
              <a:rPr lang="en-US" dirty="0">
                <a:hlinkClick r:id="rId8"/>
              </a:rPr>
              <a:t>https://www.americanprogress.org/issues/education-postsecondary/reports/2016/12/19/295187/sharing-the-risk/</a:t>
            </a:r>
            <a:endParaRPr lang="en-US" dirty="0"/>
          </a:p>
        </p:txBody>
      </p:sp>
    </p:spTree>
    <p:extLst>
      <p:ext uri="{BB962C8B-B14F-4D97-AF65-F5344CB8AC3E}">
        <p14:creationId xmlns:p14="http://schemas.microsoft.com/office/powerpoint/2010/main" val="221612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491E7B6-C738-4E38-934D-4ADF7B4F25A8}"/>
              </a:ext>
            </a:extLst>
          </p:cNvPr>
          <p:cNvSpPr>
            <a:spLocks noGrp="1"/>
          </p:cNvSpPr>
          <p:nvPr>
            <p:ph type="subTitle" idx="1"/>
          </p:nvPr>
        </p:nvSpPr>
        <p:spPr>
          <a:xfrm>
            <a:off x="466725" y="371475"/>
            <a:ext cx="11191875" cy="6124575"/>
          </a:xfrm>
        </p:spPr>
        <p:txBody>
          <a:bodyPr/>
          <a:lstStyle/>
          <a:p>
            <a:pPr algn="l"/>
            <a:endParaRPr lang="en-US" dirty="0"/>
          </a:p>
          <a:p>
            <a:pPr marL="342900" indent="-342900" algn="l">
              <a:buFont typeface="Arial" panose="020B0604020202020204" pitchFamily="34" charset="0"/>
              <a:buChar char="•"/>
            </a:pPr>
            <a:r>
              <a:rPr lang="en-US" dirty="0"/>
              <a:t>Project Name: </a:t>
            </a:r>
          </a:p>
          <a:p>
            <a:pPr marL="800100" lvl="1" indent="-342900" algn="l">
              <a:buFont typeface="Wingdings" panose="05000000000000000000" pitchFamily="2" charset="2"/>
              <a:buChar char="Ø"/>
            </a:pPr>
            <a:r>
              <a:rPr lang="en-US" dirty="0"/>
              <a:t>Educational Loans Repayment</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Group:</a:t>
            </a:r>
          </a:p>
          <a:p>
            <a:pPr marL="800100" lvl="1" indent="-342900" algn="l">
              <a:buFont typeface="Wingdings" panose="05000000000000000000" pitchFamily="2" charset="2"/>
              <a:buChar char="Ø"/>
            </a:pPr>
            <a:r>
              <a:rPr lang="en-US" dirty="0"/>
              <a:t>Miners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Team Members:</a:t>
            </a:r>
          </a:p>
          <a:p>
            <a:pPr marL="914400" lvl="1" indent="-457200" algn="l">
              <a:buFont typeface="+mj-lt"/>
              <a:buAutoNum type="arabicPeriod"/>
            </a:pPr>
            <a:r>
              <a:rPr lang="en-US" dirty="0"/>
              <a:t>Heba Saad Sayed</a:t>
            </a:r>
          </a:p>
          <a:p>
            <a:pPr marL="914400" lvl="1" indent="-457200" algn="l">
              <a:buFont typeface="+mj-lt"/>
              <a:buAutoNum type="arabicPeriod"/>
            </a:pPr>
            <a:r>
              <a:rPr lang="en-US" dirty="0" err="1"/>
              <a:t>HebatAllah</a:t>
            </a:r>
            <a:r>
              <a:rPr lang="en-US" dirty="0"/>
              <a:t> Zakaria</a:t>
            </a:r>
          </a:p>
          <a:p>
            <a:pPr marL="914400" lvl="1" indent="-457200" algn="l">
              <a:buFont typeface="+mj-lt"/>
              <a:buAutoNum type="arabicPeriod"/>
            </a:pPr>
            <a:r>
              <a:rPr lang="en-US" dirty="0"/>
              <a:t>Usama </a:t>
            </a:r>
            <a:r>
              <a:rPr lang="en-US" dirty="0" err="1"/>
              <a:t>Atteya</a:t>
            </a:r>
            <a:endParaRPr lang="en-US" dirty="0"/>
          </a:p>
          <a:p>
            <a:pPr marL="914400" lvl="1" indent="-457200" algn="l">
              <a:buFont typeface="+mj-lt"/>
              <a:buAutoNum type="arabicPeriod"/>
            </a:pPr>
            <a:r>
              <a:rPr lang="en-US" dirty="0"/>
              <a:t>Yehia Atef </a:t>
            </a:r>
            <a:r>
              <a:rPr lang="en-US" dirty="0" err="1"/>
              <a:t>Dorgham</a:t>
            </a:r>
            <a:endParaRPr lang="en-US" dirty="0"/>
          </a:p>
        </p:txBody>
      </p:sp>
    </p:spTree>
    <p:extLst>
      <p:ext uri="{BB962C8B-B14F-4D97-AF65-F5344CB8AC3E}">
        <p14:creationId xmlns:p14="http://schemas.microsoft.com/office/powerpoint/2010/main" val="2846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7B85C-D385-4447-8C64-08FCE36F92EE}"/>
              </a:ext>
            </a:extLst>
          </p:cNvPr>
          <p:cNvSpPr>
            <a:spLocks noGrp="1"/>
          </p:cNvSpPr>
          <p:nvPr>
            <p:ph type="title"/>
          </p:nvPr>
        </p:nvSpPr>
        <p:spPr/>
        <p:txBody>
          <a:bodyPr/>
          <a:lstStyle/>
          <a:p>
            <a:r>
              <a:rPr lang="en-US" dirty="0"/>
              <a:t>Use Case &amp; Problem Description</a:t>
            </a:r>
          </a:p>
        </p:txBody>
      </p:sp>
      <p:sp>
        <p:nvSpPr>
          <p:cNvPr id="3" name="Content Placeholder 2">
            <a:extLst>
              <a:ext uri="{FF2B5EF4-FFF2-40B4-BE49-F238E27FC236}">
                <a16:creationId xmlns:a16="http://schemas.microsoft.com/office/drawing/2014/main" xmlns="" id="{6597500A-BA87-4425-9F10-02CEDA1B675D}"/>
              </a:ext>
            </a:extLst>
          </p:cNvPr>
          <p:cNvSpPr>
            <a:spLocks noGrp="1"/>
          </p:cNvSpPr>
          <p:nvPr>
            <p:ph idx="1"/>
          </p:nvPr>
        </p:nvSpPr>
        <p:spPr/>
        <p:txBody>
          <a:bodyPr>
            <a:normAutofit fontScale="92500" lnSpcReduction="20000"/>
          </a:bodyPr>
          <a:lstStyle/>
          <a:p>
            <a:r>
              <a:rPr lang="en-US" dirty="0"/>
              <a:t>Most students during their college education incur significant amount of debt, their debt can vary from one college to the other also their repayment rates, many factors influence the debt and its repayment as well.</a:t>
            </a:r>
          </a:p>
          <a:p>
            <a:endParaRPr lang="en-US" dirty="0"/>
          </a:p>
          <a:p>
            <a:r>
              <a:rPr lang="en-US" dirty="0"/>
              <a:t>In an effort to make educational investments less speculative, the US Department of Education has matched information from the student financial aid system with federal tax returns to create the College Scorecard dataset.</a:t>
            </a:r>
          </a:p>
          <a:p>
            <a:endParaRPr lang="en-US" dirty="0"/>
          </a:p>
          <a:p>
            <a:r>
              <a:rPr lang="en-US" dirty="0"/>
              <a:t>Our objective is to use this dataset to predict students’ ability to repay their educational loans by exploring different institutional features.</a:t>
            </a:r>
          </a:p>
          <a:p>
            <a:endParaRPr lang="en-US" dirty="0"/>
          </a:p>
        </p:txBody>
      </p:sp>
    </p:spTree>
    <p:extLst>
      <p:ext uri="{BB962C8B-B14F-4D97-AF65-F5344CB8AC3E}">
        <p14:creationId xmlns:p14="http://schemas.microsoft.com/office/powerpoint/2010/main" val="20810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C3F22-8B15-4466-96D5-3CF8F1FF9F4C}"/>
              </a:ext>
            </a:extLst>
          </p:cNvPr>
          <p:cNvSpPr>
            <a:spLocks noGrp="1"/>
          </p:cNvSpPr>
          <p:nvPr>
            <p:ph type="title"/>
          </p:nvPr>
        </p:nvSpPr>
        <p:spPr/>
        <p:txBody>
          <a:bodyPr/>
          <a:lstStyle/>
          <a:p>
            <a:r>
              <a:rPr lang="en-US" dirty="0"/>
              <a:t>Benefit for End users</a:t>
            </a:r>
          </a:p>
        </p:txBody>
      </p:sp>
      <p:sp>
        <p:nvSpPr>
          <p:cNvPr id="3" name="Content Placeholder 2">
            <a:extLst>
              <a:ext uri="{FF2B5EF4-FFF2-40B4-BE49-F238E27FC236}">
                <a16:creationId xmlns:a16="http://schemas.microsoft.com/office/drawing/2014/main" xmlns="" id="{3C217D7B-52B8-4779-AE2F-93D29A46AE16}"/>
              </a:ext>
            </a:extLst>
          </p:cNvPr>
          <p:cNvSpPr>
            <a:spLocks noGrp="1"/>
          </p:cNvSpPr>
          <p:nvPr>
            <p:ph idx="1"/>
          </p:nvPr>
        </p:nvSpPr>
        <p:spPr/>
        <p:txBody>
          <a:bodyPr/>
          <a:lstStyle/>
          <a:p>
            <a:r>
              <a:rPr lang="en-US" dirty="0"/>
              <a:t>The proposed predictive model will aid the decision makers of the US government to minimize the risk of bad debts.</a:t>
            </a:r>
          </a:p>
          <a:p>
            <a:r>
              <a:rPr lang="en-US" dirty="0"/>
              <a:t>Also it will put the power in the hands of students and families to compare colleges and see a better vision on how many graduates at a particular school are able to pay back their student loans.</a:t>
            </a:r>
          </a:p>
          <a:p>
            <a:r>
              <a:rPr lang="en-US" dirty="0"/>
              <a:t>The ability to pay back students loans is generally a good indicator of how well colleges and universities are preparing their graduates for the job market.</a:t>
            </a:r>
          </a:p>
        </p:txBody>
      </p:sp>
    </p:spTree>
    <p:extLst>
      <p:ext uri="{BB962C8B-B14F-4D97-AF65-F5344CB8AC3E}">
        <p14:creationId xmlns:p14="http://schemas.microsoft.com/office/powerpoint/2010/main" val="20086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51D18-8BAF-400D-A965-98950209E8E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xmlns="" id="{A5DF8413-ACA4-4184-B1CB-504921689A29}"/>
              </a:ext>
            </a:extLst>
          </p:cNvPr>
          <p:cNvSpPr>
            <a:spLocks noGrp="1"/>
          </p:cNvSpPr>
          <p:nvPr>
            <p:ph idx="1"/>
          </p:nvPr>
        </p:nvSpPr>
        <p:spPr/>
        <p:txBody>
          <a:bodyPr/>
          <a:lstStyle/>
          <a:p>
            <a:r>
              <a:rPr lang="en-US" dirty="0"/>
              <a:t>US Department of Education (</a:t>
            </a:r>
            <a:r>
              <a:rPr lang="en-US" dirty="0">
                <a:hlinkClick r:id="rId2"/>
              </a:rPr>
              <a:t>https://collegescorecard.ed.gov/data/</a:t>
            </a:r>
            <a:r>
              <a:rPr lang="en-US" dirty="0"/>
              <a:t>)</a:t>
            </a:r>
          </a:p>
          <a:p>
            <a:endParaRPr lang="en-US" dirty="0"/>
          </a:p>
          <a:p>
            <a:r>
              <a:rPr lang="en-US" dirty="0"/>
              <a:t>College Scorecard data are provided through federal reporting from institutions, data on federal financial aid, and tax information. </a:t>
            </a:r>
          </a:p>
          <a:p>
            <a:endParaRPr lang="en-US" dirty="0"/>
          </a:p>
          <a:p>
            <a:r>
              <a:rPr lang="en-US" dirty="0"/>
              <a:t>These data provide insights into the performance of schools that receive federal financial aid dollars, and the outcomes of the students of those schools. </a:t>
            </a:r>
          </a:p>
          <a:p>
            <a:endParaRPr lang="en-US" dirty="0"/>
          </a:p>
        </p:txBody>
      </p:sp>
    </p:spTree>
    <p:extLst>
      <p:ext uri="{BB962C8B-B14F-4D97-AF65-F5344CB8AC3E}">
        <p14:creationId xmlns:p14="http://schemas.microsoft.com/office/powerpoint/2010/main" val="28103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9340A-85FA-44B4-A7C6-61B4FE39900E}"/>
              </a:ext>
            </a:extLst>
          </p:cNvPr>
          <p:cNvSpPr>
            <a:spLocks noGrp="1"/>
          </p:cNvSpPr>
          <p:nvPr>
            <p:ph type="title"/>
          </p:nvPr>
        </p:nvSpPr>
        <p:spPr/>
        <p:txBody>
          <a:bodyPr/>
          <a:lstStyle/>
          <a:p>
            <a:r>
              <a:rPr lang="en-US" dirty="0"/>
              <a:t>Dataset Key Features</a:t>
            </a:r>
          </a:p>
        </p:txBody>
      </p:sp>
      <p:graphicFrame>
        <p:nvGraphicFramePr>
          <p:cNvPr id="4" name="Table 4">
            <a:extLst>
              <a:ext uri="{FF2B5EF4-FFF2-40B4-BE49-F238E27FC236}">
                <a16:creationId xmlns:a16="http://schemas.microsoft.com/office/drawing/2014/main" xmlns="" id="{5ADF95A4-239B-47BC-AB79-B90C26415251}"/>
              </a:ext>
            </a:extLst>
          </p:cNvPr>
          <p:cNvGraphicFramePr>
            <a:graphicFrameLocks noGrp="1"/>
          </p:cNvGraphicFramePr>
          <p:nvPr>
            <p:ph idx="1"/>
            <p:extLst>
              <p:ext uri="{D42A27DB-BD31-4B8C-83A1-F6EECF244321}">
                <p14:modId xmlns:p14="http://schemas.microsoft.com/office/powerpoint/2010/main" val="837745731"/>
              </p:ext>
            </p:extLst>
          </p:nvPr>
        </p:nvGraphicFramePr>
        <p:xfrm>
          <a:off x="838200" y="1947542"/>
          <a:ext cx="10248900" cy="4663440"/>
        </p:xfrm>
        <a:graphic>
          <a:graphicData uri="http://schemas.openxmlformats.org/drawingml/2006/table">
            <a:tbl>
              <a:tblPr firstRow="1" bandRow="1">
                <a:tableStyleId>{073A0DAA-6AF3-43AB-8588-CEC1D06C72B9}</a:tableStyleId>
              </a:tblPr>
              <a:tblGrid>
                <a:gridCol w="2311416">
                  <a:extLst>
                    <a:ext uri="{9D8B030D-6E8A-4147-A177-3AD203B41FA5}">
                      <a16:colId xmlns:a16="http://schemas.microsoft.com/office/drawing/2014/main" xmlns="" val="2556204690"/>
                    </a:ext>
                  </a:extLst>
                </a:gridCol>
                <a:gridCol w="7937484">
                  <a:extLst>
                    <a:ext uri="{9D8B030D-6E8A-4147-A177-3AD203B41FA5}">
                      <a16:colId xmlns:a16="http://schemas.microsoft.com/office/drawing/2014/main" xmlns="" val="1728797356"/>
                    </a:ext>
                  </a:extLst>
                </a:gridCol>
              </a:tblGrid>
              <a:tr h="297259">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xmlns="" val="3792044333"/>
                  </a:ext>
                </a:extLst>
              </a:tr>
              <a:tr h="297259">
                <a:tc>
                  <a:txBody>
                    <a:bodyPr/>
                    <a:lstStyle/>
                    <a:p>
                      <a:r>
                        <a:rPr lang="en-US" sz="1800" b="0" i="0" kern="1200" dirty="0">
                          <a:solidFill>
                            <a:schemeClr val="dk1"/>
                          </a:solidFill>
                          <a:effectLst/>
                          <a:latin typeface="+mn-lt"/>
                          <a:ea typeface="+mn-ea"/>
                          <a:cs typeface="+mn-cs"/>
                        </a:rPr>
                        <a:t>GRAD_DEBT_MDN</a:t>
                      </a:r>
                      <a:endParaRPr lang="en-US" dirty="0"/>
                    </a:p>
                  </a:txBody>
                  <a:tcPr/>
                </a:tc>
                <a:tc>
                  <a:txBody>
                    <a:bodyPr/>
                    <a:lstStyle/>
                    <a:p>
                      <a:r>
                        <a:rPr lang="en-US" sz="1800" b="0" i="0" u="none" strike="noStrike" kern="1200" baseline="0" dirty="0">
                          <a:solidFill>
                            <a:schemeClr val="dk1"/>
                          </a:solidFill>
                          <a:latin typeface="+mn-lt"/>
                          <a:ea typeface="+mn-ea"/>
                          <a:cs typeface="+mn-cs"/>
                        </a:rPr>
                        <a:t>The median debt for students who have completed</a:t>
                      </a:r>
                      <a:endParaRPr lang="en-US" dirty="0"/>
                    </a:p>
                  </a:txBody>
                  <a:tcPr/>
                </a:tc>
                <a:extLst>
                  <a:ext uri="{0D108BD9-81ED-4DB2-BD59-A6C34878D82A}">
                    <a16:rowId xmlns:a16="http://schemas.microsoft.com/office/drawing/2014/main" xmlns="" val="1133442547"/>
                  </a:ext>
                </a:extLst>
              </a:tr>
              <a:tr h="297259">
                <a:tc>
                  <a:txBody>
                    <a:bodyPr/>
                    <a:lstStyle/>
                    <a:p>
                      <a:r>
                        <a:rPr lang="en-US" sz="1800" b="0" i="0" kern="1200" dirty="0">
                          <a:solidFill>
                            <a:schemeClr val="dk1"/>
                          </a:solidFill>
                          <a:effectLst/>
                          <a:latin typeface="+mn-lt"/>
                          <a:ea typeface="+mn-ea"/>
                          <a:cs typeface="+mn-cs"/>
                        </a:rPr>
                        <a:t>COMP_ORIG_YR4_RT</a:t>
                      </a:r>
                      <a:endParaRPr lang="en-US" dirty="0"/>
                    </a:p>
                  </a:txBody>
                  <a:tcPr/>
                </a:tc>
                <a:tc>
                  <a:txBody>
                    <a:bodyPr/>
                    <a:lstStyle/>
                    <a:p>
                      <a:r>
                        <a:rPr lang="en-US" sz="1800" b="0" i="0" u="none" strike="noStrike" kern="1200" baseline="0" dirty="0">
                          <a:solidFill>
                            <a:schemeClr val="dk1"/>
                          </a:solidFill>
                          <a:latin typeface="+mn-lt"/>
                          <a:ea typeface="+mn-ea"/>
                          <a:cs typeface="+mn-cs"/>
                        </a:rPr>
                        <a:t>Percent completed within 4 years at original institution</a:t>
                      </a:r>
                      <a:endParaRPr lang="en-US" dirty="0"/>
                    </a:p>
                  </a:txBody>
                  <a:tcPr/>
                </a:tc>
                <a:extLst>
                  <a:ext uri="{0D108BD9-81ED-4DB2-BD59-A6C34878D82A}">
                    <a16:rowId xmlns:a16="http://schemas.microsoft.com/office/drawing/2014/main" xmlns="" val="3089579431"/>
                  </a:ext>
                </a:extLst>
              </a:tr>
              <a:tr h="297259">
                <a:tc>
                  <a:txBody>
                    <a:bodyPr/>
                    <a:lstStyle/>
                    <a:p>
                      <a:r>
                        <a:rPr lang="en-US" sz="1800" b="0" i="0" kern="1200" dirty="0">
                          <a:solidFill>
                            <a:schemeClr val="dk1"/>
                          </a:solidFill>
                          <a:effectLst/>
                          <a:latin typeface="+mn-lt"/>
                          <a:ea typeface="+mn-ea"/>
                          <a:cs typeface="+mn-cs"/>
                        </a:rPr>
                        <a:t>PCTFLOAN</a:t>
                      </a:r>
                      <a:endParaRPr lang="en-US" dirty="0"/>
                    </a:p>
                  </a:txBody>
                  <a:tcPr/>
                </a:tc>
                <a:tc>
                  <a:txBody>
                    <a:bodyPr/>
                    <a:lstStyle/>
                    <a:p>
                      <a:r>
                        <a:rPr lang="en-US" sz="1800" b="0" i="0" u="none" strike="noStrike" kern="1200" baseline="0" dirty="0">
                          <a:solidFill>
                            <a:schemeClr val="dk1"/>
                          </a:solidFill>
                          <a:latin typeface="+mn-lt"/>
                          <a:ea typeface="+mn-ea"/>
                          <a:cs typeface="+mn-cs"/>
                        </a:rPr>
                        <a:t>Percent of all federal undergraduate students receiving a federal student loan</a:t>
                      </a:r>
                      <a:endParaRPr lang="en-US" dirty="0"/>
                    </a:p>
                  </a:txBody>
                  <a:tcPr/>
                </a:tc>
                <a:extLst>
                  <a:ext uri="{0D108BD9-81ED-4DB2-BD59-A6C34878D82A}">
                    <a16:rowId xmlns:a16="http://schemas.microsoft.com/office/drawing/2014/main" xmlns="" val="2944153996"/>
                  </a:ext>
                </a:extLst>
              </a:tr>
              <a:tr h="297259">
                <a:tc>
                  <a:txBody>
                    <a:bodyPr/>
                    <a:lstStyle/>
                    <a:p>
                      <a:r>
                        <a:rPr lang="en-US" sz="1800" b="0" i="0" u="none" strike="noStrike" kern="1200" baseline="0" dirty="0">
                          <a:solidFill>
                            <a:schemeClr val="dk1"/>
                          </a:solidFill>
                          <a:latin typeface="+mn-lt"/>
                          <a:ea typeface="+mn-ea"/>
                          <a:cs typeface="+mn-cs"/>
                        </a:rPr>
                        <a:t>md_earn_wne_p10</a:t>
                      </a:r>
                      <a:endParaRPr lang="en-US" dirty="0"/>
                    </a:p>
                  </a:txBody>
                  <a:tcPr/>
                </a:tc>
                <a:tc>
                  <a:txBody>
                    <a:bodyPr/>
                    <a:lstStyle/>
                    <a:p>
                      <a:r>
                        <a:rPr lang="en-US" sz="1800" b="0" i="0" kern="1200" dirty="0">
                          <a:solidFill>
                            <a:schemeClr val="dk1"/>
                          </a:solidFill>
                          <a:effectLst/>
                          <a:latin typeface="+mn-lt"/>
                          <a:ea typeface="+mn-ea"/>
                          <a:cs typeface="+mn-cs"/>
                        </a:rPr>
                        <a:t>Median earnings of students working and not enrolled 10 years after entry</a:t>
                      </a:r>
                      <a:endParaRPr lang="en-US" dirty="0"/>
                    </a:p>
                  </a:txBody>
                  <a:tcPr/>
                </a:tc>
                <a:extLst>
                  <a:ext uri="{0D108BD9-81ED-4DB2-BD59-A6C34878D82A}">
                    <a16:rowId xmlns:a16="http://schemas.microsoft.com/office/drawing/2014/main" xmlns="" val="1315504536"/>
                  </a:ext>
                </a:extLst>
              </a:tr>
              <a:tr h="297259">
                <a:tc>
                  <a:txBody>
                    <a:bodyPr/>
                    <a:lstStyle/>
                    <a:p>
                      <a:r>
                        <a:rPr lang="en-US" sz="1800" b="0" i="0" kern="1200" dirty="0">
                          <a:solidFill>
                            <a:schemeClr val="dk1"/>
                          </a:solidFill>
                          <a:effectLst/>
                          <a:latin typeface="+mn-lt"/>
                          <a:ea typeface="+mn-ea"/>
                          <a:cs typeface="+mn-cs"/>
                        </a:rPr>
                        <a:t>INSTNM</a:t>
                      </a:r>
                      <a:endParaRPr lang="en-US" dirty="0"/>
                    </a:p>
                  </a:txBody>
                  <a:tcPr/>
                </a:tc>
                <a:tc>
                  <a:txBody>
                    <a:bodyPr/>
                    <a:lstStyle/>
                    <a:p>
                      <a:r>
                        <a:rPr lang="en-US" sz="1800" b="0" i="0" kern="1200" dirty="0">
                          <a:solidFill>
                            <a:schemeClr val="dk1"/>
                          </a:solidFill>
                          <a:effectLst/>
                          <a:latin typeface="+mn-lt"/>
                          <a:ea typeface="+mn-ea"/>
                          <a:cs typeface="+mn-cs"/>
                        </a:rPr>
                        <a:t>Institution name</a:t>
                      </a:r>
                      <a:endParaRPr lang="en-US" dirty="0"/>
                    </a:p>
                  </a:txBody>
                  <a:tcPr/>
                </a:tc>
                <a:extLst>
                  <a:ext uri="{0D108BD9-81ED-4DB2-BD59-A6C34878D82A}">
                    <a16:rowId xmlns:a16="http://schemas.microsoft.com/office/drawing/2014/main" xmlns="" val="2518857726"/>
                  </a:ext>
                </a:extLst>
              </a:tr>
              <a:tr h="297259">
                <a:tc>
                  <a:txBody>
                    <a:bodyPr/>
                    <a:lstStyle/>
                    <a:p>
                      <a:r>
                        <a:rPr lang="en-US" sz="1800" b="0" i="0" kern="1200" dirty="0">
                          <a:solidFill>
                            <a:schemeClr val="dk1"/>
                          </a:solidFill>
                          <a:effectLst/>
                          <a:latin typeface="+mn-lt"/>
                          <a:ea typeface="+mn-ea"/>
                          <a:cs typeface="+mn-cs"/>
                        </a:rPr>
                        <a:t>MEDIAN_HH_INC</a:t>
                      </a:r>
                      <a:endParaRPr lang="en-US" dirty="0"/>
                    </a:p>
                  </a:txBody>
                  <a:tcPr/>
                </a:tc>
                <a:tc>
                  <a:txBody>
                    <a:bodyPr/>
                    <a:lstStyle/>
                    <a:p>
                      <a:r>
                        <a:rPr lang="en-US" sz="1800" b="0" i="0" kern="1200" dirty="0">
                          <a:solidFill>
                            <a:schemeClr val="dk1"/>
                          </a:solidFill>
                          <a:effectLst/>
                          <a:latin typeface="+mn-lt"/>
                          <a:ea typeface="+mn-ea"/>
                          <a:cs typeface="+mn-cs"/>
                        </a:rPr>
                        <a:t>Median household income</a:t>
                      </a:r>
                      <a:endParaRPr lang="en-US" dirty="0"/>
                    </a:p>
                  </a:txBody>
                  <a:tcPr/>
                </a:tc>
                <a:extLst>
                  <a:ext uri="{0D108BD9-81ED-4DB2-BD59-A6C34878D82A}">
                    <a16:rowId xmlns:a16="http://schemas.microsoft.com/office/drawing/2014/main" xmlns="" val="4196000835"/>
                  </a:ext>
                </a:extLst>
              </a:tr>
              <a:tr h="297259">
                <a:tc>
                  <a:txBody>
                    <a:bodyPr/>
                    <a:lstStyle/>
                    <a:p>
                      <a:r>
                        <a:rPr lang="en-US" sz="1800" b="0" i="0" kern="1200" dirty="0">
                          <a:solidFill>
                            <a:schemeClr val="dk1"/>
                          </a:solidFill>
                          <a:effectLst/>
                          <a:latin typeface="+mn-lt"/>
                          <a:ea typeface="+mn-ea"/>
                          <a:cs typeface="+mn-cs"/>
                        </a:rPr>
                        <a:t>HIGHDEG</a:t>
                      </a:r>
                      <a:endParaRPr lang="en-US" dirty="0"/>
                    </a:p>
                  </a:txBody>
                  <a:tcPr/>
                </a:tc>
                <a:tc>
                  <a:txBody>
                    <a:bodyPr/>
                    <a:lstStyle/>
                    <a:p>
                      <a:r>
                        <a:rPr lang="en-US" sz="1800" b="0" i="0" kern="1200" dirty="0">
                          <a:solidFill>
                            <a:schemeClr val="dk1"/>
                          </a:solidFill>
                          <a:effectLst/>
                          <a:latin typeface="+mn-lt"/>
                          <a:ea typeface="+mn-ea"/>
                          <a:cs typeface="+mn-cs"/>
                        </a:rPr>
                        <a:t>Highest degree awarded</a:t>
                      </a:r>
                      <a:endParaRPr lang="en-US" dirty="0"/>
                    </a:p>
                  </a:txBody>
                  <a:tcPr/>
                </a:tc>
                <a:extLst>
                  <a:ext uri="{0D108BD9-81ED-4DB2-BD59-A6C34878D82A}">
                    <a16:rowId xmlns:a16="http://schemas.microsoft.com/office/drawing/2014/main" xmlns="" val="1368942327"/>
                  </a:ext>
                </a:extLst>
              </a:tr>
              <a:tr h="297259">
                <a:tc>
                  <a:txBody>
                    <a:bodyPr/>
                    <a:lstStyle/>
                    <a:p>
                      <a:r>
                        <a:rPr lang="en-US" sz="1800" b="0" i="0" kern="1200" dirty="0">
                          <a:solidFill>
                            <a:schemeClr val="dk1"/>
                          </a:solidFill>
                          <a:effectLst/>
                          <a:latin typeface="+mn-lt"/>
                          <a:ea typeface="+mn-ea"/>
                          <a:cs typeface="+mn-cs"/>
                        </a:rPr>
                        <a:t>CONTROL</a:t>
                      </a:r>
                      <a:endParaRPr lang="en-US" dirty="0"/>
                    </a:p>
                  </a:txBody>
                  <a:tcPr/>
                </a:tc>
                <a:tc>
                  <a:txBody>
                    <a:bodyPr/>
                    <a:lstStyle/>
                    <a:p>
                      <a:r>
                        <a:rPr lang="en-US" sz="1800" b="0" i="0" u="none" strike="noStrike" kern="1200" baseline="0" dirty="0">
                          <a:solidFill>
                            <a:schemeClr val="dk1"/>
                          </a:solidFill>
                          <a:latin typeface="+mn-lt"/>
                          <a:ea typeface="+mn-ea"/>
                          <a:cs typeface="+mn-cs"/>
                        </a:rPr>
                        <a:t>identifies institution’s governance structure (public, private nonprofit, or private for-profit)</a:t>
                      </a:r>
                      <a:endParaRPr lang="en-US" dirty="0"/>
                    </a:p>
                  </a:txBody>
                  <a:tcPr/>
                </a:tc>
                <a:extLst>
                  <a:ext uri="{0D108BD9-81ED-4DB2-BD59-A6C34878D82A}">
                    <a16:rowId xmlns:a16="http://schemas.microsoft.com/office/drawing/2014/main" xmlns="" val="2898101195"/>
                  </a:ext>
                </a:extLst>
              </a:tr>
              <a:tr h="297259">
                <a:tc>
                  <a:txBody>
                    <a:bodyPr/>
                    <a:lstStyle/>
                    <a:p>
                      <a:r>
                        <a:rPr lang="en-US" sz="1800" b="0" i="0" kern="1200" dirty="0">
                          <a:solidFill>
                            <a:schemeClr val="dk1"/>
                          </a:solidFill>
                          <a:effectLst/>
                          <a:latin typeface="+mn-lt"/>
                          <a:ea typeface="+mn-ea"/>
                          <a:cs typeface="+mn-cs"/>
                        </a:rPr>
                        <a:t>COSTT4_P</a:t>
                      </a:r>
                      <a:endParaRPr lang="en-US" dirty="0"/>
                    </a:p>
                  </a:txBody>
                  <a:tcPr/>
                </a:tc>
                <a:tc>
                  <a:txBody>
                    <a:bodyPr/>
                    <a:lstStyle/>
                    <a:p>
                      <a:r>
                        <a:rPr lang="en-US" sz="1800" b="0" i="0" kern="1200" dirty="0">
                          <a:solidFill>
                            <a:schemeClr val="dk1"/>
                          </a:solidFill>
                          <a:effectLst/>
                          <a:latin typeface="+mn-lt"/>
                          <a:ea typeface="+mn-ea"/>
                          <a:cs typeface="+mn-cs"/>
                        </a:rPr>
                        <a:t>Average cost of attendance (program-year institutions)</a:t>
                      </a:r>
                      <a:endParaRPr lang="en-US" dirty="0"/>
                    </a:p>
                  </a:txBody>
                  <a:tcPr/>
                </a:tc>
                <a:extLst>
                  <a:ext uri="{0D108BD9-81ED-4DB2-BD59-A6C34878D82A}">
                    <a16:rowId xmlns:a16="http://schemas.microsoft.com/office/drawing/2014/main" xmlns="" val="1707008614"/>
                  </a:ext>
                </a:extLst>
              </a:tr>
              <a:tr h="297259">
                <a:tc>
                  <a:txBody>
                    <a:bodyPr/>
                    <a:lstStyle/>
                    <a:p>
                      <a:r>
                        <a:rPr lang="en-US" sz="1800" b="0" i="0" kern="1200" dirty="0">
                          <a:solidFill>
                            <a:schemeClr val="dk1"/>
                          </a:solidFill>
                          <a:effectLst/>
                          <a:latin typeface="+mn-lt"/>
                          <a:ea typeface="+mn-ea"/>
                          <a:cs typeface="+mn-cs"/>
                        </a:rPr>
                        <a:t>COSTT4_A</a:t>
                      </a:r>
                      <a:endParaRPr lang="en-US" dirty="0"/>
                    </a:p>
                  </a:txBody>
                  <a:tcPr/>
                </a:tc>
                <a:tc>
                  <a:txBody>
                    <a:bodyPr/>
                    <a:lstStyle/>
                    <a:p>
                      <a:r>
                        <a:rPr lang="en-US" sz="1800" b="0" i="0" kern="1200" dirty="0">
                          <a:solidFill>
                            <a:schemeClr val="dk1"/>
                          </a:solidFill>
                          <a:effectLst/>
                          <a:latin typeface="+mn-lt"/>
                          <a:ea typeface="+mn-ea"/>
                          <a:cs typeface="+mn-cs"/>
                        </a:rPr>
                        <a:t>Average cost of attendance (academic year institutions)</a:t>
                      </a:r>
                      <a:endParaRPr lang="en-US" dirty="0"/>
                    </a:p>
                  </a:txBody>
                  <a:tcPr/>
                </a:tc>
                <a:extLst>
                  <a:ext uri="{0D108BD9-81ED-4DB2-BD59-A6C34878D82A}">
                    <a16:rowId xmlns:a16="http://schemas.microsoft.com/office/drawing/2014/main" xmlns="" val="2712609509"/>
                  </a:ext>
                </a:extLst>
              </a:tr>
              <a:tr h="297259">
                <a:tc>
                  <a:txBody>
                    <a:bodyPr/>
                    <a:lstStyle/>
                    <a:p>
                      <a:r>
                        <a:rPr lang="en-US" sz="1800" b="0" i="0" kern="1200" dirty="0">
                          <a:solidFill>
                            <a:schemeClr val="dk1"/>
                          </a:solidFill>
                          <a:effectLst/>
                          <a:latin typeface="+mn-lt"/>
                          <a:ea typeface="+mn-ea"/>
                          <a:cs typeface="+mn-cs"/>
                        </a:rPr>
                        <a:t>UGDS</a:t>
                      </a:r>
                      <a:endParaRPr lang="en-US" dirty="0"/>
                    </a:p>
                  </a:txBody>
                  <a:tcPr/>
                </a:tc>
                <a:tc>
                  <a:txBody>
                    <a:bodyPr/>
                    <a:lstStyle/>
                    <a:p>
                      <a:r>
                        <a:rPr lang="en-US" sz="1800" b="0" i="0" kern="1200" dirty="0">
                          <a:solidFill>
                            <a:schemeClr val="dk1"/>
                          </a:solidFill>
                          <a:effectLst/>
                          <a:latin typeface="+mn-lt"/>
                          <a:ea typeface="+mn-ea"/>
                          <a:cs typeface="+mn-cs"/>
                        </a:rPr>
                        <a:t>Enrollment of undergraduate certificate/degree-seeking students</a:t>
                      </a:r>
                      <a:endParaRPr lang="en-US" dirty="0"/>
                    </a:p>
                  </a:txBody>
                  <a:tcPr/>
                </a:tc>
                <a:extLst>
                  <a:ext uri="{0D108BD9-81ED-4DB2-BD59-A6C34878D82A}">
                    <a16:rowId xmlns:a16="http://schemas.microsoft.com/office/drawing/2014/main" xmlns="" val="2277428236"/>
                  </a:ext>
                </a:extLst>
              </a:tr>
            </a:tbl>
          </a:graphicData>
        </a:graphic>
      </p:graphicFrame>
    </p:spTree>
    <p:extLst>
      <p:ext uri="{BB962C8B-B14F-4D97-AF65-F5344CB8AC3E}">
        <p14:creationId xmlns:p14="http://schemas.microsoft.com/office/powerpoint/2010/main" val="157174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11" name="Content Placeholder 3">
            <a:extLst>
              <a:ext uri="{FF2B5EF4-FFF2-40B4-BE49-F238E27FC236}">
                <a16:creationId xmlns:a16="http://schemas.microsoft.com/office/drawing/2014/main" xmlns="" id="{D5A84EE7-D3F4-4850-BBC2-4613C248F974}"/>
              </a:ext>
            </a:extLst>
          </p:cNvPr>
          <p:cNvPicPr>
            <a:picLocks noGrp="1" noChangeAspect="1"/>
          </p:cNvPicPr>
          <p:nvPr>
            <p:ph sz="half" idx="1"/>
          </p:nvPr>
        </p:nvPicPr>
        <p:blipFill>
          <a:blip r:embed="rId2"/>
          <a:stretch>
            <a:fillRect/>
          </a:stretch>
        </p:blipFill>
        <p:spPr>
          <a:xfrm>
            <a:off x="838200" y="1914525"/>
            <a:ext cx="5181600" cy="4262438"/>
          </a:xfrm>
        </p:spPr>
      </p:pic>
      <p:pic>
        <p:nvPicPr>
          <p:cNvPr id="6" name="Content Placeholder 8">
            <a:extLst>
              <a:ext uri="{FF2B5EF4-FFF2-40B4-BE49-F238E27FC236}">
                <a16:creationId xmlns:a16="http://schemas.microsoft.com/office/drawing/2014/main" xmlns="" id="{496C42B8-8E33-4EE5-85E6-A485161A92D3}"/>
              </a:ext>
            </a:extLst>
          </p:cNvPr>
          <p:cNvPicPr>
            <a:picLocks noGrp="1" noChangeAspect="1"/>
          </p:cNvPicPr>
          <p:nvPr>
            <p:ph sz="half" idx="2"/>
          </p:nvPr>
        </p:nvPicPr>
        <p:blipFill>
          <a:blip r:embed="rId3"/>
          <a:stretch>
            <a:fillRect/>
          </a:stretch>
        </p:blipFill>
        <p:spPr>
          <a:xfrm>
            <a:off x="6172200" y="1914525"/>
            <a:ext cx="5181600" cy="4333875"/>
          </a:xfrm>
          <a:prstGeom prst="rect">
            <a:avLst/>
          </a:prstGeom>
        </p:spPr>
      </p:pic>
    </p:spTree>
    <p:extLst>
      <p:ext uri="{BB962C8B-B14F-4D97-AF65-F5344CB8AC3E}">
        <p14:creationId xmlns:p14="http://schemas.microsoft.com/office/powerpoint/2010/main" val="167831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a16="http://schemas.microsoft.com/office/drawing/2014/main" xmlns="" id="{5244B290-EE69-4E2F-9DF0-E96446C0148C}"/>
              </a:ext>
            </a:extLst>
          </p:cNvPr>
          <p:cNvPicPr>
            <a:picLocks noGrp="1" noChangeAspect="1"/>
          </p:cNvPicPr>
          <p:nvPr>
            <p:ph sz="half" idx="1"/>
          </p:nvPr>
        </p:nvPicPr>
        <p:blipFill>
          <a:blip r:embed="rId2"/>
          <a:stretch>
            <a:fillRect/>
          </a:stretch>
        </p:blipFill>
        <p:spPr>
          <a:xfrm>
            <a:off x="838200" y="1825625"/>
            <a:ext cx="5181600" cy="4351337"/>
          </a:xfrm>
          <a:prstGeom prst="rect">
            <a:avLst/>
          </a:prstGeom>
        </p:spPr>
      </p:pic>
      <p:pic>
        <p:nvPicPr>
          <p:cNvPr id="6" name="Content Placeholder 6">
            <a:extLst>
              <a:ext uri="{FF2B5EF4-FFF2-40B4-BE49-F238E27FC236}">
                <a16:creationId xmlns:a16="http://schemas.microsoft.com/office/drawing/2014/main" xmlns="" id="{FFA0746F-CF5C-4A95-9BAC-4A111B96BD37}"/>
              </a:ext>
            </a:extLst>
          </p:cNvPr>
          <p:cNvPicPr>
            <a:picLocks noGrp="1" noChangeAspect="1"/>
          </p:cNvPicPr>
          <p:nvPr>
            <p:ph sz="half" idx="2"/>
          </p:nvPr>
        </p:nvPicPr>
        <p:blipFill>
          <a:blip r:embed="rId3"/>
          <a:stretch>
            <a:fillRect/>
          </a:stretch>
        </p:blipFill>
        <p:spPr>
          <a:xfrm>
            <a:off x="6172200" y="1825626"/>
            <a:ext cx="5181600" cy="4351336"/>
          </a:xfrm>
          <a:prstGeom prst="rect">
            <a:avLst/>
          </a:prstGeom>
        </p:spPr>
      </p:pic>
    </p:spTree>
    <p:extLst>
      <p:ext uri="{BB962C8B-B14F-4D97-AF65-F5344CB8AC3E}">
        <p14:creationId xmlns:p14="http://schemas.microsoft.com/office/powerpoint/2010/main" val="34858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a16="http://schemas.microsoft.com/office/drawing/2014/main" xmlns="" id="{FE55763A-FA9F-43CC-AF6F-A904BBC18DF5}"/>
              </a:ext>
            </a:extLst>
          </p:cNvPr>
          <p:cNvPicPr>
            <a:picLocks noGrp="1" noChangeAspect="1"/>
          </p:cNvPicPr>
          <p:nvPr>
            <p:ph sz="half" idx="1"/>
          </p:nvPr>
        </p:nvPicPr>
        <p:blipFill>
          <a:blip r:embed="rId2"/>
          <a:stretch>
            <a:fillRect/>
          </a:stretch>
        </p:blipFill>
        <p:spPr>
          <a:xfrm>
            <a:off x="838200" y="1690688"/>
            <a:ext cx="5181600" cy="4486275"/>
          </a:xfrm>
          <a:prstGeom prst="rect">
            <a:avLst/>
          </a:prstGeom>
        </p:spPr>
      </p:pic>
      <p:pic>
        <p:nvPicPr>
          <p:cNvPr id="9" name="Content Placeholder 8">
            <a:extLst>
              <a:ext uri="{FF2B5EF4-FFF2-40B4-BE49-F238E27FC236}">
                <a16:creationId xmlns:a16="http://schemas.microsoft.com/office/drawing/2014/main" xmlns="" id="{1F5CE2E8-01C0-486F-9CEC-19A40B9293D5}"/>
              </a:ext>
            </a:extLst>
          </p:cNvPr>
          <p:cNvPicPr>
            <a:picLocks noGrp="1" noChangeAspect="1"/>
          </p:cNvPicPr>
          <p:nvPr>
            <p:ph sz="half" idx="2"/>
          </p:nvPr>
        </p:nvPicPr>
        <p:blipFill>
          <a:blip r:embed="rId3"/>
          <a:stretch>
            <a:fillRect/>
          </a:stretch>
        </p:blipFill>
        <p:spPr>
          <a:xfrm>
            <a:off x="6172200" y="1690688"/>
            <a:ext cx="5181600" cy="4486275"/>
          </a:xfrm>
          <a:prstGeom prst="rect">
            <a:avLst/>
          </a:prstGeom>
        </p:spPr>
      </p:pic>
    </p:spTree>
    <p:extLst>
      <p:ext uri="{BB962C8B-B14F-4D97-AF65-F5344CB8AC3E}">
        <p14:creationId xmlns:p14="http://schemas.microsoft.com/office/powerpoint/2010/main" val="311414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TotalTime>
  <Words>518</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Educational Loans Repayment</vt:lpstr>
      <vt:lpstr>PowerPoint Presentation</vt:lpstr>
      <vt:lpstr>Use Case &amp; Problem Description</vt:lpstr>
      <vt:lpstr>Benefit for End users</vt:lpstr>
      <vt:lpstr>Data Sources</vt:lpstr>
      <vt:lpstr>Dataset Key Features</vt:lpstr>
      <vt:lpstr>Statistical Analysis of the data</vt:lpstr>
      <vt:lpstr>Statistical Analysis of the data</vt:lpstr>
      <vt:lpstr>Statistical Analysis of the data</vt:lpstr>
      <vt:lpstr>Overall model structure &amp; workflow </vt:lpstr>
      <vt:lpstr>Tools &amp; Platforms</vt:lpstr>
      <vt:lpstr>Data Exploration and Preparation</vt:lpstr>
      <vt:lpstr>Modeling</vt:lpstr>
      <vt:lpstr>Deployment Workflow</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Loans Repayment</dc:title>
  <dc:creator>heba saad</dc:creator>
  <cp:lastModifiedBy>HebatAllah Abd ElAziz</cp:lastModifiedBy>
  <cp:revision>34</cp:revision>
  <dcterms:created xsi:type="dcterms:W3CDTF">2019-12-15T12:39:49Z</dcterms:created>
  <dcterms:modified xsi:type="dcterms:W3CDTF">2020-02-10T21:10:03Z</dcterms:modified>
</cp:coreProperties>
</file>