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323" r:id="rId7"/>
    <p:sldId id="324" r:id="rId8"/>
    <p:sldId id="282" r:id="rId9"/>
    <p:sldId id="319" r:id="rId10"/>
    <p:sldId id="325" r:id="rId11"/>
    <p:sldId id="326" r:id="rId12"/>
    <p:sldId id="327" r:id="rId13"/>
    <p:sldId id="329" r:id="rId14"/>
    <p:sldId id="330" r:id="rId15"/>
    <p:sldId id="331" r:id="rId16"/>
    <p:sldId id="332" r:id="rId17"/>
    <p:sldId id="328" r:id="rId18"/>
    <p:sldId id="333" r:id="rId19"/>
    <p:sldId id="334" r:id="rId20"/>
    <p:sldId id="321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409" autoAdjust="0"/>
  </p:normalViewPr>
  <p:slideViewPr>
    <p:cSldViewPr snapToGrid="0" snapToObjects="1">
      <p:cViewPr varScale="1">
        <p:scale>
          <a:sx n="107" d="100"/>
          <a:sy n="107" d="100"/>
        </p:scale>
        <p:origin x="696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F323-BE51-B60B-5A44-B7FCD7D3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96EAA-F6DE-5B12-E701-44F109C22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E2DCF-AF3D-A829-E803-1924EA2E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6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76104-7075-05F8-43ED-8C243CDD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93B3C-25A6-88A3-4397-FD82C06DFF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964DB-C71C-9CFC-1B5D-008B5F3F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4523-9C05-4274-35AD-E19747C0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592E8-1B01-C708-23CD-F8941F155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F6FB4-E7C4-C4C3-55D2-002DF85F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FDB75-3A14-4822-F149-572FEBBB3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BA35D-2FBB-56B1-D3EE-CFA4EBBB8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BB427-675C-058A-7B07-585679F3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5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88A02-6D5C-05CF-4A94-948F00D0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B0627-8E21-08FB-51C0-38E6B23AA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3F2B8-485A-B327-8CE0-B62AA56A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9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58483-9949-A240-E6CE-8BA2BDF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22AAA-8979-CE67-DF0D-90551B6D4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B0FB5-8751-2D31-E27D-B3C6DB56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A52B-B8EB-5912-49E4-FF0F5E20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C89B4-B726-F251-E865-29F59763E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86F6A-2C42-8C63-DC4F-FCFE98AA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52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7A26-7C14-54F0-3E80-08F52CCB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1C315-5456-FCF8-F6E9-BB5D06EB0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763A9-72C3-C6BB-51F9-B9F544C8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F4FB-7B74-FB81-CB20-787BA86D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F58F4-DFDD-1864-68C7-02E3187A2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23904-4998-16D8-5302-087B8D55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0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B4B1-6C0E-CEA4-BF44-D49DEE2B3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9CC6C-AEF0-CA6C-4B84-4D84871DC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9A7C9-D64A-6E8A-DAD3-69CE015E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82F7E-C0EF-DD6D-C9EE-91879155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08689-A6E6-680D-5037-074103A87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EB0DC-B2C4-9B13-A380-8CC3A2F7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2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FB8E0-8468-D40E-998F-B04AA926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CCFDC-2D03-0247-70CC-786A193B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2B543-CFB3-15E2-9B70-2ACF5D47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6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samahafeez.abbasi123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samaabbasi13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samahafeez.abbasi1234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usamaabbasi1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521" y="353685"/>
            <a:ext cx="6226957" cy="1242204"/>
          </a:xfrm>
        </p:spPr>
        <p:txBody>
          <a:bodyPr anchor="ctr"/>
          <a:lstStyle/>
          <a:p>
            <a:pPr algn="l"/>
            <a:r>
              <a:rPr lang="en-US" dirty="0"/>
              <a:t>Retail Data Analysis Using SQL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1190A-55B7-EFF7-3A07-499634DBA5B9}"/>
              </a:ext>
            </a:extLst>
          </p:cNvPr>
          <p:cNvSpPr txBox="1"/>
          <p:nvPr/>
        </p:nvSpPr>
        <p:spPr>
          <a:xfrm>
            <a:off x="2982521" y="2027208"/>
            <a:ext cx="4753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Usama Abbasi</a:t>
            </a:r>
          </a:p>
          <a:p>
            <a:r>
              <a:rPr lang="en-US" dirty="0"/>
              <a:t>Data Analyst</a:t>
            </a:r>
          </a:p>
          <a:p>
            <a:r>
              <a:rPr lang="en-US" dirty="0">
                <a:hlinkClick r:id="rId3"/>
              </a:rPr>
              <a:t>usamahafeez.abbasi1234@gmail.com</a:t>
            </a:r>
            <a:endParaRPr lang="en-US" dirty="0"/>
          </a:p>
          <a:p>
            <a:r>
              <a:rPr lang="en-US" dirty="0">
                <a:hlinkClick r:id="rId4"/>
              </a:rPr>
              <a:t>https://github.com/usamaabbasi135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8574C-8E48-BAF9-56E3-03345A6FB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9720E3-FA4A-EDA3-F531-E0A2661F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FBFC2-CD18-370A-4285-5336D3546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9424-929C-C2AD-E5E3-CAE5DBA61210}"/>
              </a:ext>
            </a:extLst>
          </p:cNvPr>
          <p:cNvSpPr txBox="1"/>
          <p:nvPr/>
        </p:nvSpPr>
        <p:spPr>
          <a:xfrm>
            <a:off x="1550563" y="2347187"/>
            <a:ext cx="869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Calculate the average age of customers who purchased items from the 'Beauty' category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24AAD-7C01-EF18-A54C-D36192DB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090143"/>
            <a:ext cx="3067050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0327F-E38D-CDAB-A1CF-496793A3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3" y="5599351"/>
            <a:ext cx="28194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2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B10F-6EB9-9100-64B5-82D6E7DC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0CA91-24C9-D774-76E6-489AE362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61490-73A5-3D3D-084D-7A4C37C54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069D7-8A2A-CABB-5A78-B6EAB69F7EED}"/>
              </a:ext>
            </a:extLst>
          </p:cNvPr>
          <p:cNvSpPr txBox="1"/>
          <p:nvPr/>
        </p:nvSpPr>
        <p:spPr>
          <a:xfrm>
            <a:off x="1550563" y="23471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List down all transactions where sale are greater than 1000.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DBEF2-1AD9-809C-0A76-8F1A838F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338152"/>
            <a:ext cx="25622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0718-C545-B3AE-5A18-A1346025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27C54-0C09-DF99-E5E0-80F254E3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8C690-B83A-9114-65F3-7352F705C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58E6B-1D85-2DC1-5B22-3BEC5ECB07AE}"/>
              </a:ext>
            </a:extLst>
          </p:cNvPr>
          <p:cNvSpPr txBox="1"/>
          <p:nvPr/>
        </p:nvSpPr>
        <p:spPr>
          <a:xfrm>
            <a:off x="1550562" y="2347187"/>
            <a:ext cx="70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Calculate the total number of transaction per gender per category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6C0C8-206D-DD44-E091-3D07D170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160407"/>
            <a:ext cx="425767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ABCC0-E617-3F15-9385-9E834E57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31" y="4507302"/>
            <a:ext cx="4876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50916-E736-2F8A-CF1C-0FD02712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C79B2F-D923-8281-6097-43812E30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202521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C5889-C041-127C-29D2-971A9D97B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F701-723F-9A53-2DC0-0CD401E81627}"/>
              </a:ext>
            </a:extLst>
          </p:cNvPr>
          <p:cNvSpPr txBox="1"/>
          <p:nvPr/>
        </p:nvSpPr>
        <p:spPr>
          <a:xfrm>
            <a:off x="1546589" y="1281204"/>
            <a:ext cx="8188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Calculate average sale for each month. Find out the best-selling month in each year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5771A-FB9A-C274-D309-55791F67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1748376"/>
            <a:ext cx="3962731" cy="511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39889-F082-00D3-E658-DDDFBD65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99" y="3129523"/>
            <a:ext cx="3295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9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A38EF-FE4D-CDE4-2F53-541A11C6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6D7B7-6D5A-93CD-64EB-60989BCD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75097-977D-52A2-6C60-BBB767353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9452A-C6A1-D24E-9877-0816591FACD5}"/>
              </a:ext>
            </a:extLst>
          </p:cNvPr>
          <p:cNvSpPr txBox="1"/>
          <p:nvPr/>
        </p:nvSpPr>
        <p:spPr>
          <a:xfrm>
            <a:off x="1550563" y="22283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Find top 5 customers based on the sales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097AB-D8AE-E405-B4F0-23709BB4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167622"/>
            <a:ext cx="6267450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DBC2-34A3-9F25-178E-79A88A73C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3853421"/>
            <a:ext cx="4143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7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6727-E848-1001-9A05-59F5181E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3A0F8E-CBDC-108F-9AA9-E28865DA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13661-14B6-D486-E43E-CBE4B7BBD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23E4B-FE1F-C802-A440-7146C34E49CB}"/>
              </a:ext>
            </a:extLst>
          </p:cNvPr>
          <p:cNvSpPr txBox="1"/>
          <p:nvPr/>
        </p:nvSpPr>
        <p:spPr>
          <a:xfrm>
            <a:off x="1550562" y="2228392"/>
            <a:ext cx="775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Find number of unique customers who purchased items from each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300AD-7311-6C60-5900-FB736591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2" y="2920533"/>
            <a:ext cx="539115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8AE48-0276-BE84-712B-554BD966A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242" y="3496795"/>
            <a:ext cx="1047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5E04-344D-9019-9706-16D38241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FDB813-2489-8DFB-C573-ACA03797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1823F-F3C8-986A-4144-F8DC1E620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9B5A7-DA16-4F18-64DA-3487DEF5A707}"/>
              </a:ext>
            </a:extLst>
          </p:cNvPr>
          <p:cNvSpPr txBox="1"/>
          <p:nvPr/>
        </p:nvSpPr>
        <p:spPr>
          <a:xfrm>
            <a:off x="1550563" y="2228392"/>
            <a:ext cx="9197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Find out number of orders during each shift. (Morning &lt;= 12 , Afternoon Between 12 &amp; 17, Evening &gt; 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374F-C627-B6F2-62AA-9E85A33D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429000"/>
            <a:ext cx="59245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BBAAE-FD4A-F32B-D166-C2762CB9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50" y="3919537"/>
            <a:ext cx="1819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8131318" cy="3961593"/>
          </a:xfrm>
        </p:spPr>
        <p:txBody>
          <a:bodyPr>
            <a:normAutofit/>
          </a:bodyPr>
          <a:lstStyle/>
          <a:p>
            <a:r>
              <a:rPr lang="en-US" b="1" dirty="0"/>
              <a:t>Customer Demographics: </a:t>
            </a:r>
            <a:r>
              <a:rPr lang="en-US" dirty="0"/>
              <a:t>The dataset includes customers from various age groups, with sales distributed across different categories such as Clothing and Beauty.</a:t>
            </a:r>
          </a:p>
          <a:p>
            <a:r>
              <a:rPr lang="en-US" b="1" dirty="0"/>
              <a:t>High-Value Transactions: </a:t>
            </a:r>
            <a:r>
              <a:rPr lang="en-US" dirty="0"/>
              <a:t>Several transactions had a total sale amount greater than 1000, indicating premium purchases.</a:t>
            </a:r>
          </a:p>
          <a:p>
            <a:r>
              <a:rPr lang="en-US" b="1" dirty="0"/>
              <a:t>Sales Trends: </a:t>
            </a:r>
            <a:r>
              <a:rPr lang="en-US" dirty="0"/>
              <a:t>Monthly analysis shows variations in sales, helping identify peak seasons.</a:t>
            </a:r>
          </a:p>
          <a:p>
            <a:r>
              <a:rPr lang="en-US" b="1" dirty="0"/>
              <a:t>Customer Insights: </a:t>
            </a:r>
            <a:r>
              <a:rPr lang="en-US" dirty="0"/>
              <a:t>The analysis identifies the top-spending customers and the most popular product categories.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Usama Bin Hafeez Abbasi</a:t>
            </a:r>
          </a:p>
          <a:p>
            <a:r>
              <a:rPr lang="en-US" dirty="0"/>
              <a:t>+92 3465293154</a:t>
            </a:r>
          </a:p>
          <a:p>
            <a:r>
              <a:rPr lang="en-US" dirty="0">
                <a:hlinkClick r:id="rId3"/>
              </a:rPr>
              <a:t>usamahafeez.abbasi1234@gmail.com</a:t>
            </a:r>
            <a:endParaRPr lang="en-US" dirty="0"/>
          </a:p>
          <a:p>
            <a:r>
              <a:rPr lang="en-US" dirty="0">
                <a:hlinkClick r:id="rId4"/>
              </a:rPr>
              <a:t>https://github.com/usamaabbasi135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6487065" cy="3207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Set up a retail sales database: </a:t>
            </a:r>
            <a:r>
              <a:rPr lang="en-US" dirty="0"/>
              <a:t>Create and populate a retail sales database with the provided sales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Identify and remove any records with missing or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Exploratory Data Analysis (EDA): </a:t>
            </a:r>
            <a:r>
              <a:rPr lang="en-US" dirty="0"/>
              <a:t>Perform basic exploratory data analysis to understand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Business Analysis: </a:t>
            </a:r>
            <a:r>
              <a:rPr lang="en-US" dirty="0"/>
              <a:t>Use SQL to answer specific business questions and derive insights from the sales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8C92-0C64-D571-F4EF-1FC2FB19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8FD7-736A-4132-2A4D-5C6A2625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Database Setup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46067-74BC-D608-0C84-4A7158E5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162" y="2924175"/>
            <a:ext cx="5715000" cy="3028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897C3-595C-5F23-922D-11A1FF906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B7615-D3B5-1142-FE39-732224F83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0294-9600-11EC-2174-B4E3A52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4786"/>
            <a:ext cx="6583680" cy="656314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E6F8-4B30-3179-B02F-6B9E161E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6172"/>
            <a:ext cx="6487065" cy="42390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Dataset: 100K+ retail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Four Fifty Unique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Three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Columns: transactions id, sale date, sale time, customer id, gender, age, quantity, price per unit, cost, total sale.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Tools Used: SQL (PostgreSQL).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33DAD-F4FF-5A89-25BC-3BC3E0F2B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332655"/>
            <a:ext cx="7965461" cy="994164"/>
          </a:xfrm>
        </p:spPr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552531"/>
            <a:ext cx="7965460" cy="5072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 all the sales made on 5th November 2022.</a:t>
            </a:r>
          </a:p>
          <a:p>
            <a:r>
              <a:rPr lang="en-US" dirty="0"/>
              <a:t>Compare the sales of clothing in the month of November for every year.</a:t>
            </a:r>
          </a:p>
          <a:p>
            <a:r>
              <a:rPr lang="en-US" dirty="0"/>
              <a:t>List all the sales records where category is clothing and quantity is more than 3 in the month of November.</a:t>
            </a:r>
          </a:p>
          <a:p>
            <a:r>
              <a:rPr lang="en-US" dirty="0"/>
              <a:t>Calculate total orders and sales for each category.</a:t>
            </a:r>
          </a:p>
          <a:p>
            <a:r>
              <a:rPr lang="en-US" dirty="0"/>
              <a:t>Calculate the average age of customers who purchased items from the 'Beauty' category.</a:t>
            </a:r>
          </a:p>
          <a:p>
            <a:r>
              <a:rPr lang="en-US" dirty="0"/>
              <a:t>List down all transactions where sale are greater than 1000.</a:t>
            </a:r>
          </a:p>
          <a:p>
            <a:r>
              <a:rPr lang="en-US" dirty="0"/>
              <a:t>Calculate the total number of transaction per gender per category.</a:t>
            </a:r>
          </a:p>
          <a:p>
            <a:r>
              <a:rPr lang="en-US" dirty="0"/>
              <a:t>Calculate average sale for each month. Find out the best-selling month in each year.</a:t>
            </a:r>
          </a:p>
          <a:p>
            <a:r>
              <a:rPr lang="en-US" dirty="0"/>
              <a:t>Find top 5 customers based on the sales value.</a:t>
            </a:r>
          </a:p>
          <a:p>
            <a:r>
              <a:rPr lang="en-US" dirty="0"/>
              <a:t>Find number of unique customers who purchased items from each category.</a:t>
            </a:r>
          </a:p>
          <a:p>
            <a:r>
              <a:rPr lang="en-US" dirty="0"/>
              <a:t>Find out number of orders during each shift. (Morning &lt;= 12 , Afternoon Between 12 &amp; 17, Evening &gt; 17)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46EF2-E225-51AB-944E-E5A7E1C5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38" y="3912855"/>
            <a:ext cx="10895162" cy="2964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121FC-BE87-A1E2-AF59-D9A7CEF91782}"/>
              </a:ext>
            </a:extLst>
          </p:cNvPr>
          <p:cNvSpPr txBox="1"/>
          <p:nvPr/>
        </p:nvSpPr>
        <p:spPr>
          <a:xfrm>
            <a:off x="1550563" y="22283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List all the sales made on 5th November 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AB7A7D-2C1C-9B6C-2065-B79CDAD3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379" y="2597724"/>
            <a:ext cx="2857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6775-CAF3-69D9-C2C6-8EE406ECC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2ED4F-E045-8598-D27F-B9EAA463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2ABFB-CE03-6A2F-5ECB-388FFCAB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7F24F-245E-490D-6F78-F6F63B97A11A}"/>
              </a:ext>
            </a:extLst>
          </p:cNvPr>
          <p:cNvSpPr txBox="1"/>
          <p:nvPr/>
        </p:nvSpPr>
        <p:spPr>
          <a:xfrm>
            <a:off x="1550563" y="2228392"/>
            <a:ext cx="717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Compare the sales of clothing in the month of November for every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D81E9-F7F2-C1AC-D9D9-7253A529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2756059"/>
            <a:ext cx="659130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6F384F-308B-9F53-4FBD-EF3AC305F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3" y="5768787"/>
            <a:ext cx="4610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3CB6-C2FE-B9B7-0AF1-53FEE60F0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D0F2B0-FCA2-2A41-6075-4DEFDD0D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10B9D-04F0-6639-F2AB-9251102D6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DB06F-33DF-515F-5D3D-60AADF63AE03}"/>
              </a:ext>
            </a:extLst>
          </p:cNvPr>
          <p:cNvSpPr txBox="1"/>
          <p:nvPr/>
        </p:nvSpPr>
        <p:spPr>
          <a:xfrm>
            <a:off x="1550562" y="2230582"/>
            <a:ext cx="8499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List all the sales records where category is clothing and quantity is more than 3 in the month of November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A633-4EAC-8945-755C-C9FF73FC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126716"/>
            <a:ext cx="3857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8EF97-92A2-E664-FCB5-F48DA2EE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E8FE01-9858-3C35-4A69-C3662DD0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SQL QUERY AND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CD258-7931-E16F-CA7D-3EFF00B8D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C143-38B1-98DA-B8BD-27C3562F2F0D}"/>
              </a:ext>
            </a:extLst>
          </p:cNvPr>
          <p:cNvSpPr txBox="1"/>
          <p:nvPr/>
        </p:nvSpPr>
        <p:spPr>
          <a:xfrm>
            <a:off x="1550563" y="23471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highlight>
                  <a:srgbClr val="00FF00"/>
                </a:highlight>
                <a:uLnTx/>
                <a:uFillTx/>
                <a:latin typeface="Sabon Next LT"/>
                <a:ea typeface="+mn-ea"/>
                <a:cs typeface="+mn-cs"/>
              </a:rPr>
              <a:t>Calculate total orders and sales for each category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0CE63-1D6D-4321-671B-56CBE94C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157537"/>
            <a:ext cx="3333750" cy="145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5B8EE-D37B-51D1-13F0-6100DE716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3" y="5202049"/>
            <a:ext cx="3714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165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203</TotalTime>
  <Words>604</Words>
  <Application>Microsoft Office PowerPoint</Application>
  <PresentationFormat>Widescreen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Custom</vt:lpstr>
      <vt:lpstr>Retail Data Analysis Using SQL</vt:lpstr>
      <vt:lpstr>Objectives</vt:lpstr>
      <vt:lpstr>Database Setup</vt:lpstr>
      <vt:lpstr>Data Exploration</vt:lpstr>
      <vt:lpstr>Key Questions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SQL QUERY AND RESULT</vt:lpstr>
      <vt:lpstr>FINDINGS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Darwesh Ibn-ul-Hafeez</dc:creator>
  <cp:lastModifiedBy>Darwesh Ibn-ul-Hafeez</cp:lastModifiedBy>
  <cp:revision>1</cp:revision>
  <dcterms:created xsi:type="dcterms:W3CDTF">2025-01-28T20:01:08Z</dcterms:created>
  <dcterms:modified xsi:type="dcterms:W3CDTF">2025-01-28T23:24:56Z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