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27"/>
  </p:notesMasterIdLst>
  <p:handoutMasterIdLst>
    <p:handoutMasterId r:id="rId28"/>
  </p:handoutMasterIdLst>
  <p:sldIdLst>
    <p:sldId id="296" r:id="rId5"/>
    <p:sldId id="295" r:id="rId6"/>
    <p:sldId id="299" r:id="rId7"/>
    <p:sldId id="319" r:id="rId8"/>
    <p:sldId id="320" r:id="rId9"/>
    <p:sldId id="29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6" autoAdjust="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4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86AF-A48A-AC62-75AA-E8DBBE5BE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1FCBB-09B1-BD59-8118-C2594B8F7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7337F-243F-BC1A-A614-C40851CB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A703-C8A7-B7A5-D7D6-3D0D1FD0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8BD5A-56E7-59ED-592F-2BB641E36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8DB19-BDB6-1194-510F-95B92FDF3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59F51-27D1-4834-23CF-DF8C14122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BFAF6-E620-8335-B727-C36C1FA89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0F84B-A421-80B8-A1BB-9C22E241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19E43-5CF9-F036-8110-DC78251AA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57144-C383-CD70-F803-F50063688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FE4E-14EA-01CF-E3D3-40195B73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788A-867C-A176-D62F-E14DFD91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250CA-DB7B-F829-D2F3-FAE137FC4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5D223-3EBC-8D95-3C3F-E486E77A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E45B-220D-0CF3-2DA8-0B9C104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E402A4-F264-4871-DFF1-9A34F1F1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82" y="0"/>
            <a:ext cx="12252955" cy="6858000"/>
            <a:chOff x="-30482" y="0"/>
            <a:chExt cx="12252955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-425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30482" y="0"/>
              <a:ext cx="6553723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flipH="1">
              <a:off x="6523243" y="469850"/>
              <a:ext cx="3170572" cy="6387725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10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0CC1E85A-F138-6197-E8DA-2DE6BB5E061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822710" y="933418"/>
              <a:ext cx="5431536" cy="5431536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ECD023-F890-6522-3CBB-909C23BF31B3}"/>
                </a:ext>
              </a:extLst>
            </p:cNvPr>
            <p:cNvSpPr/>
            <p:nvPr userDrawn="1"/>
          </p:nvSpPr>
          <p:spPr>
            <a:xfrm rot="5400000" flipH="1">
              <a:off x="8043933" y="2679459"/>
              <a:ext cx="2657845" cy="5699234"/>
            </a:xfrm>
            <a:prstGeom prst="rect">
              <a:avLst/>
            </a:prstGeom>
            <a:gradFill>
              <a:gsLst>
                <a:gs pos="2000">
                  <a:schemeClr val="accent4">
                    <a:alpha val="5000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872" y="548640"/>
            <a:ext cx="5538158" cy="5810678"/>
          </a:xfrm>
        </p:spPr>
        <p:txBody>
          <a:bodyPr anchor="ctr" anchorCtr="0"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A540C6-9611-36DF-E763-4F4D9F619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3243" y="948047"/>
            <a:ext cx="2711967" cy="5431330"/>
          </a:xfrm>
          <a:custGeom>
            <a:avLst/>
            <a:gdLst>
              <a:gd name="connsiteX0" fmla="*/ 0 w 2711967"/>
              <a:gd name="connsiteY0" fmla="*/ 0 h 5431330"/>
              <a:gd name="connsiteX1" fmla="*/ 275450 w 2711967"/>
              <a:gd name="connsiteY1" fmla="*/ 13918 h 5431330"/>
              <a:gd name="connsiteX2" fmla="*/ 2711967 w 2711967"/>
              <a:gd name="connsiteY2" fmla="*/ 2715665 h 5431330"/>
              <a:gd name="connsiteX3" fmla="*/ 275450 w 2711967"/>
              <a:gd name="connsiteY3" fmla="*/ 5417412 h 5431330"/>
              <a:gd name="connsiteX4" fmla="*/ 0 w 2711967"/>
              <a:gd name="connsiteY4" fmla="*/ 5431330 h 54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967" h="5431330">
                <a:moveTo>
                  <a:pt x="0" y="0"/>
                </a:moveTo>
                <a:lnTo>
                  <a:pt x="275450" y="13918"/>
                </a:lnTo>
                <a:cubicBezTo>
                  <a:pt x="1644006" y="152993"/>
                  <a:pt x="2711967" y="1309531"/>
                  <a:pt x="2711967" y="2715665"/>
                </a:cubicBezTo>
                <a:cubicBezTo>
                  <a:pt x="2711967" y="4121800"/>
                  <a:pt x="1644006" y="5278338"/>
                  <a:pt x="275450" y="5417412"/>
                </a:cubicBezTo>
                <a:lnTo>
                  <a:pt x="0" y="543133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tIns="1645920" rIns="18288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9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rot="16200000" flipH="1">
              <a:off x="4063256" y="400727"/>
              <a:ext cx="4065484" cy="8849062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590550"/>
            <a:ext cx="10241280" cy="1439418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9302-4099-D96F-C590-EF27DFFCD1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360" y="2408517"/>
            <a:ext cx="10241280" cy="8323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36576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4"/>
            </a:gs>
            <a:gs pos="5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5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amaabbasi135" TargetMode="External"/><Relationship Id="rId2" Type="http://schemas.openxmlformats.org/officeDocument/2006/relationships/hyperlink" Target="mailto:usamahafeez.abbasi1234@gmail.com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07" y="323804"/>
            <a:ext cx="10241280" cy="2423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Stack Overflow(SQL)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8129403-97FC-790A-E585-2EC5D9BC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310165"/>
            <a:ext cx="12192000" cy="24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3B3A38-8F47-8A05-237A-9A09B712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B537-9238-FBF9-5EBF-CEABED11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AB8A-CA1D-E48C-CFB7-0C46BC41EB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85ECA-DC0A-D47B-2AA2-FA9D2010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5" y="832393"/>
            <a:ext cx="58293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0F7C0-13D2-52C5-E9AD-BD0F29AC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" y="3235884"/>
            <a:ext cx="3667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9E80757-DB4F-42D9-DE1C-E535C9E6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BA5E-A71F-58B2-6E83-14865444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B4AC-9862-B53C-FA17-FAA2F13BDC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65492-47DD-412F-C8B3-F5AE681B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9" y="1173985"/>
            <a:ext cx="7572375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19CE0-7F34-EF35-2A10-DB911E5D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9" y="3613681"/>
            <a:ext cx="3733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F8ADCE-D084-E36E-09B9-AE70FB59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E79C-709D-15C0-72A5-3F72223F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7919-93F6-33A1-2A0E-DC6B7278B1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F9A10-BB32-F1FE-F8F0-31E5CE87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6" y="1192958"/>
            <a:ext cx="4619625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1DD70-282D-DDB3-9177-637B958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3467"/>
            <a:ext cx="12192000" cy="28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8519E3-4DB3-D467-48F7-B2A4AFC9B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8E0-8F08-BA92-B937-107ED0E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0"/>
            <a:ext cx="7814299" cy="132681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 Advanced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CBA6C-88C3-FFEB-EB6E-0FF753C2BDDA}"/>
              </a:ext>
            </a:extLst>
          </p:cNvPr>
          <p:cNvSpPr txBox="1"/>
          <p:nvPr/>
        </p:nvSpPr>
        <p:spPr>
          <a:xfrm>
            <a:off x="663684" y="1484084"/>
            <a:ext cx="108646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 and CTEs: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the user with the highest reputation.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posts with the highest score in each post type.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CTEs: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 hierarchy of linked posts using recursive CTEs.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and Running Totals: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posts based on their score within each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running total of badges earned by users.</a:t>
            </a:r>
          </a:p>
        </p:txBody>
      </p:sp>
    </p:spTree>
    <p:extLst>
      <p:ext uri="{BB962C8B-B14F-4D97-AF65-F5344CB8AC3E}">
        <p14:creationId xmlns:p14="http://schemas.microsoft.com/office/powerpoint/2010/main" val="59065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EECCDA-D731-3B8F-50EB-A7F194FA7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BAD-FE9F-1071-2826-EC3C80C1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46A0-C606-FB0B-7D6D-6C008FBD8A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0940-21C0-5BB9-24ED-1E1A2ABC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8" y="946429"/>
            <a:ext cx="7448550" cy="292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6B7BA-D691-2B09-E7A7-AA407B25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58" y="3818217"/>
            <a:ext cx="1971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CCAAC6-ED23-0EDA-C6D8-28E7CC03E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FD46-6D35-F8D5-06A8-1380B2BA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BE3E-0B1A-E71A-7D70-4551E34FB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C58FD-AD8C-4B19-EBF1-2A9EC4EB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6" y="1023354"/>
            <a:ext cx="4314825" cy="303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43631-D83C-3DF4-7952-14AE4B68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6" y="5151717"/>
            <a:ext cx="3381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80AE1-0660-8E48-1657-E4ABDB9D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0494-6096-67FE-6E31-7FD62D98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1492-90EC-8FCB-5367-876DCF883A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08CE4-4FB3-75E5-7A96-71E9B882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393"/>
            <a:ext cx="12192000" cy="472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C9307-03CE-5190-1026-576775CC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3325"/>
            <a:ext cx="12192000" cy="7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27CC3D-522C-ED6B-50D1-29065988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0071-A395-46DA-434D-9D23157B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AA79-D346-F5CF-C473-AFD57DAED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0D0EF-6F48-8C9C-76B8-83492145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3" y="1055967"/>
            <a:ext cx="4943475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452A1-B1FE-E854-2D53-02E01213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3" y="3481797"/>
            <a:ext cx="2200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2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EC507-A39A-BE40-B22D-388176EC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DFE6-0D9D-30A4-2A6D-28C6762D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FB99-F314-6EAE-2A66-0187DF0FEE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EB71A-2525-F1F4-7FB0-4D6257F3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3" y="1055967"/>
            <a:ext cx="4943475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3066E-80BF-80B6-04F5-AD8A4FDA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3" y="3481797"/>
            <a:ext cx="2200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BAE793-6DCF-421E-5EC4-8CD9267F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8B72-03F1-75C3-EC48-82D1C8B8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034A-E043-C260-583E-90624FC8EF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E85B3-51C1-251D-45A3-5512EF74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81625"/>
            <a:ext cx="5505450" cy="368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A1CBC-6212-EF42-9A1C-DEBE6B00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1" y="3429000"/>
            <a:ext cx="2362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914C2A-F7C6-1A18-2764-C7B3627F717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92898" y="1566294"/>
            <a:ext cx="8294914" cy="3725411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Usama Bin Hafeez Abbasi</a:t>
            </a:r>
          </a:p>
          <a:p>
            <a:pPr marL="2286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Analyst,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Afiniti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Pvt Ltd</a:t>
            </a:r>
          </a:p>
          <a:p>
            <a:pPr marL="2286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Trainee, Atom Camp</a:t>
            </a:r>
          </a:p>
          <a:p>
            <a:pPr marL="22860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usamahafeez.abbasi1234@gmail.com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https://github.com/usamaabbasi135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4C41F5-E733-2328-02F7-C4B6A72A8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224D-8670-7EA1-E04C-49A16D8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F53B-1198-1443-EDA6-3A439E951F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ED822-B86E-FF2A-CFA8-A9F0915B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1" y="1210064"/>
            <a:ext cx="8058150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D7F00-CA8F-F82B-188A-685BD11B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9" y="4980267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0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F20819-8A97-2A42-E43C-061E6A50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31A-5B89-860D-7670-4769915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A708-D3A8-3460-2EC7-C87899070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22EDE-4035-4BA7-5620-FABF261F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135885"/>
            <a:ext cx="4876800" cy="21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5629B-CA64-E75F-CE99-10DD46B0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544402"/>
            <a:ext cx="23336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Usama Bin Hafeez Abbasi</a:t>
            </a:r>
          </a:p>
          <a:p>
            <a:r>
              <a:rPr lang="en-US" dirty="0"/>
              <a:t>0334-5259239</a:t>
            </a:r>
          </a:p>
          <a:p>
            <a:r>
              <a:rPr lang="en-US" dirty="0"/>
              <a:t>Usamahafeez.abbasi@afiniti.com</a:t>
            </a:r>
          </a:p>
          <a:p>
            <a:r>
              <a:rPr lang="en-US" dirty="0"/>
              <a:t>https://github.com/usamaabbasi135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96721-DA5C-FFA6-B5CD-F58AD08C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3859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D89C-9618-B2EB-EB94-00E6CF5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548640"/>
            <a:ext cx="5574952" cy="17933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FE2C2-B8B4-FE54-B316-1DBB706E13BD}"/>
              </a:ext>
            </a:extLst>
          </p:cNvPr>
          <p:cNvSpPr txBox="1"/>
          <p:nvPr/>
        </p:nvSpPr>
        <p:spPr>
          <a:xfrm>
            <a:off x="741872" y="1941284"/>
            <a:ext cx="1086463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is a popular Q&amp;A platform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tables like Users, Posts, Comments, Badges, Votes, etc.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user activity and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post quality and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users and their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20651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613275-A13D-0B32-DEA1-6CA3357B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0E8A-B539-A37E-6E90-A0AEDA1B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0"/>
            <a:ext cx="6489353" cy="132681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62F8-C3EC-2617-08B9-E6AB10BBD194}"/>
              </a:ext>
            </a:extLst>
          </p:cNvPr>
          <p:cNvSpPr txBox="1"/>
          <p:nvPr/>
        </p:nvSpPr>
        <p:spPr>
          <a:xfrm>
            <a:off x="663684" y="1484084"/>
            <a:ext cx="10864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Information about Stack Overflow users (e.g., reputation, badges).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Posts: Questions and answers posted by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Comments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Badges: Badges earned by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Votes: Votes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history: History of Post.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Links: Information about related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Tags: Tags associated with posts.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Users: 88,005 (Eighty-Eight Thousands and Five)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Posts: 68,495 (Sixty-Eight Thousands, Four Hundred and Ninety-Five)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Comments: 140,118 (One Lac, Forty Thousands, One Hundred and Eighteen Comments)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Badges: 131,097 (One Lac, Thirty-One Thousands, and Ninety-Seven Badges)</a:t>
            </a:r>
          </a:p>
        </p:txBody>
      </p:sp>
    </p:spTree>
    <p:extLst>
      <p:ext uri="{BB962C8B-B14F-4D97-AF65-F5344CB8AC3E}">
        <p14:creationId xmlns:p14="http://schemas.microsoft.com/office/powerpoint/2010/main" val="14581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E11D84-86B4-D819-5CA9-285075234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9BA0-9089-3E2A-4F10-F8A6A3DF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0"/>
            <a:ext cx="6489353" cy="132681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7C5C7-E250-A8AB-20DC-A7D7A7D1D486}"/>
              </a:ext>
            </a:extLst>
          </p:cNvPr>
          <p:cNvSpPr txBox="1"/>
          <p:nvPr/>
        </p:nvSpPr>
        <p:spPr>
          <a:xfrm>
            <a:off x="663684" y="1484084"/>
            <a:ext cx="10864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Exploration: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first 10 rows of each table to understand the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posts with more than 2 comments. We have total 21,214 posts having more than 2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comments made in 2012, sorted by creation date.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post score by post type: Average scores were 3.2 and 4 for Post Types having id as 1 and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badges: One Lac Thirty-One Thousands and Ninety-Seven Badges were obtained by users.</a:t>
            </a:r>
          </a:p>
        </p:txBody>
      </p:sp>
    </p:spTree>
    <p:extLst>
      <p:ext uri="{BB962C8B-B14F-4D97-AF65-F5344CB8AC3E}">
        <p14:creationId xmlns:p14="http://schemas.microsoft.com/office/powerpoint/2010/main" val="3415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4A8AF5-09B8-C7DB-CEFA-6509CB98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0361-7949-4D39-BB3A-D658CCC2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5F-07F1-A2BB-E63E-B496DA38E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12D2B-9D8B-752C-BB96-5A6EC6CB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4" y="1131628"/>
            <a:ext cx="481965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2E18B3-B090-919D-048B-01843B73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7" y="1288790"/>
            <a:ext cx="3724275" cy="1257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A19C15-19CB-5D62-1925-85FBDF05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35" y="1563201"/>
            <a:ext cx="1924050" cy="6572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C9FD4C-6521-1CC6-9AC6-73BC378D6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3" y="3617091"/>
            <a:ext cx="9363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B353DA-E439-F000-5C73-5DB8C791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DE0F-578E-05F2-533B-C4267328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92884-B181-A8A7-656D-0B9C326D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" y="2265905"/>
            <a:ext cx="486727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36186-375C-1E4E-8550-2DFEE3FA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2911"/>
            <a:ext cx="12192000" cy="285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869CE-3D13-91B0-4355-EDA434CF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1" y="832393"/>
            <a:ext cx="4867275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54280-E9D3-CECA-077A-E852058D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533" y="832393"/>
            <a:ext cx="2009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69EB7F-D2D0-D184-8C82-3C8CAD40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26C1-10A6-0662-975C-C0D9F13F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72" y="0"/>
            <a:ext cx="7814299" cy="132681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Joins and Relationships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A90ED-B481-EFBA-3A71-FB8BA5CE3454}"/>
              </a:ext>
            </a:extLst>
          </p:cNvPr>
          <p:cNvSpPr txBox="1"/>
          <p:nvPr/>
        </p:nvSpPr>
        <p:spPr>
          <a:xfrm>
            <a:off x="663684" y="1484084"/>
            <a:ext cx="1086463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Relationships: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have multiple badges, posts, and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can have multiple comments and votes.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post history and posts to track changes in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users and badges to find total badges earned by each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post titles, comments, and users who made those comments.</a:t>
            </a:r>
          </a:p>
        </p:txBody>
      </p:sp>
    </p:spTree>
    <p:extLst>
      <p:ext uri="{BB962C8B-B14F-4D97-AF65-F5344CB8AC3E}">
        <p14:creationId xmlns:p14="http://schemas.microsoft.com/office/powerpoint/2010/main" val="175591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F45DCC-4D2B-610A-1017-609C0607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7354-38CC-3011-C767-C1D2AA77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07698" cy="832393"/>
          </a:xfrm>
        </p:spPr>
        <p:txBody>
          <a:bodyPr/>
          <a:lstStyle/>
          <a:p>
            <a:r>
              <a:rPr lang="en-US" dirty="0"/>
              <a:t>Queries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F96A-309F-034A-DA08-C9790BE3F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33F1-8026-9767-EEA9-F280D8D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9" y="832393"/>
            <a:ext cx="90963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3FE6B-644C-9453-B551-E9E33CF9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548"/>
            <a:ext cx="12192000" cy="25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877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169</TotalTime>
  <Words>495</Words>
  <Application>Microsoft Office PowerPoint</Application>
  <PresentationFormat>Widescreen</PresentationFormat>
  <Paragraphs>107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Avenir Next LT Pro Light</vt:lpstr>
      <vt:lpstr>Calibri</vt:lpstr>
      <vt:lpstr>Inter</vt:lpstr>
      <vt:lpstr>Times New Roman</vt:lpstr>
      <vt:lpstr>GradientRiseVTI</vt:lpstr>
      <vt:lpstr>Comprehensive Analysis Stack Overflow(SQL)</vt:lpstr>
      <vt:lpstr>PowerPoint Presentation</vt:lpstr>
      <vt:lpstr>Introduction</vt:lpstr>
      <vt:lpstr>Dataset Overview</vt:lpstr>
      <vt:lpstr>Data Exploration</vt:lpstr>
      <vt:lpstr>Queries Used</vt:lpstr>
      <vt:lpstr>Queries Used</vt:lpstr>
      <vt:lpstr>Joins and Relationships</vt:lpstr>
      <vt:lpstr>Queries Used</vt:lpstr>
      <vt:lpstr>Queries Used</vt:lpstr>
      <vt:lpstr>Queries Used</vt:lpstr>
      <vt:lpstr>Queries Used</vt:lpstr>
      <vt:lpstr> Advanced Analysis</vt:lpstr>
      <vt:lpstr>Queries Used</vt:lpstr>
      <vt:lpstr>Queries Used</vt:lpstr>
      <vt:lpstr>Queries Used</vt:lpstr>
      <vt:lpstr>Queries Used</vt:lpstr>
      <vt:lpstr>Queries Used</vt:lpstr>
      <vt:lpstr>Queries Used</vt:lpstr>
      <vt:lpstr>Queries Used</vt:lpstr>
      <vt:lpstr>Queries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Darwesh Ibn-ul-Hafeez</dc:creator>
  <cp:lastModifiedBy>Darwesh Ibn-ul-Hafeez</cp:lastModifiedBy>
  <cp:revision>1</cp:revision>
  <dcterms:created xsi:type="dcterms:W3CDTF">2025-02-21T12:59:41Z</dcterms:created>
  <dcterms:modified xsi:type="dcterms:W3CDTF">2025-02-21T15:48:54Z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