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59" r:id="rId5"/>
    <p:sldId id="264" r:id="rId6"/>
    <p:sldId id="257" r:id="rId7"/>
    <p:sldId id="261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9"/>
    <p:restoredTop sz="86398"/>
  </p:normalViewPr>
  <p:slideViewPr>
    <p:cSldViewPr snapToGrid="0">
      <p:cViewPr varScale="1">
        <p:scale>
          <a:sx n="99" d="100"/>
          <a:sy n="99" d="100"/>
        </p:scale>
        <p:origin x="4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8F4A4-BB33-479F-B6DE-39A5327508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177E3C9D-8F66-4936-A910-A78E0DDFF232}">
      <dgm:prSet/>
      <dgm:spPr/>
      <dgm:t>
        <a:bodyPr/>
        <a:lstStyle/>
        <a:p>
          <a:r>
            <a:rPr lang="en-US"/>
            <a:t>Most of the sentiment work have been done on a single input such as text, or voice.</a:t>
          </a:r>
        </a:p>
      </dgm:t>
    </dgm:pt>
    <dgm:pt modelId="{805C5398-C54F-40DB-8AFE-110E5312F304}" type="parTrans" cxnId="{9F362187-FC64-4C70-B00A-E0381DC34679}">
      <dgm:prSet/>
      <dgm:spPr/>
      <dgm:t>
        <a:bodyPr/>
        <a:lstStyle/>
        <a:p>
          <a:endParaRPr lang="en-US"/>
        </a:p>
      </dgm:t>
    </dgm:pt>
    <dgm:pt modelId="{4A65E088-AC1F-4B62-8A59-17A447038DBA}" type="sibTrans" cxnId="{9F362187-FC64-4C70-B00A-E0381DC34679}">
      <dgm:prSet/>
      <dgm:spPr/>
      <dgm:t>
        <a:bodyPr/>
        <a:lstStyle/>
        <a:p>
          <a:endParaRPr lang="en-US"/>
        </a:p>
      </dgm:t>
    </dgm:pt>
    <dgm:pt modelId="{59813D24-1D25-4E3B-A2C3-704D591D7470}">
      <dgm:prSet/>
      <dgm:spPr/>
      <dgm:t>
        <a:bodyPr/>
        <a:lstStyle/>
        <a:p>
          <a:r>
            <a:rPr lang="en-US" dirty="0"/>
            <a:t>We applied three to complement each other, face, voice, and text. </a:t>
          </a:r>
        </a:p>
      </dgm:t>
    </dgm:pt>
    <dgm:pt modelId="{D3059113-5E9A-4792-99E7-A768363D801F}" type="parTrans" cxnId="{ACEE370E-31EF-49F5-831B-A81CE5651462}">
      <dgm:prSet/>
      <dgm:spPr/>
      <dgm:t>
        <a:bodyPr/>
        <a:lstStyle/>
        <a:p>
          <a:endParaRPr lang="en-US"/>
        </a:p>
      </dgm:t>
    </dgm:pt>
    <dgm:pt modelId="{5E60CA0B-E61E-4ED8-ACB3-4D0AE4234420}" type="sibTrans" cxnId="{ACEE370E-31EF-49F5-831B-A81CE5651462}">
      <dgm:prSet/>
      <dgm:spPr/>
      <dgm:t>
        <a:bodyPr/>
        <a:lstStyle/>
        <a:p>
          <a:endParaRPr lang="en-US"/>
        </a:p>
      </dgm:t>
    </dgm:pt>
    <dgm:pt modelId="{5B6CCEAA-9396-4C99-AF89-76AE0845FB4E}" type="pres">
      <dgm:prSet presAssocID="{B3D8F4A4-BB33-479F-B6DE-39A5327508B5}" presName="root" presStyleCnt="0">
        <dgm:presLayoutVars>
          <dgm:dir/>
          <dgm:resizeHandles val="exact"/>
        </dgm:presLayoutVars>
      </dgm:prSet>
      <dgm:spPr/>
    </dgm:pt>
    <dgm:pt modelId="{A641B146-519D-4D81-A278-94B7D8E19020}" type="pres">
      <dgm:prSet presAssocID="{B3D8F4A4-BB33-479F-B6DE-39A5327508B5}" presName="container" presStyleCnt="0">
        <dgm:presLayoutVars>
          <dgm:dir/>
          <dgm:resizeHandles val="exact"/>
        </dgm:presLayoutVars>
      </dgm:prSet>
      <dgm:spPr/>
    </dgm:pt>
    <dgm:pt modelId="{1F2D2C3C-E458-41F5-82D2-F12CA3B06F18}" type="pres">
      <dgm:prSet presAssocID="{177E3C9D-8F66-4936-A910-A78E0DDFF232}" presName="compNode" presStyleCnt="0"/>
      <dgm:spPr/>
    </dgm:pt>
    <dgm:pt modelId="{E049CB1A-19B0-49A2-832B-E9F521B648B3}" type="pres">
      <dgm:prSet presAssocID="{177E3C9D-8F66-4936-A910-A78E0DDFF232}" presName="iconBgRect" presStyleLbl="bgShp" presStyleIdx="0" presStyleCnt="2"/>
      <dgm:spPr/>
    </dgm:pt>
    <dgm:pt modelId="{5E77C295-B9C6-4845-B8AB-9340DBDF4933}" type="pres">
      <dgm:prSet presAssocID="{177E3C9D-8F66-4936-A910-A78E0DDFF2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2D1B92F-BE5D-4CD4-BE9D-D6C65591AF30}" type="pres">
      <dgm:prSet presAssocID="{177E3C9D-8F66-4936-A910-A78E0DDFF232}" presName="spaceRect" presStyleCnt="0"/>
      <dgm:spPr/>
    </dgm:pt>
    <dgm:pt modelId="{A9A09FA2-BE5B-4E3C-A90F-E680506F1336}" type="pres">
      <dgm:prSet presAssocID="{177E3C9D-8F66-4936-A910-A78E0DDFF232}" presName="textRect" presStyleLbl="revTx" presStyleIdx="0" presStyleCnt="2">
        <dgm:presLayoutVars>
          <dgm:chMax val="1"/>
          <dgm:chPref val="1"/>
        </dgm:presLayoutVars>
      </dgm:prSet>
      <dgm:spPr/>
    </dgm:pt>
    <dgm:pt modelId="{6A8C1204-0F7E-4A67-A37F-8817B17F3AC7}" type="pres">
      <dgm:prSet presAssocID="{4A65E088-AC1F-4B62-8A59-17A447038DBA}" presName="sibTrans" presStyleLbl="sibTrans2D1" presStyleIdx="0" presStyleCnt="0"/>
      <dgm:spPr/>
    </dgm:pt>
    <dgm:pt modelId="{C9D6C8D1-247C-4B7B-9885-2875231E3A6B}" type="pres">
      <dgm:prSet presAssocID="{59813D24-1D25-4E3B-A2C3-704D591D7470}" presName="compNode" presStyleCnt="0"/>
      <dgm:spPr/>
    </dgm:pt>
    <dgm:pt modelId="{31D8222E-BC82-47F7-8B59-8373B6FBA58D}" type="pres">
      <dgm:prSet presAssocID="{59813D24-1D25-4E3B-A2C3-704D591D7470}" presName="iconBgRect" presStyleLbl="bgShp" presStyleIdx="1" presStyleCnt="2"/>
      <dgm:spPr/>
    </dgm:pt>
    <dgm:pt modelId="{EB0778D7-0CD1-496A-864E-BA4C7D2B5E6F}" type="pres">
      <dgm:prSet presAssocID="{59813D24-1D25-4E3B-A2C3-704D591D74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E73FCEBF-F541-48D7-9154-CC97A0623FEF}" type="pres">
      <dgm:prSet presAssocID="{59813D24-1D25-4E3B-A2C3-704D591D7470}" presName="spaceRect" presStyleCnt="0"/>
      <dgm:spPr/>
    </dgm:pt>
    <dgm:pt modelId="{10058B8D-CBAA-4348-9252-7010DFFBA9B7}" type="pres">
      <dgm:prSet presAssocID="{59813D24-1D25-4E3B-A2C3-704D591D74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EE370E-31EF-49F5-831B-A81CE5651462}" srcId="{B3D8F4A4-BB33-479F-B6DE-39A5327508B5}" destId="{59813D24-1D25-4E3B-A2C3-704D591D7470}" srcOrd="1" destOrd="0" parTransId="{D3059113-5E9A-4792-99E7-A768363D801F}" sibTransId="{5E60CA0B-E61E-4ED8-ACB3-4D0AE4234420}"/>
    <dgm:cxn modelId="{C8494F22-CCFE-1744-BC6F-57CA754C5ED7}" type="presOf" srcId="{4A65E088-AC1F-4B62-8A59-17A447038DBA}" destId="{6A8C1204-0F7E-4A67-A37F-8817B17F3AC7}" srcOrd="0" destOrd="0" presId="urn:microsoft.com/office/officeart/2018/2/layout/IconCircleList"/>
    <dgm:cxn modelId="{2076525F-047A-FD43-9026-4803AC2FD37C}" type="presOf" srcId="{59813D24-1D25-4E3B-A2C3-704D591D7470}" destId="{10058B8D-CBAA-4348-9252-7010DFFBA9B7}" srcOrd="0" destOrd="0" presId="urn:microsoft.com/office/officeart/2018/2/layout/IconCircleList"/>
    <dgm:cxn modelId="{79C8036F-DA1C-E24D-9CB8-BE82DE062E6B}" type="presOf" srcId="{177E3C9D-8F66-4936-A910-A78E0DDFF232}" destId="{A9A09FA2-BE5B-4E3C-A90F-E680506F1336}" srcOrd="0" destOrd="0" presId="urn:microsoft.com/office/officeart/2018/2/layout/IconCircleList"/>
    <dgm:cxn modelId="{9F362187-FC64-4C70-B00A-E0381DC34679}" srcId="{B3D8F4A4-BB33-479F-B6DE-39A5327508B5}" destId="{177E3C9D-8F66-4936-A910-A78E0DDFF232}" srcOrd="0" destOrd="0" parTransId="{805C5398-C54F-40DB-8AFE-110E5312F304}" sibTransId="{4A65E088-AC1F-4B62-8A59-17A447038DBA}"/>
    <dgm:cxn modelId="{3E24D5F6-213D-3148-98AF-A50B2B033B9A}" type="presOf" srcId="{B3D8F4A4-BB33-479F-B6DE-39A5327508B5}" destId="{5B6CCEAA-9396-4C99-AF89-76AE0845FB4E}" srcOrd="0" destOrd="0" presId="urn:microsoft.com/office/officeart/2018/2/layout/IconCircleList"/>
    <dgm:cxn modelId="{1D29939B-0311-F249-8EF9-223FCEF3B6AB}" type="presParOf" srcId="{5B6CCEAA-9396-4C99-AF89-76AE0845FB4E}" destId="{A641B146-519D-4D81-A278-94B7D8E19020}" srcOrd="0" destOrd="0" presId="urn:microsoft.com/office/officeart/2018/2/layout/IconCircleList"/>
    <dgm:cxn modelId="{F1B2C5E3-64AF-664C-A41B-486021C6A524}" type="presParOf" srcId="{A641B146-519D-4D81-A278-94B7D8E19020}" destId="{1F2D2C3C-E458-41F5-82D2-F12CA3B06F18}" srcOrd="0" destOrd="0" presId="urn:microsoft.com/office/officeart/2018/2/layout/IconCircleList"/>
    <dgm:cxn modelId="{87B2776C-73E7-A64A-B951-B0C07A4605CC}" type="presParOf" srcId="{1F2D2C3C-E458-41F5-82D2-F12CA3B06F18}" destId="{E049CB1A-19B0-49A2-832B-E9F521B648B3}" srcOrd="0" destOrd="0" presId="urn:microsoft.com/office/officeart/2018/2/layout/IconCircleList"/>
    <dgm:cxn modelId="{68C94CA2-BB11-1F44-BA0C-20A0354B36BF}" type="presParOf" srcId="{1F2D2C3C-E458-41F5-82D2-F12CA3B06F18}" destId="{5E77C295-B9C6-4845-B8AB-9340DBDF4933}" srcOrd="1" destOrd="0" presId="urn:microsoft.com/office/officeart/2018/2/layout/IconCircleList"/>
    <dgm:cxn modelId="{A2A0C271-C065-5541-8445-9D8B8D546A94}" type="presParOf" srcId="{1F2D2C3C-E458-41F5-82D2-F12CA3B06F18}" destId="{32D1B92F-BE5D-4CD4-BE9D-D6C65591AF30}" srcOrd="2" destOrd="0" presId="urn:microsoft.com/office/officeart/2018/2/layout/IconCircleList"/>
    <dgm:cxn modelId="{8D1F59C8-A298-0A40-BD5C-75E45443472A}" type="presParOf" srcId="{1F2D2C3C-E458-41F5-82D2-F12CA3B06F18}" destId="{A9A09FA2-BE5B-4E3C-A90F-E680506F1336}" srcOrd="3" destOrd="0" presId="urn:microsoft.com/office/officeart/2018/2/layout/IconCircleList"/>
    <dgm:cxn modelId="{573BC60D-37EB-084B-B050-A5DB2B80544F}" type="presParOf" srcId="{A641B146-519D-4D81-A278-94B7D8E19020}" destId="{6A8C1204-0F7E-4A67-A37F-8817B17F3AC7}" srcOrd="1" destOrd="0" presId="urn:microsoft.com/office/officeart/2018/2/layout/IconCircleList"/>
    <dgm:cxn modelId="{756A1FCA-FB21-3843-8CFA-207E073CBF99}" type="presParOf" srcId="{A641B146-519D-4D81-A278-94B7D8E19020}" destId="{C9D6C8D1-247C-4B7B-9885-2875231E3A6B}" srcOrd="2" destOrd="0" presId="urn:microsoft.com/office/officeart/2018/2/layout/IconCircleList"/>
    <dgm:cxn modelId="{D51E3B66-EB04-C84F-A472-64BEF9879E5C}" type="presParOf" srcId="{C9D6C8D1-247C-4B7B-9885-2875231E3A6B}" destId="{31D8222E-BC82-47F7-8B59-8373B6FBA58D}" srcOrd="0" destOrd="0" presId="urn:microsoft.com/office/officeart/2018/2/layout/IconCircleList"/>
    <dgm:cxn modelId="{CD24A3AB-EE1B-FB4B-8E3F-044E85038579}" type="presParOf" srcId="{C9D6C8D1-247C-4B7B-9885-2875231E3A6B}" destId="{EB0778D7-0CD1-496A-864E-BA4C7D2B5E6F}" srcOrd="1" destOrd="0" presId="urn:microsoft.com/office/officeart/2018/2/layout/IconCircleList"/>
    <dgm:cxn modelId="{933E4A3C-B428-214B-B064-F3B5AFC67E7F}" type="presParOf" srcId="{C9D6C8D1-247C-4B7B-9885-2875231E3A6B}" destId="{E73FCEBF-F541-48D7-9154-CC97A0623FEF}" srcOrd="2" destOrd="0" presId="urn:microsoft.com/office/officeart/2018/2/layout/IconCircleList"/>
    <dgm:cxn modelId="{B0E21E71-9451-5D4C-841C-DDF30BA76AAE}" type="presParOf" srcId="{C9D6C8D1-247C-4B7B-9885-2875231E3A6B}" destId="{10058B8D-CBAA-4348-9252-7010DFFBA9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9CB1A-19B0-49A2-832B-E9F521B648B3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7C295-B9C6-4845-B8AB-9340DBDF4933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9FA2-BE5B-4E3C-A90F-E680506F1336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Most of the sentiment work have been done on a single input such as text, or voice.</a:t>
          </a:r>
        </a:p>
      </dsp:txBody>
      <dsp:txXfrm>
        <a:off x="1834517" y="1507711"/>
        <a:ext cx="3148942" cy="1335915"/>
      </dsp:txXfrm>
    </dsp:sp>
    <dsp:sp modelId="{31D8222E-BC82-47F7-8B59-8373B6FBA58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778D7-0CD1-496A-864E-BA4C7D2B5E6F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8B8D-CBAA-4348-9252-7010DFFBA9B7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applied three to complement each other, face, voice, and text. 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7F76E-93E8-CB47-BE2B-A7FA74716F2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D9ED1-86D9-224B-86A4-05A66DB8B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9ED1-86D9-224B-86A4-05A66DB8B4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9ED1-86D9-224B-86A4-05A66DB8B4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4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3FE-99D0-64F7-7585-F2F3E951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8EDBB-CCEA-3634-60E9-0FBAB0851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982C-2C3E-C07B-5261-1E71AC6A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7676-335C-0026-E60C-87598B12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F3C0-4834-41CD-6E8D-A1F926CB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0D52-92A2-6D4A-3683-AC16752E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0D0F-C7FB-E80F-0B74-D72CD8D86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C32E-89B7-C6C0-8D10-52862F7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6562-C8C0-0385-DC21-524BE860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D29D-B6A3-FD21-06F3-0A8B73E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D80C2-6A39-28C5-7542-5884F7A1E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0681A-1268-B3F5-F064-D578453F1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EE149-CD28-03E7-8C2A-B4106FDF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6A16-3F31-9C2E-6A47-2103AB75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A0C7-451B-C445-2D2E-A46FFE6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4E6C-4A99-BCAB-1CDD-D6973DE3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5F90-B969-18AB-8233-E057983D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E96A-2996-551C-1229-8FCC0534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3203-94A2-303D-0928-600C86E3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73C6-DB58-682D-3CE6-46517FB2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2C82-C77F-0F61-6CD1-3BA22D9A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77F35-DD78-30BE-FFA0-9F524987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9E3E-4744-E9F2-A90D-E7F7EBDE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D976-CBBC-9190-5AC7-6895E4EC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CD6D-3DAE-571F-BD32-633C874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E88-2A1F-F05B-644A-0CF147EF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0652-5CE7-F14E-5AB8-7C0FC7FD6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ED67-EF66-52F1-1177-DF6C7749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FF231-9867-5055-1C9B-9CBCCB8D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6FDDA-E224-23CD-00FA-52C0513B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781C-9ED5-4A38-C1BB-5814B42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3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C6AB-B2B3-4BD9-53F2-F231C29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B93A-6058-BD92-BAA6-71D3B14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DB449-0549-0743-68F1-12E112195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1082A-6F06-0941-7105-E3B420FCD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1F25F-4602-1C1E-E114-634029D11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147B1-6C95-E43B-0152-0BF0C4FA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763B6-63EF-38F7-AA85-10CD5AA2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A306E-2180-CF9A-C485-DEA0C8A5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EBC4-3CE1-E292-8152-10752178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E1AD6-A303-A94C-B96C-4449D03B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ABE5-259B-6B59-66F4-219D3FA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4A7C-7988-CB5D-0350-E0D460DD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4F207-FF6D-8B07-748D-2D72FEC9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07B69-63DE-0401-F67B-100F57EC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3E0D-18E4-B80C-7BA3-841DC34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15BC-B19B-97B0-9DAD-07032CE0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707F-1FAA-F173-3441-5C5F4FC5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86714-CA7B-33D8-C009-EBD163B1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A424-E9FF-B31F-59CB-394D6D42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A45C2-EA73-BE39-4CF2-489FD65E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4302B-2F3A-9F41-716B-73A6D02B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C679-A446-0352-591E-7CF11AB1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A1FD8-4EC4-CAB2-585A-608A23AE5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104FD-BEB6-BB8B-038D-73207A94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55EEF-984A-E8B1-6BCF-469CA425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7EF2FB-A24A-9E4D-9883-3A732927F679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4C10B-C7D6-F523-0CAB-F442E760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D63B-4C1A-328B-2589-0E13653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0B13-F97C-C3F6-69BD-9F9D18306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BE2C-3F40-FA43-BFEB-C17EEAE2AA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CA864CB-EB2B-8078-3822-CA13DBE9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F86862-08ED-1019-5F1C-C0E15BB7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1FFC57-74E8-27A8-82FC-77C77A104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D1B6-400C-2842-9DFD-572530D0C0F1}" type="datetimeFigureOut">
              <a:rPr lang="en-US" smtClean="0"/>
              <a:t>8/23/23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D001-F336-B1F3-0E41-D462D76DD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00879"/>
            <a:ext cx="12192000" cy="1392582"/>
          </a:xfrm>
        </p:spPr>
        <p:txBody>
          <a:bodyPr anchor="ctr">
            <a:normAutofit fontScale="90000"/>
          </a:bodyPr>
          <a:lstStyle/>
          <a:p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Multimodal Sentiment Analysis based on facial, vocal, and textual inputs</a:t>
            </a:r>
            <a:b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Name: Osama Al-Attia</a:t>
            </a:r>
            <a:br>
              <a:rPr lang="en-GB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ID: 190720926</a:t>
            </a:r>
            <a:br>
              <a:rPr lang="en-GB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Supervisor: Dalia Senvaityte</a:t>
            </a:r>
            <a:br>
              <a:rPr lang="en-GB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MSc Computer Science</a:t>
            </a:r>
            <a:b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rying face outline with solid fill">
            <a:extLst>
              <a:ext uri="{FF2B5EF4-FFF2-40B4-BE49-F238E27FC236}">
                <a16:creationId xmlns:a16="http://schemas.microsoft.com/office/drawing/2014/main" id="{7137CEB6-C274-E88E-19EA-B0B207ECA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614" y="692331"/>
            <a:ext cx="732958" cy="732958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Voice with solid fill">
            <a:extLst>
              <a:ext uri="{FF2B5EF4-FFF2-40B4-BE49-F238E27FC236}">
                <a16:creationId xmlns:a16="http://schemas.microsoft.com/office/drawing/2014/main" id="{1A2C252B-1017-98C5-1031-A6EBDAA0E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3499" y="918905"/>
            <a:ext cx="1685012" cy="1685012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Funny face with solid fill with solid fill">
            <a:extLst>
              <a:ext uri="{FF2B5EF4-FFF2-40B4-BE49-F238E27FC236}">
                <a16:creationId xmlns:a16="http://schemas.microsoft.com/office/drawing/2014/main" id="{93E568A7-83CC-FB38-6FAA-98B1AE363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458" y="3037579"/>
            <a:ext cx="1554016" cy="155401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FEE4B47F-57D3-ACF8-60EA-8F452C192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0812" y="1639389"/>
            <a:ext cx="1044829" cy="1044829"/>
          </a:xfrm>
          <a:prstGeom prst="rect">
            <a:avLst/>
          </a:prstGeom>
        </p:spPr>
      </p:pic>
      <p:pic>
        <p:nvPicPr>
          <p:cNvPr id="13" name="Graphic 12" descr="Worried face outline outline">
            <a:extLst>
              <a:ext uri="{FF2B5EF4-FFF2-40B4-BE49-F238E27FC236}">
                <a16:creationId xmlns:a16="http://schemas.microsoft.com/office/drawing/2014/main" id="{E9C30878-6B9D-9714-DB1F-9953AC9194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2929" y="3009630"/>
            <a:ext cx="1581964" cy="158196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ngry face with solid fill with solid fill">
            <a:extLst>
              <a:ext uri="{FF2B5EF4-FFF2-40B4-BE49-F238E27FC236}">
                <a16:creationId xmlns:a16="http://schemas.microsoft.com/office/drawing/2014/main" id="{B8691AC0-D6C2-82B4-F3D0-B628B02A04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07328" y="2265082"/>
            <a:ext cx="2288408" cy="2288408"/>
          </a:xfrm>
          <a:prstGeom prst="rect">
            <a:avLst/>
          </a:prstGeom>
        </p:spPr>
      </p:pic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76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B34E-C99E-DF49-6214-3B688B17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9271-8576-1532-2F4F-20579870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machine's ability to predict human emotion more precisely.</a:t>
            </a:r>
          </a:p>
          <a:p>
            <a:r>
              <a:rPr lang="en-US" dirty="0"/>
              <a:t>Give robotics more features for easier integration in society like waitering robots.</a:t>
            </a:r>
          </a:p>
          <a:p>
            <a:r>
              <a:rPr lang="en-US" dirty="0"/>
              <a:t>Apply mixed emotion to the set of predictions and consider the complexity of human emotions.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0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CB6A-62D2-BD64-A1F0-68E757F3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7" y="788350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Why:</a:t>
            </a:r>
          </a:p>
        </p:txBody>
      </p:sp>
      <p:pic>
        <p:nvPicPr>
          <p:cNvPr id="5" name="Picture 4" descr="A grey robot with  colourful buttons">
            <a:extLst>
              <a:ext uri="{FF2B5EF4-FFF2-40B4-BE49-F238E27FC236}">
                <a16:creationId xmlns:a16="http://schemas.microsoft.com/office/drawing/2014/main" id="{9A00BADF-A87B-0E05-748D-AE379922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4E69-50D8-7E92-0557-B3682DC1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Having robots that does not analyse the situations ”including sentiment situations” can be frustrating.</a:t>
            </a:r>
          </a:p>
          <a:p>
            <a:r>
              <a:rPr lang="en-US" sz="2000"/>
              <a:t>If we increase the precision if we can get a better experience in every platform that need it.</a:t>
            </a:r>
          </a:p>
        </p:txBody>
      </p:sp>
    </p:spTree>
    <p:extLst>
      <p:ext uri="{BB962C8B-B14F-4D97-AF65-F5344CB8AC3E}">
        <p14:creationId xmlns:p14="http://schemas.microsoft.com/office/powerpoint/2010/main" val="177002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2A54CB-3DED-558E-30BC-1DFC278F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54000"/>
            <a:ext cx="4243589" cy="2148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It would be useful in many places if </a:t>
            </a:r>
            <a:r>
              <a:rPr lang="en-US" sz="3200" i="1" dirty="0">
                <a:solidFill>
                  <a:schemeClr val="accent1"/>
                </a:solidFill>
              </a:rPr>
              <a:t>Pepper</a:t>
            </a:r>
            <a:r>
              <a:rPr lang="en-US" sz="3200" i="1" dirty="0"/>
              <a:t> can read my emotions.</a:t>
            </a:r>
          </a:p>
        </p:txBody>
      </p:sp>
      <p:pic>
        <p:nvPicPr>
          <p:cNvPr id="5" name="Content Placeholder 4" descr="A person sitting in front of a white robot&#10;&#10;Description automatically generated">
            <a:extLst>
              <a:ext uri="{FF2B5EF4-FFF2-40B4-BE49-F238E27FC236}">
                <a16:creationId xmlns:a16="http://schemas.microsoft.com/office/drawing/2014/main" id="{EDD9212D-9A5F-FAAE-5DDE-7BD3DE6E4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8" r="-1" b="1373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970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D24A-1964-5D24-D4DB-91D12482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234C09-7052-6E74-7569-6528787C8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719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07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oice with solid fill">
            <a:extLst>
              <a:ext uri="{FF2B5EF4-FFF2-40B4-BE49-F238E27FC236}">
                <a16:creationId xmlns:a16="http://schemas.microsoft.com/office/drawing/2014/main" id="{06B41E2A-8932-2393-E24A-58F3A60C9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882" y="3545417"/>
            <a:ext cx="887149" cy="91440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0D1481DC-798B-8F30-7DD5-7DB79988B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5256" y="4809067"/>
            <a:ext cx="914400" cy="914400"/>
          </a:xfrm>
          <a:prstGeom prst="rect">
            <a:avLst/>
          </a:prstGeom>
        </p:spPr>
      </p:pic>
      <p:pic>
        <p:nvPicPr>
          <p:cNvPr id="19" name="Content Placeholder 18" descr="Smiling face outline outline">
            <a:extLst>
              <a:ext uri="{FF2B5EF4-FFF2-40B4-BE49-F238E27FC236}">
                <a16:creationId xmlns:a16="http://schemas.microsoft.com/office/drawing/2014/main" id="{7DDC8F0D-022A-2C5C-4860-136423040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1631" y="2281767"/>
            <a:ext cx="914400" cy="914400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4B086C-04EF-38AF-8CE9-D06640937872}"/>
              </a:ext>
            </a:extLst>
          </p:cNvPr>
          <p:cNvCxnSpPr>
            <a:cxnSpLocks/>
          </p:cNvCxnSpPr>
          <p:nvPr/>
        </p:nvCxnSpPr>
        <p:spPr>
          <a:xfrm>
            <a:off x="2109656" y="2713210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7424F4-034B-B10B-F527-611A7CD3241D}"/>
              </a:ext>
            </a:extLst>
          </p:cNvPr>
          <p:cNvCxnSpPr>
            <a:cxnSpLocks/>
          </p:cNvCxnSpPr>
          <p:nvPr/>
        </p:nvCxnSpPr>
        <p:spPr>
          <a:xfrm>
            <a:off x="2096031" y="3994940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1E6937-4F15-7D1E-6E17-7EF9DF7EF49A}"/>
              </a:ext>
            </a:extLst>
          </p:cNvPr>
          <p:cNvCxnSpPr>
            <a:cxnSpLocks/>
          </p:cNvCxnSpPr>
          <p:nvPr/>
        </p:nvCxnSpPr>
        <p:spPr>
          <a:xfrm flipV="1">
            <a:off x="2096031" y="5273943"/>
            <a:ext cx="682580" cy="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9CD84-1793-8CBE-FF54-3E2E17F45CDC}"/>
              </a:ext>
            </a:extLst>
          </p:cNvPr>
          <p:cNvSpPr/>
          <p:nvPr/>
        </p:nvSpPr>
        <p:spPr>
          <a:xfrm>
            <a:off x="2842683" y="2281777"/>
            <a:ext cx="1133341" cy="91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 features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779CD9-8B14-6E91-7FC9-003AB422D6DB}"/>
              </a:ext>
            </a:extLst>
          </p:cNvPr>
          <p:cNvSpPr/>
          <p:nvPr/>
        </p:nvSpPr>
        <p:spPr>
          <a:xfrm>
            <a:off x="2786663" y="3566225"/>
            <a:ext cx="1133341" cy="91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 features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4B0785-154D-8C60-588C-0A914864780B}"/>
              </a:ext>
            </a:extLst>
          </p:cNvPr>
          <p:cNvSpPr/>
          <p:nvPr/>
        </p:nvSpPr>
        <p:spPr>
          <a:xfrm>
            <a:off x="2800288" y="4850673"/>
            <a:ext cx="1133341" cy="914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features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BEE23-0333-7B49-EF7D-004309DE5BDB}"/>
              </a:ext>
            </a:extLst>
          </p:cNvPr>
          <p:cNvCxnSpPr>
            <a:cxnSpLocks/>
          </p:cNvCxnSpPr>
          <p:nvPr/>
        </p:nvCxnSpPr>
        <p:spPr>
          <a:xfrm>
            <a:off x="3976024" y="2738967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E18657-7B4A-8398-E0FB-CDF2073E869D}"/>
              </a:ext>
            </a:extLst>
          </p:cNvPr>
          <p:cNvCxnSpPr>
            <a:cxnSpLocks/>
          </p:cNvCxnSpPr>
          <p:nvPr/>
        </p:nvCxnSpPr>
        <p:spPr>
          <a:xfrm>
            <a:off x="3920004" y="4023415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4CB5FD-4AA1-3952-3225-4C0C5CC5749F}"/>
              </a:ext>
            </a:extLst>
          </p:cNvPr>
          <p:cNvCxnSpPr>
            <a:cxnSpLocks/>
          </p:cNvCxnSpPr>
          <p:nvPr/>
        </p:nvCxnSpPr>
        <p:spPr>
          <a:xfrm>
            <a:off x="3933629" y="5316434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30F90F-B498-E011-9C20-1C39BE3DC688}"/>
              </a:ext>
            </a:extLst>
          </p:cNvPr>
          <p:cNvSpPr/>
          <p:nvPr/>
        </p:nvSpPr>
        <p:spPr>
          <a:xfrm>
            <a:off x="4641482" y="2281767"/>
            <a:ext cx="126992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CNN,</a:t>
            </a:r>
          </a:p>
          <a:p>
            <a:pPr algn="ctr"/>
            <a:r>
              <a:rPr lang="en-US" dirty="0"/>
              <a:t>Mobile Net V2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967283-B7E6-BE85-559B-359E4D77C237}"/>
              </a:ext>
            </a:extLst>
          </p:cNvPr>
          <p:cNvSpPr/>
          <p:nvPr/>
        </p:nvSpPr>
        <p:spPr>
          <a:xfrm>
            <a:off x="4658604" y="3573288"/>
            <a:ext cx="125279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LSTM,</a:t>
            </a:r>
          </a:p>
          <a:p>
            <a:pPr algn="ctr"/>
            <a:r>
              <a:rPr lang="en-US" dirty="0"/>
              <a:t>Sequential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8C3E62-5F52-953D-D583-890820039172}"/>
              </a:ext>
            </a:extLst>
          </p:cNvPr>
          <p:cNvSpPr/>
          <p:nvPr/>
        </p:nvSpPr>
        <p:spPr>
          <a:xfrm>
            <a:off x="4624262" y="4809067"/>
            <a:ext cx="126992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intensity analyzer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C83321-A3FA-9BEC-36AA-559AC90EBA84}"/>
              </a:ext>
            </a:extLst>
          </p:cNvPr>
          <p:cNvCxnSpPr>
            <a:cxnSpLocks/>
          </p:cNvCxnSpPr>
          <p:nvPr/>
        </p:nvCxnSpPr>
        <p:spPr>
          <a:xfrm>
            <a:off x="5894184" y="2721855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86A93B-F37E-D59E-82DC-E776B321B3BB}"/>
              </a:ext>
            </a:extLst>
          </p:cNvPr>
          <p:cNvCxnSpPr>
            <a:cxnSpLocks/>
          </p:cNvCxnSpPr>
          <p:nvPr/>
        </p:nvCxnSpPr>
        <p:spPr>
          <a:xfrm>
            <a:off x="5911403" y="4028690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A6F935-CADD-60F4-B277-BBE09352E4CB}"/>
              </a:ext>
            </a:extLst>
          </p:cNvPr>
          <p:cNvCxnSpPr>
            <a:cxnSpLocks/>
          </p:cNvCxnSpPr>
          <p:nvPr/>
        </p:nvCxnSpPr>
        <p:spPr>
          <a:xfrm>
            <a:off x="5911403" y="5273943"/>
            <a:ext cx="682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2C4274B-9877-1A14-28FD-970C9250B93B}"/>
              </a:ext>
            </a:extLst>
          </p:cNvPr>
          <p:cNvSpPr/>
          <p:nvPr/>
        </p:nvSpPr>
        <p:spPr>
          <a:xfrm>
            <a:off x="6593983" y="2249476"/>
            <a:ext cx="1020980" cy="1028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Soft-Max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C7BA1C-7CD6-49C8-7E0A-EE929E803379}"/>
              </a:ext>
            </a:extLst>
          </p:cNvPr>
          <p:cNvSpPr/>
          <p:nvPr/>
        </p:nvSpPr>
        <p:spPr>
          <a:xfrm>
            <a:off x="6654729" y="3505280"/>
            <a:ext cx="1020980" cy="1028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Soft-Max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67A16C-8E44-D278-3FA6-C0250DA15ED5}"/>
              </a:ext>
            </a:extLst>
          </p:cNvPr>
          <p:cNvSpPr/>
          <p:nvPr/>
        </p:nvSpPr>
        <p:spPr>
          <a:xfrm>
            <a:off x="6620325" y="4736960"/>
            <a:ext cx="1020980" cy="10281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Soft-Max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75B704-804A-15C3-9F19-3E9B54CA405C}"/>
              </a:ext>
            </a:extLst>
          </p:cNvPr>
          <p:cNvSpPr/>
          <p:nvPr/>
        </p:nvSpPr>
        <p:spPr>
          <a:xfrm>
            <a:off x="8332631" y="2224915"/>
            <a:ext cx="1339403" cy="3338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Fusion mapping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A31FBA-CD2C-318E-3943-6FF82756AF19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614963" y="2763528"/>
            <a:ext cx="717668" cy="128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7B766E-43CC-087A-36A4-892764FF6A80}"/>
              </a:ext>
            </a:extLst>
          </p:cNvPr>
          <p:cNvCxnSpPr/>
          <p:nvPr/>
        </p:nvCxnSpPr>
        <p:spPr>
          <a:xfrm flipV="1">
            <a:off x="7684394" y="3973440"/>
            <a:ext cx="648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BA05AE-0132-B50C-330B-9E7C8746283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675709" y="3894294"/>
            <a:ext cx="656922" cy="136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A86278F-76C5-426A-FA4D-966DBC09080F}"/>
              </a:ext>
            </a:extLst>
          </p:cNvPr>
          <p:cNvSpPr/>
          <p:nvPr/>
        </p:nvSpPr>
        <p:spPr>
          <a:xfrm>
            <a:off x="10210386" y="3316630"/>
            <a:ext cx="1545464" cy="1155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or mixed emotion</a:t>
            </a:r>
            <a:endParaRPr lang="en-US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977DE865-55AA-A661-C964-0624114FA597}"/>
              </a:ext>
            </a:extLst>
          </p:cNvPr>
          <p:cNvSpPr/>
          <p:nvPr/>
        </p:nvSpPr>
        <p:spPr>
          <a:xfrm>
            <a:off x="9775065" y="3786389"/>
            <a:ext cx="320904" cy="2661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B28819-EE58-21ED-01CD-E474E13AA762}"/>
              </a:ext>
            </a:extLst>
          </p:cNvPr>
          <p:cNvSpPr txBox="1"/>
          <p:nvPr/>
        </p:nvSpPr>
        <p:spPr>
          <a:xfrm>
            <a:off x="1208882" y="1105816"/>
            <a:ext cx="599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main structure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2952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9BF7-309F-2271-527C-9F648F7B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3057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DF594-F5F3-250C-6275-AC516A1C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231552-DAA1-586C-82A3-EA3146839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16587"/>
              </p:ext>
            </p:extLst>
          </p:nvPr>
        </p:nvGraphicFramePr>
        <p:xfrm>
          <a:off x="340469" y="2862405"/>
          <a:ext cx="4630775" cy="2430813"/>
        </p:xfrm>
        <a:graphic>
          <a:graphicData uri="http://schemas.openxmlformats.org/drawingml/2006/table">
            <a:tbl>
              <a:tblPr firstRow="1" firstCol="1" bandRow="1"/>
              <a:tblGrid>
                <a:gridCol w="1349978">
                  <a:extLst>
                    <a:ext uri="{9D8B030D-6E8A-4147-A177-3AD203B41FA5}">
                      <a16:colId xmlns:a16="http://schemas.microsoft.com/office/drawing/2014/main" val="1926822998"/>
                    </a:ext>
                  </a:extLst>
                </a:gridCol>
                <a:gridCol w="581003">
                  <a:extLst>
                    <a:ext uri="{9D8B030D-6E8A-4147-A177-3AD203B41FA5}">
                      <a16:colId xmlns:a16="http://schemas.microsoft.com/office/drawing/2014/main" val="4077100043"/>
                    </a:ext>
                  </a:extLst>
                </a:gridCol>
                <a:gridCol w="621690">
                  <a:extLst>
                    <a:ext uri="{9D8B030D-6E8A-4147-A177-3AD203B41FA5}">
                      <a16:colId xmlns:a16="http://schemas.microsoft.com/office/drawing/2014/main" val="1616036422"/>
                    </a:ext>
                  </a:extLst>
                </a:gridCol>
                <a:gridCol w="524042">
                  <a:extLst>
                    <a:ext uri="{9D8B030D-6E8A-4147-A177-3AD203B41FA5}">
                      <a16:colId xmlns:a16="http://schemas.microsoft.com/office/drawing/2014/main" val="2538110169"/>
                    </a:ext>
                  </a:extLst>
                </a:gridCol>
                <a:gridCol w="947182">
                  <a:extLst>
                    <a:ext uri="{9D8B030D-6E8A-4147-A177-3AD203B41FA5}">
                      <a16:colId xmlns:a16="http://schemas.microsoft.com/office/drawing/2014/main" val="758500703"/>
                    </a:ext>
                  </a:extLst>
                </a:gridCol>
                <a:gridCol w="606880">
                  <a:extLst>
                    <a:ext uri="{9D8B030D-6E8A-4147-A177-3AD203B41FA5}">
                      <a16:colId xmlns:a16="http://schemas.microsoft.com/office/drawing/2014/main" val="437149346"/>
                    </a:ext>
                  </a:extLst>
                </a:gridCol>
              </a:tblGrid>
              <a:tr h="43598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Number of wrong predictions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Face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voice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Vote 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063175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0.366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00449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0.0915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67395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0.122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65197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0.234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019564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0.0305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525308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0.0585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43500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0.078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53214"/>
                  </a:ext>
                </a:extLst>
              </a:tr>
              <a:tr h="24935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0.0195</a:t>
                      </a:r>
                      <a:endParaRPr lang="en-GB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602" marR="78602" marT="109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874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BCFD9A-D314-8CC2-9FA4-988B6FBDD323}"/>
              </a:ext>
            </a:extLst>
          </p:cNvPr>
          <p:cNvSpPr txBox="1"/>
          <p:nvPr/>
        </p:nvSpPr>
        <p:spPr>
          <a:xfrm>
            <a:off x="6590357" y="519561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81.35 %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1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6738-F3C6-16C3-AE4D-4ACAF9CF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07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30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7201</TotalTime>
  <Words>261</Words>
  <Application>Microsoft Macintosh PowerPoint</Application>
  <PresentationFormat>Widescreen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Multimodal Sentiment Analysis based on facial, vocal, and textual inputs Name: Osama Al-Attia ID: 190720926 Supervisor: Dalia Senvaityte  MSc Computer Science </vt:lpstr>
      <vt:lpstr>Problem statement:</vt:lpstr>
      <vt:lpstr>Why:</vt:lpstr>
      <vt:lpstr>PowerPoint Presentation</vt:lpstr>
      <vt:lpstr>PowerPoint Presentation</vt:lpstr>
      <vt:lpstr>PowerPoint Presentation</vt:lpstr>
      <vt:lpstr>Demonstration </vt:lpstr>
      <vt:lpstr>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Sentiment Analysis based on facial, vocal, and textual inputs Name: Osama Al-Attia ID: 190720926 Supervisor: Dalia Senvaityte  MSc Computer Science </dc:title>
  <dc:creator>Osama Abdul Razzaq Al-Attia</dc:creator>
  <cp:lastModifiedBy>Osama Abdul Razzaq Al-Attia</cp:lastModifiedBy>
  <cp:revision>7</cp:revision>
  <dcterms:created xsi:type="dcterms:W3CDTF">2023-08-13T13:42:34Z</dcterms:created>
  <dcterms:modified xsi:type="dcterms:W3CDTF">2023-08-23T11:50:57Z</dcterms:modified>
</cp:coreProperties>
</file>