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430" r:id="rId4"/>
    <p:sldId id="379" r:id="rId5"/>
    <p:sldId id="380" r:id="rId6"/>
    <p:sldId id="381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1" r:id="rId24"/>
    <p:sldId id="450" r:id="rId25"/>
    <p:sldId id="452" r:id="rId26"/>
    <p:sldId id="453" r:id="rId27"/>
    <p:sldId id="405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7BB01-512B-4BE7-A7AC-52E9970633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E4976-628C-4230-85B9-53061304C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BB5E347-785D-4797-B523-1492C779F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Resolve RAW memory conflict? (address in memory buffers)</a:t>
            </a:r>
          </a:p>
          <a:p>
            <a:r>
              <a:rPr lang="en-US" altLang="en-US"/>
              <a:t>Integer unit executes in parallel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7365F764-35BA-49FC-A0CE-987DF576E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54F8945-C976-4180-90EE-FAA0EF59E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What you might have thought</a:t>
            </a:r>
          </a:p>
          <a:p>
            <a:r>
              <a:rPr lang="en-US" altLang="en-US"/>
              <a:t>1. 4 stages of instruction executino</a:t>
            </a:r>
          </a:p>
          <a:p>
            <a:r>
              <a:rPr lang="en-US" altLang="en-US"/>
              <a:t>2.Status of FU:  Normal things to keep track of (RAW &amp; structura for busyl):</a:t>
            </a:r>
          </a:p>
          <a:p>
            <a:r>
              <a:rPr lang="en-US" altLang="en-US"/>
              <a:t>Fi from instruction format of the mahine (Fi is dest)</a:t>
            </a:r>
          </a:p>
          <a:p>
            <a:r>
              <a:rPr lang="en-US" altLang="en-US"/>
              <a:t>Add unit can Add or Sub</a:t>
            </a:r>
          </a:p>
          <a:p>
            <a:r>
              <a:rPr lang="en-US" altLang="en-US"/>
              <a:t>Rj, Rk - status of registers (Yes means ready)</a:t>
            </a:r>
          </a:p>
          <a:p>
            <a:r>
              <a:rPr lang="en-US" altLang="en-US"/>
              <a:t>Qj,Qk - If a no in Rj, Rk, means waiting for a FU to write result; Qj, Qk means wihch FU waiting for it</a:t>
            </a:r>
          </a:p>
          <a:p>
            <a:r>
              <a:rPr lang="en-US" altLang="en-US"/>
              <a:t>3.Status of register result (WAW &amp;WAR)s:</a:t>
            </a:r>
          </a:p>
          <a:p>
            <a:r>
              <a:rPr lang="en-US" altLang="en-US"/>
              <a:t>which FU is going to write into registers</a:t>
            </a:r>
          </a:p>
          <a:p>
            <a:r>
              <a:rPr lang="en-US" altLang="en-US"/>
              <a:t>Scoreboard on 6600 = size of FU</a:t>
            </a:r>
          </a:p>
          <a:p>
            <a:r>
              <a:rPr lang="en-US" altLang="en-US"/>
              <a:t>6.7, 6.8, 6.9, 6.12, 6.13, 6.16, 6.17</a:t>
            </a:r>
          </a:p>
          <a:p>
            <a:r>
              <a:rPr lang="en-US" altLang="en-US"/>
              <a:t>FU latencies: Add 2, Mult 10, Div 40 clocks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BF0FB040-190F-455F-A7DB-C5D81DFF5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51F3-706D-46AA-A651-3D2CE0DC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3AC63-809E-45AD-8CA6-8BC37149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EB53-85C8-433D-847C-F65FCBBA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9F61-DF94-4441-B252-31FF9406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B84E-D7D6-4DCF-B3D0-54B3E57F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F15E-A33D-4AAE-B6AC-D21C1A44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E130C-1917-4D3B-AB49-DD3D22D0D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E58F-75FC-4289-B979-F309408B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D673-5931-4EE1-8538-50BA34DD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CB55-707B-410D-9D35-1E24645B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1E2A4-83BE-4529-82A6-537008031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AEA45-50F5-4B65-8A9B-40DF0A72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3DFA-D3F6-431F-A70B-5AE11433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26DD-F70D-4557-821F-D0F315EF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A43C-B0E1-4EA4-8A14-D2B404A6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15F0-52D7-4F49-A15E-673034C3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FC94-EC38-491B-AD4A-359F3301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3A5D-B6B5-41EA-9C7E-9806F541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93B5-587F-4C04-BB26-8ECCC05B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8137A-EA99-42D2-A309-6643065F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7B34-712C-4AED-AC94-5F6AF529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AED2-0185-440E-B346-5EE4CF27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9CB8-F014-4742-BACD-96B7251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1FF2-1099-4E6A-91EE-3041B3AF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C6287-0662-4D5C-BA36-54183152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E394-025E-43EE-A780-B753D75D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7C3B-A6EA-4E8C-AA56-8BD35F7A2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9724D-D982-472A-88FA-8C996B933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FD171-0186-4F77-A09F-A2F04037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8BAD3-D815-4EC5-945D-C18C046E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A8432-7603-49CF-B5DB-AB2816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2BEF-1CA6-48AF-8194-61A91CB1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3D1A-4876-40E0-9C8C-FD9D1090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9D75-80B9-46E6-95CF-416DB2995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049E-05AC-44F3-B64B-E8046215D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91071-E481-422A-9F9D-ADD4901D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F33F4-921C-4EFB-BA46-E0032B6B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592F2-0F0E-4A27-942A-3CD090DF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CF761-3225-4CCC-A276-EF30F40F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4E1C-E0FA-4542-A83F-96EFCD68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4ADB8-9383-43A9-B5FE-C4905D21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39767-7EFA-4C61-A634-0B947807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994D-102A-4B9E-BE20-384CC746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9F26D-6F17-427A-AC00-23D1A777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988BD-DC15-420F-ADA7-EAF7E965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6E183-1E28-4B0D-A0FA-A61D0A19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671B-88DA-4CD9-BEA2-E9A2C6EA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3A51-8CE2-4B79-A52F-048A4499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1A970-9291-4AA2-A28C-9DFDEABC6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7962B-3F69-45D9-81CE-B1FE8DA4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AD48-E200-40A7-AFAD-CEC5426A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15DA7-BCCA-4E9C-B5D2-EDC79F37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28F-BEBC-4C40-BA5A-40DE00D9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0A7F8-2B7D-4ACA-BBF2-5001F3B5C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180D4-8F5B-4FAE-B2DE-43EB96C8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76A2-D359-40C9-AE2C-926436BB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68189-281D-41B1-A74C-61000CD5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80F8-6BE4-4290-AFE3-EA2DCFC9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5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32AB7-A16F-4E3D-85D1-9DB613AD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88F0-CF86-45AB-92C8-46304DAE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B353-8037-43FF-A254-00E87A750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060A-1B08-4518-BEE7-FD645D119D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FAFD-2380-4129-ABBD-E13F18A7E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D309-DAB8-46F6-B64A-8ACE8F522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97FD-F839-40FC-91F7-EF619DA3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C922-3484-40E3-B5F0-478BACDE0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 of Order Execution (</a:t>
            </a:r>
            <a:r>
              <a:rPr lang="en-US" dirty="0" err="1"/>
              <a:t>OoO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8D8A2-A418-494C-A40E-6C9B90698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6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912A0E5B-1FF8-49C2-905C-2BB0EE5E0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4</a:t>
            </a:r>
          </a:p>
        </p:txBody>
      </p:sp>
      <p:graphicFrame>
        <p:nvGraphicFramePr>
          <p:cNvPr id="234499" name="Object 3">
            <a:extLst>
              <a:ext uri="{FF2B5EF4-FFF2-40B4-BE49-F238E27FC236}">
                <a16:creationId xmlns:a16="http://schemas.microsoft.com/office/drawing/2014/main" id="{FB32A106-00B9-40D1-B2C9-05837D77CA81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4499" name="Object 3">
                        <a:extLst>
                          <a:ext uri="{FF2B5EF4-FFF2-40B4-BE49-F238E27FC236}">
                            <a16:creationId xmlns:a16="http://schemas.microsoft.com/office/drawing/2014/main" id="{FB32A106-00B9-40D1-B2C9-05837D77CA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2" name="Rectangle 6">
            <a:extLst>
              <a:ext uri="{FF2B5EF4-FFF2-40B4-BE49-F238E27FC236}">
                <a16:creationId xmlns:a16="http://schemas.microsoft.com/office/drawing/2014/main" id="{9E3ADA04-2BF1-41F5-9823-8C4CE8AB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Load2 completing; what is waiting for Load1?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31A3B25A-8328-444E-BAA6-217975053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5</a:t>
            </a:r>
          </a:p>
        </p:txBody>
      </p:sp>
      <p:graphicFrame>
        <p:nvGraphicFramePr>
          <p:cNvPr id="235523" name="Object 3">
            <a:extLst>
              <a:ext uri="{FF2B5EF4-FFF2-40B4-BE49-F238E27FC236}">
                <a16:creationId xmlns:a16="http://schemas.microsoft.com/office/drawing/2014/main" id="{8FC80C89-DF58-40AD-9891-397B028C9A84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5523" name="Object 3">
                        <a:extLst>
                          <a:ext uri="{FF2B5EF4-FFF2-40B4-BE49-F238E27FC236}">
                            <a16:creationId xmlns:a16="http://schemas.microsoft.com/office/drawing/2014/main" id="{8FC80C89-DF58-40AD-9891-397B028C9A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F5F235DC-D965-4B98-B007-B53E56342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6</a:t>
            </a:r>
          </a:p>
        </p:txBody>
      </p:sp>
      <p:graphicFrame>
        <p:nvGraphicFramePr>
          <p:cNvPr id="236547" name="Object 3">
            <a:extLst>
              <a:ext uri="{FF2B5EF4-FFF2-40B4-BE49-F238E27FC236}">
                <a16:creationId xmlns:a16="http://schemas.microsoft.com/office/drawing/2014/main" id="{6853A35F-AA78-4C53-84A3-EF7DE4388B5B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6547" name="Object 3">
                        <a:extLst>
                          <a:ext uri="{FF2B5EF4-FFF2-40B4-BE49-F238E27FC236}">
                            <a16:creationId xmlns:a16="http://schemas.microsoft.com/office/drawing/2014/main" id="{6853A35F-AA78-4C53-84A3-EF7DE4388B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8" name="Rectangle 4">
            <a:extLst>
              <a:ext uri="{FF2B5EF4-FFF2-40B4-BE49-F238E27FC236}">
                <a16:creationId xmlns:a16="http://schemas.microsoft.com/office/drawing/2014/main" id="{F5B19BEC-503F-4D09-AE95-8F775016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Issue ADDD here vs. scoreboard?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5095078-9974-44F2-BF06-0741D9317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7</a:t>
            </a:r>
          </a:p>
        </p:txBody>
      </p:sp>
      <p:graphicFrame>
        <p:nvGraphicFramePr>
          <p:cNvPr id="237571" name="Object 3">
            <a:extLst>
              <a:ext uri="{FF2B5EF4-FFF2-40B4-BE49-F238E27FC236}">
                <a16:creationId xmlns:a16="http://schemas.microsoft.com/office/drawing/2014/main" id="{6A263EBE-2874-4BB2-AC4E-1FA379C67217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7571" name="Object 3">
                        <a:extLst>
                          <a:ext uri="{FF2B5EF4-FFF2-40B4-BE49-F238E27FC236}">
                            <a16:creationId xmlns:a16="http://schemas.microsoft.com/office/drawing/2014/main" id="{6A263EBE-2874-4BB2-AC4E-1FA379C672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2" name="Rectangle 4">
            <a:extLst>
              <a:ext uri="{FF2B5EF4-FFF2-40B4-BE49-F238E27FC236}">
                <a16:creationId xmlns:a16="http://schemas.microsoft.com/office/drawing/2014/main" id="{71F6FF2E-3117-4E66-BA95-1616E2FAC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Add1 completing; what is waiting for it?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4973A90B-A26E-4A4A-944D-CA5D2F3DF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8</a:t>
            </a:r>
          </a:p>
        </p:txBody>
      </p:sp>
      <p:graphicFrame>
        <p:nvGraphicFramePr>
          <p:cNvPr id="238595" name="Object 3">
            <a:extLst>
              <a:ext uri="{FF2B5EF4-FFF2-40B4-BE49-F238E27FC236}">
                <a16:creationId xmlns:a16="http://schemas.microsoft.com/office/drawing/2014/main" id="{82971B4C-5EB3-46BB-8623-4E1F75CB7D3B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8595" name="Object 3">
                        <a:extLst>
                          <a:ext uri="{FF2B5EF4-FFF2-40B4-BE49-F238E27FC236}">
                            <a16:creationId xmlns:a16="http://schemas.microsoft.com/office/drawing/2014/main" id="{82971B4C-5EB3-46BB-8623-4E1F75CB7D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1E2BF187-752C-4B9D-B2DE-39ED51533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9</a:t>
            </a:r>
          </a:p>
        </p:txBody>
      </p:sp>
      <p:graphicFrame>
        <p:nvGraphicFramePr>
          <p:cNvPr id="239619" name="Object 3">
            <a:extLst>
              <a:ext uri="{FF2B5EF4-FFF2-40B4-BE49-F238E27FC236}">
                <a16:creationId xmlns:a16="http://schemas.microsoft.com/office/drawing/2014/main" id="{F811400B-F6F5-4C2B-B8E0-F292CBB7953D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9619" name="Object 3">
                        <a:extLst>
                          <a:ext uri="{FF2B5EF4-FFF2-40B4-BE49-F238E27FC236}">
                            <a16:creationId xmlns:a16="http://schemas.microsoft.com/office/drawing/2014/main" id="{F811400B-F6F5-4C2B-B8E0-F292CBB795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B9655285-D0C3-4ACA-A8FA-A77205A4F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10</a:t>
            </a:r>
          </a:p>
        </p:txBody>
      </p:sp>
      <p:graphicFrame>
        <p:nvGraphicFramePr>
          <p:cNvPr id="240643" name="Object 3">
            <a:extLst>
              <a:ext uri="{FF2B5EF4-FFF2-40B4-BE49-F238E27FC236}">
                <a16:creationId xmlns:a16="http://schemas.microsoft.com/office/drawing/2014/main" id="{9B008C69-FD6C-46A4-BCC5-392F9B61CCED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0643" name="Object 3">
                        <a:extLst>
                          <a:ext uri="{FF2B5EF4-FFF2-40B4-BE49-F238E27FC236}">
                            <a16:creationId xmlns:a16="http://schemas.microsoft.com/office/drawing/2014/main" id="{9B008C69-FD6C-46A4-BCC5-392F9B61CC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4" name="Rectangle 4">
            <a:extLst>
              <a:ext uri="{FF2B5EF4-FFF2-40B4-BE49-F238E27FC236}">
                <a16:creationId xmlns:a16="http://schemas.microsoft.com/office/drawing/2014/main" id="{8A744842-0213-48FA-BEA5-E93F6E8D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Add2 completing; what is waiting for it?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49F9FEB1-F446-49B4-92EB-5C4BA60F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11</a:t>
            </a:r>
          </a:p>
        </p:txBody>
      </p:sp>
      <p:graphicFrame>
        <p:nvGraphicFramePr>
          <p:cNvPr id="241667" name="Object 3">
            <a:extLst>
              <a:ext uri="{FF2B5EF4-FFF2-40B4-BE49-F238E27FC236}">
                <a16:creationId xmlns:a16="http://schemas.microsoft.com/office/drawing/2014/main" id="{0D92585F-183E-4914-A80A-4C82E5AA6226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1667" name="Object 3">
                        <a:extLst>
                          <a:ext uri="{FF2B5EF4-FFF2-40B4-BE49-F238E27FC236}">
                            <a16:creationId xmlns:a16="http://schemas.microsoft.com/office/drawing/2014/main" id="{0D92585F-183E-4914-A80A-4C82E5AA62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Rectangle 4">
            <a:extLst>
              <a:ext uri="{FF2B5EF4-FFF2-40B4-BE49-F238E27FC236}">
                <a16:creationId xmlns:a16="http://schemas.microsoft.com/office/drawing/2014/main" id="{D07A1888-6DFF-423E-B430-A7D33A2C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781675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Write result of ADDD here vs. scoreboard?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All quick instructions complete in this cycle!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830CEB6C-8D5B-4735-8D15-394F1B7D6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12</a:t>
            </a:r>
          </a:p>
        </p:txBody>
      </p:sp>
      <p:graphicFrame>
        <p:nvGraphicFramePr>
          <p:cNvPr id="242691" name="Object 3">
            <a:extLst>
              <a:ext uri="{FF2B5EF4-FFF2-40B4-BE49-F238E27FC236}">
                <a16:creationId xmlns:a16="http://schemas.microsoft.com/office/drawing/2014/main" id="{0E270205-EFA4-4128-A60A-55938B5975E0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2691" name="Object 3">
                        <a:extLst>
                          <a:ext uri="{FF2B5EF4-FFF2-40B4-BE49-F238E27FC236}">
                            <a16:creationId xmlns:a16="http://schemas.microsoft.com/office/drawing/2014/main" id="{0E270205-EFA4-4128-A60A-55938B5975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5028006B-8F7E-45A7-A030-848CF1EFD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13</a:t>
            </a:r>
          </a:p>
        </p:txBody>
      </p:sp>
      <p:graphicFrame>
        <p:nvGraphicFramePr>
          <p:cNvPr id="243715" name="Object 3">
            <a:extLst>
              <a:ext uri="{FF2B5EF4-FFF2-40B4-BE49-F238E27FC236}">
                <a16:creationId xmlns:a16="http://schemas.microsoft.com/office/drawing/2014/main" id="{D6378059-D2C7-455C-AF87-5E72A898D1CC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3715" name="Object 3">
                        <a:extLst>
                          <a:ext uri="{FF2B5EF4-FFF2-40B4-BE49-F238E27FC236}">
                            <a16:creationId xmlns:a16="http://schemas.microsoft.com/office/drawing/2014/main" id="{D6378059-D2C7-455C-AF87-5E72A898D1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81A4-26CF-4D4A-BEFC-2FF44B82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8196A8-ED34-4F39-8A29-F709D2D9A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249988"/>
          </a:xfrm>
        </p:spPr>
      </p:pic>
    </p:spTree>
    <p:extLst>
      <p:ext uri="{BB962C8B-B14F-4D97-AF65-F5344CB8AC3E}">
        <p14:creationId xmlns:p14="http://schemas.microsoft.com/office/powerpoint/2010/main" val="403071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B4109690-6364-4B0C-9AD7-A106E501F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14</a:t>
            </a:r>
          </a:p>
        </p:txBody>
      </p:sp>
      <p:graphicFrame>
        <p:nvGraphicFramePr>
          <p:cNvPr id="244739" name="Object 3">
            <a:extLst>
              <a:ext uri="{FF2B5EF4-FFF2-40B4-BE49-F238E27FC236}">
                <a16:creationId xmlns:a16="http://schemas.microsoft.com/office/drawing/2014/main" id="{3EA761F2-C188-40E1-8CBF-9EDE5541F09C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4739" name="Object 3">
                        <a:extLst>
                          <a:ext uri="{FF2B5EF4-FFF2-40B4-BE49-F238E27FC236}">
                            <a16:creationId xmlns:a16="http://schemas.microsoft.com/office/drawing/2014/main" id="{3EA761F2-C188-40E1-8CBF-9EDE5541F0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66A738E3-C03F-4B84-9FDE-A0D543D1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15</a:t>
            </a:r>
          </a:p>
        </p:txBody>
      </p:sp>
      <p:graphicFrame>
        <p:nvGraphicFramePr>
          <p:cNvPr id="245763" name="Object 3">
            <a:extLst>
              <a:ext uri="{FF2B5EF4-FFF2-40B4-BE49-F238E27FC236}">
                <a16:creationId xmlns:a16="http://schemas.microsoft.com/office/drawing/2014/main" id="{37E053B9-58BF-455D-8689-5F0BD778170D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5763" name="Object 3">
                        <a:extLst>
                          <a:ext uri="{FF2B5EF4-FFF2-40B4-BE49-F238E27FC236}">
                            <a16:creationId xmlns:a16="http://schemas.microsoft.com/office/drawing/2014/main" id="{37E053B9-58BF-455D-8689-5F0BD77817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7E5A2947-5B3D-48B6-BCCC-F80F9DF17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16</a:t>
            </a:r>
          </a:p>
        </p:txBody>
      </p:sp>
      <p:graphicFrame>
        <p:nvGraphicFramePr>
          <p:cNvPr id="246787" name="Object 3">
            <a:extLst>
              <a:ext uri="{FF2B5EF4-FFF2-40B4-BE49-F238E27FC236}">
                <a16:creationId xmlns:a16="http://schemas.microsoft.com/office/drawing/2014/main" id="{4C0BE181-4846-4BF7-9E18-49C0CF0733D3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6787" name="Object 3">
                        <a:extLst>
                          <a:ext uri="{FF2B5EF4-FFF2-40B4-BE49-F238E27FC236}">
                            <a16:creationId xmlns:a16="http://schemas.microsoft.com/office/drawing/2014/main" id="{4C0BE181-4846-4BF7-9E18-49C0CF0733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DD7336D2-816A-4FAA-A660-D7431BCD1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981200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Faster than light computation</a:t>
            </a:r>
            <a:br>
              <a:rPr lang="en-US" altLang="en-US"/>
            </a:br>
            <a:r>
              <a:rPr lang="en-US" altLang="en-US"/>
              <a:t>(skip a couple of cycles)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2286125C-9075-4843-B642-32D350E83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55</a:t>
            </a:r>
          </a:p>
        </p:txBody>
      </p:sp>
      <p:graphicFrame>
        <p:nvGraphicFramePr>
          <p:cNvPr id="247811" name="Object 3">
            <a:extLst>
              <a:ext uri="{FF2B5EF4-FFF2-40B4-BE49-F238E27FC236}">
                <a16:creationId xmlns:a16="http://schemas.microsoft.com/office/drawing/2014/main" id="{C9AC860E-9165-4A85-BA9D-4EECD68C1DC0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7811" name="Object 3">
                        <a:extLst>
                          <a:ext uri="{FF2B5EF4-FFF2-40B4-BE49-F238E27FC236}">
                            <a16:creationId xmlns:a16="http://schemas.microsoft.com/office/drawing/2014/main" id="{C9AC860E-9165-4A85-BA9D-4EECD68C1D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7A5252FF-E969-4C34-B119-0AA950523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56</a:t>
            </a:r>
          </a:p>
        </p:txBody>
      </p:sp>
      <p:graphicFrame>
        <p:nvGraphicFramePr>
          <p:cNvPr id="249859" name="Object 3">
            <a:extLst>
              <a:ext uri="{FF2B5EF4-FFF2-40B4-BE49-F238E27FC236}">
                <a16:creationId xmlns:a16="http://schemas.microsoft.com/office/drawing/2014/main" id="{9DE850A4-0450-4ACA-824A-1D3959057BE1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49859" name="Object 3">
                        <a:extLst>
                          <a:ext uri="{FF2B5EF4-FFF2-40B4-BE49-F238E27FC236}">
                            <a16:creationId xmlns:a16="http://schemas.microsoft.com/office/drawing/2014/main" id="{9DE850A4-0450-4ACA-824A-1D3959057B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0" name="Rectangle 4">
            <a:extLst>
              <a:ext uri="{FF2B5EF4-FFF2-40B4-BE49-F238E27FC236}">
                <a16:creationId xmlns:a16="http://schemas.microsoft.com/office/drawing/2014/main" id="{FE6DE14A-B064-4D6B-A6B6-385FBF1DC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Mult2 is completing; what is waiting for it?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1164A7E7-AE38-42A8-B991-17509A2FD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57</a:t>
            </a:r>
          </a:p>
        </p:txBody>
      </p:sp>
      <p:graphicFrame>
        <p:nvGraphicFramePr>
          <p:cNvPr id="250883" name="Object 3">
            <a:extLst>
              <a:ext uri="{FF2B5EF4-FFF2-40B4-BE49-F238E27FC236}">
                <a16:creationId xmlns:a16="http://schemas.microsoft.com/office/drawing/2014/main" id="{42ECE2FE-EFB9-4502-8210-845A26C4055E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50883" name="Object 3">
                        <a:extLst>
                          <a:ext uri="{FF2B5EF4-FFF2-40B4-BE49-F238E27FC236}">
                            <a16:creationId xmlns:a16="http://schemas.microsoft.com/office/drawing/2014/main" id="{42ECE2FE-EFB9-4502-8210-845A26C405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4" name="Rectangle 4">
            <a:extLst>
              <a:ext uri="{FF2B5EF4-FFF2-40B4-BE49-F238E27FC236}">
                <a16:creationId xmlns:a16="http://schemas.microsoft.com/office/drawing/2014/main" id="{676F7555-F85E-4F63-8D0C-E0D9956B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Once again: In-order issue, out-of-order execution and completion.</a:t>
            </a:r>
          </a:p>
        </p:txBody>
      </p:sp>
      <p:sp>
        <p:nvSpPr>
          <p:cNvPr id="250885" name="AutoShape 5">
            <a:extLst>
              <a:ext uri="{FF2B5EF4-FFF2-40B4-BE49-F238E27FC236}">
                <a16:creationId xmlns:a16="http://schemas.microsoft.com/office/drawing/2014/main" id="{045B8921-E82C-4773-8F71-C57F9683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AutoShape 6">
            <a:extLst>
              <a:ext uri="{FF2B5EF4-FFF2-40B4-BE49-F238E27FC236}">
                <a16:creationId xmlns:a16="http://schemas.microsoft.com/office/drawing/2014/main" id="{96AF72EE-9594-4383-8272-814F9302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AutoShape 7">
            <a:extLst>
              <a:ext uri="{FF2B5EF4-FFF2-40B4-BE49-F238E27FC236}">
                <a16:creationId xmlns:a16="http://schemas.microsoft.com/office/drawing/2014/main" id="{A16EBDC2-8495-475B-B773-7A3C2F78B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4572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AutoShape 8">
            <a:extLst>
              <a:ext uri="{FF2B5EF4-FFF2-40B4-BE49-F238E27FC236}">
                <a16:creationId xmlns:a16="http://schemas.microsoft.com/office/drawing/2014/main" id="{5A11F057-E4C1-4831-9BE0-F3D25D01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2954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BEDDFD9C-4824-47D8-A798-013344A81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Tomasulo Drawbacks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C40E8845-C161-4815-8511-CD95DDDF7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81200"/>
            <a:ext cx="7620000" cy="41148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Complexity</a:t>
            </a:r>
          </a:p>
          <a:p>
            <a:pPr lvl="1"/>
            <a:r>
              <a:rPr lang="en-US" altLang="en-US"/>
              <a:t>delays of 360/91, MIPS 10000, IBM 620?</a:t>
            </a:r>
          </a:p>
          <a:p>
            <a:r>
              <a:rPr lang="en-US" altLang="en-US"/>
              <a:t>Many associative stores (CDB) at high speed</a:t>
            </a:r>
          </a:p>
          <a:p>
            <a:r>
              <a:rPr lang="en-US" altLang="en-US"/>
              <a:t>Performance limited by Common Data Bus</a:t>
            </a:r>
          </a:p>
          <a:p>
            <a:pPr lvl="1"/>
            <a:r>
              <a:rPr lang="en-US" altLang="en-US"/>
              <a:t>Each CDB must go to multiple functional units </a:t>
            </a:r>
            <a:r>
              <a:rPr lang="en-US" altLang="en-US">
                <a:sym typeface="Symbol" panose="05050102010706020507" pitchFamily="18" charset="2"/>
              </a:rPr>
              <a:t>high capacitance, high wiring density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Number of functional units that can complete per cycle limited to one!</a:t>
            </a:r>
          </a:p>
          <a:p>
            <a:pPr lvl="2"/>
            <a:r>
              <a:rPr lang="en-US" altLang="en-US"/>
              <a:t>Multiple CDBs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more FU logic for parallel assoc stores</a:t>
            </a:r>
          </a:p>
          <a:p>
            <a:r>
              <a:rPr lang="en-US" altLang="en-US"/>
              <a:t>Non-precise interrupts!</a:t>
            </a:r>
          </a:p>
          <a:p>
            <a:pPr lvl="1"/>
            <a:r>
              <a:rPr lang="en-US" altLang="en-US"/>
              <a:t>We will address this later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84CA6E39-58DB-4C1F-B7EF-6ED201293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Loop Example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B344291-20DB-4D5D-972A-C9418BC7E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295400"/>
            <a:ext cx="7543800" cy="41148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Loop:	LD		F0	0	R1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		MULTD		F4	F0	F2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		SD		F4	0	R1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		SUBI		R1	R1	#8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		BNEZ		R1	Loop</a:t>
            </a:r>
          </a:p>
          <a:p>
            <a:pPr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Assume Multiply takes 4 clocks</a:t>
            </a:r>
          </a:p>
          <a:p>
            <a:r>
              <a:rPr lang="en-US" altLang="en-US"/>
              <a:t>Assume first load takes 8 clocks (cache miss), second load takes 1 clock (hit)</a:t>
            </a:r>
          </a:p>
          <a:p>
            <a:r>
              <a:rPr lang="en-US" altLang="en-US"/>
              <a:t>To be clear, will show clocks for SUBI, BNEZ</a:t>
            </a:r>
          </a:p>
          <a:p>
            <a:r>
              <a:rPr lang="en-US" altLang="en-US"/>
              <a:t>Reality: integer instructions ahead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08EB1705-FF75-4124-A51C-ADB3A1E7B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</a:t>
            </a:r>
          </a:p>
        </p:txBody>
      </p:sp>
      <p:graphicFrame>
        <p:nvGraphicFramePr>
          <p:cNvPr id="256003" name="Object 3">
            <a:extLst>
              <a:ext uri="{FF2B5EF4-FFF2-40B4-BE49-F238E27FC236}">
                <a16:creationId xmlns:a16="http://schemas.microsoft.com/office/drawing/2014/main" id="{C453A1A6-0B40-47C0-A7F0-5595D0EBC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Worksheet" r:id="rId3" imgW="8906372" imgH="5848832" progId="Excel.Sheet.8">
                  <p:embed/>
                </p:oleObj>
              </mc:Choice>
              <mc:Fallback>
                <p:oleObj name="Worksheet" r:id="rId3" imgW="8906372" imgH="5848832" progId="Excel.Sheet.8">
                  <p:embed/>
                  <p:pic>
                    <p:nvPicPr>
                      <p:cNvPr id="256003" name="Object 3">
                        <a:extLst>
                          <a:ext uri="{FF2B5EF4-FFF2-40B4-BE49-F238E27FC236}">
                            <a16:creationId xmlns:a16="http://schemas.microsoft.com/office/drawing/2014/main" id="{C453A1A6-0B40-47C0-A7F0-5595D0EBC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4" name="Rectangle 10">
            <a:extLst>
              <a:ext uri="{FF2B5EF4-FFF2-40B4-BE49-F238E27FC236}">
                <a16:creationId xmlns:a16="http://schemas.microsoft.com/office/drawing/2014/main" id="{1CA94B46-FCCC-44D4-A38A-184851862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Organization</a:t>
            </a:r>
          </a:p>
        </p:txBody>
      </p:sp>
      <p:grpSp>
        <p:nvGrpSpPr>
          <p:cNvPr id="226329" name="Group 25">
            <a:extLst>
              <a:ext uri="{FF2B5EF4-FFF2-40B4-BE49-F238E27FC236}">
                <a16:creationId xmlns:a16="http://schemas.microsoft.com/office/drawing/2014/main" id="{DF3F01C7-BCC4-40E3-874C-C752239FD486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2225675"/>
            <a:ext cx="914400" cy="1219200"/>
            <a:chOff x="1872" y="1584"/>
            <a:chExt cx="576" cy="864"/>
          </a:xfrm>
        </p:grpSpPr>
        <p:sp>
          <p:nvSpPr>
            <p:cNvPr id="226323" name="Rectangle 19">
              <a:extLst>
                <a:ext uri="{FF2B5EF4-FFF2-40B4-BE49-F238E27FC236}">
                  <a16:creationId xmlns:a16="http://schemas.microsoft.com/office/drawing/2014/main" id="{9F2B49D9-BE81-442F-BD82-30847358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4" name="Rectangle 20">
              <a:extLst>
                <a:ext uri="{FF2B5EF4-FFF2-40B4-BE49-F238E27FC236}">
                  <a16:creationId xmlns:a16="http://schemas.microsoft.com/office/drawing/2014/main" id="{F222080B-5F87-4AFF-858C-8D03915C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5" name="Rectangle 21">
              <a:extLst>
                <a:ext uri="{FF2B5EF4-FFF2-40B4-BE49-F238E27FC236}">
                  <a16:creationId xmlns:a16="http://schemas.microsoft.com/office/drawing/2014/main" id="{48D928CE-C370-411D-B329-22DF0583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6" name="Rectangle 22">
              <a:extLst>
                <a:ext uri="{FF2B5EF4-FFF2-40B4-BE49-F238E27FC236}">
                  <a16:creationId xmlns:a16="http://schemas.microsoft.com/office/drawing/2014/main" id="{EE246883-0F17-4295-9A03-EDC4192D6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7" name="Rectangle 23">
              <a:extLst>
                <a:ext uri="{FF2B5EF4-FFF2-40B4-BE49-F238E27FC236}">
                  <a16:creationId xmlns:a16="http://schemas.microsoft.com/office/drawing/2014/main" id="{37F0394D-5064-4356-8142-45085C0D5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8" name="Rectangle 24">
              <a:extLst>
                <a:ext uri="{FF2B5EF4-FFF2-40B4-BE49-F238E27FC236}">
                  <a16:creationId xmlns:a16="http://schemas.microsoft.com/office/drawing/2014/main" id="{86ED3A39-0219-4344-BD95-AB942AAE5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330" name="Line 26">
            <a:extLst>
              <a:ext uri="{FF2B5EF4-FFF2-40B4-BE49-F238E27FC236}">
                <a16:creationId xmlns:a16="http://schemas.microsoft.com/office/drawing/2014/main" id="{0100BF15-6449-4C06-9A4B-4EE852CBF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161607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6331" name="Group 27">
            <a:extLst>
              <a:ext uri="{FF2B5EF4-FFF2-40B4-BE49-F238E27FC236}">
                <a16:creationId xmlns:a16="http://schemas.microsoft.com/office/drawing/2014/main" id="{F82EB952-CA74-4E53-B888-21EB22251079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1246188"/>
            <a:ext cx="914400" cy="1219200"/>
            <a:chOff x="1872" y="1584"/>
            <a:chExt cx="576" cy="864"/>
          </a:xfrm>
        </p:grpSpPr>
        <p:sp>
          <p:nvSpPr>
            <p:cNvPr id="226332" name="Rectangle 28">
              <a:extLst>
                <a:ext uri="{FF2B5EF4-FFF2-40B4-BE49-F238E27FC236}">
                  <a16:creationId xmlns:a16="http://schemas.microsoft.com/office/drawing/2014/main" id="{B627DB08-3952-4BC3-A8DA-D374AD26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3" name="Rectangle 29">
              <a:extLst>
                <a:ext uri="{FF2B5EF4-FFF2-40B4-BE49-F238E27FC236}">
                  <a16:creationId xmlns:a16="http://schemas.microsoft.com/office/drawing/2014/main" id="{6B1C43CC-E50D-4E2D-8157-8F8E38BDB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4" name="Rectangle 30">
              <a:extLst>
                <a:ext uri="{FF2B5EF4-FFF2-40B4-BE49-F238E27FC236}">
                  <a16:creationId xmlns:a16="http://schemas.microsoft.com/office/drawing/2014/main" id="{5A8524DA-63F0-43E8-9E5E-F39C59A6C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5" name="Rectangle 31">
              <a:extLst>
                <a:ext uri="{FF2B5EF4-FFF2-40B4-BE49-F238E27FC236}">
                  <a16:creationId xmlns:a16="http://schemas.microsoft.com/office/drawing/2014/main" id="{C12F4E50-BAF6-42EC-8C03-7E82C215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6" name="Rectangle 32">
              <a:extLst>
                <a:ext uri="{FF2B5EF4-FFF2-40B4-BE49-F238E27FC236}">
                  <a16:creationId xmlns:a16="http://schemas.microsoft.com/office/drawing/2014/main" id="{733FD096-7D5A-4BB0-B9DE-609977635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7" name="Rectangle 33">
              <a:extLst>
                <a:ext uri="{FF2B5EF4-FFF2-40B4-BE49-F238E27FC236}">
                  <a16:creationId xmlns:a16="http://schemas.microsoft.com/office/drawing/2014/main" id="{32BAE933-D371-41D0-9C83-66BFEFEDE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53" name="Group 49">
            <a:extLst>
              <a:ext uri="{FF2B5EF4-FFF2-40B4-BE49-F238E27FC236}">
                <a16:creationId xmlns:a16="http://schemas.microsoft.com/office/drawing/2014/main" id="{577700E5-D8D1-4F2A-9A0D-069912C4C84E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1474788"/>
            <a:ext cx="2209800" cy="812800"/>
            <a:chOff x="3456" y="1200"/>
            <a:chExt cx="1392" cy="512"/>
          </a:xfrm>
        </p:grpSpPr>
        <p:sp>
          <p:nvSpPr>
            <p:cNvPr id="226339" name="Rectangle 35">
              <a:extLst>
                <a:ext uri="{FF2B5EF4-FFF2-40B4-BE49-F238E27FC236}">
                  <a16:creationId xmlns:a16="http://schemas.microsoft.com/office/drawing/2014/main" id="{1A941959-8C1A-4304-B010-6709C5AAF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0" name="Rectangle 36">
              <a:extLst>
                <a:ext uri="{FF2B5EF4-FFF2-40B4-BE49-F238E27FC236}">
                  <a16:creationId xmlns:a16="http://schemas.microsoft.com/office/drawing/2014/main" id="{8CD9D873-430A-413E-BD96-C48D2285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1" name="Rectangle 37">
              <a:extLst>
                <a:ext uri="{FF2B5EF4-FFF2-40B4-BE49-F238E27FC236}">
                  <a16:creationId xmlns:a16="http://schemas.microsoft.com/office/drawing/2014/main" id="{3DA53E0E-8819-475C-9A59-E057E0F42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2" name="Rectangle 38">
              <a:extLst>
                <a:ext uri="{FF2B5EF4-FFF2-40B4-BE49-F238E27FC236}">
                  <a16:creationId xmlns:a16="http://schemas.microsoft.com/office/drawing/2014/main" id="{4C828F1C-AB64-40AB-80E5-15986F79E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52" name="Group 48">
            <a:extLst>
              <a:ext uri="{FF2B5EF4-FFF2-40B4-BE49-F238E27FC236}">
                <a16:creationId xmlns:a16="http://schemas.microsoft.com/office/drawing/2014/main" id="{0ABFDA83-4A68-4797-83A2-FB0EA4BAAEFC}"/>
              </a:ext>
            </a:extLst>
          </p:cNvPr>
          <p:cNvGrpSpPr>
            <a:grpSpLocks/>
          </p:cNvGrpSpPr>
          <p:nvPr/>
        </p:nvGrpSpPr>
        <p:grpSpPr bwMode="auto">
          <a:xfrm>
            <a:off x="9107488" y="3368675"/>
            <a:ext cx="914400" cy="609600"/>
            <a:chOff x="3888" y="2064"/>
            <a:chExt cx="576" cy="384"/>
          </a:xfrm>
        </p:grpSpPr>
        <p:sp>
          <p:nvSpPr>
            <p:cNvPr id="226346" name="Rectangle 42">
              <a:extLst>
                <a:ext uri="{FF2B5EF4-FFF2-40B4-BE49-F238E27FC236}">
                  <a16:creationId xmlns:a16="http://schemas.microsoft.com/office/drawing/2014/main" id="{4C25CFC6-D4EA-43D9-A6DD-74FB507B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64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7" name="Rectangle 43">
              <a:extLst>
                <a:ext uri="{FF2B5EF4-FFF2-40B4-BE49-F238E27FC236}">
                  <a16:creationId xmlns:a16="http://schemas.microsoft.com/office/drawing/2014/main" id="{B00D9967-F1E3-4809-BC0D-80EE3AA0D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92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8" name="Rectangle 44">
              <a:extLst>
                <a:ext uri="{FF2B5EF4-FFF2-40B4-BE49-F238E27FC236}">
                  <a16:creationId xmlns:a16="http://schemas.microsoft.com/office/drawing/2014/main" id="{196B63F7-85DD-4E05-8A26-C9D89651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20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72" name="Group 68">
            <a:extLst>
              <a:ext uri="{FF2B5EF4-FFF2-40B4-BE49-F238E27FC236}">
                <a16:creationId xmlns:a16="http://schemas.microsoft.com/office/drawing/2014/main" id="{3F7DED91-3B99-4123-9C33-6CD736AA109B}"/>
              </a:ext>
            </a:extLst>
          </p:cNvPr>
          <p:cNvGrpSpPr>
            <a:grpSpLocks/>
          </p:cNvGrpSpPr>
          <p:nvPr/>
        </p:nvGrpSpPr>
        <p:grpSpPr bwMode="auto">
          <a:xfrm>
            <a:off x="3201988" y="3913188"/>
            <a:ext cx="2209800" cy="609600"/>
            <a:chOff x="1536" y="2736"/>
            <a:chExt cx="1392" cy="384"/>
          </a:xfrm>
        </p:grpSpPr>
        <p:sp>
          <p:nvSpPr>
            <p:cNvPr id="226355" name="Rectangle 51">
              <a:extLst>
                <a:ext uri="{FF2B5EF4-FFF2-40B4-BE49-F238E27FC236}">
                  <a16:creationId xmlns:a16="http://schemas.microsoft.com/office/drawing/2014/main" id="{941CB7E3-4A7B-449E-924B-022754FE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56" name="Rectangle 52">
              <a:extLst>
                <a:ext uri="{FF2B5EF4-FFF2-40B4-BE49-F238E27FC236}">
                  <a16:creationId xmlns:a16="http://schemas.microsoft.com/office/drawing/2014/main" id="{28079D01-C224-4CA9-9BC5-5E0A557F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64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57" name="Rectangle 53">
              <a:extLst>
                <a:ext uri="{FF2B5EF4-FFF2-40B4-BE49-F238E27FC236}">
                  <a16:creationId xmlns:a16="http://schemas.microsoft.com/office/drawing/2014/main" id="{51A8CCA4-46A2-4EDB-859A-7CA309A9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92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359" name="Rectangle 55">
            <a:extLst>
              <a:ext uri="{FF2B5EF4-FFF2-40B4-BE49-F238E27FC236}">
                <a16:creationId xmlns:a16="http://schemas.microsoft.com/office/drawing/2014/main" id="{E56A699D-F171-4E0F-8B98-1FE59F0E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3913188"/>
            <a:ext cx="762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69" name="Rectangle 65">
            <a:extLst>
              <a:ext uri="{FF2B5EF4-FFF2-40B4-BE49-F238E27FC236}">
                <a16:creationId xmlns:a16="http://schemas.microsoft.com/office/drawing/2014/main" id="{8FE2049E-3B2E-41FA-A951-D76E0AD6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5056188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/>
              <a:t>FP adders</a:t>
            </a:r>
          </a:p>
        </p:txBody>
      </p:sp>
      <p:sp>
        <p:nvSpPr>
          <p:cNvPr id="226375" name="Text Box 71">
            <a:extLst>
              <a:ext uri="{FF2B5EF4-FFF2-40B4-BE49-F238E27FC236}">
                <a16:creationId xmlns:a16="http://schemas.microsoft.com/office/drawing/2014/main" id="{EFA10F8F-DBFA-4EE0-AF02-9AE917C09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6" y="3837998"/>
            <a:ext cx="569387" cy="71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solidFill>
                  <a:schemeClr val="hlink"/>
                </a:solidFill>
              </a:rPr>
              <a:t>Add1</a:t>
            </a:r>
          </a:p>
          <a:p>
            <a:r>
              <a:rPr lang="en-US" altLang="en-US" sz="1400">
                <a:solidFill>
                  <a:schemeClr val="hlink"/>
                </a:solidFill>
              </a:rPr>
              <a:t>Add2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Add3</a:t>
            </a:r>
          </a:p>
        </p:txBody>
      </p:sp>
      <p:grpSp>
        <p:nvGrpSpPr>
          <p:cNvPr id="226366" name="Group 62">
            <a:extLst>
              <a:ext uri="{FF2B5EF4-FFF2-40B4-BE49-F238E27FC236}">
                <a16:creationId xmlns:a16="http://schemas.microsoft.com/office/drawing/2014/main" id="{C67FF5C8-5C8A-47B9-8019-A0B4B5B676A7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4065588"/>
            <a:ext cx="2209800" cy="381000"/>
            <a:chOff x="3312" y="2688"/>
            <a:chExt cx="1392" cy="256"/>
          </a:xfrm>
        </p:grpSpPr>
        <p:sp>
          <p:nvSpPr>
            <p:cNvPr id="226362" name="Rectangle 58">
              <a:extLst>
                <a:ext uri="{FF2B5EF4-FFF2-40B4-BE49-F238E27FC236}">
                  <a16:creationId xmlns:a16="http://schemas.microsoft.com/office/drawing/2014/main" id="{AA6143D4-1E73-4902-A68C-1888BF68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88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63" name="Rectangle 59">
              <a:extLst>
                <a:ext uri="{FF2B5EF4-FFF2-40B4-BE49-F238E27FC236}">
                  <a16:creationId xmlns:a16="http://schemas.microsoft.com/office/drawing/2014/main" id="{A3DEAF19-AB35-48AE-8DDF-C10BB3F84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16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367" name="Rectangle 63">
            <a:extLst>
              <a:ext uri="{FF2B5EF4-FFF2-40B4-BE49-F238E27FC236}">
                <a16:creationId xmlns:a16="http://schemas.microsoft.com/office/drawing/2014/main" id="{9D7891AB-00BD-49C2-9214-0F77CD83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065588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70" name="Rectangle 66">
            <a:extLst>
              <a:ext uri="{FF2B5EF4-FFF2-40B4-BE49-F238E27FC236}">
                <a16:creationId xmlns:a16="http://schemas.microsoft.com/office/drawing/2014/main" id="{0799E666-1A32-4B9B-BEA5-5FE61AA2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5056188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/>
              <a:t>FP multipliers</a:t>
            </a:r>
          </a:p>
        </p:txBody>
      </p:sp>
      <p:sp>
        <p:nvSpPr>
          <p:cNvPr id="226378" name="Text Box 74">
            <a:extLst>
              <a:ext uri="{FF2B5EF4-FFF2-40B4-BE49-F238E27FC236}">
                <a16:creationId xmlns:a16="http://schemas.microsoft.com/office/drawing/2014/main" id="{CB08416C-49D3-43A2-A18C-205CC52C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9" y="4052536"/>
            <a:ext cx="62709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Mult1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Mult2</a:t>
            </a:r>
          </a:p>
        </p:txBody>
      </p:sp>
      <p:sp>
        <p:nvSpPr>
          <p:cNvPr id="226383" name="Line 79">
            <a:extLst>
              <a:ext uri="{FF2B5EF4-FFF2-40B4-BE49-F238E27FC236}">
                <a16:creationId xmlns:a16="http://schemas.microsoft.com/office/drawing/2014/main" id="{8748DD75-92B5-44C6-8E66-410E87759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45227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4" name="Line 80">
            <a:extLst>
              <a:ext uri="{FF2B5EF4-FFF2-40B4-BE49-F238E27FC236}">
                <a16:creationId xmlns:a16="http://schemas.microsoft.com/office/drawing/2014/main" id="{35029ED1-0302-458A-8E3E-1DC0EC336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0" y="45227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5" name="Line 81">
            <a:extLst>
              <a:ext uri="{FF2B5EF4-FFF2-40B4-BE49-F238E27FC236}">
                <a16:creationId xmlns:a16="http://schemas.microsoft.com/office/drawing/2014/main" id="{B7855236-82C4-4C92-B12C-385F7EA85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444658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6" name="Line 82">
            <a:extLst>
              <a:ext uri="{FF2B5EF4-FFF2-40B4-BE49-F238E27FC236}">
                <a16:creationId xmlns:a16="http://schemas.microsoft.com/office/drawing/2014/main" id="{D21FCDBA-9F5A-49E8-8AE7-99B4B35C6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300" y="444658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7" name="Freeform 83">
            <a:extLst>
              <a:ext uri="{FF2B5EF4-FFF2-40B4-BE49-F238E27FC236}">
                <a16:creationId xmlns:a16="http://schemas.microsoft.com/office/drawing/2014/main" id="{284C25D5-81B5-465A-A302-4FCF83CB3A09}"/>
              </a:ext>
            </a:extLst>
          </p:cNvPr>
          <p:cNvSpPr>
            <a:spLocks/>
          </p:cNvSpPr>
          <p:nvPr/>
        </p:nvSpPr>
        <p:spPr bwMode="auto">
          <a:xfrm>
            <a:off x="3340100" y="2465388"/>
            <a:ext cx="1981200" cy="1447800"/>
          </a:xfrm>
          <a:custGeom>
            <a:avLst/>
            <a:gdLst>
              <a:gd name="T0" fmla="*/ 1248 w 1248"/>
              <a:gd name="T1" fmla="*/ 0 h 912"/>
              <a:gd name="T2" fmla="*/ 1248 w 1248"/>
              <a:gd name="T3" fmla="*/ 672 h 912"/>
              <a:gd name="T4" fmla="*/ 0 w 1248"/>
              <a:gd name="T5" fmla="*/ 672 h 912"/>
              <a:gd name="T6" fmla="*/ 0 w 1248"/>
              <a:gd name="T7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912">
                <a:moveTo>
                  <a:pt x="1248" y="0"/>
                </a:moveTo>
                <a:lnTo>
                  <a:pt x="1248" y="672"/>
                </a:lnTo>
                <a:lnTo>
                  <a:pt x="0" y="672"/>
                </a:lnTo>
                <a:lnTo>
                  <a:pt x="0" y="9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8" name="Freeform 84">
            <a:extLst>
              <a:ext uri="{FF2B5EF4-FFF2-40B4-BE49-F238E27FC236}">
                <a16:creationId xmlns:a16="http://schemas.microsoft.com/office/drawing/2014/main" id="{AF0088B4-D78C-432F-B370-06112E8ED124}"/>
              </a:ext>
            </a:extLst>
          </p:cNvPr>
          <p:cNvSpPr>
            <a:spLocks/>
          </p:cNvSpPr>
          <p:nvPr/>
        </p:nvSpPr>
        <p:spPr bwMode="auto">
          <a:xfrm>
            <a:off x="5321300" y="3532188"/>
            <a:ext cx="1219200" cy="533400"/>
          </a:xfrm>
          <a:custGeom>
            <a:avLst/>
            <a:gdLst>
              <a:gd name="T0" fmla="*/ 0 w 768"/>
              <a:gd name="T1" fmla="*/ 0 h 336"/>
              <a:gd name="T2" fmla="*/ 768 w 768"/>
              <a:gd name="T3" fmla="*/ 0 h 336"/>
              <a:gd name="T4" fmla="*/ 768 w 768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336">
                <a:moveTo>
                  <a:pt x="0" y="0"/>
                </a:moveTo>
                <a:lnTo>
                  <a:pt x="768" y="0"/>
                </a:lnTo>
                <a:lnTo>
                  <a:pt x="768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9" name="Freeform 85">
            <a:extLst>
              <a:ext uri="{FF2B5EF4-FFF2-40B4-BE49-F238E27FC236}">
                <a16:creationId xmlns:a16="http://schemas.microsoft.com/office/drawing/2014/main" id="{7B94CF71-C81E-449E-A1EC-3386D164EA36}"/>
              </a:ext>
            </a:extLst>
          </p:cNvPr>
          <p:cNvSpPr>
            <a:spLocks/>
          </p:cNvSpPr>
          <p:nvPr/>
        </p:nvSpPr>
        <p:spPr bwMode="auto">
          <a:xfrm>
            <a:off x="3873500" y="2312988"/>
            <a:ext cx="3124200" cy="1600200"/>
          </a:xfrm>
          <a:custGeom>
            <a:avLst/>
            <a:gdLst>
              <a:gd name="T0" fmla="*/ 1968 w 1968"/>
              <a:gd name="T1" fmla="*/ 0 h 1008"/>
              <a:gd name="T2" fmla="*/ 1968 w 1968"/>
              <a:gd name="T3" fmla="*/ 528 h 1008"/>
              <a:gd name="T4" fmla="*/ 0 w 1968"/>
              <a:gd name="T5" fmla="*/ 528 h 1008"/>
              <a:gd name="T6" fmla="*/ 0 w 196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8" h="1008">
                <a:moveTo>
                  <a:pt x="1968" y="0"/>
                </a:moveTo>
                <a:lnTo>
                  <a:pt x="1968" y="528"/>
                </a:lnTo>
                <a:lnTo>
                  <a:pt x="0" y="528"/>
                </a:lnTo>
                <a:lnTo>
                  <a:pt x="0" y="10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90" name="Line 86">
            <a:extLst>
              <a:ext uri="{FF2B5EF4-FFF2-40B4-BE49-F238E27FC236}">
                <a16:creationId xmlns:a16="http://schemas.microsoft.com/office/drawing/2014/main" id="{64761B2D-C66F-4F0A-A460-35469A641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3151188"/>
            <a:ext cx="1588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92" name="Line 88">
            <a:extLst>
              <a:ext uri="{FF2B5EF4-FFF2-40B4-BE49-F238E27FC236}">
                <a16:creationId xmlns:a16="http://schemas.microsoft.com/office/drawing/2014/main" id="{30028098-7AB6-4312-8664-F13ACC257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2312988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93" name="Freeform 89">
            <a:extLst>
              <a:ext uri="{FF2B5EF4-FFF2-40B4-BE49-F238E27FC236}">
                <a16:creationId xmlns:a16="http://schemas.microsoft.com/office/drawing/2014/main" id="{D1C0932D-D81F-4C74-A1F8-2EF3652746AA}"/>
              </a:ext>
            </a:extLst>
          </p:cNvPr>
          <p:cNvSpPr>
            <a:spLocks/>
          </p:cNvSpPr>
          <p:nvPr/>
        </p:nvSpPr>
        <p:spPr bwMode="auto">
          <a:xfrm>
            <a:off x="4787900" y="3303588"/>
            <a:ext cx="3048000" cy="609600"/>
          </a:xfrm>
          <a:custGeom>
            <a:avLst/>
            <a:gdLst>
              <a:gd name="T0" fmla="*/ 1920 w 1920"/>
              <a:gd name="T1" fmla="*/ 0 h 384"/>
              <a:gd name="T2" fmla="*/ 0 w 1920"/>
              <a:gd name="T3" fmla="*/ 0 h 384"/>
              <a:gd name="T4" fmla="*/ 0 w 192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384">
                <a:moveTo>
                  <a:pt x="1920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94" name="Freeform 90">
            <a:extLst>
              <a:ext uri="{FF2B5EF4-FFF2-40B4-BE49-F238E27FC236}">
                <a16:creationId xmlns:a16="http://schemas.microsoft.com/office/drawing/2014/main" id="{C0548E11-FEA0-4424-B7DC-869603357ADC}"/>
              </a:ext>
            </a:extLst>
          </p:cNvPr>
          <p:cNvSpPr>
            <a:spLocks/>
          </p:cNvSpPr>
          <p:nvPr/>
        </p:nvSpPr>
        <p:spPr bwMode="auto">
          <a:xfrm>
            <a:off x="7812088" y="2835275"/>
            <a:ext cx="1752600" cy="533400"/>
          </a:xfrm>
          <a:custGeom>
            <a:avLst/>
            <a:gdLst>
              <a:gd name="T0" fmla="*/ 0 w 1008"/>
              <a:gd name="T1" fmla="*/ 0 h 144"/>
              <a:gd name="T2" fmla="*/ 1008 w 1008"/>
              <a:gd name="T3" fmla="*/ 0 h 144"/>
              <a:gd name="T4" fmla="*/ 1008 w 1008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44">
                <a:moveTo>
                  <a:pt x="0" y="0"/>
                </a:moveTo>
                <a:lnTo>
                  <a:pt x="1008" y="0"/>
                </a:lnTo>
                <a:lnTo>
                  <a:pt x="1008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0" name="Line 96">
            <a:extLst>
              <a:ext uri="{FF2B5EF4-FFF2-40B4-BE49-F238E27FC236}">
                <a16:creationId xmlns:a16="http://schemas.microsoft.com/office/drawing/2014/main" id="{AC194826-A043-4415-8AFF-5FD95B761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138" y="6035675"/>
            <a:ext cx="8310562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96" name="Line 92">
            <a:extLst>
              <a:ext uri="{FF2B5EF4-FFF2-40B4-BE49-F238E27FC236}">
                <a16:creationId xmlns:a16="http://schemas.microsoft.com/office/drawing/2014/main" id="{6DDFB143-8AA7-4127-A3A2-958D7CAFF8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21888" y="3673475"/>
            <a:ext cx="381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2" name="Freeform 98">
            <a:extLst>
              <a:ext uri="{FF2B5EF4-FFF2-40B4-BE49-F238E27FC236}">
                <a16:creationId xmlns:a16="http://schemas.microsoft.com/office/drawing/2014/main" id="{29E22423-732A-4992-8C0C-5BA4A8607DFE}"/>
              </a:ext>
            </a:extLst>
          </p:cNvPr>
          <p:cNvSpPr>
            <a:spLocks/>
          </p:cNvSpPr>
          <p:nvPr/>
        </p:nvSpPr>
        <p:spPr bwMode="auto">
          <a:xfrm>
            <a:off x="8878888" y="1844675"/>
            <a:ext cx="1524000" cy="4191000"/>
          </a:xfrm>
          <a:custGeom>
            <a:avLst/>
            <a:gdLst>
              <a:gd name="T0" fmla="*/ 960 w 960"/>
              <a:gd name="T1" fmla="*/ 2448 h 2448"/>
              <a:gd name="T2" fmla="*/ 960 w 960"/>
              <a:gd name="T3" fmla="*/ 0 h 2448"/>
              <a:gd name="T4" fmla="*/ 0 w 960"/>
              <a:gd name="T5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2448">
                <a:moveTo>
                  <a:pt x="960" y="2448"/>
                </a:moveTo>
                <a:lnTo>
                  <a:pt x="96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3" name="Line 99">
            <a:extLst>
              <a:ext uri="{FF2B5EF4-FFF2-40B4-BE49-F238E27FC236}">
                <a16:creationId xmlns:a16="http://schemas.microsoft.com/office/drawing/2014/main" id="{44271AEC-E8E3-4A71-970D-D6654012C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3444875"/>
            <a:ext cx="0" cy="2590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5" name="Line 101">
            <a:extLst>
              <a:ext uri="{FF2B5EF4-FFF2-40B4-BE49-F238E27FC236}">
                <a16:creationId xmlns:a16="http://schemas.microsoft.com/office/drawing/2014/main" id="{E86AFA28-8013-4DB0-8831-2759D3FAA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5349875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6" name="Line 102">
            <a:extLst>
              <a:ext uri="{FF2B5EF4-FFF2-40B4-BE49-F238E27FC236}">
                <a16:creationId xmlns:a16="http://schemas.microsoft.com/office/drawing/2014/main" id="{475EE6D4-43EB-4C38-8BFD-A8B9BC1A1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5349875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7" name="Line 103">
            <a:extLst>
              <a:ext uri="{FF2B5EF4-FFF2-40B4-BE49-F238E27FC236}">
                <a16:creationId xmlns:a16="http://schemas.microsoft.com/office/drawing/2014/main" id="{8D40D7ED-8D94-4C6A-8EAE-24F0BE300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4688" y="397827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8" name="Text Box 104">
            <a:extLst>
              <a:ext uri="{FF2B5EF4-FFF2-40B4-BE49-F238E27FC236}">
                <a16:creationId xmlns:a16="http://schemas.microsoft.com/office/drawing/2014/main" id="{A8D90F8A-FC6E-47C2-89E3-A9775BADD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4" y="1233766"/>
            <a:ext cx="12228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From Mem</a:t>
            </a:r>
          </a:p>
        </p:txBody>
      </p:sp>
      <p:sp>
        <p:nvSpPr>
          <p:cNvPr id="226409" name="Text Box 105">
            <a:extLst>
              <a:ext uri="{FF2B5EF4-FFF2-40B4-BE49-F238E27FC236}">
                <a16:creationId xmlns:a16="http://schemas.microsoft.com/office/drawing/2014/main" id="{DED7735C-7B2D-4E03-A808-0AE335179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1157566"/>
            <a:ext cx="1303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FP Registers</a:t>
            </a:r>
          </a:p>
        </p:txBody>
      </p:sp>
      <p:sp>
        <p:nvSpPr>
          <p:cNvPr id="226410" name="Text Box 106">
            <a:extLst>
              <a:ext uri="{FF2B5EF4-FFF2-40B4-BE49-F238E27FC236}">
                <a16:creationId xmlns:a16="http://schemas.microsoft.com/office/drawing/2014/main" id="{7F902974-13E8-468F-BFCE-3C83ADDEC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4547286"/>
            <a:ext cx="13442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Reservation </a:t>
            </a:r>
          </a:p>
          <a:p>
            <a:r>
              <a:rPr lang="en-US" altLang="en-US"/>
              <a:t>Stations</a:t>
            </a:r>
          </a:p>
        </p:txBody>
      </p:sp>
      <p:sp>
        <p:nvSpPr>
          <p:cNvPr id="226411" name="Line 107">
            <a:extLst>
              <a:ext uri="{FF2B5EF4-FFF2-40B4-BE49-F238E27FC236}">
                <a16:creationId xmlns:a16="http://schemas.microsoft.com/office/drawing/2014/main" id="{63B13FD7-9B83-4B14-B376-D48CBB0F0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8888" y="4511675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12" name="Line 108">
            <a:extLst>
              <a:ext uri="{FF2B5EF4-FFF2-40B4-BE49-F238E27FC236}">
                <a16:creationId xmlns:a16="http://schemas.microsoft.com/office/drawing/2014/main" id="{4BAE3FF8-5076-4782-B336-E3AFAB6648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8888" y="4511675"/>
            <a:ext cx="0" cy="1524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13" name="Line 109">
            <a:extLst>
              <a:ext uri="{FF2B5EF4-FFF2-40B4-BE49-F238E27FC236}">
                <a16:creationId xmlns:a16="http://schemas.microsoft.com/office/drawing/2014/main" id="{B1C05E59-F429-4A58-8DFE-72FF01F4BD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1688" y="4435475"/>
            <a:ext cx="0" cy="1600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14" name="Text Box 110">
            <a:extLst>
              <a:ext uri="{FF2B5EF4-FFF2-40B4-BE49-F238E27FC236}">
                <a16:creationId xmlns:a16="http://schemas.microsoft.com/office/drawing/2014/main" id="{C3F39ADE-5283-44D5-AC15-D044339AD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6186766"/>
            <a:ext cx="2505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Common Data Bus (CDB)</a:t>
            </a:r>
          </a:p>
        </p:txBody>
      </p:sp>
      <p:sp>
        <p:nvSpPr>
          <p:cNvPr id="226415" name="Text Box 111">
            <a:extLst>
              <a:ext uri="{FF2B5EF4-FFF2-40B4-BE49-F238E27FC236}">
                <a16:creationId xmlns:a16="http://schemas.microsoft.com/office/drawing/2014/main" id="{B3AB4AB0-2B02-429C-9107-2B5F3DB6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775" y="4586566"/>
            <a:ext cx="94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To Mem</a:t>
            </a:r>
          </a:p>
        </p:txBody>
      </p:sp>
      <p:sp>
        <p:nvSpPr>
          <p:cNvPr id="226416" name="Text Box 112">
            <a:extLst>
              <a:ext uri="{FF2B5EF4-FFF2-40B4-BE49-F238E27FC236}">
                <a16:creationId xmlns:a16="http://schemas.microsoft.com/office/drawing/2014/main" id="{DD425127-CC14-4604-BCCD-425078C2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9" y="1232586"/>
            <a:ext cx="81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FP Op</a:t>
            </a:r>
          </a:p>
          <a:p>
            <a:r>
              <a:rPr lang="en-US" altLang="en-US"/>
              <a:t>Queue</a:t>
            </a:r>
          </a:p>
        </p:txBody>
      </p:sp>
      <p:sp>
        <p:nvSpPr>
          <p:cNvPr id="226417" name="Text Box 113">
            <a:extLst>
              <a:ext uri="{FF2B5EF4-FFF2-40B4-BE49-F238E27FC236}">
                <a16:creationId xmlns:a16="http://schemas.microsoft.com/office/drawing/2014/main" id="{C85FD47E-33DF-4535-B3D7-4119E541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9" y="1767166"/>
            <a:ext cx="1350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Load Buffers</a:t>
            </a:r>
          </a:p>
        </p:txBody>
      </p:sp>
      <p:sp>
        <p:nvSpPr>
          <p:cNvPr id="226418" name="Text Box 114">
            <a:extLst>
              <a:ext uri="{FF2B5EF4-FFF2-40B4-BE49-F238E27FC236}">
                <a16:creationId xmlns:a16="http://schemas.microsoft.com/office/drawing/2014/main" id="{3F4296C4-297E-4B95-B0D7-B73154659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9" y="2985186"/>
            <a:ext cx="845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Store </a:t>
            </a:r>
          </a:p>
          <a:p>
            <a:r>
              <a:rPr lang="en-US" altLang="en-US"/>
              <a:t>Buffers</a:t>
            </a:r>
          </a:p>
        </p:txBody>
      </p:sp>
      <p:sp>
        <p:nvSpPr>
          <p:cNvPr id="226420" name="Text Box 116">
            <a:extLst>
              <a:ext uri="{FF2B5EF4-FFF2-40B4-BE49-F238E27FC236}">
                <a16:creationId xmlns:a16="http://schemas.microsoft.com/office/drawing/2014/main" id="{2F16282A-C6F6-4D91-825F-3CE911D5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6" y="2204236"/>
            <a:ext cx="627095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Load1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Load2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Load3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Load4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Load5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solidFill>
                  <a:schemeClr val="hlink"/>
                </a:solidFill>
              </a:rPr>
              <a:t>Load6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2790CA0F-5564-4216-8BE9-33C547B6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</a:t>
            </a:r>
          </a:p>
        </p:txBody>
      </p:sp>
      <p:graphicFrame>
        <p:nvGraphicFramePr>
          <p:cNvPr id="257027" name="Object 3">
            <a:extLst>
              <a:ext uri="{FF2B5EF4-FFF2-40B4-BE49-F238E27FC236}">
                <a16:creationId xmlns:a16="http://schemas.microsoft.com/office/drawing/2014/main" id="{42D0168F-10B4-4A21-938F-0BB881C36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57027" name="Object 3">
                        <a:extLst>
                          <a:ext uri="{FF2B5EF4-FFF2-40B4-BE49-F238E27FC236}">
                            <a16:creationId xmlns:a16="http://schemas.microsoft.com/office/drawing/2014/main" id="{42D0168F-10B4-4A21-938F-0BB881C36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732B8A90-B06B-499C-A035-5B5CC5524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2</a:t>
            </a:r>
          </a:p>
        </p:txBody>
      </p:sp>
      <p:graphicFrame>
        <p:nvGraphicFramePr>
          <p:cNvPr id="258051" name="Object 3">
            <a:extLst>
              <a:ext uri="{FF2B5EF4-FFF2-40B4-BE49-F238E27FC236}">
                <a16:creationId xmlns:a16="http://schemas.microsoft.com/office/drawing/2014/main" id="{0929DA7F-6BF8-4DE3-A4C1-42D30C1E4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58051" name="Object 3">
                        <a:extLst>
                          <a:ext uri="{FF2B5EF4-FFF2-40B4-BE49-F238E27FC236}">
                            <a16:creationId xmlns:a16="http://schemas.microsoft.com/office/drawing/2014/main" id="{0929DA7F-6BF8-4DE3-A4C1-42D30C1E4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DE79DEC-EE04-4497-96D7-EC8094743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3</a:t>
            </a:r>
          </a:p>
        </p:txBody>
      </p:sp>
      <p:graphicFrame>
        <p:nvGraphicFramePr>
          <p:cNvPr id="259075" name="Object 3">
            <a:extLst>
              <a:ext uri="{FF2B5EF4-FFF2-40B4-BE49-F238E27FC236}">
                <a16:creationId xmlns:a16="http://schemas.microsoft.com/office/drawing/2014/main" id="{21CB514D-B658-43D4-BA01-7D9437BBF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59075" name="Object 3">
                        <a:extLst>
                          <a:ext uri="{FF2B5EF4-FFF2-40B4-BE49-F238E27FC236}">
                            <a16:creationId xmlns:a16="http://schemas.microsoft.com/office/drawing/2014/main" id="{21CB514D-B658-43D4-BA01-7D9437BBF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6" name="Rectangle 4">
            <a:extLst>
              <a:ext uri="{FF2B5EF4-FFF2-40B4-BE49-F238E27FC236}">
                <a16:creationId xmlns:a16="http://schemas.microsoft.com/office/drawing/2014/main" id="{696FF5D4-FE8A-4381-A4A6-83D61D209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211888"/>
            <a:ext cx="8032750" cy="4445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Implicit renaming sets up “DataFlow” graph</a:t>
            </a:r>
          </a:p>
        </p:txBody>
      </p:sp>
      <p:grpSp>
        <p:nvGrpSpPr>
          <p:cNvPr id="259077" name="Group 5">
            <a:extLst>
              <a:ext uri="{FF2B5EF4-FFF2-40B4-BE49-F238E27FC236}">
                <a16:creationId xmlns:a16="http://schemas.microsoft.com/office/drawing/2014/main" id="{890C1393-05A1-4A28-A3CD-6D8F206C749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76400"/>
            <a:ext cx="4191000" cy="2819400"/>
            <a:chOff x="2208" y="1056"/>
            <a:chExt cx="2640" cy="1776"/>
          </a:xfrm>
        </p:grpSpPr>
        <p:sp>
          <p:nvSpPr>
            <p:cNvPr id="259078" name="Line 6">
              <a:extLst>
                <a:ext uri="{FF2B5EF4-FFF2-40B4-BE49-F238E27FC236}">
                  <a16:creationId xmlns:a16="http://schemas.microsoft.com/office/drawing/2014/main" id="{5034A547-8707-43CC-9D52-0BBA0C1E4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056"/>
              <a:ext cx="1824" cy="177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79" name="Line 7">
              <a:extLst>
                <a:ext uri="{FF2B5EF4-FFF2-40B4-BE49-F238E27FC236}">
                  <a16:creationId xmlns:a16="http://schemas.microsoft.com/office/drawing/2014/main" id="{86591752-EB92-48AD-97EE-C9CB6CD29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536"/>
              <a:ext cx="2592" cy="129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3926A00A-1F99-4B0B-95DB-821EB0EFC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4</a:t>
            </a:r>
          </a:p>
        </p:txBody>
      </p:sp>
      <p:graphicFrame>
        <p:nvGraphicFramePr>
          <p:cNvPr id="260099" name="Object 3">
            <a:extLst>
              <a:ext uri="{FF2B5EF4-FFF2-40B4-BE49-F238E27FC236}">
                <a16:creationId xmlns:a16="http://schemas.microsoft.com/office/drawing/2014/main" id="{937E50E2-3FD3-4972-85D0-09A3E0E2A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0099" name="Object 3">
                        <a:extLst>
                          <a:ext uri="{FF2B5EF4-FFF2-40B4-BE49-F238E27FC236}">
                            <a16:creationId xmlns:a16="http://schemas.microsoft.com/office/drawing/2014/main" id="{937E50E2-3FD3-4972-85D0-09A3E0E2A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0" name="Rectangle 4">
            <a:extLst>
              <a:ext uri="{FF2B5EF4-FFF2-40B4-BE49-F238E27FC236}">
                <a16:creationId xmlns:a16="http://schemas.microsoft.com/office/drawing/2014/main" id="{F5BE272C-9FA0-4D33-86E0-F6999F415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211888"/>
            <a:ext cx="8032750" cy="4445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Dispatching SUBI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3E94A39F-1C50-4F61-83C7-A6B10E065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5</a:t>
            </a:r>
          </a:p>
        </p:txBody>
      </p:sp>
      <p:graphicFrame>
        <p:nvGraphicFramePr>
          <p:cNvPr id="261123" name="Object 3">
            <a:extLst>
              <a:ext uri="{FF2B5EF4-FFF2-40B4-BE49-F238E27FC236}">
                <a16:creationId xmlns:a16="http://schemas.microsoft.com/office/drawing/2014/main" id="{8AC93BD9-3A23-4F34-81A9-CC1B4BF6F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1123" name="Object 3">
                        <a:extLst>
                          <a:ext uri="{FF2B5EF4-FFF2-40B4-BE49-F238E27FC236}">
                            <a16:creationId xmlns:a16="http://schemas.microsoft.com/office/drawing/2014/main" id="{8AC93BD9-3A23-4F34-81A9-CC1B4BF6F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Rectangle 4">
            <a:extLst>
              <a:ext uri="{FF2B5EF4-FFF2-40B4-BE49-F238E27FC236}">
                <a16:creationId xmlns:a16="http://schemas.microsoft.com/office/drawing/2014/main" id="{C36ACA4A-150B-426C-87EC-7B4472CAC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211888"/>
            <a:ext cx="8032750" cy="4445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And, BNEZ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CB1FCC88-B85B-42F4-8764-8524299A4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6</a:t>
            </a:r>
          </a:p>
        </p:txBody>
      </p:sp>
      <p:graphicFrame>
        <p:nvGraphicFramePr>
          <p:cNvPr id="262147" name="Object 3">
            <a:extLst>
              <a:ext uri="{FF2B5EF4-FFF2-40B4-BE49-F238E27FC236}">
                <a16:creationId xmlns:a16="http://schemas.microsoft.com/office/drawing/2014/main" id="{04DEB3B9-3C75-4442-A3ED-3B894181A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2147" name="Object 3">
                        <a:extLst>
                          <a:ext uri="{FF2B5EF4-FFF2-40B4-BE49-F238E27FC236}">
                            <a16:creationId xmlns:a16="http://schemas.microsoft.com/office/drawing/2014/main" id="{04DEB3B9-3C75-4442-A3ED-3B894181A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Rectangle 4">
            <a:extLst>
              <a:ext uri="{FF2B5EF4-FFF2-40B4-BE49-F238E27FC236}">
                <a16:creationId xmlns:a16="http://schemas.microsoft.com/office/drawing/2014/main" id="{638A33C5-D5C4-46F3-A005-3DE688118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096000"/>
            <a:ext cx="8032750" cy="4445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Notice that F0 never sees Load from location 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93BBB4A0-A83C-46C7-A764-46FC2D577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7</a:t>
            </a:r>
          </a:p>
        </p:txBody>
      </p:sp>
      <p:graphicFrame>
        <p:nvGraphicFramePr>
          <p:cNvPr id="263171" name="Object 3">
            <a:extLst>
              <a:ext uri="{FF2B5EF4-FFF2-40B4-BE49-F238E27FC236}">
                <a16:creationId xmlns:a16="http://schemas.microsoft.com/office/drawing/2014/main" id="{080C3E70-81C3-4139-ACA8-59FCBC5ED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3171" name="Object 3">
                        <a:extLst>
                          <a:ext uri="{FF2B5EF4-FFF2-40B4-BE49-F238E27FC236}">
                            <a16:creationId xmlns:a16="http://schemas.microsoft.com/office/drawing/2014/main" id="{080C3E70-81C3-4139-ACA8-59FCBC5ED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2" name="Rectangle 4">
            <a:extLst>
              <a:ext uri="{FF2B5EF4-FFF2-40B4-BE49-F238E27FC236}">
                <a16:creationId xmlns:a16="http://schemas.microsoft.com/office/drawing/2014/main" id="{18E62681-22B3-4F90-89EB-59E7772F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5997575"/>
            <a:ext cx="8229600" cy="444500"/>
          </a:xfrm>
          <a:noFill/>
          <a:ln/>
        </p:spPr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chemeClr val="hlink"/>
                </a:solidFill>
              </a:rPr>
              <a:t>Register file completely detached from computation</a:t>
            </a:r>
          </a:p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First and Second iteration completely overlapped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222FE5A6-F201-48D4-89E7-D3677775A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8</a:t>
            </a:r>
          </a:p>
        </p:txBody>
      </p:sp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300CD648-8042-4994-A31F-42616F85A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4195" name="Object 3">
                        <a:extLst>
                          <a:ext uri="{FF2B5EF4-FFF2-40B4-BE49-F238E27FC236}">
                            <a16:creationId xmlns:a16="http://schemas.microsoft.com/office/drawing/2014/main" id="{300CD648-8042-4994-A31F-42616F85A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BEC7719-CDF0-4CE4-93A8-57C2451CD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9</a:t>
            </a:r>
          </a:p>
        </p:txBody>
      </p:sp>
      <p:graphicFrame>
        <p:nvGraphicFramePr>
          <p:cNvPr id="265219" name="Object 3">
            <a:extLst>
              <a:ext uri="{FF2B5EF4-FFF2-40B4-BE49-F238E27FC236}">
                <a16:creationId xmlns:a16="http://schemas.microsoft.com/office/drawing/2014/main" id="{BC4BCD06-D709-4B7B-A061-3B0C7D396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5219" name="Object 3">
                        <a:extLst>
                          <a:ext uri="{FF2B5EF4-FFF2-40B4-BE49-F238E27FC236}">
                            <a16:creationId xmlns:a16="http://schemas.microsoft.com/office/drawing/2014/main" id="{BC4BCD06-D709-4B7B-A061-3B0C7D396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0" name="Rectangle 4">
            <a:extLst>
              <a:ext uri="{FF2B5EF4-FFF2-40B4-BE49-F238E27FC236}">
                <a16:creationId xmlns:a16="http://schemas.microsoft.com/office/drawing/2014/main" id="{A601B91A-FE69-4631-B83D-5B2BD66E4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325" y="6127750"/>
            <a:ext cx="8032750" cy="444500"/>
          </a:xfrm>
          <a:noFill/>
          <a:ln/>
        </p:spPr>
        <p:txBody>
          <a:bodyPr>
            <a:normAutofit fontScale="47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Load1 completing: who is waiting?</a:t>
            </a:r>
          </a:p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Note: Dispatching SUBI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DCE1091A-C950-4586-BBB8-1C5BA648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10</a:t>
            </a:r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3139CE5C-05E6-4C2F-84CB-09AFAACAE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6243" name="Object 3">
                        <a:extLst>
                          <a:ext uri="{FF2B5EF4-FFF2-40B4-BE49-F238E27FC236}">
                            <a16:creationId xmlns:a16="http://schemas.microsoft.com/office/drawing/2014/main" id="{3139CE5C-05E6-4C2F-84CB-09AFAACAE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Rectangle 4">
            <a:extLst>
              <a:ext uri="{FF2B5EF4-FFF2-40B4-BE49-F238E27FC236}">
                <a16:creationId xmlns:a16="http://schemas.microsoft.com/office/drawing/2014/main" id="{A6DE2BD7-25FC-4D60-8FF5-5859357AE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325" y="6127750"/>
            <a:ext cx="8032750" cy="444500"/>
          </a:xfrm>
          <a:noFill/>
          <a:ln/>
        </p:spPr>
        <p:txBody>
          <a:bodyPr>
            <a:normAutofit fontScale="47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Load2 completing: who is waiting?</a:t>
            </a:r>
          </a:p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Note: Dispatching BNEZ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AA424842-5D43-46B3-9C0C-2C33CB836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05800" cy="1143000"/>
          </a:xfrm>
          <a:noFill/>
          <a:ln/>
        </p:spPr>
        <p:txBody>
          <a:bodyPr/>
          <a:lstStyle/>
          <a:p>
            <a:r>
              <a:rPr lang="en-US" altLang="en-US"/>
              <a:t>Reservation Station Components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0C2EEC8C-C30B-45B4-B6A7-20B13B49E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8534400" cy="4114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1"/>
                </a:solidFill>
              </a:rPr>
              <a:t>Op:	</a:t>
            </a:r>
            <a:r>
              <a:rPr lang="en-US" altLang="en-US"/>
              <a:t>Operation to perform in the unit (e.g., + or –)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1"/>
                </a:solidFill>
              </a:rPr>
              <a:t>Vj, Vk: </a:t>
            </a:r>
            <a:r>
              <a:rPr lang="en-US" altLang="en-US">
                <a:solidFill>
                  <a:schemeClr val="hlink"/>
                </a:solidFill>
              </a:rPr>
              <a:t>Value</a:t>
            </a:r>
            <a:r>
              <a:rPr lang="en-US" altLang="en-US"/>
              <a:t> of Source operands</a:t>
            </a:r>
          </a:p>
          <a:p>
            <a:pPr lvl="1"/>
            <a:r>
              <a:rPr lang="en-US" altLang="en-US"/>
              <a:t>Store buffers has V field, result to be stored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	Qj, Qk: </a:t>
            </a:r>
            <a:r>
              <a:rPr lang="en-US" altLang="en-US"/>
              <a:t>Reservation stations producing source registers (value to be written)</a:t>
            </a:r>
          </a:p>
          <a:p>
            <a:pPr lvl="1"/>
            <a:r>
              <a:rPr lang="en-US" altLang="en-US" sz="2000"/>
              <a:t>Note: No ready flags as in Scoreboard; Qj,Qk=0 =&gt; ready</a:t>
            </a:r>
            <a:endParaRPr lang="en-US" altLang="en-US">
              <a:solidFill>
                <a:schemeClr val="accent1"/>
              </a:solidFill>
            </a:endParaRPr>
          </a:p>
          <a:p>
            <a:pPr lvl="1"/>
            <a:r>
              <a:rPr lang="en-US" altLang="en-US"/>
              <a:t>Store buffers only have Qi for RS producing result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 	Busy: </a:t>
            </a:r>
            <a:r>
              <a:rPr lang="en-US" altLang="en-US"/>
              <a:t>Indicates reservation station or FU is busy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	Register result status</a:t>
            </a:r>
            <a:r>
              <a:rPr lang="en-US" altLang="en-US"/>
              <a:t>—Indicates which functional unit will write each register, if one exists. Blank when no pending instructions that will write that register. 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2C048CBE-B536-4215-80A0-BCFA0F729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11</a:t>
            </a:r>
          </a:p>
        </p:txBody>
      </p:sp>
      <p:graphicFrame>
        <p:nvGraphicFramePr>
          <p:cNvPr id="267267" name="Object 3">
            <a:extLst>
              <a:ext uri="{FF2B5EF4-FFF2-40B4-BE49-F238E27FC236}">
                <a16:creationId xmlns:a16="http://schemas.microsoft.com/office/drawing/2014/main" id="{6B6DE482-A92D-44B7-BEAD-972CBA567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7267" name="Object 3">
                        <a:extLst>
                          <a:ext uri="{FF2B5EF4-FFF2-40B4-BE49-F238E27FC236}">
                            <a16:creationId xmlns:a16="http://schemas.microsoft.com/office/drawing/2014/main" id="{6B6DE482-A92D-44B7-BEAD-972CBA567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8" name="Rectangle 4">
            <a:extLst>
              <a:ext uri="{FF2B5EF4-FFF2-40B4-BE49-F238E27FC236}">
                <a16:creationId xmlns:a16="http://schemas.microsoft.com/office/drawing/2014/main" id="{7ABC7CE3-82AA-4806-98D9-A9E368B24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325" y="6127750"/>
            <a:ext cx="8032750" cy="4445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Next load in 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CAFF28C3-DB4A-4654-9F62-3583DA022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12</a:t>
            </a:r>
          </a:p>
        </p:txBody>
      </p:sp>
      <p:graphicFrame>
        <p:nvGraphicFramePr>
          <p:cNvPr id="268291" name="Object 3">
            <a:extLst>
              <a:ext uri="{FF2B5EF4-FFF2-40B4-BE49-F238E27FC236}">
                <a16:creationId xmlns:a16="http://schemas.microsoft.com/office/drawing/2014/main" id="{0139FC2D-28E4-43D6-8176-C255454F7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8291" name="Object 3">
                        <a:extLst>
                          <a:ext uri="{FF2B5EF4-FFF2-40B4-BE49-F238E27FC236}">
                            <a16:creationId xmlns:a16="http://schemas.microsoft.com/office/drawing/2014/main" id="{0139FC2D-28E4-43D6-8176-C255454F7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Rectangle 4">
            <a:extLst>
              <a:ext uri="{FF2B5EF4-FFF2-40B4-BE49-F238E27FC236}">
                <a16:creationId xmlns:a16="http://schemas.microsoft.com/office/drawing/2014/main" id="{90B66FE7-068A-401D-8D92-CB84AA9C0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325" y="6127750"/>
            <a:ext cx="8032750" cy="4445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Why not issue third multiply?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940C2901-7312-4C0B-8D58-210EB42EB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13</a:t>
            </a:r>
          </a:p>
        </p:txBody>
      </p:sp>
      <p:graphicFrame>
        <p:nvGraphicFramePr>
          <p:cNvPr id="269315" name="Object 3">
            <a:extLst>
              <a:ext uri="{FF2B5EF4-FFF2-40B4-BE49-F238E27FC236}">
                <a16:creationId xmlns:a16="http://schemas.microsoft.com/office/drawing/2014/main" id="{7A39054B-401D-42DF-BDA6-DB4FCA362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69315" name="Object 3">
                        <a:extLst>
                          <a:ext uri="{FF2B5EF4-FFF2-40B4-BE49-F238E27FC236}">
                            <a16:creationId xmlns:a16="http://schemas.microsoft.com/office/drawing/2014/main" id="{7A39054B-401D-42DF-BDA6-DB4FCA362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EB45A5A-004F-49DD-A143-AF92814DF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14</a:t>
            </a:r>
          </a:p>
        </p:txBody>
      </p:sp>
      <p:graphicFrame>
        <p:nvGraphicFramePr>
          <p:cNvPr id="270339" name="Object 3">
            <a:extLst>
              <a:ext uri="{FF2B5EF4-FFF2-40B4-BE49-F238E27FC236}">
                <a16:creationId xmlns:a16="http://schemas.microsoft.com/office/drawing/2014/main" id="{05F524EB-9D0E-43D6-BB40-898205FF1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70339" name="Object 3">
                        <a:extLst>
                          <a:ext uri="{FF2B5EF4-FFF2-40B4-BE49-F238E27FC236}">
                            <a16:creationId xmlns:a16="http://schemas.microsoft.com/office/drawing/2014/main" id="{05F524EB-9D0E-43D6-BB40-898205FF1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0" name="Rectangle 4">
            <a:extLst>
              <a:ext uri="{FF2B5EF4-FFF2-40B4-BE49-F238E27FC236}">
                <a16:creationId xmlns:a16="http://schemas.microsoft.com/office/drawing/2014/main" id="{926BABEE-C573-4A81-9E86-85CFA38BE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325" y="6127750"/>
            <a:ext cx="8032750" cy="4445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Mult1 completing.  Who is waiting?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B1068F2-B7DA-4098-95C1-439D89E81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15</a:t>
            </a:r>
          </a:p>
        </p:txBody>
      </p:sp>
      <p:graphicFrame>
        <p:nvGraphicFramePr>
          <p:cNvPr id="271363" name="Object 3">
            <a:extLst>
              <a:ext uri="{FF2B5EF4-FFF2-40B4-BE49-F238E27FC236}">
                <a16:creationId xmlns:a16="http://schemas.microsoft.com/office/drawing/2014/main" id="{41C27F34-1A57-4E52-B3EA-BE42700D1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71363" name="Object 3">
                        <a:extLst>
                          <a:ext uri="{FF2B5EF4-FFF2-40B4-BE49-F238E27FC236}">
                            <a16:creationId xmlns:a16="http://schemas.microsoft.com/office/drawing/2014/main" id="{41C27F34-1A57-4E52-B3EA-BE42700D1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4" name="Rectangle 4">
            <a:extLst>
              <a:ext uri="{FF2B5EF4-FFF2-40B4-BE49-F238E27FC236}">
                <a16:creationId xmlns:a16="http://schemas.microsoft.com/office/drawing/2014/main" id="{84C2C79A-3562-4714-BDA7-A62F48034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325" y="6127750"/>
            <a:ext cx="8032750" cy="4445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Mult2 completing.  Who is waiting?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9948DF30-8718-4939-A448-ABF2F34D2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16</a:t>
            </a:r>
          </a:p>
        </p:txBody>
      </p:sp>
      <p:graphicFrame>
        <p:nvGraphicFramePr>
          <p:cNvPr id="272387" name="Object 3">
            <a:extLst>
              <a:ext uri="{FF2B5EF4-FFF2-40B4-BE49-F238E27FC236}">
                <a16:creationId xmlns:a16="http://schemas.microsoft.com/office/drawing/2014/main" id="{413508C9-1D79-4E5B-9D0E-CB2AB2AAB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72387" name="Object 3">
                        <a:extLst>
                          <a:ext uri="{FF2B5EF4-FFF2-40B4-BE49-F238E27FC236}">
                            <a16:creationId xmlns:a16="http://schemas.microsoft.com/office/drawing/2014/main" id="{413508C9-1D79-4E5B-9D0E-CB2AB2AAB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24C0E821-55C2-48B3-9063-CEEC13AA0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17</a:t>
            </a:r>
          </a:p>
        </p:txBody>
      </p:sp>
      <p:graphicFrame>
        <p:nvGraphicFramePr>
          <p:cNvPr id="273411" name="Object 3">
            <a:extLst>
              <a:ext uri="{FF2B5EF4-FFF2-40B4-BE49-F238E27FC236}">
                <a16:creationId xmlns:a16="http://schemas.microsoft.com/office/drawing/2014/main" id="{E294D021-703B-49DC-908C-04742EF46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73411" name="Object 3">
                        <a:extLst>
                          <a:ext uri="{FF2B5EF4-FFF2-40B4-BE49-F238E27FC236}">
                            <a16:creationId xmlns:a16="http://schemas.microsoft.com/office/drawing/2014/main" id="{E294D021-703B-49DC-908C-04742EF46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AFC8CB74-D95E-4A3E-AA26-0678C1F33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18</a:t>
            </a:r>
          </a:p>
        </p:txBody>
      </p:sp>
      <p:graphicFrame>
        <p:nvGraphicFramePr>
          <p:cNvPr id="274435" name="Object 3">
            <a:extLst>
              <a:ext uri="{FF2B5EF4-FFF2-40B4-BE49-F238E27FC236}">
                <a16:creationId xmlns:a16="http://schemas.microsoft.com/office/drawing/2014/main" id="{996DE3F2-5449-4291-94ED-04030EB17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74435" name="Object 3">
                        <a:extLst>
                          <a:ext uri="{FF2B5EF4-FFF2-40B4-BE49-F238E27FC236}">
                            <a16:creationId xmlns:a16="http://schemas.microsoft.com/office/drawing/2014/main" id="{996DE3F2-5449-4291-94ED-04030EB17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05F6594-02E0-4C3E-82E3-2161BF114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19</a:t>
            </a:r>
          </a:p>
        </p:txBody>
      </p:sp>
      <p:graphicFrame>
        <p:nvGraphicFramePr>
          <p:cNvPr id="275459" name="Object 3">
            <a:extLst>
              <a:ext uri="{FF2B5EF4-FFF2-40B4-BE49-F238E27FC236}">
                <a16:creationId xmlns:a16="http://schemas.microsoft.com/office/drawing/2014/main" id="{4E7AB1E5-542B-48B5-9648-AB09DA3F8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75459" name="Object 3">
                        <a:extLst>
                          <a:ext uri="{FF2B5EF4-FFF2-40B4-BE49-F238E27FC236}">
                            <a16:creationId xmlns:a16="http://schemas.microsoft.com/office/drawing/2014/main" id="{4E7AB1E5-542B-48B5-9648-AB09DA3F8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F882AF99-0D89-4BA2-8E0F-94FEBD79C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Loop Example Cycle 20</a:t>
            </a:r>
          </a:p>
        </p:txBody>
      </p:sp>
      <p:graphicFrame>
        <p:nvGraphicFramePr>
          <p:cNvPr id="276483" name="Object 3">
            <a:extLst>
              <a:ext uri="{FF2B5EF4-FFF2-40B4-BE49-F238E27FC236}">
                <a16:creationId xmlns:a16="http://schemas.microsoft.com/office/drawing/2014/main" id="{B9B3AB64-1C1E-436A-A5F4-09AA0EC6A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1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Worksheet" r:id="rId3" imgW="8925151" imgH="5848832" progId="Excel.Sheet.8">
                  <p:embed/>
                </p:oleObj>
              </mc:Choice>
              <mc:Fallback>
                <p:oleObj name="Worksheet" r:id="rId3" imgW="8925151" imgH="5848832" progId="Excel.Sheet.8">
                  <p:embed/>
                  <p:pic>
                    <p:nvPicPr>
                      <p:cNvPr id="276483" name="Object 3">
                        <a:extLst>
                          <a:ext uri="{FF2B5EF4-FFF2-40B4-BE49-F238E27FC236}">
                            <a16:creationId xmlns:a16="http://schemas.microsoft.com/office/drawing/2014/main" id="{B9B3AB64-1C1E-436A-A5F4-09AA0EC6A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1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94DC4656-8D1D-48C0-87A1-6E5D4B1F4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0" y="304800"/>
            <a:ext cx="81915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Three Stages of Tomasulo Algorithm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E17EDCC-A84C-410E-AAEF-EC9CC9F9A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8050" y="1612900"/>
            <a:ext cx="8261350" cy="3130550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  <a:latin typeface="Helvetica" panose="020B0604020202020204" pitchFamily="34" charset="0"/>
              </a:rPr>
              <a:t>1.	Issue</a:t>
            </a:r>
            <a:r>
              <a:rPr lang="en-US" altLang="en-US"/>
              <a:t>—get instruction from FP Op Queue</a:t>
            </a:r>
          </a:p>
          <a:p>
            <a:pPr lvl="1">
              <a:buFontTx/>
              <a:buNone/>
            </a:pPr>
            <a:r>
              <a:rPr lang="en-US" altLang="en-US"/>
              <a:t> 	If reservation station free (no structural hazard), </a:t>
            </a:r>
            <a:br>
              <a:rPr lang="en-US" altLang="en-US"/>
            </a:br>
            <a:r>
              <a:rPr lang="en-US" altLang="en-US"/>
              <a:t>control issues instr &amp; sends operands (renames registers).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  <a:latin typeface="Helvetica" panose="020B0604020202020204" pitchFamily="34" charset="0"/>
              </a:rPr>
              <a:t>2.	Execute</a:t>
            </a:r>
            <a:r>
              <a:rPr lang="en-US" altLang="en-US"/>
              <a:t>—operate on operands (EX)</a:t>
            </a:r>
          </a:p>
          <a:p>
            <a:pPr lvl="1">
              <a:buFontTx/>
              <a:buNone/>
            </a:pPr>
            <a:r>
              <a:rPr lang="en-US" altLang="en-US"/>
              <a:t> 	When both operands ready then execute;</a:t>
            </a:r>
            <a:br>
              <a:rPr lang="en-US" altLang="en-US"/>
            </a:br>
            <a:r>
              <a:rPr lang="en-US" altLang="en-US"/>
              <a:t> if not ready, watch Common Data Bus for result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  <a:latin typeface="Helvetica" panose="020B0604020202020204" pitchFamily="34" charset="0"/>
              </a:rPr>
              <a:t>3.	Write result</a:t>
            </a:r>
            <a:r>
              <a:rPr lang="en-US" altLang="en-US"/>
              <a:t>—finish execution (WB)</a:t>
            </a:r>
          </a:p>
          <a:p>
            <a:pPr lvl="1">
              <a:buFontTx/>
              <a:buNone/>
            </a:pPr>
            <a:r>
              <a:rPr lang="en-US" altLang="en-US"/>
              <a:t> 	Write on Common Data Bus to all awaiting units; </a:t>
            </a:r>
            <a:br>
              <a:rPr lang="en-US" altLang="en-US"/>
            </a:br>
            <a:r>
              <a:rPr lang="en-US" altLang="en-US"/>
              <a:t>mark reservation station available</a:t>
            </a:r>
          </a:p>
          <a:p>
            <a:r>
              <a:rPr lang="en-US" altLang="en-US"/>
              <a:t>Normal data bus: data + destination (“go to” bus)</a:t>
            </a:r>
          </a:p>
          <a:p>
            <a:r>
              <a:rPr lang="en-US" altLang="en-US" u="sng">
                <a:solidFill>
                  <a:schemeClr val="hlink"/>
                </a:solidFill>
              </a:rPr>
              <a:t>Common data bus</a:t>
            </a:r>
            <a:r>
              <a:rPr lang="en-US" altLang="en-US"/>
              <a:t>: data + </a:t>
            </a:r>
            <a:r>
              <a:rPr lang="en-US" altLang="en-US" u="sng">
                <a:solidFill>
                  <a:schemeClr val="hlink"/>
                </a:solidFill>
              </a:rPr>
              <a:t>source</a:t>
            </a:r>
            <a:r>
              <a:rPr lang="en-US" altLang="en-US"/>
              <a:t>  (“</a:t>
            </a:r>
            <a:r>
              <a:rPr lang="en-US" altLang="en-US" u="sng">
                <a:solidFill>
                  <a:schemeClr val="hlink"/>
                </a:solidFill>
              </a:rPr>
              <a:t>come from</a:t>
            </a:r>
            <a:r>
              <a:rPr lang="en-US" altLang="en-US"/>
              <a:t>” bus)</a:t>
            </a:r>
          </a:p>
          <a:p>
            <a:pPr lvl="1"/>
            <a:r>
              <a:rPr lang="en-US" altLang="en-US"/>
              <a:t>64 bits of data + 4 bits of Functional Unit  </a:t>
            </a:r>
            <a:r>
              <a:rPr lang="en-US" altLang="en-US" u="sng">
                <a:solidFill>
                  <a:schemeClr val="hlink"/>
                </a:solidFill>
              </a:rPr>
              <a:t>source</a:t>
            </a:r>
            <a:r>
              <a:rPr lang="en-US" altLang="en-US"/>
              <a:t> address</a:t>
            </a:r>
          </a:p>
          <a:p>
            <a:pPr lvl="1"/>
            <a:r>
              <a:rPr lang="en-US" altLang="en-US"/>
              <a:t>Write if matches expected Functional Unit (produces result)</a:t>
            </a:r>
          </a:p>
          <a:p>
            <a:pPr lvl="1"/>
            <a:r>
              <a:rPr lang="en-US" altLang="en-US"/>
              <a:t>Does the broadcast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5CB44BFF-5A62-4EB9-BE15-03F070A7F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</a:t>
            </a:r>
          </a:p>
        </p:txBody>
      </p:sp>
      <p:graphicFrame>
        <p:nvGraphicFramePr>
          <p:cNvPr id="173059" name="Object 3">
            <a:extLst>
              <a:ext uri="{FF2B5EF4-FFF2-40B4-BE49-F238E27FC236}">
                <a16:creationId xmlns:a16="http://schemas.microsoft.com/office/drawing/2014/main" id="{D2722430-BC6A-4A14-A6E9-D35B1432452E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173059" name="Object 3">
                        <a:extLst>
                          <a:ext uri="{FF2B5EF4-FFF2-40B4-BE49-F238E27FC236}">
                            <a16:creationId xmlns:a16="http://schemas.microsoft.com/office/drawing/2014/main" id="{D2722430-BC6A-4A14-A6E9-D35B143245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0B75E66C-9DCB-4089-B42A-A3CC42A97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1</a:t>
            </a:r>
          </a:p>
        </p:txBody>
      </p:sp>
      <p:graphicFrame>
        <p:nvGraphicFramePr>
          <p:cNvPr id="230403" name="Object 3">
            <a:extLst>
              <a:ext uri="{FF2B5EF4-FFF2-40B4-BE49-F238E27FC236}">
                <a16:creationId xmlns:a16="http://schemas.microsoft.com/office/drawing/2014/main" id="{41495FFC-FA7A-431C-A0EC-F0670BD4B721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0403" name="Object 3">
                        <a:extLst>
                          <a:ext uri="{FF2B5EF4-FFF2-40B4-BE49-F238E27FC236}">
                            <a16:creationId xmlns:a16="http://schemas.microsoft.com/office/drawing/2014/main" id="{41495FFC-FA7A-431C-A0EC-F0670BD4B7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AutoShape 4">
            <a:extLst>
              <a:ext uri="{FF2B5EF4-FFF2-40B4-BE49-F238E27FC236}">
                <a16:creationId xmlns:a16="http://schemas.microsoft.com/office/drawing/2014/main" id="{CFCF1B05-A5BA-4683-81CF-0DD06522C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371600"/>
            <a:ext cx="533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05" name="AutoShape 5">
            <a:extLst>
              <a:ext uri="{FF2B5EF4-FFF2-40B4-BE49-F238E27FC236}">
                <a16:creationId xmlns:a16="http://schemas.microsoft.com/office/drawing/2014/main" id="{AC0076CD-EFFF-444B-9171-706F7ADD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371600"/>
            <a:ext cx="1676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06" name="AutoShape 6">
            <a:extLst>
              <a:ext uri="{FF2B5EF4-FFF2-40B4-BE49-F238E27FC236}">
                <a16:creationId xmlns:a16="http://schemas.microsoft.com/office/drawing/2014/main" id="{23A95132-51A8-4BB3-AAE5-5B88D2AA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81600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A6835469-95D6-4D88-86A3-B459C296E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2</a:t>
            </a:r>
          </a:p>
        </p:txBody>
      </p:sp>
      <p:graphicFrame>
        <p:nvGraphicFramePr>
          <p:cNvPr id="232451" name="Object 3">
            <a:extLst>
              <a:ext uri="{FF2B5EF4-FFF2-40B4-BE49-F238E27FC236}">
                <a16:creationId xmlns:a16="http://schemas.microsoft.com/office/drawing/2014/main" id="{8BA02B2A-4DC3-452D-A37A-0B02B5415175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2451" name="Object 3">
                        <a:extLst>
                          <a:ext uri="{FF2B5EF4-FFF2-40B4-BE49-F238E27FC236}">
                            <a16:creationId xmlns:a16="http://schemas.microsoft.com/office/drawing/2014/main" id="{8BA02B2A-4DC3-452D-A37A-0B02B54151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AutoShape 4">
            <a:extLst>
              <a:ext uri="{FF2B5EF4-FFF2-40B4-BE49-F238E27FC236}">
                <a16:creationId xmlns:a16="http://schemas.microsoft.com/office/drawing/2014/main" id="{4F2273C4-B69F-4A68-A124-871706C2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676400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3" name="AutoShape 5">
            <a:extLst>
              <a:ext uri="{FF2B5EF4-FFF2-40B4-BE49-F238E27FC236}">
                <a16:creationId xmlns:a16="http://schemas.microsoft.com/office/drawing/2014/main" id="{F649741F-ACC8-43E3-8344-0B05A9EB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600200"/>
            <a:ext cx="1676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4" name="AutoShape 6">
            <a:extLst>
              <a:ext uri="{FF2B5EF4-FFF2-40B4-BE49-F238E27FC236}">
                <a16:creationId xmlns:a16="http://schemas.microsoft.com/office/drawing/2014/main" id="{BF1EA7A5-BD21-47D3-A774-5C4948B3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5132388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5" name="Rectangle 7">
            <a:extLst>
              <a:ext uri="{FF2B5EF4-FFF2-40B4-BE49-F238E27FC236}">
                <a16:creationId xmlns:a16="http://schemas.microsoft.com/office/drawing/2014/main" id="{422909DA-8ED8-418A-8923-813B6F4E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5865813"/>
            <a:ext cx="706366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400" u="sng">
                <a:solidFill>
                  <a:schemeClr val="hlink"/>
                </a:solidFill>
              </a:rPr>
              <a:t>Note: Unlike 6600, can have multiple loads outstanding</a:t>
            </a:r>
          </a:p>
          <a:p>
            <a:pPr algn="l"/>
            <a:r>
              <a:rPr lang="en-US" altLang="en-US" sz="2400"/>
              <a:t>(This was not an inherent limitation of scoreboarding)</a:t>
            </a:r>
          </a:p>
          <a:p>
            <a:pPr algn="l"/>
            <a:endParaRPr lang="en-US" alt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AC843A2A-2A37-4E4B-A38B-BE637AEB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162800" cy="1143000"/>
          </a:xfrm>
          <a:noFill/>
          <a:ln/>
        </p:spPr>
        <p:txBody>
          <a:bodyPr/>
          <a:lstStyle/>
          <a:p>
            <a:r>
              <a:rPr lang="en-US" altLang="en-US"/>
              <a:t>Tomasulo Example Cycle 3</a:t>
            </a:r>
          </a:p>
        </p:txBody>
      </p:sp>
      <p:graphicFrame>
        <p:nvGraphicFramePr>
          <p:cNvPr id="233475" name="Object 3">
            <a:extLst>
              <a:ext uri="{FF2B5EF4-FFF2-40B4-BE49-F238E27FC236}">
                <a16:creationId xmlns:a16="http://schemas.microsoft.com/office/drawing/2014/main" id="{491FE08A-000E-4AAE-86D9-5CA3711DBC74}"/>
              </a:ext>
            </a:extLst>
          </p:cNvPr>
          <p:cNvGraphicFramePr>
            <a:graphicFrameLocks/>
          </p:cNvGraphicFramePr>
          <p:nvPr/>
        </p:nvGraphicFramePr>
        <p:xfrm>
          <a:off x="1736726" y="9525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233475" name="Object 3">
                        <a:extLst>
                          <a:ext uri="{FF2B5EF4-FFF2-40B4-BE49-F238E27FC236}">
                            <a16:creationId xmlns:a16="http://schemas.microsoft.com/office/drawing/2014/main" id="{491FE08A-000E-4AAE-86D9-5CA3711DBC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9525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7" name="AutoShape 5">
            <a:extLst>
              <a:ext uri="{FF2B5EF4-FFF2-40B4-BE49-F238E27FC236}">
                <a16:creationId xmlns:a16="http://schemas.microsoft.com/office/drawing/2014/main" id="{494A5391-0F34-40C6-AFB4-7D6C4C25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038600"/>
            <a:ext cx="3962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78" name="AutoShape 6">
            <a:extLst>
              <a:ext uri="{FF2B5EF4-FFF2-40B4-BE49-F238E27FC236}">
                <a16:creationId xmlns:a16="http://schemas.microsoft.com/office/drawing/2014/main" id="{1D725698-38A5-4BAF-B1F5-ADA44A8E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5132388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E97FEA74-42BC-41F9-8C5E-518AEC0B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659438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Note: registers names are removed (“renamed”) in Reservation Stations; MULT issued vs. scoreboard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>
                <a:solidFill>
                  <a:schemeClr val="hlink"/>
                </a:solidFill>
                <a:latin typeface="Comic Sans MS" panose="030F0702030302020204" pitchFamily="66" charset="0"/>
              </a:rPr>
              <a:t>Load1 completing; what is waiting for Load1?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1020</Words>
  <Application>Microsoft Office PowerPoint</Application>
  <PresentationFormat>Widescreen</PresentationFormat>
  <Paragraphs>151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Comic Sans MS</vt:lpstr>
      <vt:lpstr>Courier New</vt:lpstr>
      <vt:lpstr>Helvetica</vt:lpstr>
      <vt:lpstr>Office Theme</vt:lpstr>
      <vt:lpstr>Worksheet</vt:lpstr>
      <vt:lpstr>Out of Order Execution (OoO)</vt:lpstr>
      <vt:lpstr>PowerPoint Presentation</vt:lpstr>
      <vt:lpstr>Tomasulo Organization</vt:lpstr>
      <vt:lpstr>Reservation Station Components</vt:lpstr>
      <vt:lpstr>Three Stages of Tomasulo Algorithm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Faster than light computation (skip a couple of cycles)</vt:lpstr>
      <vt:lpstr>Tomasulo Example Cycle 55</vt:lpstr>
      <vt:lpstr>Tomasulo Example Cycle 56</vt:lpstr>
      <vt:lpstr>Tomasulo Example Cycle 57</vt:lpstr>
      <vt:lpstr>Tomasulo Drawbacks</vt:lpstr>
      <vt:lpstr>Tomasulo Loop Example</vt:lpstr>
      <vt:lpstr>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Loop Example Cycle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Farhan</dc:creator>
  <cp:lastModifiedBy>Farhan Hussain</cp:lastModifiedBy>
  <cp:revision>4</cp:revision>
  <dcterms:created xsi:type="dcterms:W3CDTF">2020-12-29T09:43:20Z</dcterms:created>
  <dcterms:modified xsi:type="dcterms:W3CDTF">2021-12-09T18:39:15Z</dcterms:modified>
</cp:coreProperties>
</file>