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0" r:id="rId3"/>
    <p:sldId id="263" r:id="rId4"/>
    <p:sldId id="257" r:id="rId5"/>
    <p:sldId id="259" r:id="rId6"/>
    <p:sldId id="260" r:id="rId7"/>
    <p:sldId id="261" r:id="rId8"/>
    <p:sldId id="262" r:id="rId9"/>
    <p:sldId id="265" r:id="rId10"/>
    <p:sldId id="266" r:id="rId11"/>
    <p:sldId id="267" r:id="rId12"/>
    <p:sldId id="268" r:id="rId13"/>
    <p:sldId id="269" r:id="rId14"/>
    <p:sldId id="270" r:id="rId15"/>
    <p:sldId id="272" r:id="rId16"/>
    <p:sldId id="314" r:id="rId17"/>
    <p:sldId id="315" r:id="rId18"/>
    <p:sldId id="276" r:id="rId19"/>
    <p:sldId id="277" r:id="rId20"/>
    <p:sldId id="278" r:id="rId21"/>
    <p:sldId id="316" r:id="rId22"/>
    <p:sldId id="280" r:id="rId23"/>
    <p:sldId id="271" r:id="rId24"/>
    <p:sldId id="273" r:id="rId25"/>
    <p:sldId id="274" r:id="rId26"/>
    <p:sldId id="275" r:id="rId27"/>
    <p:sldId id="279" r:id="rId28"/>
    <p:sldId id="312" r:id="rId29"/>
    <p:sldId id="313" r:id="rId30"/>
    <p:sldId id="283" r:id="rId31"/>
    <p:sldId id="284" r:id="rId32"/>
    <p:sldId id="287" r:id="rId33"/>
    <p:sldId id="288" r:id="rId34"/>
    <p:sldId id="289" r:id="rId35"/>
    <p:sldId id="290" r:id="rId36"/>
    <p:sldId id="291" r:id="rId37"/>
    <p:sldId id="286" r:id="rId38"/>
    <p:sldId id="292" r:id="rId39"/>
    <p:sldId id="293" r:id="rId40"/>
    <p:sldId id="294" r:id="rId41"/>
    <p:sldId id="295" r:id="rId42"/>
    <p:sldId id="296" r:id="rId43"/>
    <p:sldId id="297" r:id="rId44"/>
    <p:sldId id="298" r:id="rId45"/>
    <p:sldId id="300" r:id="rId46"/>
    <p:sldId id="299" r:id="rId47"/>
    <p:sldId id="301" r:id="rId48"/>
    <p:sldId id="302" r:id="rId49"/>
    <p:sldId id="303" r:id="rId50"/>
    <p:sldId id="304" r:id="rId51"/>
    <p:sldId id="305" r:id="rId52"/>
    <p:sldId id="306" r:id="rId53"/>
    <p:sldId id="307" r:id="rId54"/>
    <p:sldId id="308" r:id="rId55"/>
    <p:sldId id="309" r:id="rId56"/>
    <p:sldId id="310" r:id="rId57"/>
    <p:sldId id="317" r:id="rId58"/>
    <p:sldId id="311" r:id="rId59"/>
    <p:sldId id="319" r:id="rId60"/>
    <p:sldId id="322" r:id="rId61"/>
    <p:sldId id="321" r:id="rId62"/>
    <p:sldId id="323" r:id="rId63"/>
    <p:sldId id="324" r:id="rId64"/>
    <p:sldId id="325" r:id="rId65"/>
    <p:sldId id="326" r:id="rId66"/>
    <p:sldId id="327" r:id="rId67"/>
    <p:sldId id="328" r:id="rId68"/>
    <p:sldId id="330" r:id="rId69"/>
    <p:sldId id="329" r:id="rId70"/>
    <p:sldId id="331" r:id="rId71"/>
    <p:sldId id="332" r:id="rId72"/>
    <p:sldId id="333" r:id="rId73"/>
    <p:sldId id="335" r:id="rId74"/>
    <p:sldId id="336" r:id="rId75"/>
    <p:sldId id="337" r:id="rId76"/>
    <p:sldId id="338"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8" r:id="rId90"/>
    <p:sldId id="353" r:id="rId91"/>
    <p:sldId id="359" r:id="rId92"/>
    <p:sldId id="354" r:id="rId93"/>
    <p:sldId id="355" r:id="rId94"/>
    <p:sldId id="356" r:id="rId95"/>
    <p:sldId id="357"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1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05/01/2021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417302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05/01/2021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56609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05/01/2021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172225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709DECA-2CC3-44D9-A365-08C687C9BB20}" type="datetimeFigureOut">
              <a:rPr lang="en-GB" smtClean="0"/>
              <a:t>05/01/2021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60556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9DECA-2CC3-44D9-A365-08C687C9BB20}" type="datetimeFigureOut">
              <a:rPr lang="en-GB" smtClean="0"/>
              <a:t>05/01/2021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64667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709DECA-2CC3-44D9-A365-08C687C9BB20}" type="datetimeFigureOut">
              <a:rPr lang="en-GB" smtClean="0"/>
              <a:t>05/01/2021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18151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709DECA-2CC3-44D9-A365-08C687C9BB20}" type="datetimeFigureOut">
              <a:rPr lang="en-GB" smtClean="0"/>
              <a:t>05/01/2021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84620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709DECA-2CC3-44D9-A365-08C687C9BB20}" type="datetimeFigureOut">
              <a:rPr lang="en-GB" smtClean="0"/>
              <a:t>05/01/2021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22987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9DECA-2CC3-44D9-A365-08C687C9BB20}" type="datetimeFigureOut">
              <a:rPr lang="en-GB" smtClean="0"/>
              <a:t>05/01/2021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376876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9DECA-2CC3-44D9-A365-08C687C9BB20}" type="datetimeFigureOut">
              <a:rPr lang="en-GB" smtClean="0"/>
              <a:t>05/01/2021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25651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9DECA-2CC3-44D9-A365-08C687C9BB20}" type="datetimeFigureOut">
              <a:rPr lang="en-GB" smtClean="0"/>
              <a:t>05/01/2021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507759-4BB1-48BD-8071-1ABADCCC9131}" type="slidenum">
              <a:rPr lang="en-GB" smtClean="0"/>
              <a:t>‹#›</a:t>
            </a:fld>
            <a:endParaRPr lang="en-GB"/>
          </a:p>
        </p:txBody>
      </p:sp>
    </p:spTree>
    <p:extLst>
      <p:ext uri="{BB962C8B-B14F-4D97-AF65-F5344CB8AC3E}">
        <p14:creationId xmlns:p14="http://schemas.microsoft.com/office/powerpoint/2010/main" val="6901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9DECA-2CC3-44D9-A365-08C687C9BB20}" type="datetimeFigureOut">
              <a:rPr lang="en-GB" smtClean="0"/>
              <a:t>05/01/2021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07759-4BB1-48BD-8071-1ABADCCC9131}" type="slidenum">
              <a:rPr lang="en-GB" smtClean="0"/>
              <a:t>‹#›</a:t>
            </a:fld>
            <a:endParaRPr lang="en-GB"/>
          </a:p>
        </p:txBody>
      </p:sp>
    </p:spTree>
    <p:extLst>
      <p:ext uri="{BB962C8B-B14F-4D97-AF65-F5344CB8AC3E}">
        <p14:creationId xmlns:p14="http://schemas.microsoft.com/office/powerpoint/2010/main" val="1777894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REORDER BUFFERS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02366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rmAutofit/>
          </a:bodyPr>
          <a:lstStyle/>
          <a:p>
            <a:r>
              <a:rPr lang="en-GB" sz="2400" dirty="0"/>
              <a:t>An instruction can complete and write to register before the preceding instructions have fully been verified, and before we know that this instruction should have been executed</a:t>
            </a:r>
          </a:p>
          <a:p>
            <a:pPr marL="0" indent="0">
              <a:buNone/>
            </a:pPr>
            <a:endParaRPr lang="en-GB" sz="2400" dirty="0"/>
          </a:p>
        </p:txBody>
      </p:sp>
    </p:spTree>
    <p:extLst>
      <p:ext uri="{BB962C8B-B14F-4D97-AF65-F5344CB8AC3E}">
        <p14:creationId xmlns:p14="http://schemas.microsoft.com/office/powerpoint/2010/main" val="53446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Correct </a:t>
            </a:r>
            <a:r>
              <a:rPr lang="en-GB" dirty="0" err="1"/>
              <a:t>OoO</a:t>
            </a:r>
            <a:r>
              <a:rPr lang="en-GB" dirty="0"/>
              <a:t> Execution</a:t>
            </a:r>
          </a:p>
        </p:txBody>
      </p:sp>
      <p:sp>
        <p:nvSpPr>
          <p:cNvPr id="3" name="Content Placeholder 2"/>
          <p:cNvSpPr>
            <a:spLocks noGrp="1"/>
          </p:cNvSpPr>
          <p:nvPr>
            <p:ph idx="1"/>
          </p:nvPr>
        </p:nvSpPr>
        <p:spPr/>
        <p:txBody>
          <a:bodyPr>
            <a:normAutofit/>
          </a:bodyPr>
          <a:lstStyle/>
          <a:p>
            <a:r>
              <a:rPr lang="en-GB" sz="2400" dirty="0"/>
              <a:t>Execution </a:t>
            </a:r>
            <a:r>
              <a:rPr lang="en-GB" sz="2400" dirty="0" err="1"/>
              <a:t>OoO</a:t>
            </a:r>
            <a:endParaRPr lang="en-GB" sz="2400" dirty="0"/>
          </a:p>
          <a:p>
            <a:endParaRPr lang="en-GB" sz="2400" dirty="0"/>
          </a:p>
          <a:p>
            <a:r>
              <a:rPr lang="en-GB" sz="2400" dirty="0"/>
              <a:t>Broadcast </a:t>
            </a:r>
            <a:r>
              <a:rPr lang="en-GB" sz="2400" dirty="0" err="1"/>
              <a:t>OoO</a:t>
            </a:r>
            <a:endParaRPr lang="en-GB" sz="2400" dirty="0"/>
          </a:p>
          <a:p>
            <a:endParaRPr lang="en-GB" sz="2400" dirty="0"/>
          </a:p>
          <a:p>
            <a:r>
              <a:rPr lang="en-GB" sz="2400" dirty="0"/>
              <a:t>But deposit values to register in order.</a:t>
            </a:r>
          </a:p>
        </p:txBody>
      </p:sp>
    </p:spTree>
    <p:extLst>
      <p:ext uri="{BB962C8B-B14F-4D97-AF65-F5344CB8AC3E}">
        <p14:creationId xmlns:p14="http://schemas.microsoft.com/office/powerpoint/2010/main" val="363348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Reorder Buffer</a:t>
            </a:r>
          </a:p>
        </p:txBody>
      </p:sp>
      <p:sp>
        <p:nvSpPr>
          <p:cNvPr id="3" name="Content Placeholder 2"/>
          <p:cNvSpPr>
            <a:spLocks noGrp="1"/>
          </p:cNvSpPr>
          <p:nvPr>
            <p:ph idx="1"/>
          </p:nvPr>
        </p:nvSpPr>
        <p:spPr/>
        <p:txBody>
          <a:bodyPr>
            <a:normAutofit/>
          </a:bodyPr>
          <a:lstStyle/>
          <a:p>
            <a:r>
              <a:rPr lang="en-GB" sz="2400" dirty="0"/>
              <a:t>Remember program order</a:t>
            </a:r>
          </a:p>
          <a:p>
            <a:pPr marL="0" indent="0">
              <a:buNone/>
            </a:pPr>
            <a:endParaRPr lang="en-GB" sz="2400" dirty="0"/>
          </a:p>
          <a:p>
            <a:r>
              <a:rPr lang="en-GB" sz="2400" dirty="0"/>
              <a:t>Keeps result of instructions until they are safe to write to registers</a:t>
            </a:r>
          </a:p>
          <a:p>
            <a:pPr lvl="1"/>
            <a:endParaRPr lang="en-GB" sz="2000" dirty="0"/>
          </a:p>
          <a:p>
            <a:pPr lvl="1"/>
            <a:r>
              <a:rPr lang="en-GB" sz="2000" dirty="0"/>
              <a:t>Instead of writing to the registers directly we end up writing in the reorder buffer</a:t>
            </a:r>
          </a:p>
          <a:p>
            <a:pPr lvl="1"/>
            <a:r>
              <a:rPr lang="en-GB" sz="2000" dirty="0"/>
              <a:t>After writing into the reorder buffer we will deposit the results into the registers in order.</a:t>
            </a:r>
          </a:p>
          <a:p>
            <a:pPr lvl="1"/>
            <a:r>
              <a:rPr lang="en-GB" sz="2000" dirty="0"/>
              <a:t>Once the result are written to the registers through the reorder buffer they are considered as fully done</a:t>
            </a:r>
          </a:p>
        </p:txBody>
      </p:sp>
    </p:spTree>
    <p:extLst>
      <p:ext uri="{BB962C8B-B14F-4D97-AF65-F5344CB8AC3E}">
        <p14:creationId xmlns:p14="http://schemas.microsoft.com/office/powerpoint/2010/main" val="156911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2855320"/>
              </p:ext>
            </p:extLst>
          </p:nvPr>
        </p:nvGraphicFramePr>
        <p:xfrm>
          <a:off x="457201" y="1600200"/>
          <a:ext cx="2962671" cy="4061050"/>
        </p:xfrm>
        <a:graphic>
          <a:graphicData uri="http://schemas.openxmlformats.org/drawingml/2006/table">
            <a:tbl>
              <a:tblPr firstRow="1" bandRow="1">
                <a:tableStyleId>{5C22544A-7EE6-4342-B048-85BDC9FD1C3A}</a:tableStyleId>
              </a:tblPr>
              <a:tblGrid>
                <a:gridCol w="987557">
                  <a:extLst>
                    <a:ext uri="{9D8B030D-6E8A-4147-A177-3AD203B41FA5}">
                      <a16:colId xmlns:a16="http://schemas.microsoft.com/office/drawing/2014/main" val="20000"/>
                    </a:ext>
                  </a:extLst>
                </a:gridCol>
                <a:gridCol w="987557">
                  <a:extLst>
                    <a:ext uri="{9D8B030D-6E8A-4147-A177-3AD203B41FA5}">
                      <a16:colId xmlns:a16="http://schemas.microsoft.com/office/drawing/2014/main" val="20001"/>
                    </a:ext>
                  </a:extLst>
                </a:gridCol>
                <a:gridCol w="987557">
                  <a:extLst>
                    <a:ext uri="{9D8B030D-6E8A-4147-A177-3AD203B41FA5}">
                      <a16:colId xmlns:a16="http://schemas.microsoft.com/office/drawing/2014/main" val="20002"/>
                    </a:ext>
                  </a:extLst>
                </a:gridCol>
              </a:tblGrid>
              <a:tr h="580150">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015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0150">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5" name="Rectangular Callout 4"/>
          <p:cNvSpPr/>
          <p:nvPr/>
        </p:nvSpPr>
        <p:spPr>
          <a:xfrm>
            <a:off x="4499992" y="1340768"/>
            <a:ext cx="4176464" cy="1008112"/>
          </a:xfrm>
          <a:prstGeom prst="wedgeRectCallout">
            <a:avLst>
              <a:gd name="adj1" fmla="val -64621"/>
              <a:gd name="adj2" fmla="val -753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need reorder buffer to hold the results of the instructions until they are ready to finish in program order</a:t>
            </a:r>
          </a:p>
        </p:txBody>
      </p:sp>
      <p:sp>
        <p:nvSpPr>
          <p:cNvPr id="6" name="Rectangular Callout 5"/>
          <p:cNvSpPr/>
          <p:nvPr/>
        </p:nvSpPr>
        <p:spPr>
          <a:xfrm>
            <a:off x="4860032" y="3140968"/>
            <a:ext cx="2376264" cy="792088"/>
          </a:xfrm>
          <a:prstGeom prst="wedgeRectCallout">
            <a:avLst>
              <a:gd name="adj1" fmla="val -221925"/>
              <a:gd name="adj2" fmla="val -1944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a:t>
            </a:r>
          </a:p>
        </p:txBody>
      </p:sp>
      <p:sp>
        <p:nvSpPr>
          <p:cNvPr id="7" name="Rectangular Callout 6"/>
          <p:cNvSpPr/>
          <p:nvPr/>
        </p:nvSpPr>
        <p:spPr>
          <a:xfrm>
            <a:off x="5148064" y="4509120"/>
            <a:ext cx="2376264" cy="792088"/>
          </a:xfrm>
          <a:prstGeom prst="wedgeRectCallout">
            <a:avLst>
              <a:gd name="adj1" fmla="val -187168"/>
              <a:gd name="adj2" fmla="val -365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a:t>
            </a:r>
          </a:p>
        </p:txBody>
      </p:sp>
      <p:sp>
        <p:nvSpPr>
          <p:cNvPr id="8" name="Rectangular Callout 7"/>
          <p:cNvSpPr/>
          <p:nvPr/>
        </p:nvSpPr>
        <p:spPr>
          <a:xfrm>
            <a:off x="4831861" y="5589240"/>
            <a:ext cx="2376264" cy="792088"/>
          </a:xfrm>
          <a:prstGeom prst="wedgeRectCallout">
            <a:avLst>
              <a:gd name="adj1" fmla="val -138136"/>
              <a:gd name="adj2" fmla="val -537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DONE</a:t>
            </a:r>
          </a:p>
        </p:txBody>
      </p:sp>
    </p:spTree>
    <p:extLst>
      <p:ext uri="{BB962C8B-B14F-4D97-AF65-F5344CB8AC3E}">
        <p14:creationId xmlns:p14="http://schemas.microsoft.com/office/powerpoint/2010/main" val="289918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6076365"/>
              </p:ext>
            </p:extLst>
          </p:nvPr>
        </p:nvGraphicFramePr>
        <p:xfrm>
          <a:off x="3419872" y="1628800"/>
          <a:ext cx="2962671" cy="4032448"/>
        </p:xfrm>
        <a:graphic>
          <a:graphicData uri="http://schemas.openxmlformats.org/drawingml/2006/table">
            <a:tbl>
              <a:tblPr firstRow="1" bandRow="1">
                <a:tableStyleId>{5C22544A-7EE6-4342-B048-85BDC9FD1C3A}</a:tableStyleId>
              </a:tblPr>
              <a:tblGrid>
                <a:gridCol w="987557">
                  <a:extLst>
                    <a:ext uri="{9D8B030D-6E8A-4147-A177-3AD203B41FA5}">
                      <a16:colId xmlns:a16="http://schemas.microsoft.com/office/drawing/2014/main" val="20000"/>
                    </a:ext>
                  </a:extLst>
                </a:gridCol>
                <a:gridCol w="987557">
                  <a:extLst>
                    <a:ext uri="{9D8B030D-6E8A-4147-A177-3AD203B41FA5}">
                      <a16:colId xmlns:a16="http://schemas.microsoft.com/office/drawing/2014/main" val="20001"/>
                    </a:ext>
                  </a:extLst>
                </a:gridCol>
                <a:gridCol w="987557">
                  <a:extLst>
                    <a:ext uri="{9D8B030D-6E8A-4147-A177-3AD203B41FA5}">
                      <a16:colId xmlns:a16="http://schemas.microsoft.com/office/drawing/2014/main" val="20002"/>
                    </a:ext>
                  </a:extLst>
                </a:gridCol>
              </a:tblGrid>
              <a:tr h="576064">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76064">
                <a:tc>
                  <a:txBody>
                    <a:bodyPr/>
                    <a:lstStyle/>
                    <a:p>
                      <a:endParaRPr lang="en-GB"/>
                    </a:p>
                  </a:txBody>
                  <a:tcPr/>
                </a:tc>
                <a:tc>
                  <a:txBody>
                    <a:bodyPr/>
                    <a:lstStyle/>
                    <a:p>
                      <a:pPr algn="ctr"/>
                      <a:endParaRPr lang="en-GB" dirty="0"/>
                    </a:p>
                  </a:txBody>
                  <a:tcPr/>
                </a:tc>
                <a:tc>
                  <a:txBody>
                    <a:bodyPr/>
                    <a:lstStyle/>
                    <a:p>
                      <a:endParaRPr lang="en-GB"/>
                    </a:p>
                  </a:txBody>
                  <a:tcPr/>
                </a:tc>
                <a:extLst>
                  <a:ext uri="{0D108BD9-81ED-4DB2-BD59-A6C34878D82A}">
                    <a16:rowId xmlns:a16="http://schemas.microsoft.com/office/drawing/2014/main" val="10001"/>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76064">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76064">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3" name="Rectangular Callout 2"/>
          <p:cNvSpPr/>
          <p:nvPr/>
        </p:nvSpPr>
        <p:spPr>
          <a:xfrm>
            <a:off x="1043608" y="2708920"/>
            <a:ext cx="1440160" cy="576064"/>
          </a:xfrm>
          <a:prstGeom prst="wedgeRectCallout">
            <a:avLst>
              <a:gd name="adj1" fmla="val 115370"/>
              <a:gd name="adj2" fmla="val 215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COMMIT</a:t>
            </a:r>
          </a:p>
          <a:p>
            <a:pPr algn="ctr"/>
            <a:r>
              <a:rPr lang="en-GB" dirty="0"/>
              <a:t>Pointer</a:t>
            </a:r>
          </a:p>
        </p:txBody>
      </p:sp>
      <p:sp>
        <p:nvSpPr>
          <p:cNvPr id="9" name="Rectangular Callout 8"/>
          <p:cNvSpPr/>
          <p:nvPr/>
        </p:nvSpPr>
        <p:spPr>
          <a:xfrm>
            <a:off x="1043608" y="4077072"/>
            <a:ext cx="1440160" cy="576064"/>
          </a:xfrm>
          <a:prstGeom prst="wedgeRectCallout">
            <a:avLst>
              <a:gd name="adj1" fmla="val 114346"/>
              <a:gd name="adj2" fmla="val -91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ISSUE</a:t>
            </a:r>
          </a:p>
          <a:p>
            <a:pPr algn="ctr"/>
            <a:r>
              <a:rPr lang="en-GB" dirty="0"/>
              <a:t>Pointer</a:t>
            </a:r>
          </a:p>
        </p:txBody>
      </p:sp>
      <p:sp>
        <p:nvSpPr>
          <p:cNvPr id="10" name="Right Brace 9"/>
          <p:cNvSpPr/>
          <p:nvPr/>
        </p:nvSpPr>
        <p:spPr>
          <a:xfrm>
            <a:off x="6516216" y="2996952"/>
            <a:ext cx="288032" cy="136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Rectangular Callout 10"/>
          <p:cNvSpPr/>
          <p:nvPr/>
        </p:nvSpPr>
        <p:spPr>
          <a:xfrm>
            <a:off x="7092280" y="2852936"/>
            <a:ext cx="1656184" cy="648072"/>
          </a:xfrm>
          <a:prstGeom prst="wedgeRectCallout">
            <a:avLst>
              <a:gd name="adj1" fmla="val -57344"/>
              <a:gd name="adj2" fmla="val 829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Valid Instructions</a:t>
            </a:r>
          </a:p>
        </p:txBody>
      </p:sp>
    </p:spTree>
    <p:extLst>
      <p:ext uri="{BB962C8B-B14F-4D97-AF65-F5344CB8AC3E}">
        <p14:creationId xmlns:p14="http://schemas.microsoft.com/office/powerpoint/2010/main" val="1597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lstStyle/>
          <a:p>
            <a:r>
              <a:rPr lang="en-GB" sz="2400" dirty="0"/>
              <a:t>Get a free reservation station</a:t>
            </a:r>
          </a:p>
          <a:p>
            <a:pPr marL="0" indent="0">
              <a:buNone/>
            </a:pPr>
            <a:endParaRPr lang="en-GB" sz="2400" dirty="0"/>
          </a:p>
          <a:p>
            <a:r>
              <a:rPr lang="en-GB" sz="2400" dirty="0"/>
              <a:t>Get a reorder buffer entry</a:t>
            </a:r>
          </a:p>
          <a:p>
            <a:pPr lvl="1"/>
            <a:endParaRPr lang="en-GB" sz="2000" dirty="0"/>
          </a:p>
          <a:p>
            <a:pPr lvl="1"/>
            <a:r>
              <a:rPr lang="en-GB" sz="2000" dirty="0"/>
              <a:t>Different from reservation station: get any entry that is free</a:t>
            </a:r>
          </a:p>
          <a:p>
            <a:pPr lvl="1"/>
            <a:r>
              <a:rPr lang="en-GB" sz="2000" dirty="0"/>
              <a:t>For ROB: need to get the entry that is next to the issue pointer</a:t>
            </a:r>
          </a:p>
          <a:p>
            <a:pPr lvl="1"/>
            <a:r>
              <a:rPr lang="en-GB" sz="2000" dirty="0"/>
              <a:t>The issue pointer will move and point to the next entry in the reorder buffer</a:t>
            </a:r>
          </a:p>
          <a:p>
            <a:endParaRPr lang="en-GB" sz="2400" dirty="0"/>
          </a:p>
          <a:p>
            <a:r>
              <a:rPr lang="en-GB" sz="2400" dirty="0"/>
              <a:t>Point the RAT entry to the ROB entry instead of reservation station</a:t>
            </a:r>
          </a:p>
        </p:txBody>
      </p:sp>
    </p:spTree>
    <p:extLst>
      <p:ext uri="{BB962C8B-B14F-4D97-AF65-F5344CB8AC3E}">
        <p14:creationId xmlns:p14="http://schemas.microsoft.com/office/powerpoint/2010/main" val="37344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8843049"/>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r>
                        <a:rPr lang="en-GB" dirty="0"/>
                        <a:t>Issue</a:t>
                      </a:r>
                    </a:p>
                  </a:txBody>
                  <a:tcPr/>
                </a:tc>
                <a:tc>
                  <a:txBody>
                    <a:bodyPr/>
                    <a:lstStyle/>
                    <a:p>
                      <a:r>
                        <a:rPr lang="en-GB" dirty="0"/>
                        <a:t>2</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3"/>
                  </a:ext>
                </a:extLst>
              </a:tr>
              <a:tr h="484820">
                <a:tc>
                  <a:txBody>
                    <a:bodyPr/>
                    <a:lstStyle/>
                    <a:p>
                      <a:endParaRPr lang="en-GB" dirty="0"/>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01829617"/>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RAT</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55949560"/>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0694639"/>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806527018"/>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R1=R2+R3</a:t>
                      </a:r>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47592"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17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8470026"/>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endParaRPr lang="en-GB" dirty="0"/>
                    </a:p>
                  </a:txBody>
                  <a:tcPr/>
                </a:tc>
                <a:tc>
                  <a:txBody>
                    <a:bodyPr/>
                    <a:lstStyle/>
                    <a:p>
                      <a:r>
                        <a:rPr lang="en-GB" dirty="0"/>
                        <a:t>2</a:t>
                      </a:r>
                    </a:p>
                  </a:txBody>
                  <a:tcPr/>
                </a:tc>
                <a:tc>
                  <a:txBody>
                    <a:bodyPr/>
                    <a:lstStyle/>
                    <a:p>
                      <a:r>
                        <a:rPr lang="en-GB" dirty="0"/>
                        <a:t>R1</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4084288"/>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ROB2</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43906436"/>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85372206"/>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ADD</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3502793242"/>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64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normAutofit/>
          </a:bodyPr>
          <a:lstStyle/>
          <a:p>
            <a:r>
              <a:rPr lang="en-GB" sz="2400" dirty="0"/>
              <a:t>Dispatch</a:t>
            </a:r>
          </a:p>
          <a:p>
            <a:pPr marL="0" indent="0">
              <a:buNone/>
            </a:pPr>
            <a:endParaRPr lang="en-GB" sz="2400" dirty="0"/>
          </a:p>
          <a:p>
            <a:r>
              <a:rPr lang="en-GB" sz="2400" dirty="0"/>
              <a:t>Execute</a:t>
            </a:r>
          </a:p>
          <a:p>
            <a:pPr marL="0" indent="0">
              <a:buNone/>
            </a:pPr>
            <a:endParaRPr lang="en-GB" sz="2400" dirty="0"/>
          </a:p>
          <a:p>
            <a:r>
              <a:rPr lang="en-GB" sz="2400" dirty="0"/>
              <a:t>Broadcast with the tag of reorder buffer to the ROB and all reservation stations</a:t>
            </a:r>
          </a:p>
          <a:p>
            <a:pPr marL="0" indent="0">
              <a:buNone/>
            </a:pPr>
            <a:endParaRPr lang="en-GB" sz="2400" dirty="0"/>
          </a:p>
          <a:p>
            <a:pPr lvl="1"/>
            <a:r>
              <a:rPr lang="en-GB" sz="2400" dirty="0"/>
              <a:t>Previously it was with the tag of RS</a:t>
            </a:r>
          </a:p>
          <a:p>
            <a:pPr lvl="1"/>
            <a:r>
              <a:rPr lang="en-GB" sz="2400" dirty="0"/>
              <a:t>Note that we have already freed the RS</a:t>
            </a:r>
          </a:p>
        </p:txBody>
      </p:sp>
    </p:spTree>
    <p:extLst>
      <p:ext uri="{BB962C8B-B14F-4D97-AF65-F5344CB8AC3E}">
        <p14:creationId xmlns:p14="http://schemas.microsoft.com/office/powerpoint/2010/main" val="26532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a:xfrm>
            <a:off x="457200" y="1600200"/>
            <a:ext cx="8229600" cy="5069160"/>
          </a:xfrm>
        </p:spPr>
        <p:txBody>
          <a:bodyPr>
            <a:normAutofit lnSpcReduction="10000"/>
          </a:bodyPr>
          <a:lstStyle/>
          <a:p>
            <a:r>
              <a:rPr lang="en-GB" sz="2400" dirty="0"/>
              <a:t>Commit</a:t>
            </a:r>
          </a:p>
          <a:p>
            <a:pPr lvl="1"/>
            <a:r>
              <a:rPr lang="en-GB" sz="2000" dirty="0"/>
              <a:t>With out the reorder buffer we would capture the result in the register file and update the RAT to point to that register</a:t>
            </a:r>
          </a:p>
          <a:p>
            <a:pPr marL="457200" lvl="1" indent="0">
              <a:buNone/>
            </a:pPr>
            <a:endParaRPr lang="en-GB" sz="2000" dirty="0"/>
          </a:p>
          <a:p>
            <a:pPr lvl="1"/>
            <a:r>
              <a:rPr lang="en-GB" sz="2000" dirty="0"/>
              <a:t>With ROB we don’t want to write to the register yet so we write to the ROB instead</a:t>
            </a:r>
          </a:p>
          <a:p>
            <a:pPr marL="457200" lvl="1" indent="0">
              <a:buNone/>
            </a:pPr>
            <a:endParaRPr lang="en-GB" sz="2000" dirty="0"/>
          </a:p>
          <a:p>
            <a:pPr lvl="1"/>
            <a:r>
              <a:rPr lang="en-GB" sz="2000" dirty="0"/>
              <a:t>Mark the instruction as done</a:t>
            </a:r>
          </a:p>
          <a:p>
            <a:pPr marL="457200" lvl="1" indent="0">
              <a:buNone/>
            </a:pPr>
            <a:endParaRPr lang="en-GB" sz="2000" dirty="0"/>
          </a:p>
          <a:p>
            <a:pPr lvl="1"/>
            <a:r>
              <a:rPr lang="en-GB" sz="2000" dirty="0"/>
              <a:t>The result of the instruction isn’t going to the register file yet so we do not update the RAT to point to the register file. In fact the RAT is still pointing to the correct place.</a:t>
            </a:r>
          </a:p>
          <a:p>
            <a:pPr lvl="1"/>
            <a:endParaRPr lang="en-GB" sz="2000" dirty="0"/>
          </a:p>
          <a:p>
            <a:pPr lvl="1"/>
            <a:r>
              <a:rPr lang="en-GB" sz="2000" dirty="0"/>
              <a:t>The instruction is marked as complete but we have not deposited the result in the register</a:t>
            </a:r>
          </a:p>
          <a:p>
            <a:endParaRPr lang="en-GB" sz="2000" dirty="0"/>
          </a:p>
        </p:txBody>
      </p:sp>
    </p:spTree>
    <p:extLst>
      <p:ext uri="{BB962C8B-B14F-4D97-AF65-F5344CB8AC3E}">
        <p14:creationId xmlns:p14="http://schemas.microsoft.com/office/powerpoint/2010/main" val="99436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050C-8A30-47AC-A967-DA0A24AA8F8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3BD193B-66F6-426A-BC5C-D6B3FF6D54B1}"/>
              </a:ext>
            </a:extLst>
          </p:cNvPr>
          <p:cNvPicPr>
            <a:picLocks noGrp="1" noChangeAspect="1"/>
          </p:cNvPicPr>
          <p:nvPr>
            <p:ph idx="1"/>
          </p:nvPr>
        </p:nvPicPr>
        <p:blipFill>
          <a:blip r:embed="rId2"/>
          <a:stretch>
            <a:fillRect/>
          </a:stretch>
        </p:blipFill>
        <p:spPr>
          <a:xfrm>
            <a:off x="457200" y="274638"/>
            <a:ext cx="8229600" cy="5851525"/>
          </a:xfrm>
        </p:spPr>
      </p:pic>
    </p:spTree>
    <p:extLst>
      <p:ext uri="{BB962C8B-B14F-4D97-AF65-F5344CB8AC3E}">
        <p14:creationId xmlns:p14="http://schemas.microsoft.com/office/powerpoint/2010/main" val="24657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normAutofit lnSpcReduction="10000"/>
          </a:bodyPr>
          <a:lstStyle/>
          <a:p>
            <a:r>
              <a:rPr lang="en-GB" sz="2400" dirty="0"/>
              <a:t>To Commit this result:</a:t>
            </a:r>
          </a:p>
          <a:p>
            <a:pPr lvl="1"/>
            <a:r>
              <a:rPr lang="en-GB" sz="2400" dirty="0"/>
              <a:t>We should commit all of the previous instructions </a:t>
            </a:r>
          </a:p>
          <a:p>
            <a:pPr marL="457200" lvl="1" indent="0">
              <a:buNone/>
            </a:pPr>
            <a:endParaRPr lang="en-GB" sz="2400" dirty="0"/>
          </a:p>
          <a:p>
            <a:pPr lvl="1"/>
            <a:r>
              <a:rPr lang="en-GB" sz="2400" dirty="0"/>
              <a:t>In each cycle we check whether the next instruction after the commit point is done if it is done we move the commit pointer and commit the instruction</a:t>
            </a:r>
          </a:p>
          <a:p>
            <a:pPr lvl="1"/>
            <a:endParaRPr lang="en-GB" sz="2400" dirty="0"/>
          </a:p>
          <a:p>
            <a:pPr lvl="1"/>
            <a:r>
              <a:rPr lang="en-GB" sz="2400" dirty="0"/>
              <a:t>Result would be written to the register </a:t>
            </a:r>
          </a:p>
          <a:p>
            <a:pPr lvl="1"/>
            <a:endParaRPr lang="en-GB" sz="2400" dirty="0"/>
          </a:p>
          <a:p>
            <a:pPr lvl="1"/>
            <a:r>
              <a:rPr lang="en-GB" sz="2400" dirty="0"/>
              <a:t>RAT must be updated because the ROB entry is freed after commit</a:t>
            </a:r>
          </a:p>
        </p:txBody>
      </p:sp>
    </p:spTree>
    <p:extLst>
      <p:ext uri="{BB962C8B-B14F-4D97-AF65-F5344CB8AC3E}">
        <p14:creationId xmlns:p14="http://schemas.microsoft.com/office/powerpoint/2010/main" val="314016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5" name="Content Placeholder 4"/>
          <p:cNvSpPr>
            <a:spLocks noGrp="1"/>
          </p:cNvSpPr>
          <p:nvPr>
            <p:ph idx="1"/>
          </p:nvPr>
        </p:nvSpPr>
        <p:spPr/>
        <p:txBody>
          <a:bodyPr/>
          <a:lstStyle/>
          <a:p>
            <a:endParaRPr lang="en-GB" dirty="0"/>
          </a:p>
        </p:txBody>
      </p:sp>
      <p:sp>
        <p:nvSpPr>
          <p:cNvPr id="6" name="Rectangular Callout 5"/>
          <p:cNvSpPr/>
          <p:nvPr/>
        </p:nvSpPr>
        <p:spPr>
          <a:xfrm>
            <a:off x="827584" y="2132856"/>
            <a:ext cx="7632848" cy="3024336"/>
          </a:xfrm>
          <a:prstGeom prst="wedgeRectCallout">
            <a:avLst>
              <a:gd name="adj1" fmla="val -20262"/>
              <a:gd name="adj2" fmla="val 48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Dispatch as soon as the operands are ready, execute and broadcast the result with the tag of ROB6 (Similar to </a:t>
            </a:r>
            <a:r>
              <a:rPr lang="en-GB" sz="2400" dirty="0" err="1"/>
              <a:t>Tomosula’s</a:t>
            </a:r>
            <a:r>
              <a:rPr lang="en-GB" sz="2400" dirty="0"/>
              <a:t> algorithm</a:t>
            </a:r>
          </a:p>
          <a:p>
            <a:pPr algn="ctr"/>
            <a:endParaRPr lang="en-GB" sz="2400" dirty="0"/>
          </a:p>
          <a:p>
            <a:pPr algn="ctr"/>
            <a:r>
              <a:rPr lang="en-GB" sz="2400" dirty="0">
                <a:solidFill>
                  <a:srgbClr val="FF0000"/>
                </a:solidFill>
              </a:rPr>
              <a:t>FREEING OF RESERVATION STATION</a:t>
            </a:r>
          </a:p>
          <a:p>
            <a:pPr algn="ctr"/>
            <a:r>
              <a:rPr lang="en-GB" sz="2400" dirty="0">
                <a:solidFill>
                  <a:srgbClr val="FF0000"/>
                </a:solidFill>
              </a:rPr>
              <a:t>AS SOON AS THE INSTRUCTION IS DISPATCHED</a:t>
            </a:r>
          </a:p>
        </p:txBody>
      </p:sp>
    </p:spTree>
    <p:extLst>
      <p:ext uri="{BB962C8B-B14F-4D97-AF65-F5344CB8AC3E}">
        <p14:creationId xmlns:p14="http://schemas.microsoft.com/office/powerpoint/2010/main" val="332512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sp>
        <p:nvSpPr>
          <p:cNvPr id="3" name="Content Placeholder 2"/>
          <p:cNvSpPr>
            <a:spLocks noGrp="1"/>
          </p:cNvSpPr>
          <p:nvPr>
            <p:ph idx="1"/>
          </p:nvPr>
        </p:nvSpPr>
        <p:spPr/>
        <p:txBody>
          <a:bodyPr>
            <a:normAutofit/>
          </a:bodyPr>
          <a:lstStyle/>
          <a:p>
            <a:r>
              <a:rPr lang="en-GB" sz="2400" dirty="0"/>
              <a:t>Updating the RAT has moved from the broadcast time to the commit time.</a:t>
            </a:r>
          </a:p>
        </p:txBody>
      </p:sp>
    </p:spTree>
    <p:extLst>
      <p:ext uri="{BB962C8B-B14F-4D97-AF65-F5344CB8AC3E}">
        <p14:creationId xmlns:p14="http://schemas.microsoft.com/office/powerpoint/2010/main" val="235333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0795669"/>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r>
                        <a:rPr lang="en-GB" dirty="0"/>
                        <a:t>Issue</a:t>
                      </a:r>
                    </a:p>
                  </a:txBody>
                  <a:tcPr/>
                </a:tc>
                <a:tc>
                  <a:txBody>
                    <a:bodyPr/>
                    <a:lstStyle/>
                    <a:p>
                      <a:r>
                        <a:rPr lang="en-GB" dirty="0"/>
                        <a:t>2</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3"/>
                  </a:ext>
                </a:extLst>
              </a:tr>
              <a:tr h="484820">
                <a:tc>
                  <a:txBody>
                    <a:bodyPr/>
                    <a:lstStyle/>
                    <a:p>
                      <a:endParaRPr lang="en-GB" dirty="0"/>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36014419"/>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RAT</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153952"/>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28606130"/>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2502497166"/>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r>
                        <a:rPr lang="en-GB" dirty="0"/>
                        <a:t>R1=R2+R3</a:t>
                      </a:r>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47592"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25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Reorder Buffer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6465614"/>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endParaRPr lang="en-GB" dirty="0"/>
                    </a:p>
                  </a:txBody>
                  <a:tcPr/>
                </a:tc>
                <a:tc>
                  <a:txBody>
                    <a:bodyPr/>
                    <a:lstStyle/>
                    <a:p>
                      <a:r>
                        <a:rPr lang="en-GB" dirty="0"/>
                        <a:t>2</a:t>
                      </a:r>
                    </a:p>
                  </a:txBody>
                  <a:tcPr/>
                </a:tc>
                <a:tc>
                  <a:txBody>
                    <a:bodyPr/>
                    <a:lstStyle/>
                    <a:p>
                      <a:r>
                        <a:rPr lang="en-GB" dirty="0"/>
                        <a:t>R1</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17811687"/>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ROB2</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89400520"/>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39669742"/>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ADD</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2330460583"/>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endParaRPr lang="en-GB" dirty="0"/>
          </a:p>
        </p:txBody>
      </p:sp>
      <p:sp>
        <p:nvSpPr>
          <p:cNvPr id="6" name="Rectangular Callout 5"/>
          <p:cNvSpPr/>
          <p:nvPr/>
        </p:nvSpPr>
        <p:spPr>
          <a:xfrm>
            <a:off x="827584" y="2132856"/>
            <a:ext cx="7632848" cy="3024336"/>
          </a:xfrm>
          <a:prstGeom prst="wedgeRectCallout">
            <a:avLst>
              <a:gd name="adj1" fmla="val -20262"/>
              <a:gd name="adj2" fmla="val 48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Dispatch as soon as the operands are ready, execute and broadcast the result wit the tag of ROB6 (Similar to </a:t>
            </a:r>
            <a:r>
              <a:rPr lang="en-GB" sz="2400" dirty="0" err="1"/>
              <a:t>Tomosula’s</a:t>
            </a:r>
            <a:r>
              <a:rPr lang="en-GB" sz="2400" dirty="0"/>
              <a:t> algorithm</a:t>
            </a:r>
          </a:p>
          <a:p>
            <a:pPr algn="ctr"/>
            <a:endParaRPr lang="en-GB" sz="2400" dirty="0"/>
          </a:p>
          <a:p>
            <a:pPr algn="ctr"/>
            <a:r>
              <a:rPr lang="en-GB" sz="2400" dirty="0">
                <a:solidFill>
                  <a:srgbClr val="FF0000"/>
                </a:solidFill>
              </a:rPr>
              <a:t>FREEING OF RESERVATION STATION</a:t>
            </a:r>
          </a:p>
          <a:p>
            <a:pPr algn="ctr"/>
            <a:r>
              <a:rPr lang="en-GB" sz="2400" dirty="0">
                <a:solidFill>
                  <a:srgbClr val="FF0000"/>
                </a:solidFill>
              </a:rPr>
              <a:t>AS SOON AS THE INSTRUCTION IS DISPATCHED</a:t>
            </a:r>
          </a:p>
        </p:txBody>
      </p:sp>
    </p:spTree>
    <p:extLst>
      <p:ext uri="{BB962C8B-B14F-4D97-AF65-F5344CB8AC3E}">
        <p14:creationId xmlns:p14="http://schemas.microsoft.com/office/powerpoint/2010/main" val="1818801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0803933"/>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r>
                        <a:rPr lang="en-GB" dirty="0"/>
                        <a:t>Commit</a:t>
                      </a:r>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endParaRPr lang="en-GB" dirty="0"/>
                    </a:p>
                  </a:txBody>
                  <a:tcPr/>
                </a:tc>
                <a:tc>
                  <a:txBody>
                    <a:bodyPr/>
                    <a:lstStyle/>
                    <a:p>
                      <a:r>
                        <a:rPr lang="en-GB" dirty="0"/>
                        <a:t>2</a:t>
                      </a:r>
                    </a:p>
                  </a:txBody>
                  <a:tcPr/>
                </a:tc>
                <a:tc>
                  <a:txBody>
                    <a:bodyPr/>
                    <a:lstStyle/>
                    <a:p>
                      <a:r>
                        <a:rPr lang="en-GB" dirty="0"/>
                        <a:t>R1</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0841339"/>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ROB2</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8807752"/>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79267071"/>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FREE</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1891938075"/>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234888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96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8993495"/>
              </p:ext>
            </p:extLst>
          </p:nvPr>
        </p:nvGraphicFramePr>
        <p:xfrm>
          <a:off x="4211960" y="1484784"/>
          <a:ext cx="3312368" cy="2908920"/>
        </p:xfrm>
        <a:graphic>
          <a:graphicData uri="http://schemas.openxmlformats.org/drawingml/2006/table">
            <a:tbl>
              <a:tblPr firstRow="1" bandRow="1">
                <a:tableStyleId>{5C22544A-7EE6-4342-B048-85BDC9FD1C3A}</a:tableStyleId>
              </a:tblPr>
              <a:tblGrid>
                <a:gridCol w="936105">
                  <a:extLst>
                    <a:ext uri="{9D8B030D-6E8A-4147-A177-3AD203B41FA5}">
                      <a16:colId xmlns:a16="http://schemas.microsoft.com/office/drawing/2014/main" val="20000"/>
                    </a:ext>
                  </a:extLst>
                </a:gridCol>
                <a:gridCol w="338861">
                  <a:extLst>
                    <a:ext uri="{9D8B030D-6E8A-4147-A177-3AD203B41FA5}">
                      <a16:colId xmlns:a16="http://schemas.microsoft.com/office/drawing/2014/main" val="20001"/>
                    </a:ext>
                  </a:extLst>
                </a:gridCol>
                <a:gridCol w="597242">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484820">
                <a:tc>
                  <a:txBody>
                    <a:bodyPr/>
                    <a:lstStyle/>
                    <a:p>
                      <a:endParaRPr lang="en-GB" dirty="0"/>
                    </a:p>
                  </a:txBody>
                  <a:tcPr/>
                </a:tc>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484820">
                <a:tc>
                  <a:txBody>
                    <a:bodyPr/>
                    <a:lstStyle/>
                    <a:p>
                      <a:endParaRPr lang="en-GB" dirty="0"/>
                    </a:p>
                  </a:txBody>
                  <a:tcPr/>
                </a:tc>
                <a:tc>
                  <a:txBody>
                    <a:bodyPr/>
                    <a:lstStyle/>
                    <a:p>
                      <a:r>
                        <a:rPr lang="en-GB" dirty="0"/>
                        <a:t>0</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484820">
                <a:tc>
                  <a:txBody>
                    <a:bodyPr/>
                    <a:lstStyle/>
                    <a:p>
                      <a:endParaRPr lang="en-GB" dirty="0"/>
                    </a:p>
                  </a:txBody>
                  <a:tcPr/>
                </a:tc>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2"/>
                  </a:ext>
                </a:extLst>
              </a:tr>
              <a:tr h="484820">
                <a:tc>
                  <a:txBody>
                    <a:bodyPr/>
                    <a:lstStyle/>
                    <a:p>
                      <a:r>
                        <a:rPr lang="en-GB" dirty="0"/>
                        <a:t>Commit</a:t>
                      </a:r>
                    </a:p>
                  </a:txBody>
                  <a:tcPr/>
                </a:tc>
                <a:tc>
                  <a:txBody>
                    <a:bodyPr/>
                    <a:lstStyle/>
                    <a:p>
                      <a:r>
                        <a:rPr lang="en-GB" dirty="0"/>
                        <a:t>2</a:t>
                      </a:r>
                    </a:p>
                  </a:txBody>
                  <a:tcPr/>
                </a:tc>
                <a:tc>
                  <a:txBody>
                    <a:bodyPr/>
                    <a:lstStyle/>
                    <a:p>
                      <a:r>
                        <a:rPr lang="en-GB" dirty="0"/>
                        <a:t>R1</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3"/>
                  </a:ext>
                </a:extLst>
              </a:tr>
              <a:tr h="484820">
                <a:tc>
                  <a:txBody>
                    <a:bodyPr/>
                    <a:lstStyle/>
                    <a:p>
                      <a:r>
                        <a:rPr lang="en-GB" dirty="0"/>
                        <a:t>Issue</a:t>
                      </a:r>
                    </a:p>
                  </a:txBody>
                  <a:tcPr/>
                </a:tc>
                <a:tc>
                  <a:txBody>
                    <a:bodyPr/>
                    <a:lstStyle/>
                    <a:p>
                      <a:r>
                        <a:rPr lang="en-GB" dirty="0"/>
                        <a:t>3</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4"/>
                  </a:ext>
                </a:extLst>
              </a:tr>
              <a:tr h="484820">
                <a:tc>
                  <a:txBody>
                    <a:bodyPr/>
                    <a:lstStyle/>
                    <a:p>
                      <a:endParaRPr lang="en-GB" dirty="0"/>
                    </a:p>
                  </a:txBody>
                  <a:tcPr/>
                </a:tc>
                <a:tc>
                  <a:txBody>
                    <a:bodyPr/>
                    <a:lstStyle/>
                    <a:p>
                      <a:r>
                        <a:rPr lang="en-GB" dirty="0"/>
                        <a:t>4</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0597965"/>
              </p:ext>
            </p:extLst>
          </p:nvPr>
        </p:nvGraphicFramePr>
        <p:xfrm>
          <a:off x="6444208" y="4725144"/>
          <a:ext cx="1463824" cy="1854200"/>
        </p:xfrm>
        <a:graphic>
          <a:graphicData uri="http://schemas.openxmlformats.org/drawingml/2006/table">
            <a:tbl>
              <a:tblPr firstRow="1" bandRow="1">
                <a:tableStyleId>{5C22544A-7EE6-4342-B048-85BDC9FD1C3A}</a:tableStyleId>
              </a:tblPr>
              <a:tblGrid>
                <a:gridCol w="731912">
                  <a:extLst>
                    <a:ext uri="{9D8B030D-6E8A-4147-A177-3AD203B41FA5}">
                      <a16:colId xmlns:a16="http://schemas.microsoft.com/office/drawing/2014/main" val="20000"/>
                    </a:ext>
                  </a:extLst>
                </a:gridCol>
                <a:gridCol w="731912">
                  <a:extLst>
                    <a:ext uri="{9D8B030D-6E8A-4147-A177-3AD203B41FA5}">
                      <a16:colId xmlns:a16="http://schemas.microsoft.com/office/drawing/2014/main" val="20001"/>
                    </a:ext>
                  </a:extLst>
                </a:gridCol>
              </a:tblGrid>
              <a:tr h="370840">
                <a:tc gridSpan="2">
                  <a:txBody>
                    <a:bodyPr/>
                    <a:lstStyle/>
                    <a:p>
                      <a:r>
                        <a:rPr lang="en-GB" dirty="0"/>
                        <a:t>RAT</a:t>
                      </a:r>
                    </a:p>
                  </a:txBody>
                  <a:tcPr/>
                </a:tc>
                <a:tc hMerge="1">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0</a:t>
                      </a:r>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r>
                        <a:rPr lang="en-GB" dirty="0"/>
                        <a:t>1</a:t>
                      </a:r>
                    </a:p>
                  </a:txBody>
                  <a:tcPr/>
                </a:tc>
                <a:tc>
                  <a:txBody>
                    <a:bodyPr/>
                    <a:lstStyle/>
                    <a:p>
                      <a:r>
                        <a:rPr lang="en-GB" dirty="0"/>
                        <a:t>R1</a:t>
                      </a:r>
                    </a:p>
                  </a:txBody>
                  <a:tcPr/>
                </a:tc>
                <a:extLst>
                  <a:ext uri="{0D108BD9-81ED-4DB2-BD59-A6C34878D82A}">
                    <a16:rowId xmlns:a16="http://schemas.microsoft.com/office/drawing/2014/main" val="10002"/>
                  </a:ext>
                </a:extLst>
              </a:tr>
              <a:tr h="370840">
                <a:tc>
                  <a:txBody>
                    <a:bodyPr/>
                    <a:lstStyle/>
                    <a:p>
                      <a:r>
                        <a:rPr lang="en-GB" dirty="0"/>
                        <a:t>2</a:t>
                      </a:r>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r>
                        <a:rPr lang="en-GB" dirty="0"/>
                        <a:t>3</a:t>
                      </a:r>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21472794"/>
              </p:ext>
            </p:extLst>
          </p:nvPr>
        </p:nvGraphicFramePr>
        <p:xfrm>
          <a:off x="4572000" y="4725144"/>
          <a:ext cx="1463824" cy="1854200"/>
        </p:xfrm>
        <a:graphic>
          <a:graphicData uri="http://schemas.openxmlformats.org/drawingml/2006/table">
            <a:tbl>
              <a:tblPr firstRow="1" bandRow="1">
                <a:tableStyleId>{5C22544A-7EE6-4342-B048-85BDC9FD1C3A}</a:tableStyleId>
              </a:tblPr>
              <a:tblGrid>
                <a:gridCol w="1463824">
                  <a:extLst>
                    <a:ext uri="{9D8B030D-6E8A-4147-A177-3AD203B41FA5}">
                      <a16:colId xmlns:a16="http://schemas.microsoft.com/office/drawing/2014/main" val="20000"/>
                    </a:ext>
                  </a:extLst>
                </a:gridCol>
              </a:tblGrid>
              <a:tr h="370840">
                <a:tc>
                  <a:txBody>
                    <a:bodyPr/>
                    <a:lstStyle/>
                    <a:p>
                      <a:r>
                        <a:rPr lang="en-GB" dirty="0"/>
                        <a:t>REG</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r>
                        <a:rPr lang="en-GB" dirty="0"/>
                        <a:t>15</a:t>
                      </a:r>
                    </a:p>
                  </a:txBody>
                  <a:tcPr/>
                </a:tc>
                <a:extLst>
                  <a:ext uri="{0D108BD9-81ED-4DB2-BD59-A6C34878D82A}">
                    <a16:rowId xmlns:a16="http://schemas.microsoft.com/office/drawing/2014/main" val="10002"/>
                  </a:ext>
                </a:extLst>
              </a:tr>
              <a:tr h="370840">
                <a:tc>
                  <a:txBody>
                    <a:bodyPr/>
                    <a:lstStyle/>
                    <a:p>
                      <a:endParaRPr lang="en-GB"/>
                    </a:p>
                  </a:txBody>
                  <a:tcPr/>
                </a:tc>
                <a:extLst>
                  <a:ext uri="{0D108BD9-81ED-4DB2-BD59-A6C34878D82A}">
                    <a16:rowId xmlns:a16="http://schemas.microsoft.com/office/drawing/2014/main" val="10003"/>
                  </a:ext>
                </a:extLst>
              </a:tr>
              <a:tr h="370840">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3687481"/>
              </p:ext>
            </p:extLst>
          </p:nvPr>
        </p:nvGraphicFramePr>
        <p:xfrm>
          <a:off x="323528" y="4797152"/>
          <a:ext cx="3528393" cy="1097280"/>
        </p:xfrm>
        <a:graphic>
          <a:graphicData uri="http://schemas.openxmlformats.org/drawingml/2006/table">
            <a:tbl>
              <a:tblPr firstRow="1" bandRow="1">
                <a:tableStyleId>{5C22544A-7EE6-4342-B048-85BDC9FD1C3A}</a:tableStyleId>
              </a:tblPr>
              <a:tblGrid>
                <a:gridCol w="1176131">
                  <a:extLst>
                    <a:ext uri="{9D8B030D-6E8A-4147-A177-3AD203B41FA5}">
                      <a16:colId xmlns:a16="http://schemas.microsoft.com/office/drawing/2014/main" val="20000"/>
                    </a:ext>
                  </a:extLst>
                </a:gridCol>
                <a:gridCol w="1176131">
                  <a:extLst>
                    <a:ext uri="{9D8B030D-6E8A-4147-A177-3AD203B41FA5}">
                      <a16:colId xmlns:a16="http://schemas.microsoft.com/office/drawing/2014/main" val="20001"/>
                    </a:ext>
                  </a:extLst>
                </a:gridCol>
                <a:gridCol w="1176131">
                  <a:extLst>
                    <a:ext uri="{9D8B030D-6E8A-4147-A177-3AD203B41FA5}">
                      <a16:colId xmlns:a16="http://schemas.microsoft.com/office/drawing/2014/main" val="20002"/>
                    </a:ext>
                  </a:extLst>
                </a:gridCol>
              </a:tblGrid>
              <a:tr h="298832">
                <a:tc gridSpan="3">
                  <a:txBody>
                    <a:bodyPr/>
                    <a:lstStyle/>
                    <a:p>
                      <a:r>
                        <a:rPr lang="en-GB" dirty="0"/>
                        <a:t>Reservation Station</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0"/>
                  </a:ext>
                </a:extLst>
              </a:tr>
              <a:tr h="298832">
                <a:tc>
                  <a:txBody>
                    <a:bodyPr/>
                    <a:lstStyle/>
                    <a:p>
                      <a:r>
                        <a:rPr lang="en-GB" dirty="0"/>
                        <a:t>FREE</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298832">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bl>
          </a:graphicData>
        </a:graphic>
      </p:graphicFrame>
      <p:sp>
        <p:nvSpPr>
          <p:cNvPr id="8" name="Flowchart: Extract 7"/>
          <p:cNvSpPr/>
          <p:nvPr/>
        </p:nvSpPr>
        <p:spPr>
          <a:xfrm flipV="1">
            <a:off x="1043608" y="6165304"/>
            <a:ext cx="2232248" cy="576064"/>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ADD</a:t>
            </a:r>
          </a:p>
        </p:txBody>
      </p:sp>
      <p:graphicFrame>
        <p:nvGraphicFramePr>
          <p:cNvPr id="9" name="Table 8"/>
          <p:cNvGraphicFramePr>
            <a:graphicFrameLocks noGrp="1"/>
          </p:cNvGraphicFramePr>
          <p:nvPr>
            <p:extLst>
              <p:ext uri="{D42A27DB-BD31-4B8C-83A1-F6EECF244321}">
                <p14:modId xmlns:p14="http://schemas.microsoft.com/office/powerpoint/2010/main" val="492697165"/>
              </p:ext>
            </p:extLst>
          </p:nvPr>
        </p:nvGraphicFramePr>
        <p:xfrm>
          <a:off x="1043608" y="2276872"/>
          <a:ext cx="1247800" cy="1483360"/>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20000"/>
                    </a:ext>
                  </a:extLst>
                </a:gridCol>
              </a:tblGrid>
              <a:tr h="370840">
                <a:tc>
                  <a:txBody>
                    <a:bodyPr/>
                    <a:lstStyle/>
                    <a:p>
                      <a:r>
                        <a:rPr lang="en-GB" dirty="0"/>
                        <a:t>IQ</a:t>
                      </a:r>
                    </a:p>
                  </a:txBody>
                  <a:tcPr/>
                </a:tc>
                <a:extLst>
                  <a:ext uri="{0D108BD9-81ED-4DB2-BD59-A6C34878D82A}">
                    <a16:rowId xmlns:a16="http://schemas.microsoft.com/office/drawing/2014/main" val="10000"/>
                  </a:ext>
                </a:extLst>
              </a:tr>
              <a:tr h="370840">
                <a:tc>
                  <a:txBody>
                    <a:bodyPr/>
                    <a:lstStyle/>
                    <a:p>
                      <a:endParaRPr lang="en-GB"/>
                    </a:p>
                  </a:txBody>
                  <a:tcPr/>
                </a:tc>
                <a:extLst>
                  <a:ext uri="{0D108BD9-81ED-4DB2-BD59-A6C34878D82A}">
                    <a16:rowId xmlns:a16="http://schemas.microsoft.com/office/drawing/2014/main" val="10001"/>
                  </a:ext>
                </a:extLst>
              </a:tr>
              <a:tr h="370840">
                <a:tc>
                  <a:txBody>
                    <a:bodyPr/>
                    <a:lstStyle/>
                    <a:p>
                      <a:endParaRPr lang="en-GB"/>
                    </a:p>
                  </a:txBody>
                  <a:tcPr/>
                </a:tc>
                <a:extLst>
                  <a:ext uri="{0D108BD9-81ED-4DB2-BD59-A6C34878D82A}">
                    <a16:rowId xmlns:a16="http://schemas.microsoft.com/office/drawing/2014/main" val="10002"/>
                  </a:ext>
                </a:extLst>
              </a:tr>
              <a:tr h="370840">
                <a:tc>
                  <a:txBody>
                    <a:bodyPr/>
                    <a:lstStyle/>
                    <a:p>
                      <a:endParaRPr lang="en-GB"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4355976"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00078"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450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sz="2400" dirty="0"/>
              <a:t>ISSUE: </a:t>
            </a:r>
          </a:p>
          <a:p>
            <a:pPr lvl="1"/>
            <a:r>
              <a:rPr lang="en-GB" sz="2400" dirty="0"/>
              <a:t>Reserve a reservation station</a:t>
            </a:r>
          </a:p>
          <a:p>
            <a:pPr lvl="1"/>
            <a:r>
              <a:rPr lang="en-GB" sz="2400" dirty="0"/>
              <a:t>Reserve a ROB entry</a:t>
            </a:r>
          </a:p>
          <a:p>
            <a:pPr lvl="1"/>
            <a:r>
              <a:rPr lang="en-GB" sz="2400" dirty="0"/>
              <a:t>Point RAT to ROB entry</a:t>
            </a:r>
          </a:p>
          <a:p>
            <a:pPr marL="457200" lvl="1" indent="0">
              <a:buNone/>
            </a:pPr>
            <a:endParaRPr lang="en-GB" sz="2400" dirty="0"/>
          </a:p>
          <a:p>
            <a:r>
              <a:rPr lang="en-GB" sz="2400" dirty="0"/>
              <a:t>Dispatch</a:t>
            </a:r>
          </a:p>
          <a:p>
            <a:pPr lvl="1"/>
            <a:r>
              <a:rPr lang="en-GB" sz="2400" dirty="0"/>
              <a:t>Read</a:t>
            </a:r>
          </a:p>
          <a:p>
            <a:pPr lvl="1"/>
            <a:r>
              <a:rPr lang="en-GB" sz="2400" dirty="0"/>
              <a:t>Send to exec</a:t>
            </a:r>
          </a:p>
          <a:p>
            <a:pPr lvl="1"/>
            <a:r>
              <a:rPr lang="en-GB" sz="2400" dirty="0"/>
              <a:t>Free RS</a:t>
            </a:r>
          </a:p>
          <a:p>
            <a:pPr lvl="1"/>
            <a:endParaRPr lang="en-GB" dirty="0"/>
          </a:p>
        </p:txBody>
      </p:sp>
    </p:spTree>
    <p:extLst>
      <p:ext uri="{BB962C8B-B14F-4D97-AF65-F5344CB8AC3E}">
        <p14:creationId xmlns:p14="http://schemas.microsoft.com/office/powerpoint/2010/main" val="12676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2400" dirty="0"/>
              <a:t>Broadcast:</a:t>
            </a:r>
          </a:p>
          <a:p>
            <a:pPr lvl="1"/>
            <a:r>
              <a:rPr lang="en-GB" sz="2400" dirty="0"/>
              <a:t>Capture the results</a:t>
            </a:r>
          </a:p>
          <a:p>
            <a:pPr lvl="2"/>
            <a:r>
              <a:rPr lang="en-GB" dirty="0"/>
              <a:t>Reorder buffer</a:t>
            </a:r>
          </a:p>
          <a:p>
            <a:pPr lvl="2"/>
            <a:r>
              <a:rPr lang="en-GB" dirty="0"/>
              <a:t>Reservation stations</a:t>
            </a:r>
          </a:p>
          <a:p>
            <a:pPr lvl="1"/>
            <a:r>
              <a:rPr lang="en-GB" sz="2400" dirty="0"/>
              <a:t>Write to reorder buffer</a:t>
            </a:r>
          </a:p>
          <a:p>
            <a:pPr lvl="1"/>
            <a:r>
              <a:rPr lang="en-GB" sz="2400" dirty="0">
                <a:solidFill>
                  <a:schemeClr val="tx1">
                    <a:lumMod val="95000"/>
                    <a:lumOff val="5000"/>
                  </a:schemeClr>
                </a:solidFill>
              </a:rPr>
              <a:t>Update RAT</a:t>
            </a:r>
          </a:p>
          <a:p>
            <a:pPr marL="457200" lvl="1" indent="0">
              <a:buNone/>
            </a:pPr>
            <a:endParaRPr lang="en-GB" sz="2400" dirty="0">
              <a:solidFill>
                <a:schemeClr val="tx1">
                  <a:lumMod val="95000"/>
                  <a:lumOff val="5000"/>
                </a:schemeClr>
              </a:solidFill>
            </a:endParaRPr>
          </a:p>
          <a:p>
            <a:r>
              <a:rPr lang="en-GB" sz="2400" dirty="0">
                <a:solidFill>
                  <a:schemeClr val="tx1">
                    <a:lumMod val="95000"/>
                    <a:lumOff val="5000"/>
                  </a:schemeClr>
                </a:solidFill>
              </a:rPr>
              <a:t>Commit:</a:t>
            </a:r>
          </a:p>
          <a:p>
            <a:pPr lvl="1"/>
            <a:r>
              <a:rPr lang="en-GB" sz="2400" dirty="0">
                <a:solidFill>
                  <a:schemeClr val="tx1">
                    <a:lumMod val="95000"/>
                    <a:lumOff val="5000"/>
                  </a:schemeClr>
                </a:solidFill>
              </a:rPr>
              <a:t>Write to registers </a:t>
            </a:r>
          </a:p>
          <a:p>
            <a:pPr lvl="1"/>
            <a:r>
              <a:rPr lang="en-GB" sz="2400" dirty="0">
                <a:solidFill>
                  <a:schemeClr val="tx1">
                    <a:lumMod val="95000"/>
                    <a:lumOff val="5000"/>
                  </a:schemeClr>
                </a:solidFill>
              </a:rPr>
              <a:t>Update RAT</a:t>
            </a:r>
          </a:p>
        </p:txBody>
      </p:sp>
    </p:spTree>
    <p:extLst>
      <p:ext uri="{BB962C8B-B14F-4D97-AF65-F5344CB8AC3E}">
        <p14:creationId xmlns:p14="http://schemas.microsoft.com/office/powerpoint/2010/main" val="167754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when an Exception Occurs</a:t>
            </a:r>
          </a:p>
        </p:txBody>
      </p:sp>
      <p:sp>
        <p:nvSpPr>
          <p:cNvPr id="3" name="Content Placeholder 2"/>
          <p:cNvSpPr>
            <a:spLocks noGrp="1"/>
          </p:cNvSpPr>
          <p:nvPr>
            <p:ph idx="1"/>
          </p:nvPr>
        </p:nvSpPr>
        <p:spPr/>
        <p:txBody>
          <a:bodyPr>
            <a:normAutofit/>
          </a:bodyPr>
          <a:lstStyle/>
          <a:p>
            <a:r>
              <a:rPr lang="en-GB" sz="2400" dirty="0"/>
              <a:t>Save the address of the instruction generating the exception</a:t>
            </a:r>
          </a:p>
          <a:p>
            <a:pPr marL="0" indent="0">
              <a:buNone/>
            </a:pPr>
            <a:endParaRPr lang="en-GB" sz="2400" dirty="0"/>
          </a:p>
          <a:p>
            <a:r>
              <a:rPr lang="en-GB" sz="2400" dirty="0"/>
              <a:t>Jump to the exception handler</a:t>
            </a:r>
          </a:p>
          <a:p>
            <a:pPr marL="0" indent="0">
              <a:buNone/>
            </a:pPr>
            <a:endParaRPr lang="en-GB" sz="2400" dirty="0"/>
          </a:p>
          <a:p>
            <a:r>
              <a:rPr lang="en-GB" sz="2400" dirty="0"/>
              <a:t>Exception handler should come back at the instruction generating the exception</a:t>
            </a:r>
          </a:p>
          <a:p>
            <a:pPr marL="0" indent="0">
              <a:buNone/>
            </a:pPr>
            <a:endParaRPr lang="en-GB" sz="2400" dirty="0"/>
          </a:p>
          <a:p>
            <a:r>
              <a:rPr lang="en-GB" sz="2400" dirty="0"/>
              <a:t>The program execution should begin from the instruction that generated the exception</a:t>
            </a:r>
          </a:p>
        </p:txBody>
      </p:sp>
    </p:spTree>
    <p:extLst>
      <p:ext uri="{BB962C8B-B14F-4D97-AF65-F5344CB8AC3E}">
        <p14:creationId xmlns:p14="http://schemas.microsoft.com/office/powerpoint/2010/main" val="216787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4374897"/>
              </p:ext>
            </p:extLst>
          </p:nvPr>
        </p:nvGraphicFramePr>
        <p:xfrm>
          <a:off x="457200" y="1600200"/>
          <a:ext cx="2170584" cy="3556990"/>
        </p:xfrm>
        <a:graphic>
          <a:graphicData uri="http://schemas.openxmlformats.org/drawingml/2006/table">
            <a:tbl>
              <a:tblPr firstRow="1" bandRow="1">
                <a:tableStyleId>{5C22544A-7EE6-4342-B048-85BDC9FD1C3A}</a:tableStyleId>
              </a:tblPr>
              <a:tblGrid>
                <a:gridCol w="2170584">
                  <a:extLst>
                    <a:ext uri="{9D8B030D-6E8A-4147-A177-3AD203B41FA5}">
                      <a16:colId xmlns:a16="http://schemas.microsoft.com/office/drawing/2014/main" val="20000"/>
                    </a:ext>
                  </a:extLst>
                </a:gridCol>
              </a:tblGrid>
              <a:tr h="711398">
                <a:tc>
                  <a:txBody>
                    <a:bodyPr/>
                    <a:lstStyle/>
                    <a:p>
                      <a:r>
                        <a:rPr lang="en-GB" b="0" dirty="0"/>
                        <a:t>LD R1, 0(R1)</a:t>
                      </a:r>
                    </a:p>
                  </a:txBody>
                  <a:tcPr/>
                </a:tc>
                <a:extLst>
                  <a:ext uri="{0D108BD9-81ED-4DB2-BD59-A6C34878D82A}">
                    <a16:rowId xmlns:a16="http://schemas.microsoft.com/office/drawing/2014/main" val="10000"/>
                  </a:ext>
                </a:extLst>
              </a:tr>
              <a:tr h="711398">
                <a:tc>
                  <a:txBody>
                    <a:bodyPr/>
                    <a:lstStyle/>
                    <a:p>
                      <a:r>
                        <a:rPr lang="en-GB" b="0" dirty="0"/>
                        <a:t>BNE R2, R1, R1</a:t>
                      </a:r>
                    </a:p>
                  </a:txBody>
                  <a:tcPr/>
                </a:tc>
                <a:extLst>
                  <a:ext uri="{0D108BD9-81ED-4DB2-BD59-A6C34878D82A}">
                    <a16:rowId xmlns:a16="http://schemas.microsoft.com/office/drawing/2014/main" val="10001"/>
                  </a:ext>
                </a:extLst>
              </a:tr>
              <a:tr h="711398">
                <a:tc>
                  <a:txBody>
                    <a:bodyPr/>
                    <a:lstStyle/>
                    <a:p>
                      <a:r>
                        <a:rPr lang="en-GB" b="0" dirty="0"/>
                        <a:t>ADD R2, R1, R1</a:t>
                      </a:r>
                    </a:p>
                  </a:txBody>
                  <a:tcPr/>
                </a:tc>
                <a:extLst>
                  <a:ext uri="{0D108BD9-81ED-4DB2-BD59-A6C34878D82A}">
                    <a16:rowId xmlns:a16="http://schemas.microsoft.com/office/drawing/2014/main" val="10002"/>
                  </a:ext>
                </a:extLst>
              </a:tr>
              <a:tr h="711398">
                <a:tc>
                  <a:txBody>
                    <a:bodyPr/>
                    <a:lstStyle/>
                    <a:p>
                      <a:r>
                        <a:rPr lang="en-GB" b="0" dirty="0"/>
                        <a:t>MUL R3, R3,</a:t>
                      </a:r>
                      <a:r>
                        <a:rPr lang="en-GB" b="0" baseline="0" dirty="0"/>
                        <a:t> R4</a:t>
                      </a:r>
                      <a:endParaRPr lang="en-GB" b="0" dirty="0"/>
                    </a:p>
                  </a:txBody>
                  <a:tcPr/>
                </a:tc>
                <a:extLst>
                  <a:ext uri="{0D108BD9-81ED-4DB2-BD59-A6C34878D82A}">
                    <a16:rowId xmlns:a16="http://schemas.microsoft.com/office/drawing/2014/main" val="10003"/>
                  </a:ext>
                </a:extLst>
              </a:tr>
              <a:tr h="711398">
                <a:tc>
                  <a:txBody>
                    <a:bodyPr/>
                    <a:lstStyle/>
                    <a:p>
                      <a:r>
                        <a:rPr lang="en-GB" b="0" dirty="0"/>
                        <a:t>DIV</a:t>
                      </a:r>
                      <a:r>
                        <a:rPr lang="en-GB" b="0" baseline="0" dirty="0"/>
                        <a:t> R2, R3, R7</a:t>
                      </a:r>
                      <a:endParaRPr lang="en-GB" b="0"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419872" y="1916832"/>
            <a:ext cx="5040560" cy="2308324"/>
          </a:xfrm>
          <a:prstGeom prst="rect">
            <a:avLst/>
          </a:prstGeom>
          <a:noFill/>
        </p:spPr>
        <p:txBody>
          <a:bodyPr wrap="square" rtlCol="0">
            <a:spAutoFit/>
          </a:bodyPr>
          <a:lstStyle/>
          <a:p>
            <a:r>
              <a:rPr lang="en-GB" sz="2400" dirty="0">
                <a:solidFill>
                  <a:srgbClr val="FF0000"/>
                </a:solidFill>
              </a:rPr>
              <a:t>Suppose our prediction was that the program will continue here and fetch the three instructions</a:t>
            </a:r>
          </a:p>
          <a:p>
            <a:r>
              <a:rPr lang="en-GB" sz="2400" dirty="0">
                <a:solidFill>
                  <a:srgbClr val="FF0000"/>
                </a:solidFill>
              </a:rPr>
              <a:t>Although in fact the program branches but still the three instructions would be executed</a:t>
            </a:r>
          </a:p>
        </p:txBody>
      </p:sp>
    </p:spTree>
    <p:extLst>
      <p:ext uri="{BB962C8B-B14F-4D97-AF65-F5344CB8AC3E}">
        <p14:creationId xmlns:p14="http://schemas.microsoft.com/office/powerpoint/2010/main" val="1825564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0467080"/>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97781216"/>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a:p>
                  </a:txBody>
                  <a:tcPr/>
                </a:tc>
                <a:extLst>
                  <a:ext uri="{0D108BD9-81ED-4DB2-BD59-A6C34878D82A}">
                    <a16:rowId xmlns:a16="http://schemas.microsoft.com/office/drawing/2014/main" val="10001"/>
                  </a:ext>
                </a:extLst>
              </a:tr>
              <a:tr h="619269">
                <a:tc>
                  <a:txBody>
                    <a:bodyPr/>
                    <a:lstStyle/>
                    <a:p>
                      <a:endParaRPr lang="en-GB"/>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317020"/>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328" y="321297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84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3566762"/>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0544453"/>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endParaRPr lang="en-GB"/>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527280"/>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18328"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0191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6862352"/>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11060025"/>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endParaRPr lang="en-GB"/>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8654688"/>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92080" y="43651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593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1836907"/>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8222414"/>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t>ROB3</a:t>
                      </a:r>
                    </a:p>
                  </a:txBody>
                  <a:tcPr/>
                </a:tc>
                <a:extLst>
                  <a:ext uri="{0D108BD9-81ED-4DB2-BD59-A6C34878D82A}">
                    <a16:rowId xmlns:a16="http://schemas.microsoft.com/office/drawing/2014/main" val="10002"/>
                  </a:ext>
                </a:extLst>
              </a:tr>
              <a:tr h="619269">
                <a:tc>
                  <a:txBody>
                    <a:bodyPr/>
                    <a:lstStyle/>
                    <a:p>
                      <a:endParaRPr lang="en-GB"/>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3301539"/>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92080" y="494116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05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4373814"/>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3407175"/>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t>ROB3</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7592623"/>
              </p:ext>
            </p:extLst>
          </p:nvPr>
        </p:nvGraphicFramePr>
        <p:xfrm>
          <a:off x="5220072" y="1628800"/>
          <a:ext cx="3528392" cy="41044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5"/>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5517232"/>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2481823"/>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57043130"/>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93738360"/>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94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Suppose</a:t>
            </a:r>
          </a:p>
          <a:p>
            <a:pPr lvl="1"/>
            <a:r>
              <a:rPr lang="en-GB" sz="2400" dirty="0"/>
              <a:t>Load takes a long time to execute</a:t>
            </a:r>
          </a:p>
          <a:p>
            <a:pPr lvl="1"/>
            <a:r>
              <a:rPr lang="en-GB" sz="2400" dirty="0"/>
              <a:t>Branch depends upon the load so we can not sort out instead we predict</a:t>
            </a:r>
          </a:p>
          <a:p>
            <a:pPr lvl="1"/>
            <a:r>
              <a:rPr lang="en-GB" sz="2400" dirty="0"/>
              <a:t>Add also co-depends on the load and cannot complete</a:t>
            </a:r>
          </a:p>
          <a:p>
            <a:pPr lvl="1"/>
            <a:r>
              <a:rPr lang="en-GB" sz="2400" dirty="0"/>
              <a:t>Multiply can begin because independent</a:t>
            </a:r>
          </a:p>
          <a:p>
            <a:pPr lvl="2"/>
            <a:r>
              <a:rPr lang="en-GB" sz="2000" dirty="0"/>
              <a:t>Lets suppose multiply produces a value of 10</a:t>
            </a:r>
          </a:p>
          <a:p>
            <a:pPr lvl="2"/>
            <a:r>
              <a:rPr lang="en-GB" sz="2000" dirty="0"/>
              <a:t>Originally we would write it to the registers but now we would write to the ROB</a:t>
            </a:r>
          </a:p>
          <a:p>
            <a:r>
              <a:rPr lang="en-GB" sz="2400" dirty="0"/>
              <a:t>How to undo the multiplication after we have discovered that the branch is </a:t>
            </a:r>
            <a:r>
              <a:rPr lang="en-GB" sz="2400" dirty="0" err="1"/>
              <a:t>mispredicted</a:t>
            </a:r>
            <a:endParaRPr lang="en-GB" sz="2400" dirty="0"/>
          </a:p>
        </p:txBody>
      </p:sp>
    </p:spTree>
    <p:extLst>
      <p:ext uri="{BB962C8B-B14F-4D97-AF65-F5344CB8AC3E}">
        <p14:creationId xmlns:p14="http://schemas.microsoft.com/office/powerpoint/2010/main" val="3389209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918000"/>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88610514"/>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74486708"/>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65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7047591"/>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75832650"/>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17870058"/>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95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Exception in Out-of Order Execution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3898164"/>
              </p:ext>
            </p:extLst>
          </p:nvPr>
        </p:nvGraphicFramePr>
        <p:xfrm>
          <a:off x="457201" y="1600200"/>
          <a:ext cx="8147249" cy="3268959"/>
        </p:xfrm>
        <a:graphic>
          <a:graphicData uri="http://schemas.openxmlformats.org/drawingml/2006/table">
            <a:tbl>
              <a:tblPr firstRow="1" bandRow="1">
                <a:tableStyleId>{5C22544A-7EE6-4342-B048-85BDC9FD1C3A}</a:tableStyleId>
              </a:tblPr>
              <a:tblGrid>
                <a:gridCol w="795402">
                  <a:extLst>
                    <a:ext uri="{9D8B030D-6E8A-4147-A177-3AD203B41FA5}">
                      <a16:colId xmlns:a16="http://schemas.microsoft.com/office/drawing/2014/main" val="20000"/>
                    </a:ext>
                  </a:extLst>
                </a:gridCol>
                <a:gridCol w="2463497">
                  <a:extLst>
                    <a:ext uri="{9D8B030D-6E8A-4147-A177-3AD203B41FA5}">
                      <a16:colId xmlns:a16="http://schemas.microsoft.com/office/drawing/2014/main" val="20001"/>
                    </a:ext>
                  </a:extLst>
                </a:gridCol>
                <a:gridCol w="1629450">
                  <a:extLst>
                    <a:ext uri="{9D8B030D-6E8A-4147-A177-3AD203B41FA5}">
                      <a16:colId xmlns:a16="http://schemas.microsoft.com/office/drawing/2014/main" val="20002"/>
                    </a:ext>
                  </a:extLst>
                </a:gridCol>
                <a:gridCol w="1629450">
                  <a:extLst>
                    <a:ext uri="{9D8B030D-6E8A-4147-A177-3AD203B41FA5}">
                      <a16:colId xmlns:a16="http://schemas.microsoft.com/office/drawing/2014/main" val="20003"/>
                    </a:ext>
                  </a:extLst>
                </a:gridCol>
                <a:gridCol w="1629450">
                  <a:extLst>
                    <a:ext uri="{9D8B030D-6E8A-4147-A177-3AD203B41FA5}">
                      <a16:colId xmlns:a16="http://schemas.microsoft.com/office/drawing/2014/main" val="20004"/>
                    </a:ext>
                  </a:extLst>
                </a:gridCol>
              </a:tblGrid>
              <a:tr h="655588">
                <a:tc>
                  <a:txBody>
                    <a:bodyPr/>
                    <a:lstStyle/>
                    <a:p>
                      <a:endParaRPr lang="en-GB" dirty="0"/>
                    </a:p>
                  </a:txBody>
                  <a:tcPr/>
                </a:tc>
                <a:tc>
                  <a:txBody>
                    <a:bodyPr/>
                    <a:lstStyle/>
                    <a:p>
                      <a:r>
                        <a:rPr lang="en-GB" dirty="0"/>
                        <a:t>Instruction</a:t>
                      </a:r>
                    </a:p>
                  </a:txBody>
                  <a:tcPr/>
                </a:tc>
                <a:tc>
                  <a:txBody>
                    <a:bodyPr/>
                    <a:lstStyle/>
                    <a:p>
                      <a:r>
                        <a:rPr lang="en-GB" dirty="0"/>
                        <a:t>IS</a:t>
                      </a:r>
                    </a:p>
                  </a:txBody>
                  <a:tcPr/>
                </a:tc>
                <a:tc>
                  <a:txBody>
                    <a:bodyPr/>
                    <a:lstStyle/>
                    <a:p>
                      <a:r>
                        <a:rPr lang="en-GB" dirty="0"/>
                        <a:t>DIS</a:t>
                      </a:r>
                    </a:p>
                  </a:txBody>
                  <a:tcPr/>
                </a:tc>
                <a:tc>
                  <a:txBody>
                    <a:bodyPr/>
                    <a:lstStyle/>
                    <a:p>
                      <a:r>
                        <a:rPr lang="en-GB" dirty="0"/>
                        <a:t>WR</a:t>
                      </a:r>
                    </a:p>
                  </a:txBody>
                  <a:tcPr/>
                </a:tc>
                <a:extLst>
                  <a:ext uri="{0D108BD9-81ED-4DB2-BD59-A6C34878D82A}">
                    <a16:rowId xmlns:a16="http://schemas.microsoft.com/office/drawing/2014/main" val="10000"/>
                  </a:ext>
                </a:extLst>
              </a:tr>
              <a:tr h="646607">
                <a:tc>
                  <a:txBody>
                    <a:bodyPr/>
                    <a:lstStyle/>
                    <a:p>
                      <a:r>
                        <a:rPr lang="en-GB" dirty="0"/>
                        <a:t>1</a:t>
                      </a:r>
                    </a:p>
                  </a:txBody>
                  <a:tcPr/>
                </a:tc>
                <a:tc>
                  <a:txBody>
                    <a:bodyPr/>
                    <a:lstStyle/>
                    <a:p>
                      <a:r>
                        <a:rPr lang="en-GB" dirty="0"/>
                        <a:t>DIV F10,</a:t>
                      </a:r>
                      <a:r>
                        <a:rPr lang="en-GB" baseline="0" dirty="0"/>
                        <a:t> F0, F6</a:t>
                      </a:r>
                      <a:endParaRPr lang="en-GB" dirty="0"/>
                    </a:p>
                  </a:txBody>
                  <a:tcPr/>
                </a:tc>
                <a:tc>
                  <a:txBody>
                    <a:bodyPr/>
                    <a:lstStyle/>
                    <a:p>
                      <a:r>
                        <a:rPr lang="en-GB" dirty="0"/>
                        <a:t>1</a:t>
                      </a:r>
                    </a:p>
                  </a:txBody>
                  <a:tcPr/>
                </a:tc>
                <a:tc>
                  <a:txBody>
                    <a:bodyPr/>
                    <a:lstStyle/>
                    <a:p>
                      <a:r>
                        <a:rPr lang="en-GB" dirty="0"/>
                        <a:t>2</a:t>
                      </a:r>
                    </a:p>
                  </a:txBody>
                  <a:tcPr/>
                </a:tc>
                <a:tc>
                  <a:txBody>
                    <a:bodyPr/>
                    <a:lstStyle/>
                    <a:p>
                      <a:r>
                        <a:rPr lang="en-GB" dirty="0"/>
                        <a:t>42</a:t>
                      </a:r>
                    </a:p>
                  </a:txBody>
                  <a:tcPr/>
                </a:tc>
                <a:extLst>
                  <a:ext uri="{0D108BD9-81ED-4DB2-BD59-A6C34878D82A}">
                    <a16:rowId xmlns:a16="http://schemas.microsoft.com/office/drawing/2014/main" val="10001"/>
                  </a:ext>
                </a:extLst>
              </a:tr>
              <a:tr h="655588">
                <a:tc>
                  <a:txBody>
                    <a:bodyPr/>
                    <a:lstStyle/>
                    <a:p>
                      <a:r>
                        <a:rPr lang="en-GB" dirty="0"/>
                        <a:t>2</a:t>
                      </a:r>
                    </a:p>
                  </a:txBody>
                  <a:tcPr/>
                </a:tc>
                <a:tc>
                  <a:txBody>
                    <a:bodyPr/>
                    <a:lstStyle/>
                    <a:p>
                      <a:r>
                        <a:rPr lang="en-GB" dirty="0"/>
                        <a:t>LD F2, 45(R3)</a:t>
                      </a:r>
                    </a:p>
                  </a:txBody>
                  <a:tcPr/>
                </a:tc>
                <a:tc>
                  <a:txBody>
                    <a:bodyPr/>
                    <a:lstStyle/>
                    <a:p>
                      <a:r>
                        <a:rPr lang="en-GB" dirty="0"/>
                        <a:t>2</a:t>
                      </a:r>
                    </a:p>
                  </a:txBody>
                  <a:tcPr/>
                </a:tc>
                <a:tc>
                  <a:txBody>
                    <a:bodyPr/>
                    <a:lstStyle/>
                    <a:p>
                      <a:r>
                        <a:rPr lang="en-GB" dirty="0"/>
                        <a:t>3</a:t>
                      </a:r>
                    </a:p>
                  </a:txBody>
                  <a:tcPr/>
                </a:tc>
                <a:tc>
                  <a:txBody>
                    <a:bodyPr/>
                    <a:lstStyle/>
                    <a:p>
                      <a:r>
                        <a:rPr lang="en-GB" dirty="0"/>
                        <a:t>13</a:t>
                      </a:r>
                    </a:p>
                  </a:txBody>
                  <a:tcPr/>
                </a:tc>
                <a:extLst>
                  <a:ext uri="{0D108BD9-81ED-4DB2-BD59-A6C34878D82A}">
                    <a16:rowId xmlns:a16="http://schemas.microsoft.com/office/drawing/2014/main" val="10002"/>
                  </a:ext>
                </a:extLst>
              </a:tr>
              <a:tr h="655588">
                <a:tc>
                  <a:txBody>
                    <a:bodyPr/>
                    <a:lstStyle/>
                    <a:p>
                      <a:r>
                        <a:rPr lang="en-GB" dirty="0"/>
                        <a:t>3</a:t>
                      </a:r>
                    </a:p>
                  </a:txBody>
                  <a:tcPr/>
                </a:tc>
                <a:tc>
                  <a:txBody>
                    <a:bodyPr/>
                    <a:lstStyle/>
                    <a:p>
                      <a:r>
                        <a:rPr lang="en-GB" dirty="0"/>
                        <a:t>MUL F0, F2,F4</a:t>
                      </a:r>
                    </a:p>
                  </a:txBody>
                  <a:tcPr/>
                </a:tc>
                <a:tc>
                  <a:txBody>
                    <a:bodyPr/>
                    <a:lstStyle/>
                    <a:p>
                      <a:r>
                        <a:rPr lang="en-GB" dirty="0"/>
                        <a:t>3</a:t>
                      </a:r>
                    </a:p>
                  </a:txBody>
                  <a:tcPr/>
                </a:tc>
                <a:tc>
                  <a:txBody>
                    <a:bodyPr/>
                    <a:lstStyle/>
                    <a:p>
                      <a:r>
                        <a:rPr lang="en-GB" dirty="0"/>
                        <a:t>14</a:t>
                      </a:r>
                    </a:p>
                  </a:txBody>
                  <a:tcPr/>
                </a:tc>
                <a:tc>
                  <a:txBody>
                    <a:bodyPr/>
                    <a:lstStyle/>
                    <a:p>
                      <a:r>
                        <a:rPr lang="en-GB" dirty="0"/>
                        <a:t>19</a:t>
                      </a:r>
                    </a:p>
                  </a:txBody>
                  <a:tcPr/>
                </a:tc>
                <a:extLst>
                  <a:ext uri="{0D108BD9-81ED-4DB2-BD59-A6C34878D82A}">
                    <a16:rowId xmlns:a16="http://schemas.microsoft.com/office/drawing/2014/main" val="10003"/>
                  </a:ext>
                </a:extLst>
              </a:tr>
              <a:tr h="655588">
                <a:tc>
                  <a:txBody>
                    <a:bodyPr/>
                    <a:lstStyle/>
                    <a:p>
                      <a:r>
                        <a:rPr lang="en-GB" dirty="0"/>
                        <a:t>4</a:t>
                      </a:r>
                    </a:p>
                  </a:txBody>
                  <a:tcPr/>
                </a:tc>
                <a:tc>
                  <a:txBody>
                    <a:bodyPr/>
                    <a:lstStyle/>
                    <a:p>
                      <a:r>
                        <a:rPr lang="en-GB" dirty="0"/>
                        <a:t>SUB F8, F2, F6</a:t>
                      </a:r>
                    </a:p>
                  </a:txBody>
                  <a:tcPr/>
                </a:tc>
                <a:tc>
                  <a:txBody>
                    <a:bodyPr/>
                    <a:lstStyle/>
                    <a:p>
                      <a:r>
                        <a:rPr lang="en-GB" dirty="0"/>
                        <a:t>4</a:t>
                      </a:r>
                    </a:p>
                  </a:txBody>
                  <a:tcPr/>
                </a:tc>
                <a:tc>
                  <a:txBody>
                    <a:bodyPr/>
                    <a:lstStyle/>
                    <a:p>
                      <a:r>
                        <a:rPr lang="en-GB" dirty="0"/>
                        <a:t>14</a:t>
                      </a:r>
                    </a:p>
                  </a:txBody>
                  <a:tcPr/>
                </a:tc>
                <a:tc>
                  <a:txBody>
                    <a:bodyPr/>
                    <a:lstStyle/>
                    <a:p>
                      <a:r>
                        <a:rPr lang="en-GB" dirty="0"/>
                        <a:t>15</a:t>
                      </a:r>
                    </a:p>
                  </a:txBody>
                  <a:tcPr/>
                </a:tc>
                <a:extLst>
                  <a:ext uri="{0D108BD9-81ED-4DB2-BD59-A6C34878D82A}">
                    <a16:rowId xmlns:a16="http://schemas.microsoft.com/office/drawing/2014/main" val="10004"/>
                  </a:ext>
                </a:extLst>
              </a:tr>
            </a:tbl>
          </a:graphicData>
        </a:graphic>
      </p:graphicFrame>
      <p:sp>
        <p:nvSpPr>
          <p:cNvPr id="5" name="Rectangular Callout 4"/>
          <p:cNvSpPr/>
          <p:nvPr/>
        </p:nvSpPr>
        <p:spPr>
          <a:xfrm>
            <a:off x="1691680" y="5229200"/>
            <a:ext cx="6336704" cy="864096"/>
          </a:xfrm>
          <a:prstGeom prst="wedgeRectCallout">
            <a:avLst>
              <a:gd name="adj1" fmla="val -28513"/>
              <a:gd name="adj2" fmla="val -353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Let’s suppose F6=0 (divide by 0) detected in cycle 40 some where towards the end of the divide</a:t>
            </a:r>
          </a:p>
          <a:p>
            <a:pPr algn="ctr"/>
            <a:r>
              <a:rPr lang="en-GB" dirty="0"/>
              <a:t>*</a:t>
            </a:r>
          </a:p>
        </p:txBody>
      </p:sp>
    </p:spTree>
    <p:extLst>
      <p:ext uri="{BB962C8B-B14F-4D97-AF65-F5344CB8AC3E}">
        <p14:creationId xmlns:p14="http://schemas.microsoft.com/office/powerpoint/2010/main" val="357194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So Multiply and Divide have been completed</a:t>
            </a:r>
          </a:p>
          <a:p>
            <a:r>
              <a:rPr lang="en-GB" sz="2400" dirty="0"/>
              <a:t>We only updated the reorder buffer. The registers are still unmodified</a:t>
            </a:r>
          </a:p>
          <a:p>
            <a:r>
              <a:rPr lang="en-GB" sz="2400" dirty="0"/>
              <a:t>Eventually the load would complete and marked as done</a:t>
            </a:r>
          </a:p>
        </p:txBody>
      </p:sp>
    </p:spTree>
    <p:extLst>
      <p:ext uri="{BB962C8B-B14F-4D97-AF65-F5344CB8AC3E}">
        <p14:creationId xmlns:p14="http://schemas.microsoft.com/office/powerpoint/2010/main" val="1441138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9345841"/>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15312759"/>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69601391"/>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Commit</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tc>
                <a:tc>
                  <a:txBody>
                    <a:bodyPr/>
                    <a:lstStyle/>
                    <a:p>
                      <a:r>
                        <a:rPr lang="en-GB" dirty="0"/>
                        <a:t>R1</a:t>
                      </a:r>
                    </a:p>
                  </a:txBody>
                  <a:tcPr/>
                </a:tc>
                <a:tc>
                  <a:txBody>
                    <a:bodyPr/>
                    <a:lstStyle/>
                    <a:p>
                      <a:r>
                        <a:rPr lang="en-GB" dirty="0"/>
                        <a:t>100</a:t>
                      </a:r>
                    </a:p>
                  </a:txBody>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261911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0437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We can proceed to the branch test</a:t>
            </a:r>
          </a:p>
          <a:p>
            <a:r>
              <a:rPr lang="en-GB" sz="2400" dirty="0"/>
              <a:t>We check whether we can commit the first instruction or not</a:t>
            </a:r>
          </a:p>
          <a:p>
            <a:pPr lvl="1"/>
            <a:r>
              <a:rPr lang="en-GB" sz="2000" dirty="0"/>
              <a:t>Can be committed why?</a:t>
            </a:r>
          </a:p>
        </p:txBody>
      </p:sp>
    </p:spTree>
    <p:extLst>
      <p:ext uri="{BB962C8B-B14F-4D97-AF65-F5344CB8AC3E}">
        <p14:creationId xmlns:p14="http://schemas.microsoft.com/office/powerpoint/2010/main" val="1574219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8245491"/>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7737122"/>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solidFill>
                      <a:srgbClr val="FF0000"/>
                    </a:solidFill>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05555727"/>
              </p:ext>
            </p:extLst>
          </p:nvPr>
        </p:nvGraphicFramePr>
        <p:xfrm>
          <a:off x="5220072" y="1628800"/>
          <a:ext cx="3528392" cy="474453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Commit</a:t>
                      </a:r>
                    </a:p>
                    <a:p>
                      <a:endParaRPr lang="en-GB" dirty="0"/>
                    </a:p>
                  </a:txBody>
                  <a:tcPr>
                    <a:solidFill>
                      <a:srgbClr val="FF0000"/>
                    </a:solidFill>
                  </a:tcPr>
                </a:tc>
                <a:tc>
                  <a:txBody>
                    <a:bodyPr/>
                    <a:lstStyle/>
                    <a:p>
                      <a:r>
                        <a:rPr lang="en-GB" dirty="0"/>
                        <a:t>R1</a:t>
                      </a:r>
                    </a:p>
                  </a:txBody>
                  <a:tcPr>
                    <a:solidFill>
                      <a:srgbClr val="FF0000"/>
                    </a:solidFill>
                  </a:tcPr>
                </a:tc>
                <a:tc>
                  <a:txBody>
                    <a:bodyPr/>
                    <a:lstStyle/>
                    <a:p>
                      <a:r>
                        <a:rPr lang="en-GB" dirty="0"/>
                        <a:t>100</a:t>
                      </a:r>
                    </a:p>
                  </a:txBody>
                  <a:tcPr>
                    <a:solidFill>
                      <a:srgbClr val="FF0000"/>
                    </a:solidFill>
                  </a:tcPr>
                </a:tc>
                <a:tc>
                  <a:txBody>
                    <a:bodyPr/>
                    <a:lstStyle/>
                    <a:p>
                      <a:r>
                        <a:rPr lang="en-GB" dirty="0"/>
                        <a:t>1</a:t>
                      </a:r>
                    </a:p>
                  </a:txBody>
                  <a:tcPr>
                    <a:solidFill>
                      <a:srgbClr val="FF0000"/>
                    </a:solidFill>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endParaRPr lang="en-GB"/>
                    </a:p>
                  </a:txBody>
                  <a:tcPr/>
                </a:tc>
                <a:tc>
                  <a:txBody>
                    <a:bodyPr/>
                    <a:lstStyle/>
                    <a:p>
                      <a:r>
                        <a:rPr lang="en-GB" dirty="0"/>
                        <a:t>0</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321297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505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Suppose that the branch takes longer to figure out than the ADD, so the ADD completes before the establishment of the branch</a:t>
            </a:r>
          </a:p>
        </p:txBody>
      </p:sp>
    </p:spTree>
    <p:extLst>
      <p:ext uri="{BB962C8B-B14F-4D97-AF65-F5344CB8AC3E}">
        <p14:creationId xmlns:p14="http://schemas.microsoft.com/office/powerpoint/2010/main" val="3920288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9642338"/>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85623321"/>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ROB1</a:t>
                      </a:r>
                    </a:p>
                  </a:txBody>
                  <a:tcPr>
                    <a:solidFill>
                      <a:srgbClr val="FF0000"/>
                    </a:solidFill>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9825299"/>
              </p:ext>
            </p:extLst>
          </p:nvPr>
        </p:nvGraphicFramePr>
        <p:xfrm>
          <a:off x="5220072" y="1628800"/>
          <a:ext cx="3528392" cy="474453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Commit</a:t>
                      </a:r>
                    </a:p>
                    <a:p>
                      <a:endParaRPr lang="en-GB" dirty="0"/>
                    </a:p>
                  </a:txBody>
                  <a:tcPr>
                    <a:solidFill>
                      <a:srgbClr val="FF0000"/>
                    </a:solidFill>
                  </a:tcPr>
                </a:tc>
                <a:tc>
                  <a:txBody>
                    <a:bodyPr/>
                    <a:lstStyle/>
                    <a:p>
                      <a:r>
                        <a:rPr lang="en-GB" dirty="0"/>
                        <a:t>R1</a:t>
                      </a:r>
                    </a:p>
                  </a:txBody>
                  <a:tcPr>
                    <a:solidFill>
                      <a:srgbClr val="FF0000"/>
                    </a:solidFill>
                  </a:tcPr>
                </a:tc>
                <a:tc>
                  <a:txBody>
                    <a:bodyPr/>
                    <a:lstStyle/>
                    <a:p>
                      <a:r>
                        <a:rPr lang="en-GB" dirty="0"/>
                        <a:t>100</a:t>
                      </a:r>
                    </a:p>
                  </a:txBody>
                  <a:tcPr>
                    <a:solidFill>
                      <a:srgbClr val="FF0000"/>
                    </a:solidFill>
                  </a:tcPr>
                </a:tc>
                <a:tc>
                  <a:txBody>
                    <a:bodyPr/>
                    <a:lstStyle/>
                    <a:p>
                      <a:r>
                        <a:rPr lang="en-GB" dirty="0"/>
                        <a:t>1</a:t>
                      </a:r>
                    </a:p>
                  </a:txBody>
                  <a:tcPr>
                    <a:solidFill>
                      <a:srgbClr val="FF0000"/>
                    </a:solidFill>
                  </a:tcPr>
                </a:tc>
                <a:extLst>
                  <a:ext uri="{0D108BD9-81ED-4DB2-BD59-A6C34878D82A}">
                    <a16:rowId xmlns:a16="http://schemas.microsoft.com/office/drawing/2014/main" val="10002"/>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0</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r>
                        <a:rPr lang="en-GB" dirty="0"/>
                        <a:t>8</a:t>
                      </a:r>
                    </a:p>
                  </a:txBody>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418328" y="321297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5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Eventually the branch is resolved and it has been figured out that it has been predicted and we can start fetching from the correct instructions</a:t>
            </a:r>
          </a:p>
          <a:p>
            <a:r>
              <a:rPr lang="en-GB" sz="2400" dirty="0"/>
              <a:t>How to get rid of those that we have done wrong</a:t>
            </a:r>
          </a:p>
          <a:p>
            <a:pPr lvl="1"/>
            <a:r>
              <a:rPr lang="en-GB" sz="2000" dirty="0"/>
              <a:t>We mark the branch that it is a </a:t>
            </a:r>
            <a:r>
              <a:rPr lang="en-GB" sz="2000" dirty="0" err="1"/>
              <a:t>misprediction</a:t>
            </a:r>
            <a:endParaRPr lang="en-GB" sz="2000" dirty="0"/>
          </a:p>
          <a:p>
            <a:pPr lvl="1"/>
            <a:r>
              <a:rPr lang="en-GB" sz="2000" dirty="0"/>
              <a:t>At the point where the commit has reached, the registers contain exactly the values we need (</a:t>
            </a:r>
            <a:r>
              <a:rPr lang="en-GB" sz="2000" dirty="0" err="1"/>
              <a:t>i.e</a:t>
            </a:r>
            <a:r>
              <a:rPr lang="en-GB" sz="2000" dirty="0"/>
              <a:t> </a:t>
            </a:r>
            <a:r>
              <a:rPr lang="en-GB" sz="2000" dirty="0" err="1"/>
              <a:t>upto</a:t>
            </a:r>
            <a:r>
              <a:rPr lang="en-GB" sz="2000" dirty="0"/>
              <a:t> the point of the branch)</a:t>
            </a:r>
          </a:p>
          <a:p>
            <a:pPr lvl="1"/>
            <a:r>
              <a:rPr lang="en-GB" sz="2000" dirty="0"/>
              <a:t>All of the instructions prior to the branch have been committed which means that their updates have been reflected in the registers</a:t>
            </a:r>
          </a:p>
          <a:p>
            <a:pPr lvl="1"/>
            <a:r>
              <a:rPr lang="en-GB" sz="2000" dirty="0"/>
              <a:t>None of the instructions after the branch have updated the registers</a:t>
            </a:r>
          </a:p>
        </p:txBody>
      </p:sp>
    </p:spTree>
    <p:extLst>
      <p:ext uri="{BB962C8B-B14F-4D97-AF65-F5344CB8AC3E}">
        <p14:creationId xmlns:p14="http://schemas.microsoft.com/office/powerpoint/2010/main" val="275096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7632826"/>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552823"/>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solidFill>
                      <a:schemeClr val="tx2">
                        <a:lumMod val="40000"/>
                        <a:lumOff val="60000"/>
                      </a:schemeClr>
                    </a:solidFill>
                  </a:tcPr>
                </a:tc>
                <a:extLst>
                  <a:ext uri="{0D108BD9-81ED-4DB2-BD59-A6C34878D82A}">
                    <a16:rowId xmlns:a16="http://schemas.microsoft.com/office/drawing/2014/main" val="10001"/>
                  </a:ext>
                </a:extLst>
              </a:tr>
              <a:tr h="619269">
                <a:tc>
                  <a:txBody>
                    <a:bodyPr/>
                    <a:lstStyle/>
                    <a:p>
                      <a:r>
                        <a:rPr lang="en-GB" dirty="0">
                          <a:solidFill>
                            <a:srgbClr val="FF0000"/>
                          </a:solidFill>
                        </a:rPr>
                        <a:t>ROB3/</a:t>
                      </a:r>
                      <a:r>
                        <a:rPr lang="en-GB" dirty="0"/>
                        <a:t> ROB5</a:t>
                      </a:r>
                    </a:p>
                  </a:txBody>
                  <a:tcPr/>
                </a:tc>
                <a:extLst>
                  <a:ext uri="{0D108BD9-81ED-4DB2-BD59-A6C34878D82A}">
                    <a16:rowId xmlns:a16="http://schemas.microsoft.com/office/drawing/2014/main" val="10002"/>
                  </a:ext>
                </a:extLst>
              </a:tr>
              <a:tr h="619269">
                <a:tc>
                  <a:txBody>
                    <a:bodyPr/>
                    <a:lstStyle/>
                    <a:p>
                      <a:r>
                        <a:rPr lang="en-GB" dirty="0"/>
                        <a:t>ROB4</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8602355"/>
              </p:ext>
            </p:extLst>
          </p:nvPr>
        </p:nvGraphicFramePr>
        <p:xfrm>
          <a:off x="5220072" y="1628800"/>
          <a:ext cx="3528392" cy="4690808"/>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002"/>
                  </a:ext>
                </a:extLst>
              </a:tr>
              <a:tr h="586351">
                <a:tc>
                  <a:txBody>
                    <a:bodyPr/>
                    <a:lstStyle/>
                    <a:p>
                      <a:r>
                        <a:rPr lang="en-GB" dirty="0"/>
                        <a:t>Commit</a:t>
                      </a:r>
                    </a:p>
                  </a:txBody>
                  <a:tcPr/>
                </a:tc>
                <a:tc>
                  <a:txBody>
                    <a:bodyPr/>
                    <a:lstStyle/>
                    <a:p>
                      <a:endParaRPr lang="en-GB" dirty="0"/>
                    </a:p>
                  </a:txBody>
                  <a:tcPr/>
                </a:tc>
                <a:tc>
                  <a:txBody>
                    <a:bodyPr/>
                    <a:lstStyle/>
                    <a:p>
                      <a:r>
                        <a:rPr lang="en-GB" dirty="0"/>
                        <a:t>!</a:t>
                      </a:r>
                    </a:p>
                  </a:txBody>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r>
                        <a:rPr lang="en-GB" dirty="0"/>
                        <a:t>R2</a:t>
                      </a:r>
                    </a:p>
                  </a:txBody>
                  <a:tcPr/>
                </a:tc>
                <a:tc>
                  <a:txBody>
                    <a:bodyPr/>
                    <a:lstStyle/>
                    <a:p>
                      <a:r>
                        <a:rPr lang="en-GB" dirty="0"/>
                        <a:t>8</a:t>
                      </a:r>
                    </a:p>
                  </a:txBody>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r>
                        <a:rPr lang="en-GB" dirty="0"/>
                        <a:t>R3</a:t>
                      </a:r>
                    </a:p>
                  </a:txBody>
                  <a:tcPr/>
                </a:tc>
                <a:tc>
                  <a:txBody>
                    <a:bodyPr/>
                    <a:lstStyle/>
                    <a:p>
                      <a:r>
                        <a:rPr lang="en-GB" dirty="0"/>
                        <a:t>15</a:t>
                      </a:r>
                    </a:p>
                  </a:txBody>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r>
                        <a:rPr lang="en-GB" dirty="0"/>
                        <a:t>R2</a:t>
                      </a:r>
                    </a:p>
                  </a:txBody>
                  <a:tcPr/>
                </a:tc>
                <a:tc>
                  <a:txBody>
                    <a:bodyPr/>
                    <a:lstStyle/>
                    <a:p>
                      <a:r>
                        <a:rPr lang="en-GB" dirty="0"/>
                        <a:t>5</a:t>
                      </a:r>
                    </a:p>
                  </a:txBody>
                  <a:tcPr/>
                </a:tc>
                <a:tc>
                  <a:txBody>
                    <a:bodyPr/>
                    <a:lstStyle/>
                    <a:p>
                      <a:r>
                        <a:rPr lang="en-GB" dirty="0"/>
                        <a:t>1</a:t>
                      </a:r>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390600"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85974" y="609329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7198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Reversing : (1)empty the ROB </a:t>
            </a:r>
          </a:p>
          <a:p>
            <a:pPr lvl="1"/>
            <a:r>
              <a:rPr lang="en-GB" sz="2000" dirty="0"/>
              <a:t>After the branch is committed we make the ROB empty by simply putting the issue pointer in the same place</a:t>
            </a:r>
          </a:p>
          <a:p>
            <a:pPr lvl="2"/>
            <a:r>
              <a:rPr lang="en-GB" sz="1600" dirty="0" err="1"/>
              <a:t>Issune</a:t>
            </a:r>
            <a:r>
              <a:rPr lang="en-GB" sz="1600" dirty="0"/>
              <a:t> new instructions and ark them as undone</a:t>
            </a:r>
          </a:p>
          <a:p>
            <a:r>
              <a:rPr lang="en-GB" sz="2400" dirty="0"/>
              <a:t>(2): RAT contains the wrong values: Simply make the RAT to point to the register file</a:t>
            </a:r>
          </a:p>
          <a:p>
            <a:r>
              <a:rPr lang="en-GB" sz="2400" dirty="0"/>
              <a:t>Emptying out what ever is left in reservation stations and the ALU</a:t>
            </a:r>
          </a:p>
          <a:p>
            <a:pPr lvl="1"/>
            <a:r>
              <a:rPr lang="en-GB" sz="2000" dirty="0"/>
              <a:t>Basically free all the reservation station and stop ALU from broadcasting results in the future</a:t>
            </a:r>
          </a:p>
          <a:p>
            <a:endParaRPr lang="en-GB" sz="2400" dirty="0"/>
          </a:p>
        </p:txBody>
      </p:sp>
    </p:spTree>
    <p:extLst>
      <p:ext uri="{BB962C8B-B14F-4D97-AF65-F5344CB8AC3E}">
        <p14:creationId xmlns:p14="http://schemas.microsoft.com/office/powerpoint/2010/main" val="1566332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8640509"/>
              </p:ext>
            </p:extLst>
          </p:nvPr>
        </p:nvGraphicFramePr>
        <p:xfrm>
          <a:off x="457200" y="1600200"/>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100</a:t>
                      </a:r>
                    </a:p>
                  </a:txBody>
                  <a:tcPr/>
                </a:tc>
                <a:extLst>
                  <a:ext uri="{0D108BD9-81ED-4DB2-BD59-A6C34878D82A}">
                    <a16:rowId xmlns:a16="http://schemas.microsoft.com/office/drawing/2014/main" val="10001"/>
                  </a:ext>
                </a:extLst>
              </a:tr>
              <a:tr h="624989">
                <a:tc>
                  <a:txBody>
                    <a:bodyPr/>
                    <a:lstStyle/>
                    <a:p>
                      <a:endParaRPr lang="en-GB"/>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95468287"/>
              </p:ext>
            </p:extLst>
          </p:nvPr>
        </p:nvGraphicFramePr>
        <p:xfrm>
          <a:off x="3131840" y="1628800"/>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solidFill>
                      <a:schemeClr val="tx2">
                        <a:lumMod val="40000"/>
                        <a:lumOff val="60000"/>
                      </a:schemeClr>
                    </a:solidFill>
                  </a:tcPr>
                </a:tc>
                <a:extLst>
                  <a:ext uri="{0D108BD9-81ED-4DB2-BD59-A6C34878D82A}">
                    <a16:rowId xmlns:a16="http://schemas.microsoft.com/office/drawing/2014/main" val="10001"/>
                  </a:ext>
                </a:extLst>
              </a:tr>
              <a:tr h="619269">
                <a:tc>
                  <a:txBody>
                    <a:bodyPr/>
                    <a:lstStyle/>
                    <a:p>
                      <a:endParaRPr lang="en-GB" dirty="0"/>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8770798"/>
              </p:ext>
            </p:extLst>
          </p:nvPr>
        </p:nvGraphicFramePr>
        <p:xfrm>
          <a:off x="5220072" y="1628800"/>
          <a:ext cx="3528392" cy="5018857"/>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715882">
                  <a:extLst>
                    <a:ext uri="{9D8B030D-6E8A-4147-A177-3AD203B41FA5}">
                      <a16:colId xmlns:a16="http://schemas.microsoft.com/office/drawing/2014/main" val="20001"/>
                    </a:ext>
                  </a:extLst>
                </a:gridCol>
                <a:gridCol w="825993">
                  <a:extLst>
                    <a:ext uri="{9D8B030D-6E8A-4147-A177-3AD203B41FA5}">
                      <a16:colId xmlns:a16="http://schemas.microsoft.com/office/drawing/2014/main" val="20002"/>
                    </a:ext>
                  </a:extLst>
                </a:gridCol>
                <a:gridCol w="1050413">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1"/>
                  </a:ext>
                </a:extLst>
              </a:tr>
              <a:tr h="586351">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tc>
                  <a:txBody>
                    <a:bodyPr/>
                    <a:lstStyle/>
                    <a:p>
                      <a:endParaRPr lang="en-GB" dirty="0"/>
                    </a:p>
                  </a:txBody>
                  <a:tcPr>
                    <a:solidFill>
                      <a:schemeClr val="bg2">
                        <a:lumMod val="90000"/>
                      </a:schemeClr>
                    </a:solidFill>
                  </a:tcPr>
                </a:tc>
                <a:extLst>
                  <a:ext uri="{0D108BD9-81ED-4DB2-BD59-A6C34878D82A}">
                    <a16:rowId xmlns:a16="http://schemas.microsoft.com/office/drawing/2014/main" val="10002"/>
                  </a:ext>
                </a:extLst>
              </a:tr>
              <a:tr h="586351">
                <a:tc>
                  <a:txBody>
                    <a:bodyPr/>
                    <a:lstStyle/>
                    <a:p>
                      <a:r>
                        <a:rPr lang="en-GB" dirty="0"/>
                        <a:t>Commit</a:t>
                      </a:r>
                    </a:p>
                    <a:p>
                      <a:endParaRPr lang="en-GB" dirty="0"/>
                    </a:p>
                    <a:p>
                      <a:r>
                        <a:rPr lang="en-GB" dirty="0"/>
                        <a:t>Issue</a:t>
                      </a:r>
                    </a:p>
                  </a:txBody>
                  <a:tcPr/>
                </a:tc>
                <a:tc>
                  <a:txBody>
                    <a:bodyPr/>
                    <a:lstStyle/>
                    <a:p>
                      <a:endParaRPr lang="en-GB" dirty="0"/>
                    </a:p>
                  </a:txBody>
                  <a:tcPr/>
                </a:tc>
                <a:tc>
                  <a:txBody>
                    <a:bodyPr/>
                    <a:lstStyle/>
                    <a:p>
                      <a:r>
                        <a:rPr lang="en-GB" dirty="0"/>
                        <a:t>!</a:t>
                      </a:r>
                    </a:p>
                  </a:txBody>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6"/>
                  </a:ext>
                </a:extLst>
              </a:tr>
              <a:tr h="586351">
                <a:tc>
                  <a:txBody>
                    <a:bodyPr/>
                    <a:lstStyle/>
                    <a:p>
                      <a:r>
                        <a:rPr lang="en-GB" dirty="0"/>
                        <a:t>Issue</a:t>
                      </a:r>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8" name="Straight Arrow Connector 7"/>
          <p:cNvCxnSpPr/>
          <p:nvPr/>
        </p:nvCxnSpPr>
        <p:spPr>
          <a:xfrm>
            <a:off x="5390600" y="378904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372200" y="3501008"/>
            <a:ext cx="360040" cy="28803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390600" y="4221088"/>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67744" y="256490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67744" y="3140968"/>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67744" y="378904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43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rmAutofit/>
          </a:bodyPr>
          <a:lstStyle/>
          <a:p>
            <a:r>
              <a:rPr lang="en-GB" sz="2400" dirty="0"/>
              <a:t>In cycle 40 we have already executed the 3 instructions</a:t>
            </a:r>
            <a:r>
              <a:rPr lang="en-GB" sz="2400" dirty="0">
                <a:solidFill>
                  <a:srgbClr val="FF0000"/>
                </a:solidFill>
              </a:rPr>
              <a:t> (i.e. LD, MUL, SUB) </a:t>
            </a:r>
            <a:r>
              <a:rPr lang="en-GB" sz="2400" dirty="0"/>
              <a:t>following the divide and written their result.</a:t>
            </a:r>
          </a:p>
          <a:p>
            <a:endParaRPr lang="en-GB" sz="2400" dirty="0"/>
          </a:p>
          <a:p>
            <a:r>
              <a:rPr lang="en-GB" sz="2400" dirty="0"/>
              <a:t>If we go to the exception handler and come back the </a:t>
            </a:r>
            <a:r>
              <a:rPr lang="en-GB" sz="2400" dirty="0">
                <a:solidFill>
                  <a:srgbClr val="FF0000"/>
                </a:solidFill>
              </a:rPr>
              <a:t>DIV</a:t>
            </a:r>
            <a:r>
              <a:rPr lang="en-GB" sz="2400" dirty="0"/>
              <a:t> it will use the </a:t>
            </a:r>
            <a:r>
              <a:rPr lang="en-GB" sz="2400" dirty="0">
                <a:solidFill>
                  <a:srgbClr val="FF0000"/>
                </a:solidFill>
              </a:rPr>
              <a:t>F0</a:t>
            </a:r>
            <a:r>
              <a:rPr lang="en-GB" sz="2400" dirty="0"/>
              <a:t> produced by the </a:t>
            </a:r>
            <a:r>
              <a:rPr lang="en-GB" sz="2400" dirty="0">
                <a:solidFill>
                  <a:srgbClr val="FF0000"/>
                </a:solidFill>
              </a:rPr>
              <a:t>MUL.</a:t>
            </a:r>
          </a:p>
          <a:p>
            <a:pPr marL="0" indent="0">
              <a:buNone/>
            </a:pPr>
            <a:endParaRPr lang="en-GB" sz="2400" dirty="0">
              <a:solidFill>
                <a:srgbClr val="FF0000"/>
              </a:solidFill>
            </a:endParaRPr>
          </a:p>
          <a:p>
            <a:r>
              <a:rPr lang="en-GB" sz="2400" dirty="0"/>
              <a:t>Never going to get the correct result.</a:t>
            </a:r>
          </a:p>
          <a:p>
            <a:endParaRPr lang="en-GB" sz="2400" dirty="0"/>
          </a:p>
          <a:p>
            <a:r>
              <a:rPr lang="en-GB" sz="2400" dirty="0"/>
              <a:t>A major disadvantage of </a:t>
            </a:r>
            <a:r>
              <a:rPr lang="en-GB" sz="2400" dirty="0" err="1"/>
              <a:t>Tomasulo’s</a:t>
            </a:r>
            <a:r>
              <a:rPr lang="en-GB" sz="2400" dirty="0"/>
              <a:t> algorithm</a:t>
            </a:r>
          </a:p>
        </p:txBody>
      </p:sp>
    </p:spTree>
    <p:extLst>
      <p:ext uri="{BB962C8B-B14F-4D97-AF65-F5344CB8AC3E}">
        <p14:creationId xmlns:p14="http://schemas.microsoft.com/office/powerpoint/2010/main" val="1423917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It looks like these instruction have never been executed or issued</a:t>
            </a:r>
          </a:p>
          <a:p>
            <a:pPr lvl="1"/>
            <a:r>
              <a:rPr lang="en-GB" sz="2000" dirty="0"/>
              <a:t>We are able to undo the damage</a:t>
            </a:r>
          </a:p>
        </p:txBody>
      </p:sp>
    </p:spTree>
    <p:extLst>
      <p:ext uri="{BB962C8B-B14F-4D97-AF65-F5344CB8AC3E}">
        <p14:creationId xmlns:p14="http://schemas.microsoft.com/office/powerpoint/2010/main" val="1821388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 </a:t>
            </a:r>
            <a:r>
              <a:rPr lang="en-GB" dirty="0" err="1"/>
              <a:t>Misprediction</a:t>
            </a:r>
            <a:r>
              <a:rPr lang="en-GB" dirty="0"/>
              <a:t> Recovery</a:t>
            </a:r>
          </a:p>
        </p:txBody>
      </p:sp>
      <p:sp>
        <p:nvSpPr>
          <p:cNvPr id="3" name="Content Placeholder 2"/>
          <p:cNvSpPr>
            <a:spLocks noGrp="1"/>
          </p:cNvSpPr>
          <p:nvPr>
            <p:ph idx="1"/>
          </p:nvPr>
        </p:nvSpPr>
        <p:spPr/>
        <p:txBody>
          <a:bodyPr>
            <a:normAutofit/>
          </a:bodyPr>
          <a:lstStyle/>
          <a:p>
            <a:r>
              <a:rPr lang="en-GB" sz="2400" dirty="0"/>
              <a:t>RECOVERY</a:t>
            </a:r>
          </a:p>
          <a:p>
            <a:pPr lvl="1"/>
            <a:r>
              <a:rPr lang="en-GB" sz="2000" dirty="0"/>
              <a:t>ROB       </a:t>
            </a:r>
            <a:r>
              <a:rPr lang="en-GB" sz="2000" dirty="0">
                <a:sym typeface="Wingdings" pitchFamily="2" charset="2"/>
              </a:rPr>
              <a:t>      Empty</a:t>
            </a:r>
          </a:p>
          <a:p>
            <a:pPr lvl="1"/>
            <a:r>
              <a:rPr lang="en-GB" sz="2000" dirty="0">
                <a:sym typeface="Wingdings" pitchFamily="2" charset="2"/>
              </a:rPr>
              <a:t>RAT              REG</a:t>
            </a:r>
          </a:p>
          <a:p>
            <a:pPr lvl="1"/>
            <a:r>
              <a:rPr lang="en-GB" sz="2000" dirty="0">
                <a:sym typeface="Wingdings" pitchFamily="2" charset="2"/>
              </a:rPr>
              <a:t>RS, ALU  Empty</a:t>
            </a:r>
            <a:endParaRPr lang="en-GB" sz="2000" dirty="0"/>
          </a:p>
        </p:txBody>
      </p:sp>
    </p:spTree>
    <p:extLst>
      <p:ext uri="{BB962C8B-B14F-4D97-AF65-F5344CB8AC3E}">
        <p14:creationId xmlns:p14="http://schemas.microsoft.com/office/powerpoint/2010/main" val="24726071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a:t>
            </a:r>
          </a:p>
        </p:txBody>
      </p:sp>
      <p:sp>
        <p:nvSpPr>
          <p:cNvPr id="3" name="Content Placeholder 2"/>
          <p:cNvSpPr>
            <a:spLocks noGrp="1"/>
          </p:cNvSpPr>
          <p:nvPr>
            <p:ph idx="1"/>
          </p:nvPr>
        </p:nvSpPr>
        <p:spPr/>
        <p:txBody>
          <a:bodyPr/>
          <a:lstStyle/>
          <a:p>
            <a:endParaRPr lang="en-GB" dirty="0"/>
          </a:p>
          <a:p>
            <a:endParaRPr lang="en-GB" dirty="0"/>
          </a:p>
          <a:p>
            <a:endParaRPr lang="en-GB" dirty="0"/>
          </a:p>
          <a:p>
            <a:r>
              <a:rPr lang="en-GB" dirty="0"/>
              <a:t>Divide by ‘0’</a:t>
            </a:r>
          </a:p>
        </p:txBody>
      </p:sp>
      <p:graphicFrame>
        <p:nvGraphicFramePr>
          <p:cNvPr id="4" name="Table 3"/>
          <p:cNvGraphicFramePr>
            <a:graphicFrameLocks noGrp="1"/>
          </p:cNvGraphicFramePr>
          <p:nvPr>
            <p:extLst>
              <p:ext uri="{D42A27DB-BD31-4B8C-83A1-F6EECF244321}">
                <p14:modId xmlns:p14="http://schemas.microsoft.com/office/powerpoint/2010/main" val="2832308336"/>
              </p:ext>
            </p:extLst>
          </p:nvPr>
        </p:nvGraphicFramePr>
        <p:xfrm>
          <a:off x="971600" y="1916832"/>
          <a:ext cx="2592288" cy="108012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tblGrid>
              <a:tr h="540060">
                <a:tc>
                  <a:txBody>
                    <a:bodyPr/>
                    <a:lstStyle/>
                    <a:p>
                      <a:r>
                        <a:rPr lang="en-GB" sz="2400" b="0" dirty="0"/>
                        <a:t>DIV R0, R1,</a:t>
                      </a:r>
                      <a:r>
                        <a:rPr lang="en-GB" sz="2400" b="0" baseline="0" dirty="0"/>
                        <a:t> R2</a:t>
                      </a:r>
                      <a:endParaRPr lang="en-GB" sz="2400" b="0" dirty="0"/>
                    </a:p>
                  </a:txBody>
                  <a:tcPr/>
                </a:tc>
                <a:extLst>
                  <a:ext uri="{0D108BD9-81ED-4DB2-BD59-A6C34878D82A}">
                    <a16:rowId xmlns:a16="http://schemas.microsoft.com/office/drawing/2014/main" val="10000"/>
                  </a:ext>
                </a:extLst>
              </a:tr>
              <a:tr h="540060">
                <a:tc>
                  <a:txBody>
                    <a:bodyPr/>
                    <a:lstStyle/>
                    <a:p>
                      <a:r>
                        <a:rPr lang="en-GB" sz="2400" b="0" dirty="0"/>
                        <a:t>ADD R2, R5, R4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062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Page Fault for loads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786835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False Exceptions</a:t>
            </a:r>
          </a:p>
        </p:txBody>
      </p:sp>
      <p:sp>
        <p:nvSpPr>
          <p:cNvPr id="3" name="Content Placeholder 2"/>
          <p:cNvSpPr>
            <a:spLocks noGrp="1"/>
          </p:cNvSpPr>
          <p:nvPr>
            <p:ph idx="1"/>
          </p:nvPr>
        </p:nvSpPr>
        <p:spPr/>
        <p:txBody>
          <a:bodyPr/>
          <a:lstStyle/>
          <a:p>
            <a:endParaRPr lang="en-GB" dirty="0"/>
          </a:p>
          <a:p>
            <a:endParaRPr lang="en-GB" dirty="0"/>
          </a:p>
          <a:p>
            <a:endParaRPr lang="en-GB" dirty="0"/>
          </a:p>
          <a:p>
            <a:r>
              <a:rPr lang="en-GB" sz="2400" dirty="0"/>
              <a:t>The result is going to be marked as an exception</a:t>
            </a:r>
          </a:p>
          <a:p>
            <a:pPr lvl="1"/>
            <a:r>
              <a:rPr lang="en-GB" sz="2400" dirty="0"/>
              <a:t>Because we haven't committed anything yet we just cancel the instructions that generated the false exception</a:t>
            </a:r>
          </a:p>
        </p:txBody>
      </p:sp>
      <p:graphicFrame>
        <p:nvGraphicFramePr>
          <p:cNvPr id="4" name="Table 3"/>
          <p:cNvGraphicFramePr>
            <a:graphicFrameLocks noGrp="1"/>
          </p:cNvGraphicFramePr>
          <p:nvPr>
            <p:extLst>
              <p:ext uri="{D42A27DB-BD31-4B8C-83A1-F6EECF244321}">
                <p14:modId xmlns:p14="http://schemas.microsoft.com/office/powerpoint/2010/main" val="3815438101"/>
              </p:ext>
            </p:extLst>
          </p:nvPr>
        </p:nvGraphicFramePr>
        <p:xfrm>
          <a:off x="971600" y="1916832"/>
          <a:ext cx="2592288" cy="108012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tblGrid>
              <a:tr h="540060">
                <a:tc>
                  <a:txBody>
                    <a:bodyPr/>
                    <a:lstStyle/>
                    <a:p>
                      <a:r>
                        <a:rPr lang="en-GB" sz="2400" b="0" dirty="0"/>
                        <a:t>BEQ R1,</a:t>
                      </a:r>
                      <a:r>
                        <a:rPr lang="en-GB" sz="2400" b="0" baseline="0" dirty="0"/>
                        <a:t> R2, Label</a:t>
                      </a:r>
                      <a:endParaRPr lang="en-GB" sz="2400" b="0" dirty="0"/>
                    </a:p>
                  </a:txBody>
                  <a:tcPr/>
                </a:tc>
                <a:extLst>
                  <a:ext uri="{0D108BD9-81ED-4DB2-BD59-A6C34878D82A}">
                    <a16:rowId xmlns:a16="http://schemas.microsoft.com/office/drawing/2014/main" val="10000"/>
                  </a:ext>
                </a:extLst>
              </a:tr>
              <a:tr h="540060">
                <a:tc>
                  <a:txBody>
                    <a:bodyPr/>
                    <a:lstStyle/>
                    <a:p>
                      <a:r>
                        <a:rPr lang="en-GB" sz="2400" b="0" dirty="0"/>
                        <a:t>DIV R0, R0, R5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1405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sz="2400" dirty="0"/>
              <a:t>Delay the handling of the exceptions until the instruction that is triggering the exception commits</a:t>
            </a:r>
          </a:p>
        </p:txBody>
      </p:sp>
    </p:spTree>
    <p:extLst>
      <p:ext uri="{BB962C8B-B14F-4D97-AF65-F5344CB8AC3E}">
        <p14:creationId xmlns:p14="http://schemas.microsoft.com/office/powerpoint/2010/main" val="2034196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Insight</a:t>
            </a:r>
          </a:p>
        </p:txBody>
      </p:sp>
      <p:sp>
        <p:nvSpPr>
          <p:cNvPr id="3" name="Content Placeholder 2"/>
          <p:cNvSpPr>
            <a:spLocks noGrp="1"/>
          </p:cNvSpPr>
          <p:nvPr>
            <p:ph idx="1"/>
          </p:nvPr>
        </p:nvSpPr>
        <p:spPr/>
        <p:txBody>
          <a:bodyPr/>
          <a:lstStyle/>
          <a:p>
            <a:r>
              <a:rPr lang="en-GB" dirty="0"/>
              <a:t>ADD R1, R2, R3</a:t>
            </a:r>
          </a:p>
          <a:p>
            <a:r>
              <a:rPr lang="en-GB" dirty="0"/>
              <a:t>BNE R1, R3, label</a:t>
            </a:r>
          </a:p>
          <a:p>
            <a:r>
              <a:rPr lang="en-GB" dirty="0"/>
              <a:t>DIV R7, R8, R9</a:t>
            </a:r>
          </a:p>
          <a:p>
            <a:r>
              <a:rPr lang="en-GB" dirty="0"/>
              <a:t>………….</a:t>
            </a:r>
          </a:p>
          <a:p>
            <a:r>
              <a:rPr lang="en-GB" dirty="0"/>
              <a:t>………….</a:t>
            </a:r>
          </a:p>
          <a:p>
            <a:r>
              <a:rPr lang="en-GB" dirty="0"/>
              <a:t>Label: MUL R5, R6, R7</a:t>
            </a:r>
          </a:p>
        </p:txBody>
      </p:sp>
    </p:spTree>
    <p:extLst>
      <p:ext uri="{BB962C8B-B14F-4D97-AF65-F5344CB8AC3E}">
        <p14:creationId xmlns:p14="http://schemas.microsoft.com/office/powerpoint/2010/main" val="21507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a:t>What the programmer sees and what’s the real state of the processor</a:t>
            </a:r>
          </a:p>
          <a:p>
            <a:pPr marL="0" indent="0">
              <a:buNone/>
            </a:pPr>
            <a:endParaRPr lang="en-GB" dirty="0"/>
          </a:p>
        </p:txBody>
      </p:sp>
    </p:spTree>
    <p:extLst>
      <p:ext uri="{BB962C8B-B14F-4D97-AF65-F5344CB8AC3E}">
        <p14:creationId xmlns:p14="http://schemas.microsoft.com/office/powerpoint/2010/main" val="2782166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6966132"/>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endParaRPr lang="en-GB" dirty="0"/>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1750671"/>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solidFill>
                            <a:srgbClr val="FF0000"/>
                          </a:solidFill>
                        </a:rPr>
                        <a:t>**</a:t>
                      </a:r>
                      <a:r>
                        <a:rPr lang="en-GB" dirty="0"/>
                        <a:t>ROB5 (R2)</a:t>
                      </a:r>
                    </a:p>
                  </a:txBody>
                  <a:tcPr/>
                </a:tc>
                <a:extLst>
                  <a:ext uri="{0D108BD9-81ED-4DB2-BD59-A6C34878D82A}">
                    <a16:rowId xmlns:a16="http://schemas.microsoft.com/office/drawing/2014/main" val="10002"/>
                  </a:ext>
                </a:extLst>
              </a:tr>
              <a:tr h="619269">
                <a:tc>
                  <a:txBody>
                    <a:bodyPr/>
                    <a:lstStyle/>
                    <a:p>
                      <a:r>
                        <a:rPr lang="en-GB" dirty="0">
                          <a:solidFill>
                            <a:srgbClr val="00B050"/>
                          </a:solidFill>
                        </a:rPr>
                        <a:t>**</a:t>
                      </a:r>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30049814"/>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solidFill>
                            <a:srgbClr val="FF0000"/>
                          </a:solidFill>
                        </a:rPr>
                        <a:t>*</a:t>
                      </a:r>
                      <a:r>
                        <a:rPr lang="en-GB" dirty="0"/>
                        <a:t>ROB1</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R2+R3</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3" name="Rectangular Callout 2"/>
          <p:cNvSpPr/>
          <p:nvPr/>
        </p:nvSpPr>
        <p:spPr>
          <a:xfrm>
            <a:off x="2771800" y="5534532"/>
            <a:ext cx="3600400" cy="1296144"/>
          </a:xfrm>
          <a:prstGeom prst="wedgeRectCallout">
            <a:avLst>
              <a:gd name="adj1" fmla="val -107676"/>
              <a:gd name="adj2" fmla="val -2751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Let us suppose that all of these instructions have finished and put their results in the ROB and now its time to commit them (</a:t>
            </a:r>
            <a:r>
              <a:rPr lang="en-GB" dirty="0">
                <a:solidFill>
                  <a:srgbClr val="FF0000"/>
                </a:solidFill>
              </a:rPr>
              <a:t>*</a:t>
            </a:r>
            <a:r>
              <a:rPr lang="en-GB" dirty="0"/>
              <a:t> is the next instruction to be committed) </a:t>
            </a:r>
          </a:p>
        </p:txBody>
      </p:sp>
      <p:sp>
        <p:nvSpPr>
          <p:cNvPr id="7" name="Rectangular Callout 6"/>
          <p:cNvSpPr/>
          <p:nvPr/>
        </p:nvSpPr>
        <p:spPr>
          <a:xfrm>
            <a:off x="4788024" y="1052736"/>
            <a:ext cx="1944216" cy="72008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 allocation table</a:t>
            </a:r>
          </a:p>
        </p:txBody>
      </p:sp>
      <p:sp>
        <p:nvSpPr>
          <p:cNvPr id="8" name="Rectangular Callout 7"/>
          <p:cNvSpPr/>
          <p:nvPr/>
        </p:nvSpPr>
        <p:spPr>
          <a:xfrm>
            <a:off x="7020272" y="1052736"/>
            <a:ext cx="1944216" cy="72008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Register File</a:t>
            </a:r>
          </a:p>
        </p:txBody>
      </p:sp>
      <p:sp>
        <p:nvSpPr>
          <p:cNvPr id="9" name="Rectangular Callout 8"/>
          <p:cNvSpPr/>
          <p:nvPr/>
        </p:nvSpPr>
        <p:spPr>
          <a:xfrm>
            <a:off x="6228184" y="5534532"/>
            <a:ext cx="2520280" cy="846796"/>
          </a:xfrm>
          <a:prstGeom prst="wedgeRectCallout">
            <a:avLst>
              <a:gd name="adj1" fmla="val -53018"/>
              <a:gd name="adj2" fmla="val -3646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a:t>
            </a:r>
            <a:r>
              <a:rPr lang="en-GB" dirty="0"/>
              <a:t>This entry (ROB4) is the latest on to write to R1</a:t>
            </a:r>
          </a:p>
        </p:txBody>
      </p:sp>
    </p:spTree>
    <p:extLst>
      <p:ext uri="{BB962C8B-B14F-4D97-AF65-F5344CB8AC3E}">
        <p14:creationId xmlns:p14="http://schemas.microsoft.com/office/powerpoint/2010/main" val="380519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sp>
        <p:nvSpPr>
          <p:cNvPr id="3" name="Content Placeholder 2"/>
          <p:cNvSpPr>
            <a:spLocks noGrp="1"/>
          </p:cNvSpPr>
          <p:nvPr>
            <p:ph idx="1"/>
          </p:nvPr>
        </p:nvSpPr>
        <p:spPr/>
        <p:txBody>
          <a:bodyPr/>
          <a:lstStyle/>
          <a:p>
            <a:r>
              <a:rPr lang="en-GB" dirty="0">
                <a:solidFill>
                  <a:srgbClr val="FF0000"/>
                </a:solidFill>
              </a:rPr>
              <a:t>-- </a:t>
            </a:r>
            <a:r>
              <a:rPr lang="en-GB" dirty="0"/>
              <a:t>originally it was pointing to the REG then made to point to the ROB1, then to ROB3 and then finally to ROB4</a:t>
            </a:r>
          </a:p>
          <a:p>
            <a:r>
              <a:rPr lang="en-GB" dirty="0">
                <a:solidFill>
                  <a:srgbClr val="FF0000"/>
                </a:solidFill>
              </a:rPr>
              <a:t>** </a:t>
            </a:r>
            <a:r>
              <a:rPr lang="en-GB" dirty="0"/>
              <a:t>the latest rename to R2</a:t>
            </a:r>
          </a:p>
          <a:p>
            <a:r>
              <a:rPr lang="en-GB" dirty="0">
                <a:solidFill>
                  <a:srgbClr val="00B050"/>
                </a:solidFill>
              </a:rPr>
              <a:t>** </a:t>
            </a:r>
            <a:r>
              <a:rPr lang="en-GB" dirty="0"/>
              <a:t>the latest rename to R3</a:t>
            </a:r>
          </a:p>
          <a:p>
            <a:endParaRPr lang="en-GB" dirty="0">
              <a:solidFill>
                <a:srgbClr val="FF0000"/>
              </a:solidFill>
            </a:endParaRPr>
          </a:p>
        </p:txBody>
      </p:sp>
    </p:spTree>
    <p:extLst>
      <p:ext uri="{BB962C8B-B14F-4D97-AF65-F5344CB8AC3E}">
        <p14:creationId xmlns:p14="http://schemas.microsoft.com/office/powerpoint/2010/main" val="271983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Branch </a:t>
            </a:r>
            <a:r>
              <a:rPr lang="en-GB" dirty="0" err="1"/>
              <a:t>Misprediction</a:t>
            </a:r>
            <a:r>
              <a:rPr lang="en-GB" dirty="0"/>
              <a:t> in </a:t>
            </a:r>
            <a:r>
              <a:rPr lang="en-GB" dirty="0" err="1"/>
              <a:t>OoO</a:t>
            </a:r>
            <a:r>
              <a:rPr lang="en-GB" dirty="0"/>
              <a:t> Execution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8018666"/>
              </p:ext>
            </p:extLst>
          </p:nvPr>
        </p:nvGraphicFramePr>
        <p:xfrm>
          <a:off x="457200" y="1600201"/>
          <a:ext cx="5698976" cy="2044824"/>
        </p:xfrm>
        <a:graphic>
          <a:graphicData uri="http://schemas.openxmlformats.org/drawingml/2006/table">
            <a:tbl>
              <a:tblPr firstRow="1" bandRow="1">
                <a:tableStyleId>{5C22544A-7EE6-4342-B048-85BDC9FD1C3A}</a:tableStyleId>
              </a:tblPr>
              <a:tblGrid>
                <a:gridCol w="5698976">
                  <a:extLst>
                    <a:ext uri="{9D8B030D-6E8A-4147-A177-3AD203B41FA5}">
                      <a16:colId xmlns:a16="http://schemas.microsoft.com/office/drawing/2014/main" val="20000"/>
                    </a:ext>
                  </a:extLst>
                </a:gridCol>
              </a:tblGrid>
              <a:tr h="681608">
                <a:tc>
                  <a:txBody>
                    <a:bodyPr/>
                    <a:lstStyle/>
                    <a:p>
                      <a:r>
                        <a:rPr lang="en-GB" b="0" dirty="0"/>
                        <a:t>DIV R1, R3, R4</a:t>
                      </a:r>
                    </a:p>
                  </a:txBody>
                  <a:tcPr/>
                </a:tc>
                <a:extLst>
                  <a:ext uri="{0D108BD9-81ED-4DB2-BD59-A6C34878D82A}">
                    <a16:rowId xmlns:a16="http://schemas.microsoft.com/office/drawing/2014/main" val="10000"/>
                  </a:ext>
                </a:extLst>
              </a:tr>
              <a:tr h="681608">
                <a:tc>
                  <a:txBody>
                    <a:bodyPr/>
                    <a:lstStyle/>
                    <a:p>
                      <a:r>
                        <a:rPr lang="en-GB" b="0" dirty="0"/>
                        <a:t>BEQ R1, R2, LABEL</a:t>
                      </a:r>
                    </a:p>
                  </a:txBody>
                  <a:tcPr/>
                </a:tc>
                <a:extLst>
                  <a:ext uri="{0D108BD9-81ED-4DB2-BD59-A6C34878D82A}">
                    <a16:rowId xmlns:a16="http://schemas.microsoft.com/office/drawing/2014/main" val="10001"/>
                  </a:ext>
                </a:extLst>
              </a:tr>
              <a:tr h="681608">
                <a:tc>
                  <a:txBody>
                    <a:bodyPr/>
                    <a:lstStyle/>
                    <a:p>
                      <a:r>
                        <a:rPr lang="en-GB" b="0" dirty="0"/>
                        <a:t>ADD R3, R4,R5</a:t>
                      </a:r>
                    </a:p>
                  </a:txBody>
                  <a:tcPr/>
                </a:tc>
                <a:extLst>
                  <a:ext uri="{0D108BD9-81ED-4DB2-BD59-A6C34878D82A}">
                    <a16:rowId xmlns:a16="http://schemas.microsoft.com/office/drawing/2014/main" val="10002"/>
                  </a:ext>
                </a:extLst>
              </a:tr>
            </a:tbl>
          </a:graphicData>
        </a:graphic>
      </p:graphicFrame>
      <p:sp>
        <p:nvSpPr>
          <p:cNvPr id="5" name="Rectangular Callout 4"/>
          <p:cNvSpPr/>
          <p:nvPr/>
        </p:nvSpPr>
        <p:spPr>
          <a:xfrm>
            <a:off x="4283968" y="3645024"/>
            <a:ext cx="3528392" cy="1656184"/>
          </a:xfrm>
          <a:prstGeom prst="wedgeRectCallout">
            <a:avLst>
              <a:gd name="adj1" fmla="val -92728"/>
              <a:gd name="adj2" fmla="val -110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branch can be predicted, but it takes a very long time to realize it is </a:t>
            </a:r>
            <a:r>
              <a:rPr lang="en-GB" dirty="0" err="1"/>
              <a:t>mispredicted</a:t>
            </a:r>
            <a:endParaRPr lang="en-GB" dirty="0"/>
          </a:p>
        </p:txBody>
      </p:sp>
    </p:spTree>
    <p:extLst>
      <p:ext uri="{BB962C8B-B14F-4D97-AF65-F5344CB8AC3E}">
        <p14:creationId xmlns:p14="http://schemas.microsoft.com/office/powerpoint/2010/main" val="2931338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400" dirty="0"/>
              <a:t>Now we will commit in the correct order (in order of program execution)</a:t>
            </a:r>
          </a:p>
          <a:p>
            <a:pPr marL="0" indent="0">
              <a:buNone/>
            </a:pPr>
            <a:endParaRPr lang="en-GB" sz="2400" dirty="0"/>
          </a:p>
          <a:p>
            <a:r>
              <a:rPr lang="en-GB" sz="2400" dirty="0"/>
              <a:t>Each time we are going to commit an instruction we will deposit its result in the registers no matter what the RAT really says.</a:t>
            </a:r>
          </a:p>
          <a:p>
            <a:endParaRPr lang="en-GB" sz="2400" dirty="0"/>
          </a:p>
          <a:p>
            <a:r>
              <a:rPr lang="en-GB" sz="2400" dirty="0"/>
              <a:t>However we are going to check whether we are the latest rename and if we are not we are not going to change the RAT</a:t>
            </a:r>
          </a:p>
          <a:p>
            <a:pPr lvl="1"/>
            <a:r>
              <a:rPr lang="en-GB" sz="2000" dirty="0"/>
              <a:t>But if we are then we are going to change the RAT</a:t>
            </a:r>
          </a:p>
        </p:txBody>
      </p:sp>
    </p:spTree>
    <p:extLst>
      <p:ext uri="{BB962C8B-B14F-4D97-AF65-F5344CB8AC3E}">
        <p14:creationId xmlns:p14="http://schemas.microsoft.com/office/powerpoint/2010/main" val="3919933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2908838"/>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solidFill>
                            <a:srgbClr val="FF0000"/>
                          </a:solidFill>
                        </a:rPr>
                        <a:t>*</a:t>
                      </a:r>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49793264"/>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49156621"/>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ROB1</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R2+R3</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10" name="Rectangular Callout 9"/>
          <p:cNvSpPr/>
          <p:nvPr/>
        </p:nvSpPr>
        <p:spPr>
          <a:xfrm>
            <a:off x="1331640" y="5445224"/>
            <a:ext cx="3960440" cy="864096"/>
          </a:xfrm>
          <a:prstGeom prst="wedgeRectCallout">
            <a:avLst>
              <a:gd name="adj1" fmla="val 46198"/>
              <a:gd name="adj2" fmla="val -358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 though the naming in RAT says that this</a:t>
            </a:r>
            <a:r>
              <a:rPr lang="en-GB" dirty="0">
                <a:solidFill>
                  <a:srgbClr val="FF0000"/>
                </a:solidFill>
              </a:rPr>
              <a:t>*</a:t>
            </a:r>
            <a:r>
              <a:rPr lang="en-GB" dirty="0"/>
              <a:t> is not the latest value for the register</a:t>
            </a:r>
          </a:p>
        </p:txBody>
      </p:sp>
    </p:spTree>
    <p:extLst>
      <p:ext uri="{BB962C8B-B14F-4D97-AF65-F5344CB8AC3E}">
        <p14:creationId xmlns:p14="http://schemas.microsoft.com/office/powerpoint/2010/main" val="9482535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2405893"/>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solidFill>
                            <a:srgbClr val="FF0000"/>
                          </a:solidFill>
                        </a:rPr>
                        <a:t>*</a:t>
                      </a:r>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1645366"/>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22336077"/>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r>
                        <a:rPr lang="en-GB" dirty="0"/>
                        <a:t>ROB1</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R2+R3</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10" name="Rectangular Callout 9"/>
          <p:cNvSpPr/>
          <p:nvPr/>
        </p:nvSpPr>
        <p:spPr>
          <a:xfrm>
            <a:off x="1331640" y="5445224"/>
            <a:ext cx="3960440" cy="864096"/>
          </a:xfrm>
          <a:prstGeom prst="wedgeRectCallout">
            <a:avLst>
              <a:gd name="adj1" fmla="val 46198"/>
              <a:gd name="adj2" fmla="val -358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 though the naming in RAT says that this</a:t>
            </a:r>
            <a:r>
              <a:rPr lang="en-GB" dirty="0">
                <a:solidFill>
                  <a:srgbClr val="FF0000"/>
                </a:solidFill>
              </a:rPr>
              <a:t>*</a:t>
            </a:r>
            <a:r>
              <a:rPr lang="en-GB" dirty="0"/>
              <a:t> is not the latest value for the register</a:t>
            </a:r>
          </a:p>
        </p:txBody>
      </p:sp>
    </p:spTree>
    <p:extLst>
      <p:ext uri="{BB962C8B-B14F-4D97-AF65-F5344CB8AC3E}">
        <p14:creationId xmlns:p14="http://schemas.microsoft.com/office/powerpoint/2010/main" val="382277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33894977"/>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endParaRPr lang="en-GB" dirty="0"/>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6863281"/>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85238426"/>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30629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2489726"/>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76977537"/>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r>
                        <a:rPr lang="en-GB" dirty="0"/>
                        <a:t>ROB2    (R3)</a:t>
                      </a:r>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4376341"/>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r>
                        <a:rPr lang="en-GB" dirty="0"/>
                        <a:t>ROB2</a:t>
                      </a:r>
                    </a:p>
                  </a:txBody>
                  <a:tcPr>
                    <a:solidFill>
                      <a:schemeClr val="tx2">
                        <a:lumMod val="20000"/>
                        <a:lumOff val="80000"/>
                      </a:schemeClr>
                    </a:solidFill>
                  </a:tcPr>
                </a:tc>
                <a:tc>
                  <a:txBody>
                    <a:bodyPr/>
                    <a:lstStyle/>
                    <a:p>
                      <a:r>
                        <a:rPr lang="en-GB" dirty="0"/>
                        <a:t>R3</a:t>
                      </a:r>
                    </a:p>
                  </a:txBody>
                  <a:tcPr>
                    <a:solidFill>
                      <a:schemeClr val="tx2">
                        <a:lumMod val="20000"/>
                        <a:lumOff val="80000"/>
                      </a:schemeClr>
                    </a:solidFill>
                  </a:tcPr>
                </a:tc>
                <a:tc>
                  <a:txBody>
                    <a:bodyPr/>
                    <a:lstStyle/>
                    <a:p>
                      <a:r>
                        <a:rPr lang="en-GB" dirty="0"/>
                        <a:t>R5+R6</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sp>
        <p:nvSpPr>
          <p:cNvPr id="3" name="Rectangular Callout 2"/>
          <p:cNvSpPr/>
          <p:nvPr/>
        </p:nvSpPr>
        <p:spPr>
          <a:xfrm>
            <a:off x="1115616" y="5229201"/>
            <a:ext cx="3744416" cy="1628800"/>
          </a:xfrm>
          <a:prstGeom prst="wedgeRectCallout">
            <a:avLst>
              <a:gd name="adj1" fmla="val 67724"/>
              <a:gd name="adj2" fmla="val -125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 we are the latest rename for this value we are going to make the RAT point to REG file. If we do not do it, because we are freeing the ROB2, the RAT would be pointing to an empty location</a:t>
            </a:r>
          </a:p>
        </p:txBody>
      </p:sp>
    </p:spTree>
    <p:extLst>
      <p:ext uri="{BB962C8B-B14F-4D97-AF65-F5344CB8AC3E}">
        <p14:creationId xmlns:p14="http://schemas.microsoft.com/office/powerpoint/2010/main" val="2621381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470985"/>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dirty="0"/>
                        <a:t>R2+R3</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32432"/>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08625799"/>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tangular Callout 8"/>
          <p:cNvSpPr/>
          <p:nvPr/>
        </p:nvSpPr>
        <p:spPr>
          <a:xfrm>
            <a:off x="3275856" y="5301208"/>
            <a:ext cx="3600400" cy="1368152"/>
          </a:xfrm>
          <a:prstGeom prst="wedgeRectCallout">
            <a:avLst>
              <a:gd name="adj1" fmla="val 28662"/>
              <a:gd name="adj2" fmla="val -1435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So basically now if any instruction wants to access R3, it actually needs to get the value from the register file and not the ROB</a:t>
            </a:r>
          </a:p>
        </p:txBody>
      </p:sp>
      <p:sp>
        <p:nvSpPr>
          <p:cNvPr id="10" name="Rectangular Callout 9"/>
          <p:cNvSpPr/>
          <p:nvPr/>
        </p:nvSpPr>
        <p:spPr>
          <a:xfrm>
            <a:off x="1979712" y="1052736"/>
            <a:ext cx="4176464" cy="504056"/>
          </a:xfrm>
          <a:prstGeom prst="wedgeRectCallout">
            <a:avLst>
              <a:gd name="adj1" fmla="val -46612"/>
              <a:gd name="adj2" fmla="val 40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After we have committed we can just free this ROB entry</a:t>
            </a:r>
          </a:p>
        </p:txBody>
      </p:sp>
    </p:spTree>
    <p:extLst>
      <p:ext uri="{BB962C8B-B14F-4D97-AF65-F5344CB8AC3E}">
        <p14:creationId xmlns:p14="http://schemas.microsoft.com/office/powerpoint/2010/main" val="2028174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7177237"/>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a:t>
                      </a:r>
                      <a:r>
                        <a:rPr lang="en-GB" strike="noStrike" dirty="0"/>
                        <a:t>ROB1+R7</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02622701"/>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1962324"/>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r>
                        <a:rPr lang="en-GB" dirty="0"/>
                        <a:t>ROB3</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ROB1+R7</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53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6457101"/>
              </p:ext>
            </p:extLst>
          </p:nvPr>
        </p:nvGraphicFramePr>
        <p:xfrm>
          <a:off x="6804248" y="1844824"/>
          <a:ext cx="1738536" cy="3124945"/>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a:t>
                      </a:r>
                      <a:r>
                        <a:rPr lang="en-GB" strike="noStrike" dirty="0"/>
                        <a:t>ROB1+R7</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5438197"/>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14057703"/>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236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Why do we do this????</a:t>
            </a:r>
          </a:p>
        </p:txBody>
      </p:sp>
    </p:spTree>
    <p:extLst>
      <p:ext uri="{BB962C8B-B14F-4D97-AF65-F5344CB8AC3E}">
        <p14:creationId xmlns:p14="http://schemas.microsoft.com/office/powerpoint/2010/main" val="1553767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6231296"/>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07221313"/>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r>
                        <a:rPr lang="en-GB" dirty="0"/>
                        <a:t>ROB4 (R1)</a:t>
                      </a:r>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09762306"/>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r>
                        <a:rPr lang="en-GB" dirty="0"/>
                        <a:t>ROB4</a:t>
                      </a:r>
                    </a:p>
                  </a:txBody>
                  <a:tcPr>
                    <a:solidFill>
                      <a:schemeClr val="tx2">
                        <a:lumMod val="20000"/>
                        <a:lumOff val="80000"/>
                      </a:schemeClr>
                    </a:solidFill>
                  </a:tcPr>
                </a:tc>
                <a:tc>
                  <a:txBody>
                    <a:bodyPr/>
                    <a:lstStyle/>
                    <a:p>
                      <a:r>
                        <a:rPr lang="en-GB" dirty="0"/>
                        <a:t>R1</a:t>
                      </a:r>
                    </a:p>
                  </a:txBody>
                  <a:tcPr>
                    <a:solidFill>
                      <a:schemeClr val="tx2">
                        <a:lumMod val="20000"/>
                        <a:lumOff val="80000"/>
                      </a:schemeClr>
                    </a:solidFill>
                  </a:tcPr>
                </a:tc>
                <a:tc>
                  <a:txBody>
                    <a:bodyPr/>
                    <a:lstStyle/>
                    <a:p>
                      <a:r>
                        <a:rPr lang="en-GB" dirty="0"/>
                        <a:t>R4+R8</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73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Autofit/>
          </a:bodyPr>
          <a:lstStyle/>
          <a:p>
            <a:r>
              <a:rPr lang="en-GB" sz="2400" dirty="0"/>
              <a:t>Let’s suppose we have made a prediction </a:t>
            </a:r>
            <a:r>
              <a:rPr lang="en-GB" sz="2400" dirty="0">
                <a:solidFill>
                  <a:srgbClr val="92D050"/>
                </a:solidFill>
              </a:rPr>
              <a:t>(i.e. not taken) </a:t>
            </a:r>
            <a:r>
              <a:rPr lang="en-GB" sz="2400" dirty="0"/>
              <a:t>and fetched the </a:t>
            </a:r>
            <a:r>
              <a:rPr lang="en-GB" sz="2400" dirty="0">
                <a:solidFill>
                  <a:srgbClr val="FF0000"/>
                </a:solidFill>
              </a:rPr>
              <a:t>ADD</a:t>
            </a:r>
            <a:r>
              <a:rPr lang="en-GB" sz="2400" dirty="0"/>
              <a:t> instruction, executed it and written the result </a:t>
            </a:r>
            <a:r>
              <a:rPr lang="en-GB" sz="2400" dirty="0">
                <a:solidFill>
                  <a:srgbClr val="FF0000"/>
                </a:solidFill>
              </a:rPr>
              <a:t>R3</a:t>
            </a:r>
          </a:p>
          <a:p>
            <a:pPr marL="0" indent="0">
              <a:buNone/>
            </a:pPr>
            <a:endParaRPr lang="en-GB" sz="2400" dirty="0"/>
          </a:p>
          <a:p>
            <a:r>
              <a:rPr lang="en-GB" sz="2400" dirty="0"/>
              <a:t>After 40 cycles or so we realize that it was a </a:t>
            </a:r>
            <a:r>
              <a:rPr lang="en-GB" sz="2400" dirty="0" err="1">
                <a:solidFill>
                  <a:srgbClr val="FF0000"/>
                </a:solidFill>
              </a:rPr>
              <a:t>misprediction</a:t>
            </a:r>
            <a:endParaRPr lang="en-GB" sz="2400" dirty="0">
              <a:solidFill>
                <a:srgbClr val="FF0000"/>
              </a:solidFill>
            </a:endParaRPr>
          </a:p>
          <a:p>
            <a:endParaRPr lang="en-GB" sz="2400" dirty="0"/>
          </a:p>
          <a:p>
            <a:r>
              <a:rPr lang="en-GB" sz="2400" dirty="0"/>
              <a:t>The ideal behaviour would be that we have never executed the </a:t>
            </a:r>
            <a:r>
              <a:rPr lang="en-GB" sz="2400" dirty="0">
                <a:solidFill>
                  <a:srgbClr val="FF0000"/>
                </a:solidFill>
              </a:rPr>
              <a:t>ADD</a:t>
            </a:r>
            <a:r>
              <a:rPr lang="en-GB" sz="2400" dirty="0"/>
              <a:t> instruction and instead start fetching  instructions from the </a:t>
            </a:r>
            <a:r>
              <a:rPr lang="en-GB" sz="2400" dirty="0">
                <a:solidFill>
                  <a:srgbClr val="FF0000"/>
                </a:solidFill>
              </a:rPr>
              <a:t>label</a:t>
            </a:r>
            <a:r>
              <a:rPr lang="en-GB" sz="2400" dirty="0"/>
              <a:t> the branch is pointing to</a:t>
            </a:r>
          </a:p>
          <a:p>
            <a:pPr marL="0" indent="0">
              <a:buNone/>
            </a:pPr>
            <a:endParaRPr lang="en-GB" sz="2400" dirty="0"/>
          </a:p>
          <a:p>
            <a:r>
              <a:rPr lang="en-GB" sz="2400" dirty="0"/>
              <a:t>Impossible because </a:t>
            </a:r>
            <a:r>
              <a:rPr lang="en-GB" sz="2400" dirty="0">
                <a:solidFill>
                  <a:srgbClr val="FF0000"/>
                </a:solidFill>
              </a:rPr>
              <a:t>R3 </a:t>
            </a:r>
            <a:r>
              <a:rPr lang="en-GB" sz="2400" dirty="0"/>
              <a:t>by that time has already been </a:t>
            </a:r>
            <a:r>
              <a:rPr lang="en-GB" sz="2400" dirty="0">
                <a:solidFill>
                  <a:srgbClr val="FF0000"/>
                </a:solidFill>
              </a:rPr>
              <a:t>updated</a:t>
            </a:r>
          </a:p>
          <a:p>
            <a:pPr marL="0" indent="0">
              <a:buNone/>
            </a:pPr>
            <a:r>
              <a:rPr lang="en-GB" sz="2400" dirty="0"/>
              <a:t> </a:t>
            </a:r>
          </a:p>
        </p:txBody>
      </p:sp>
    </p:spTree>
    <p:extLst>
      <p:ext uri="{BB962C8B-B14F-4D97-AF65-F5344CB8AC3E}">
        <p14:creationId xmlns:p14="http://schemas.microsoft.com/office/powerpoint/2010/main" val="16527652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336252"/>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endParaRPr lang="en-GB" dirty="0"/>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2594954"/>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40226752"/>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292494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4531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9685039"/>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r>
                        <a:rPr lang="en-GB" dirty="0"/>
                        <a:t>R9+ROB2</a:t>
                      </a:r>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70996730"/>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tc>
                <a:extLst>
                  <a:ext uri="{0D108BD9-81ED-4DB2-BD59-A6C34878D82A}">
                    <a16:rowId xmlns:a16="http://schemas.microsoft.com/office/drawing/2014/main" val="10001"/>
                  </a:ext>
                </a:extLst>
              </a:tr>
              <a:tr h="619269">
                <a:tc>
                  <a:txBody>
                    <a:bodyPr/>
                    <a:lstStyle/>
                    <a:p>
                      <a:r>
                        <a:rPr lang="en-GB" dirty="0"/>
                        <a:t>ROB5 (R2)</a:t>
                      </a:r>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84291262"/>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4"/>
                  </a:ext>
                </a:extLst>
              </a:tr>
              <a:tr h="586351">
                <a:tc>
                  <a:txBody>
                    <a:bodyPr/>
                    <a:lstStyle/>
                    <a:p>
                      <a:r>
                        <a:rPr lang="en-GB" dirty="0"/>
                        <a:t>ROB5</a:t>
                      </a:r>
                    </a:p>
                  </a:txBody>
                  <a:tcPr>
                    <a:solidFill>
                      <a:schemeClr val="tx2">
                        <a:lumMod val="20000"/>
                        <a:lumOff val="80000"/>
                      </a:schemeClr>
                    </a:solidFill>
                  </a:tcPr>
                </a:tc>
                <a:tc>
                  <a:txBody>
                    <a:bodyPr/>
                    <a:lstStyle/>
                    <a:p>
                      <a:r>
                        <a:rPr lang="en-GB" dirty="0"/>
                        <a:t>R2</a:t>
                      </a:r>
                    </a:p>
                  </a:txBody>
                  <a:tcPr>
                    <a:solidFill>
                      <a:schemeClr val="tx2">
                        <a:lumMod val="20000"/>
                        <a:lumOff val="80000"/>
                      </a:schemeClr>
                    </a:solidFill>
                  </a:tcPr>
                </a:tc>
                <a:tc>
                  <a:txBody>
                    <a:bodyPr/>
                    <a:lstStyle/>
                    <a:p>
                      <a:r>
                        <a:rPr lang="en-GB" dirty="0"/>
                        <a:t>R9+ROB2</a:t>
                      </a:r>
                    </a:p>
                  </a:txBody>
                  <a:tcPr>
                    <a:solidFill>
                      <a:schemeClr val="tx2">
                        <a:lumMod val="20000"/>
                        <a:lumOff val="80000"/>
                      </a:schemeClr>
                    </a:solidFill>
                  </a:tcPr>
                </a:tc>
                <a:tc>
                  <a:txBody>
                    <a:bodyPr/>
                    <a:lstStyle/>
                    <a:p>
                      <a:r>
                        <a:rPr lang="en-GB" dirty="0"/>
                        <a:t>1</a:t>
                      </a:r>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292494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5711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RAT update on Commit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185561"/>
              </p:ext>
            </p:extLst>
          </p:nvPr>
        </p:nvGraphicFramePr>
        <p:xfrm>
          <a:off x="6804248" y="1844824"/>
          <a:ext cx="1738536" cy="314003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tblGrid>
              <a:tr h="624989">
                <a:tc>
                  <a:txBody>
                    <a:bodyPr/>
                    <a:lstStyle/>
                    <a:p>
                      <a:r>
                        <a:rPr lang="en-GB" dirty="0"/>
                        <a:t>REG</a:t>
                      </a:r>
                    </a:p>
                  </a:txBody>
                  <a:tcPr/>
                </a:tc>
                <a:extLst>
                  <a:ext uri="{0D108BD9-81ED-4DB2-BD59-A6C34878D82A}">
                    <a16:rowId xmlns:a16="http://schemas.microsoft.com/office/drawing/2014/main" val="10000"/>
                  </a:ext>
                </a:extLst>
              </a:tr>
              <a:tr h="624989">
                <a:tc>
                  <a:txBody>
                    <a:bodyPr/>
                    <a:lstStyle/>
                    <a:p>
                      <a:r>
                        <a:rPr lang="en-GB" strike="sngStrike" dirty="0"/>
                        <a:t>R2+R3 ROB1+R7</a:t>
                      </a:r>
                    </a:p>
                    <a:p>
                      <a:r>
                        <a:rPr lang="en-GB" strike="noStrike" dirty="0"/>
                        <a:t>R4+R8</a:t>
                      </a:r>
                    </a:p>
                  </a:txBody>
                  <a:tcPr/>
                </a:tc>
                <a:extLst>
                  <a:ext uri="{0D108BD9-81ED-4DB2-BD59-A6C34878D82A}">
                    <a16:rowId xmlns:a16="http://schemas.microsoft.com/office/drawing/2014/main" val="10001"/>
                  </a:ext>
                </a:extLst>
              </a:tr>
              <a:tr h="624989">
                <a:tc>
                  <a:txBody>
                    <a:bodyPr/>
                    <a:lstStyle/>
                    <a:p>
                      <a:r>
                        <a:rPr lang="en-GB" dirty="0"/>
                        <a:t>R9+ROB2</a:t>
                      </a:r>
                    </a:p>
                  </a:txBody>
                  <a:tcPr/>
                </a:tc>
                <a:extLst>
                  <a:ext uri="{0D108BD9-81ED-4DB2-BD59-A6C34878D82A}">
                    <a16:rowId xmlns:a16="http://schemas.microsoft.com/office/drawing/2014/main" val="10002"/>
                  </a:ext>
                </a:extLst>
              </a:tr>
              <a:tr h="624989">
                <a:tc>
                  <a:txBody>
                    <a:bodyPr/>
                    <a:lstStyle/>
                    <a:p>
                      <a:r>
                        <a:rPr lang="en-GB" dirty="0"/>
                        <a:t>R5+R6</a:t>
                      </a:r>
                    </a:p>
                  </a:txBody>
                  <a:tcPr/>
                </a:tc>
                <a:extLst>
                  <a:ext uri="{0D108BD9-81ED-4DB2-BD59-A6C34878D82A}">
                    <a16:rowId xmlns:a16="http://schemas.microsoft.com/office/drawing/2014/main" val="10003"/>
                  </a:ext>
                </a:extLst>
              </a:tr>
              <a:tr h="62498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17517310"/>
              </p:ext>
            </p:extLst>
          </p:nvPr>
        </p:nvGraphicFramePr>
        <p:xfrm>
          <a:off x="4806260" y="1844824"/>
          <a:ext cx="1728192" cy="3096345"/>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0000"/>
                    </a:ext>
                  </a:extLst>
                </a:gridCol>
              </a:tblGrid>
              <a:tr h="619269">
                <a:tc>
                  <a:txBody>
                    <a:bodyPr/>
                    <a:lstStyle/>
                    <a:p>
                      <a:r>
                        <a:rPr lang="en-GB" dirty="0"/>
                        <a:t>RAT</a:t>
                      </a:r>
                    </a:p>
                  </a:txBody>
                  <a:tcPr/>
                </a:tc>
                <a:extLst>
                  <a:ext uri="{0D108BD9-81ED-4DB2-BD59-A6C34878D82A}">
                    <a16:rowId xmlns:a16="http://schemas.microsoft.com/office/drawing/2014/main" val="10000"/>
                  </a:ext>
                </a:extLst>
              </a:tr>
              <a:tr h="619269">
                <a:tc>
                  <a:txBody>
                    <a:bodyPr/>
                    <a:lstStyle/>
                    <a:p>
                      <a:endParaRPr lang="en-GB" dirty="0"/>
                    </a:p>
                  </a:txBody>
                  <a:tcPr/>
                </a:tc>
                <a:extLst>
                  <a:ext uri="{0D108BD9-81ED-4DB2-BD59-A6C34878D82A}">
                    <a16:rowId xmlns:a16="http://schemas.microsoft.com/office/drawing/2014/main" val="10001"/>
                  </a:ext>
                </a:extLst>
              </a:tr>
              <a:tr h="619269">
                <a:tc>
                  <a:txBody>
                    <a:bodyPr/>
                    <a:lstStyle/>
                    <a:p>
                      <a:endParaRPr lang="en-GB" dirty="0"/>
                    </a:p>
                  </a:txBody>
                  <a:tcPr/>
                </a:tc>
                <a:extLst>
                  <a:ext uri="{0D108BD9-81ED-4DB2-BD59-A6C34878D82A}">
                    <a16:rowId xmlns:a16="http://schemas.microsoft.com/office/drawing/2014/main" val="10002"/>
                  </a:ext>
                </a:extLst>
              </a:tr>
              <a:tr h="619269">
                <a:tc>
                  <a:txBody>
                    <a:bodyPr/>
                    <a:lstStyle/>
                    <a:p>
                      <a:endParaRPr lang="en-GB" dirty="0"/>
                    </a:p>
                  </a:txBody>
                  <a:tcPr/>
                </a:tc>
                <a:extLst>
                  <a:ext uri="{0D108BD9-81ED-4DB2-BD59-A6C34878D82A}">
                    <a16:rowId xmlns:a16="http://schemas.microsoft.com/office/drawing/2014/main" val="10003"/>
                  </a:ext>
                </a:extLst>
              </a:tr>
              <a:tr h="619269">
                <a:tc>
                  <a:txBody>
                    <a:bodyPr/>
                    <a:lstStyle/>
                    <a:p>
                      <a:endParaRPr lang="en-GB"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34234329"/>
              </p:ext>
            </p:extLst>
          </p:nvPr>
        </p:nvGraphicFramePr>
        <p:xfrm>
          <a:off x="179512" y="1628800"/>
          <a:ext cx="3816424" cy="4104457"/>
        </p:xfrm>
        <a:graphic>
          <a:graphicData uri="http://schemas.openxmlformats.org/drawingml/2006/table">
            <a:tbl>
              <a:tblPr firstRow="1" bandRow="1">
                <a:tableStyleId>{5C22544A-7EE6-4342-B048-85BDC9FD1C3A}</a:tableStyleId>
              </a:tblPr>
              <a:tblGrid>
                <a:gridCol w="914829">
                  <a:extLst>
                    <a:ext uri="{9D8B030D-6E8A-4147-A177-3AD203B41FA5}">
                      <a16:colId xmlns:a16="http://schemas.microsoft.com/office/drawing/2014/main" val="20000"/>
                    </a:ext>
                  </a:extLst>
                </a:gridCol>
                <a:gridCol w="699612">
                  <a:extLst>
                    <a:ext uri="{9D8B030D-6E8A-4147-A177-3AD203B41FA5}">
                      <a16:colId xmlns:a16="http://schemas.microsoft.com/office/drawing/2014/main" val="20001"/>
                    </a:ext>
                  </a:extLst>
                </a:gridCol>
                <a:gridCol w="1272426">
                  <a:extLst>
                    <a:ext uri="{9D8B030D-6E8A-4147-A177-3AD203B41FA5}">
                      <a16:colId xmlns:a16="http://schemas.microsoft.com/office/drawing/2014/main" val="20002"/>
                    </a:ext>
                  </a:extLst>
                </a:gridCol>
                <a:gridCol w="929557">
                  <a:extLst>
                    <a:ext uri="{9D8B030D-6E8A-4147-A177-3AD203B41FA5}">
                      <a16:colId xmlns:a16="http://schemas.microsoft.com/office/drawing/2014/main" val="20003"/>
                    </a:ext>
                  </a:extLst>
                </a:gridCol>
              </a:tblGrid>
              <a:tr h="586351">
                <a:tc>
                  <a:txBody>
                    <a:bodyPr/>
                    <a:lstStyle/>
                    <a:p>
                      <a:endParaRPr lang="en-GB" dirty="0"/>
                    </a:p>
                  </a:txBody>
                  <a:tcPr/>
                </a:tc>
                <a:tc>
                  <a:txBody>
                    <a:bodyPr/>
                    <a:lstStyle/>
                    <a:p>
                      <a:r>
                        <a:rPr lang="en-GB" dirty="0"/>
                        <a:t>REG</a:t>
                      </a:r>
                    </a:p>
                  </a:txBody>
                  <a:tcPr/>
                </a:tc>
                <a:tc>
                  <a:txBody>
                    <a:bodyPr/>
                    <a:lstStyle/>
                    <a:p>
                      <a:r>
                        <a:rPr lang="en-GB" dirty="0"/>
                        <a:t>VAL</a:t>
                      </a:r>
                    </a:p>
                  </a:txBody>
                  <a:tcPr/>
                </a:tc>
                <a:tc>
                  <a:txBody>
                    <a:bodyPr/>
                    <a:lstStyle/>
                    <a:p>
                      <a:r>
                        <a:rPr lang="en-GB" dirty="0"/>
                        <a:t>DONE</a:t>
                      </a:r>
                    </a:p>
                  </a:txBody>
                  <a:tcPr/>
                </a:tc>
                <a:extLst>
                  <a:ext uri="{0D108BD9-81ED-4DB2-BD59-A6C34878D82A}">
                    <a16:rowId xmlns:a16="http://schemas.microsoft.com/office/drawing/2014/main" val="10000"/>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1"/>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2"/>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3"/>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4"/>
                  </a:ext>
                </a:extLst>
              </a:tr>
              <a:tr h="586351">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solidFill>
                      <a:schemeClr val="tx2">
                        <a:lumMod val="20000"/>
                        <a:lumOff val="80000"/>
                      </a:schemeClr>
                    </a:solidFill>
                  </a:tcPr>
                </a:tc>
                <a:tc>
                  <a:txBody>
                    <a:bodyPr/>
                    <a:lstStyle/>
                    <a:p>
                      <a:endParaRPr lang="en-GB" dirty="0"/>
                    </a:p>
                  </a:txBody>
                  <a:tcPr/>
                </a:tc>
                <a:extLst>
                  <a:ext uri="{0D108BD9-81ED-4DB2-BD59-A6C34878D82A}">
                    <a16:rowId xmlns:a16="http://schemas.microsoft.com/office/drawing/2014/main" val="10005"/>
                  </a:ext>
                </a:extLst>
              </a:tr>
              <a:tr h="586351">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a:off x="5724128" y="400506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724128" y="2924944"/>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24128" y="3356992"/>
            <a:ext cx="100811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692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4572735"/>
              </p:ext>
            </p:extLst>
          </p:nvPr>
        </p:nvGraphicFramePr>
        <p:xfrm>
          <a:off x="457200" y="1600200"/>
          <a:ext cx="4218223" cy="2595880"/>
        </p:xfrm>
        <a:graphic>
          <a:graphicData uri="http://schemas.openxmlformats.org/drawingml/2006/table">
            <a:tbl>
              <a:tblPr firstRow="1" bandRow="1">
                <a:tableStyleId>{5C22544A-7EE6-4342-B048-85BDC9FD1C3A}</a:tableStyleId>
              </a:tblPr>
              <a:tblGrid>
                <a:gridCol w="760674">
                  <a:extLst>
                    <a:ext uri="{9D8B030D-6E8A-4147-A177-3AD203B41FA5}">
                      <a16:colId xmlns:a16="http://schemas.microsoft.com/office/drawing/2014/main" val="20000"/>
                    </a:ext>
                  </a:extLst>
                </a:gridCol>
                <a:gridCol w="760674">
                  <a:extLst>
                    <a:ext uri="{9D8B030D-6E8A-4147-A177-3AD203B41FA5}">
                      <a16:colId xmlns:a16="http://schemas.microsoft.com/office/drawing/2014/main" val="20001"/>
                    </a:ext>
                  </a:extLst>
                </a:gridCol>
                <a:gridCol w="2696875">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r>
                        <a:rPr lang="en-GB" dirty="0" err="1"/>
                        <a:t>Inst</a:t>
                      </a:r>
                      <a:endParaRPr lang="en-GB" dirty="0"/>
                    </a:p>
                  </a:txBody>
                  <a:tcPr/>
                </a:tc>
                <a:tc>
                  <a:txBody>
                    <a:bodyPr/>
                    <a:lstStyle/>
                    <a:p>
                      <a:r>
                        <a:rPr lang="en-GB" dirty="0"/>
                        <a:t>Operands</a:t>
                      </a:r>
                    </a:p>
                  </a:txBody>
                  <a:tcPr/>
                </a:tc>
                <a:extLst>
                  <a:ext uri="{0D108BD9-81ED-4DB2-BD59-A6C34878D82A}">
                    <a16:rowId xmlns:a16="http://schemas.microsoft.com/office/drawing/2014/main" val="10000"/>
                  </a:ext>
                </a:extLst>
              </a:tr>
              <a:tr h="370840">
                <a:tc>
                  <a:txBody>
                    <a:bodyPr/>
                    <a:lstStyle/>
                    <a:p>
                      <a:r>
                        <a:rPr lang="en-GB" dirty="0"/>
                        <a:t>1</a:t>
                      </a:r>
                    </a:p>
                  </a:txBody>
                  <a:tcPr/>
                </a:tc>
                <a:tc>
                  <a:txBody>
                    <a:bodyPr/>
                    <a:lstStyle/>
                    <a:p>
                      <a:r>
                        <a:rPr lang="en-GB" dirty="0"/>
                        <a:t>DIV</a:t>
                      </a:r>
                    </a:p>
                  </a:txBody>
                  <a:tcPr/>
                </a:tc>
                <a:tc>
                  <a:txBody>
                    <a:bodyPr/>
                    <a:lstStyle/>
                    <a:p>
                      <a:r>
                        <a:rPr lang="en-GB" dirty="0"/>
                        <a:t>R2, R3, R4</a:t>
                      </a:r>
                    </a:p>
                  </a:txBody>
                  <a:tcPr/>
                </a:tc>
                <a:extLst>
                  <a:ext uri="{0D108BD9-81ED-4DB2-BD59-A6C34878D82A}">
                    <a16:rowId xmlns:a16="http://schemas.microsoft.com/office/drawing/2014/main" val="10001"/>
                  </a:ext>
                </a:extLst>
              </a:tr>
              <a:tr h="370840">
                <a:tc>
                  <a:txBody>
                    <a:bodyPr/>
                    <a:lstStyle/>
                    <a:p>
                      <a:r>
                        <a:rPr lang="en-GB" dirty="0"/>
                        <a:t>2</a:t>
                      </a:r>
                    </a:p>
                  </a:txBody>
                  <a:tcPr/>
                </a:tc>
                <a:tc>
                  <a:txBody>
                    <a:bodyPr/>
                    <a:lstStyle/>
                    <a:p>
                      <a:r>
                        <a:rPr lang="en-GB" dirty="0"/>
                        <a:t>MUL</a:t>
                      </a:r>
                    </a:p>
                  </a:txBody>
                  <a:tcPr/>
                </a:tc>
                <a:tc>
                  <a:txBody>
                    <a:bodyPr/>
                    <a:lstStyle/>
                    <a:p>
                      <a:r>
                        <a:rPr lang="en-GB" dirty="0"/>
                        <a:t>R1, R5, R6</a:t>
                      </a:r>
                    </a:p>
                  </a:txBody>
                  <a:tcPr/>
                </a:tc>
                <a:extLst>
                  <a:ext uri="{0D108BD9-81ED-4DB2-BD59-A6C34878D82A}">
                    <a16:rowId xmlns:a16="http://schemas.microsoft.com/office/drawing/2014/main" val="10002"/>
                  </a:ext>
                </a:extLst>
              </a:tr>
              <a:tr h="370840">
                <a:tc>
                  <a:txBody>
                    <a:bodyPr/>
                    <a:lstStyle/>
                    <a:p>
                      <a:r>
                        <a:rPr lang="en-GB" dirty="0"/>
                        <a:t>3</a:t>
                      </a:r>
                    </a:p>
                  </a:txBody>
                  <a:tcPr/>
                </a:tc>
                <a:tc>
                  <a:txBody>
                    <a:bodyPr/>
                    <a:lstStyle/>
                    <a:p>
                      <a:r>
                        <a:rPr lang="en-GB" dirty="0"/>
                        <a:t>ADD</a:t>
                      </a:r>
                    </a:p>
                  </a:txBody>
                  <a:tcPr/>
                </a:tc>
                <a:tc>
                  <a:txBody>
                    <a:bodyPr/>
                    <a:lstStyle/>
                    <a:p>
                      <a:r>
                        <a:rPr lang="en-GB" dirty="0"/>
                        <a:t>R3, R7, R8</a:t>
                      </a:r>
                    </a:p>
                  </a:txBody>
                  <a:tcPr/>
                </a:tc>
                <a:extLst>
                  <a:ext uri="{0D108BD9-81ED-4DB2-BD59-A6C34878D82A}">
                    <a16:rowId xmlns:a16="http://schemas.microsoft.com/office/drawing/2014/main" val="10003"/>
                  </a:ext>
                </a:extLst>
              </a:tr>
              <a:tr h="370840">
                <a:tc>
                  <a:txBody>
                    <a:bodyPr/>
                    <a:lstStyle/>
                    <a:p>
                      <a:r>
                        <a:rPr lang="en-GB" dirty="0"/>
                        <a:t>4</a:t>
                      </a:r>
                    </a:p>
                  </a:txBody>
                  <a:tcPr/>
                </a:tc>
                <a:tc>
                  <a:txBody>
                    <a:bodyPr/>
                    <a:lstStyle/>
                    <a:p>
                      <a:r>
                        <a:rPr lang="en-GB" dirty="0"/>
                        <a:t>MUL</a:t>
                      </a:r>
                    </a:p>
                  </a:txBody>
                  <a:tcPr/>
                </a:tc>
                <a:tc>
                  <a:txBody>
                    <a:bodyPr/>
                    <a:lstStyle/>
                    <a:p>
                      <a:r>
                        <a:rPr lang="en-GB" dirty="0"/>
                        <a:t>R1, R1, R3</a:t>
                      </a:r>
                    </a:p>
                  </a:txBody>
                  <a:tcPr/>
                </a:tc>
                <a:extLst>
                  <a:ext uri="{0D108BD9-81ED-4DB2-BD59-A6C34878D82A}">
                    <a16:rowId xmlns:a16="http://schemas.microsoft.com/office/drawing/2014/main" val="10004"/>
                  </a:ext>
                </a:extLst>
              </a:tr>
              <a:tr h="370840">
                <a:tc>
                  <a:txBody>
                    <a:bodyPr/>
                    <a:lstStyle/>
                    <a:p>
                      <a:r>
                        <a:rPr lang="en-GB" dirty="0"/>
                        <a:t>5</a:t>
                      </a:r>
                    </a:p>
                  </a:txBody>
                  <a:tcPr/>
                </a:tc>
                <a:tc>
                  <a:txBody>
                    <a:bodyPr/>
                    <a:lstStyle/>
                    <a:p>
                      <a:r>
                        <a:rPr lang="en-GB" dirty="0"/>
                        <a:t>SUB</a:t>
                      </a:r>
                    </a:p>
                  </a:txBody>
                  <a:tcPr/>
                </a:tc>
                <a:tc>
                  <a:txBody>
                    <a:bodyPr/>
                    <a:lstStyle/>
                    <a:p>
                      <a:r>
                        <a:rPr lang="en-GB" dirty="0"/>
                        <a:t>R4, R1,R5</a:t>
                      </a:r>
                    </a:p>
                  </a:txBody>
                  <a:tcPr/>
                </a:tc>
                <a:extLst>
                  <a:ext uri="{0D108BD9-81ED-4DB2-BD59-A6C34878D82A}">
                    <a16:rowId xmlns:a16="http://schemas.microsoft.com/office/drawing/2014/main" val="10005"/>
                  </a:ext>
                </a:extLst>
              </a:tr>
              <a:tr h="370840">
                <a:tc>
                  <a:txBody>
                    <a:bodyPr/>
                    <a:lstStyle/>
                    <a:p>
                      <a:r>
                        <a:rPr lang="en-GB" dirty="0"/>
                        <a:t>6</a:t>
                      </a:r>
                    </a:p>
                  </a:txBody>
                  <a:tcPr/>
                </a:tc>
                <a:tc>
                  <a:txBody>
                    <a:bodyPr/>
                    <a:lstStyle/>
                    <a:p>
                      <a:r>
                        <a:rPr lang="en-GB" dirty="0"/>
                        <a:t>ADD</a:t>
                      </a:r>
                    </a:p>
                  </a:txBody>
                  <a:tcPr/>
                </a:tc>
                <a:tc>
                  <a:txBody>
                    <a:bodyPr/>
                    <a:lstStyle/>
                    <a:p>
                      <a:r>
                        <a:rPr lang="en-GB" dirty="0"/>
                        <a:t>R1, R4,</a:t>
                      </a:r>
                      <a:r>
                        <a:rPr lang="en-GB" baseline="0" dirty="0"/>
                        <a:t> R2</a:t>
                      </a:r>
                      <a:endParaRPr lang="en-GB" dirty="0"/>
                    </a:p>
                  </a:txBody>
                  <a:tcPr/>
                </a:tc>
                <a:extLst>
                  <a:ext uri="{0D108BD9-81ED-4DB2-BD59-A6C34878D82A}">
                    <a16:rowId xmlns:a16="http://schemas.microsoft.com/office/drawing/2014/main" val="100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76986791"/>
              </p:ext>
            </p:extLst>
          </p:nvPr>
        </p:nvGraphicFramePr>
        <p:xfrm>
          <a:off x="5436096" y="4509120"/>
          <a:ext cx="3096344" cy="1112520"/>
        </p:xfrm>
        <a:graphic>
          <a:graphicData uri="http://schemas.openxmlformats.org/drawingml/2006/table">
            <a:tbl>
              <a:tblPr firstRow="1" bandRow="1">
                <a:tableStyleId>{5C22544A-7EE6-4342-B048-85BDC9FD1C3A}</a:tableStyleId>
              </a:tblPr>
              <a:tblGrid>
                <a:gridCol w="1548172">
                  <a:extLst>
                    <a:ext uri="{9D8B030D-6E8A-4147-A177-3AD203B41FA5}">
                      <a16:colId xmlns:a16="http://schemas.microsoft.com/office/drawing/2014/main" val="20000"/>
                    </a:ext>
                  </a:extLst>
                </a:gridCol>
                <a:gridCol w="1548172">
                  <a:extLst>
                    <a:ext uri="{9D8B030D-6E8A-4147-A177-3AD203B41FA5}">
                      <a16:colId xmlns:a16="http://schemas.microsoft.com/office/drawing/2014/main" val="20001"/>
                    </a:ext>
                  </a:extLst>
                </a:gridCol>
              </a:tblGrid>
              <a:tr h="370840">
                <a:tc>
                  <a:txBody>
                    <a:bodyPr/>
                    <a:lstStyle/>
                    <a:p>
                      <a:r>
                        <a:rPr lang="en-GB" dirty="0"/>
                        <a:t>ADD</a:t>
                      </a:r>
                    </a:p>
                  </a:txBody>
                  <a:tcPr/>
                </a:tc>
                <a:tc>
                  <a:txBody>
                    <a:bodyPr/>
                    <a:lstStyle/>
                    <a:p>
                      <a:r>
                        <a:rPr lang="en-GB" dirty="0"/>
                        <a:t>1 CYCLE</a:t>
                      </a:r>
                    </a:p>
                  </a:txBody>
                  <a:tcPr/>
                </a:tc>
                <a:extLst>
                  <a:ext uri="{0D108BD9-81ED-4DB2-BD59-A6C34878D82A}">
                    <a16:rowId xmlns:a16="http://schemas.microsoft.com/office/drawing/2014/main" val="10000"/>
                  </a:ext>
                </a:extLst>
              </a:tr>
              <a:tr h="370840">
                <a:tc>
                  <a:txBody>
                    <a:bodyPr/>
                    <a:lstStyle/>
                    <a:p>
                      <a:r>
                        <a:rPr lang="en-GB" dirty="0"/>
                        <a:t>MULT</a:t>
                      </a:r>
                    </a:p>
                  </a:txBody>
                  <a:tcPr/>
                </a:tc>
                <a:tc>
                  <a:txBody>
                    <a:bodyPr/>
                    <a:lstStyle/>
                    <a:p>
                      <a:r>
                        <a:rPr lang="en-GB" dirty="0"/>
                        <a:t>10 CYCLES</a:t>
                      </a:r>
                    </a:p>
                  </a:txBody>
                  <a:tcPr/>
                </a:tc>
                <a:extLst>
                  <a:ext uri="{0D108BD9-81ED-4DB2-BD59-A6C34878D82A}">
                    <a16:rowId xmlns:a16="http://schemas.microsoft.com/office/drawing/2014/main" val="10001"/>
                  </a:ext>
                </a:extLst>
              </a:tr>
              <a:tr h="370840">
                <a:tc>
                  <a:txBody>
                    <a:bodyPr/>
                    <a:lstStyle/>
                    <a:p>
                      <a:r>
                        <a:rPr lang="en-GB" dirty="0"/>
                        <a:t>DIV</a:t>
                      </a:r>
                    </a:p>
                  </a:txBody>
                  <a:tcPr/>
                </a:tc>
                <a:tc>
                  <a:txBody>
                    <a:bodyPr/>
                    <a:lstStyle/>
                    <a:p>
                      <a:r>
                        <a:rPr lang="en-GB" dirty="0"/>
                        <a:t>40 CYCLES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7363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7876764"/>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635900690"/>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DIV</a:t>
                      </a:r>
                    </a:p>
                  </a:txBody>
                  <a:tcPr/>
                </a:tc>
                <a:tc>
                  <a:txBody>
                    <a:bodyPr/>
                    <a:lstStyle/>
                    <a:p>
                      <a:r>
                        <a:rPr lang="en-GB" dirty="0"/>
                        <a:t>ROB1</a:t>
                      </a:r>
                    </a:p>
                  </a:txBody>
                  <a:tcPr/>
                </a:tc>
                <a:tc>
                  <a:txBody>
                    <a:bodyPr/>
                    <a:lstStyle/>
                    <a:p>
                      <a:endParaRPr lang="en-GB"/>
                    </a:p>
                  </a:txBody>
                  <a:tcPr/>
                </a:tc>
                <a:tc>
                  <a:txBody>
                    <a:bodyPr/>
                    <a:lstStyle/>
                    <a:p>
                      <a:endParaRPr lang="en-GB"/>
                    </a:p>
                  </a:txBody>
                  <a:tcPr/>
                </a:tc>
                <a:tc>
                  <a:txBody>
                    <a:bodyPr/>
                    <a:lstStyle/>
                    <a:p>
                      <a:r>
                        <a:rPr lang="en-GB" dirty="0"/>
                        <a:t>45</a:t>
                      </a:r>
                    </a:p>
                  </a:txBody>
                  <a:tcPr/>
                </a:tc>
                <a:tc>
                  <a:txBody>
                    <a:bodyPr/>
                    <a:lstStyle/>
                    <a:p>
                      <a:r>
                        <a:rPr lang="en-GB" dirty="0"/>
                        <a:t>5</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6433224"/>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24563294"/>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68527665"/>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6181606"/>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02032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1258870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968418187"/>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ROB2</a:t>
                      </a:r>
                    </a:p>
                  </a:txBody>
                  <a:tcPr/>
                </a:tc>
                <a:tc>
                  <a:txBody>
                    <a:bodyPr/>
                    <a:lstStyle/>
                    <a:p>
                      <a:endParaRPr lang="en-GB"/>
                    </a:p>
                  </a:txBody>
                  <a:tcPr/>
                </a:tc>
                <a:tc>
                  <a:txBody>
                    <a:bodyPr/>
                    <a:lstStyle/>
                    <a:p>
                      <a:endParaRPr lang="en-GB"/>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59199129"/>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0430781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ROB2</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97045764"/>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9969674"/>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65948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85388532"/>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ADD</a:t>
                      </a:r>
                    </a:p>
                  </a:txBody>
                  <a:tcPr/>
                </a:tc>
                <a:tc>
                  <a:txBody>
                    <a:bodyPr/>
                    <a:lstStyle/>
                    <a:p>
                      <a:r>
                        <a:rPr lang="en-GB" dirty="0"/>
                        <a:t>ROB3</a:t>
                      </a:r>
                    </a:p>
                  </a:txBody>
                  <a:tcPr/>
                </a:tc>
                <a:tc>
                  <a:txBody>
                    <a:bodyPr/>
                    <a:lstStyle/>
                    <a:p>
                      <a:endParaRPr lang="en-GB"/>
                    </a:p>
                  </a:txBody>
                  <a:tcPr/>
                </a:tc>
                <a:tc>
                  <a:txBody>
                    <a:bodyPr/>
                    <a:lstStyle/>
                    <a:p>
                      <a:endParaRPr lang="en-GB"/>
                    </a:p>
                  </a:txBody>
                  <a:tcPr/>
                </a:tc>
                <a:tc>
                  <a:txBody>
                    <a:bodyPr/>
                    <a:lstStyle/>
                    <a:p>
                      <a:r>
                        <a:rPr lang="en-GB" dirty="0"/>
                        <a:t>1</a:t>
                      </a:r>
                    </a:p>
                  </a:txBody>
                  <a:tcPr/>
                </a:tc>
                <a:tc>
                  <a:txBody>
                    <a:bodyPr/>
                    <a:lstStyle/>
                    <a:p>
                      <a:r>
                        <a:rPr lang="en-GB" dirty="0"/>
                        <a:t>2</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96242198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8888907"/>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131040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ROB2</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47243341"/>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23227379"/>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56684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43960837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059992598"/>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r>
                        <a:rPr lang="en-GB" dirty="0"/>
                        <a:t>ROB2</a:t>
                      </a:r>
                    </a:p>
                  </a:txBody>
                  <a:tcPr/>
                </a:tc>
                <a:tc>
                  <a:txBody>
                    <a:bodyPr/>
                    <a:lstStyle/>
                    <a:p>
                      <a:r>
                        <a:rPr lang="en-GB" dirty="0"/>
                        <a:t>ROB3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04773289"/>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59412456"/>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ROB4</a:t>
                      </a:r>
                    </a:p>
                  </a:txBody>
                  <a:tcPr>
                    <a:solidFill>
                      <a:srgbClr val="92D050"/>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29656768"/>
              </p:ext>
            </p:extLst>
          </p:nvPr>
        </p:nvGraphicFramePr>
        <p:xfrm>
          <a:off x="3707904" y="1844824"/>
          <a:ext cx="2808312" cy="3888432"/>
        </p:xfrm>
        <a:graphic>
          <a:graphicData uri="http://schemas.openxmlformats.org/drawingml/2006/table">
            <a:tbl>
              <a:tblPr firstRow="1" bandRow="1">
                <a:tableStyleId>{5C22544A-7EE6-4342-B048-85BDC9FD1C3A}</a:tableStyleId>
              </a:tblPr>
              <a:tblGrid>
                <a:gridCol w="869484">
                  <a:extLst>
                    <a:ext uri="{9D8B030D-6E8A-4147-A177-3AD203B41FA5}">
                      <a16:colId xmlns:a16="http://schemas.microsoft.com/office/drawing/2014/main" val="20000"/>
                    </a:ext>
                  </a:extLst>
                </a:gridCol>
                <a:gridCol w="710192">
                  <a:extLst>
                    <a:ext uri="{9D8B030D-6E8A-4147-A177-3AD203B41FA5}">
                      <a16:colId xmlns:a16="http://schemas.microsoft.com/office/drawing/2014/main" val="20001"/>
                    </a:ext>
                  </a:extLst>
                </a:gridCol>
                <a:gridCol w="436548">
                  <a:extLst>
                    <a:ext uri="{9D8B030D-6E8A-4147-A177-3AD203B41FA5}">
                      <a16:colId xmlns:a16="http://schemas.microsoft.com/office/drawing/2014/main" val="20002"/>
                    </a:ext>
                  </a:extLst>
                </a:gridCol>
                <a:gridCol w="360040">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86343825"/>
              </p:ext>
            </p:extLst>
          </p:nvPr>
        </p:nvGraphicFramePr>
        <p:xfrm>
          <a:off x="6804248"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88250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5108531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90286446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r>
                        <a:rPr lang="en-GB" dirty="0"/>
                        <a:t>ROB2</a:t>
                      </a:r>
                    </a:p>
                  </a:txBody>
                  <a:tcPr/>
                </a:tc>
                <a:tc>
                  <a:txBody>
                    <a:bodyPr/>
                    <a:lstStyle/>
                    <a:p>
                      <a:endParaRPr lang="en-GB" dirty="0"/>
                    </a:p>
                  </a:txBody>
                  <a:tcPr/>
                </a:tc>
                <a:tc>
                  <a:txBody>
                    <a:bodyPr/>
                    <a:lstStyle/>
                    <a:p>
                      <a:endParaRPr lang="en-GB" dirty="0"/>
                    </a:p>
                  </a:txBody>
                  <a:tcPr/>
                </a:tc>
                <a:tc>
                  <a:txBody>
                    <a:bodyPr/>
                    <a:lstStyle/>
                    <a:p>
                      <a:r>
                        <a:rPr lang="en-GB" dirty="0"/>
                        <a:t>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06706379"/>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42763254"/>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ROB4</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76670457"/>
              </p:ext>
            </p:extLst>
          </p:nvPr>
        </p:nvGraphicFramePr>
        <p:xfrm>
          <a:off x="3707905" y="1844824"/>
          <a:ext cx="3024335"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369272">
                  <a:extLst>
                    <a:ext uri="{9D8B030D-6E8A-4147-A177-3AD203B41FA5}">
                      <a16:colId xmlns:a16="http://schemas.microsoft.com/office/drawing/2014/main" val="20003"/>
                    </a:ext>
                  </a:extLst>
                </a:gridCol>
                <a:gridCol w="587141">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41114406"/>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3900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99020163"/>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569151643"/>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r>
                        <a:rPr lang="en-GB" dirty="0"/>
                        <a:t>ROB2</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8535060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3588379"/>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93483700"/>
              </p:ext>
            </p:extLst>
          </p:nvPr>
        </p:nvGraphicFramePr>
        <p:xfrm>
          <a:off x="3707905" y="1844824"/>
          <a:ext cx="3024335"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369272">
                  <a:extLst>
                    <a:ext uri="{9D8B030D-6E8A-4147-A177-3AD203B41FA5}">
                      <a16:colId xmlns:a16="http://schemas.microsoft.com/office/drawing/2014/main" val="20003"/>
                    </a:ext>
                  </a:extLst>
                </a:gridCol>
                <a:gridCol w="587141">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73342674"/>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81221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a:t>
            </a:r>
          </a:p>
        </p:txBody>
      </p:sp>
      <p:sp>
        <p:nvSpPr>
          <p:cNvPr id="3" name="Content Placeholder 2"/>
          <p:cNvSpPr>
            <a:spLocks noGrp="1"/>
          </p:cNvSpPr>
          <p:nvPr>
            <p:ph idx="1"/>
          </p:nvPr>
        </p:nvSpPr>
        <p:spPr/>
        <p:txBody>
          <a:bodyPr>
            <a:normAutofit/>
          </a:bodyPr>
          <a:lstStyle/>
          <a:p>
            <a:r>
              <a:rPr lang="en-GB" sz="2400" dirty="0"/>
              <a:t>Instead of having the old value of </a:t>
            </a:r>
            <a:r>
              <a:rPr lang="en-GB" sz="2400" dirty="0">
                <a:solidFill>
                  <a:srgbClr val="FF0000"/>
                </a:solidFill>
              </a:rPr>
              <a:t>R3 </a:t>
            </a:r>
            <a:r>
              <a:rPr lang="en-GB" sz="2400" dirty="0"/>
              <a:t>we have the new value of </a:t>
            </a:r>
            <a:r>
              <a:rPr lang="en-GB" sz="2400" dirty="0">
                <a:solidFill>
                  <a:srgbClr val="FF0000"/>
                </a:solidFill>
              </a:rPr>
              <a:t>R3</a:t>
            </a:r>
            <a:r>
              <a:rPr lang="en-GB" sz="2400" dirty="0"/>
              <a:t> when we jump to the label</a:t>
            </a:r>
          </a:p>
          <a:p>
            <a:pPr lvl="1"/>
            <a:r>
              <a:rPr lang="en-GB" sz="2000" dirty="0"/>
              <a:t>A problem very much similar to the exception’s one.</a:t>
            </a:r>
          </a:p>
        </p:txBody>
      </p:sp>
    </p:spTree>
    <p:extLst>
      <p:ext uri="{BB962C8B-B14F-4D97-AF65-F5344CB8AC3E}">
        <p14:creationId xmlns:p14="http://schemas.microsoft.com/office/powerpoint/2010/main" val="1472878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_________________________</a:t>
            </a:r>
          </a:p>
        </p:txBody>
      </p:sp>
      <p:sp>
        <p:nvSpPr>
          <p:cNvPr id="3" name="Content Placeholder 2"/>
          <p:cNvSpPr>
            <a:spLocks noGrp="1"/>
          </p:cNvSpPr>
          <p:nvPr>
            <p:ph idx="1"/>
          </p:nvPr>
        </p:nvSpPr>
        <p:spPr/>
        <p:txBody>
          <a:bodyPr>
            <a:normAutofit/>
          </a:bodyPr>
          <a:lstStyle/>
          <a:p>
            <a:r>
              <a:rPr lang="en-GB" sz="2400" dirty="0"/>
              <a:t>Although we have written the result of the ADD instruction we cannot commit it until all previous instructions have been committed.</a:t>
            </a:r>
          </a:p>
          <a:p>
            <a:endParaRPr lang="en-GB" sz="2400" dirty="0"/>
          </a:p>
          <a:p>
            <a:r>
              <a:rPr lang="en-GB" sz="2400" dirty="0"/>
              <a:t>In cycle 7 we have nothing to issue anymore we can not execute anything until we see any broad cast (and that happens in cycle 13)</a:t>
            </a:r>
          </a:p>
        </p:txBody>
      </p:sp>
    </p:spTree>
    <p:extLst>
      <p:ext uri="{BB962C8B-B14F-4D97-AF65-F5344CB8AC3E}">
        <p14:creationId xmlns:p14="http://schemas.microsoft.com/office/powerpoint/2010/main" val="34787266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787763748"/>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73946750"/>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MUL</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12</a:t>
                      </a:r>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8116086"/>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533073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139463"/>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84037866"/>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52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4001107"/>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r>
                        <a:rPr lang="en-GB" dirty="0"/>
                        <a:t>ROB4</a:t>
                      </a:r>
                    </a:p>
                  </a:txBody>
                  <a:tcPr/>
                </a:tc>
                <a:tc>
                  <a:txBody>
                    <a:bodyPr/>
                    <a:lstStyle/>
                    <a:p>
                      <a:endParaRPr lang="en-GB" dirty="0"/>
                    </a:p>
                  </a:txBody>
                  <a:tcPr/>
                </a:tc>
                <a:tc>
                  <a:txBody>
                    <a:bodyPr/>
                    <a:lstStyle/>
                    <a:p>
                      <a:endParaRPr lang="en-GB" dirty="0"/>
                    </a:p>
                  </a:txBody>
                  <a:tcPr/>
                </a:tc>
                <a:tc>
                  <a:txBody>
                    <a:bodyPr/>
                    <a:lstStyle/>
                    <a:p>
                      <a:r>
                        <a:rPr lang="en-GB" dirty="0"/>
                        <a:t>03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732450769"/>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32567895"/>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01935117"/>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050997"/>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90210912"/>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510684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405222323"/>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r>
                        <a:rPr lang="en-GB" dirty="0"/>
                        <a:t>SUB</a:t>
                      </a:r>
                    </a:p>
                  </a:txBody>
                  <a:tcPr/>
                </a:tc>
                <a:tc>
                  <a:txBody>
                    <a:bodyPr/>
                    <a:lstStyle/>
                    <a:p>
                      <a:r>
                        <a:rPr lang="en-GB" dirty="0"/>
                        <a:t>ROB5</a:t>
                      </a:r>
                    </a:p>
                  </a:txBody>
                  <a:tcPr/>
                </a:tc>
                <a:tc>
                  <a:txBody>
                    <a:bodyPr/>
                    <a:lstStyle/>
                    <a:p>
                      <a:endParaRPr lang="en-GB" dirty="0"/>
                    </a:p>
                  </a:txBody>
                  <a:tcPr/>
                </a:tc>
                <a:tc>
                  <a:txBody>
                    <a:bodyPr/>
                    <a:lstStyle/>
                    <a:p>
                      <a:endParaRPr lang="en-GB" dirty="0"/>
                    </a:p>
                  </a:txBody>
                  <a:tcPr/>
                </a:tc>
                <a:tc>
                  <a:txBody>
                    <a:bodyPr/>
                    <a:lstStyle/>
                    <a:p>
                      <a:r>
                        <a:rPr lang="en-GB" dirty="0"/>
                        <a:t>36</a:t>
                      </a:r>
                    </a:p>
                  </a:txBody>
                  <a:tcPr/>
                </a:tc>
                <a:tc>
                  <a:txBody>
                    <a:bodyPr/>
                    <a:lstStyle/>
                    <a:p>
                      <a:r>
                        <a:rPr lang="en-GB" dirty="0"/>
                        <a:t>3</a:t>
                      </a:r>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76166120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0060453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5958743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0845598"/>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14543629"/>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080325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78047409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r>
                        <a:rPr lang="en-GB" dirty="0"/>
                        <a:t>ROB5</a:t>
                      </a:r>
                    </a:p>
                  </a:txBody>
                  <a:tcPr/>
                </a:tc>
                <a:tc>
                  <a:txBody>
                    <a:bodyPr/>
                    <a:lstStyle/>
                    <a:p>
                      <a:r>
                        <a:rPr lang="en-GB" dirty="0"/>
                        <a:t>ROB1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96576959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827955"/>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945255"/>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4210356"/>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15120625"/>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261177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433693988"/>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endParaRPr lang="en-GB" dirty="0"/>
                    </a:p>
                  </a:txBody>
                  <a:tcPr/>
                </a:tc>
                <a:tc>
                  <a:txBody>
                    <a:bodyPr/>
                    <a:lstStyle/>
                    <a:p>
                      <a:r>
                        <a:rPr lang="en-GB" dirty="0"/>
                        <a:t>ROB1</a:t>
                      </a:r>
                    </a:p>
                  </a:txBody>
                  <a:tcPr/>
                </a:tc>
                <a:tc>
                  <a:txBody>
                    <a:bodyPr/>
                    <a:lstStyle/>
                    <a:p>
                      <a:r>
                        <a:rPr lang="en-GB" dirty="0"/>
                        <a:t>33</a:t>
                      </a:r>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6874731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3761245"/>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94757260"/>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2883239"/>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66201723"/>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96015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130937036"/>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r>
                        <a:rPr lang="en-GB" dirty="0"/>
                        <a:t>33</a:t>
                      </a:r>
                    </a:p>
                  </a:txBody>
                  <a:tcPr/>
                </a:tc>
                <a:tc>
                  <a:txBody>
                    <a:bodyPr/>
                    <a:lstStyle/>
                    <a:p>
                      <a:r>
                        <a:rPr lang="en-GB" dirty="0"/>
                        <a:t>9</a:t>
                      </a:r>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83090985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69568543"/>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9176462"/>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7686692"/>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26887610"/>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23571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2461602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ADD</a:t>
                      </a:r>
                    </a:p>
                  </a:txBody>
                  <a:tcPr/>
                </a:tc>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r>
                        <a:rPr lang="en-GB" dirty="0"/>
                        <a:t>33</a:t>
                      </a:r>
                    </a:p>
                  </a:txBody>
                  <a:tcPr/>
                </a:tc>
                <a:tc>
                  <a:txBody>
                    <a:bodyPr/>
                    <a:lstStyle/>
                    <a:p>
                      <a:r>
                        <a:rPr lang="en-GB" dirty="0"/>
                        <a:t>9</a:t>
                      </a:r>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85115679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77697942"/>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16</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185964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ROB1</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5375842"/>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88848563"/>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615443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119975557"/>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679622391"/>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71736214"/>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solidFill>
                      <a:srgbClr val="00B050"/>
                    </a:solidFill>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68463417"/>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9336466"/>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09245631"/>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331640"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67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649939822"/>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199432358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9037702"/>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23</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solidFill>
                      <a:srgbClr val="00B050"/>
                    </a:solidFill>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600147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36402113"/>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57787707"/>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331640"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90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False Exception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4701487"/>
              </p:ext>
            </p:extLst>
          </p:nvPr>
        </p:nvGraphicFramePr>
        <p:xfrm>
          <a:off x="457200" y="1600201"/>
          <a:ext cx="5698976" cy="3408040"/>
        </p:xfrm>
        <a:graphic>
          <a:graphicData uri="http://schemas.openxmlformats.org/drawingml/2006/table">
            <a:tbl>
              <a:tblPr firstRow="1" bandRow="1">
                <a:tableStyleId>{5C22544A-7EE6-4342-B048-85BDC9FD1C3A}</a:tableStyleId>
              </a:tblPr>
              <a:tblGrid>
                <a:gridCol w="5698976">
                  <a:extLst>
                    <a:ext uri="{9D8B030D-6E8A-4147-A177-3AD203B41FA5}">
                      <a16:colId xmlns:a16="http://schemas.microsoft.com/office/drawing/2014/main" val="20000"/>
                    </a:ext>
                  </a:extLst>
                </a:gridCol>
              </a:tblGrid>
              <a:tr h="681608">
                <a:tc>
                  <a:txBody>
                    <a:bodyPr/>
                    <a:lstStyle/>
                    <a:p>
                      <a:r>
                        <a:rPr lang="en-GB" b="0" dirty="0"/>
                        <a:t>DIV R1, R3, R4</a:t>
                      </a:r>
                    </a:p>
                  </a:txBody>
                  <a:tcPr/>
                </a:tc>
                <a:extLst>
                  <a:ext uri="{0D108BD9-81ED-4DB2-BD59-A6C34878D82A}">
                    <a16:rowId xmlns:a16="http://schemas.microsoft.com/office/drawing/2014/main" val="10000"/>
                  </a:ext>
                </a:extLst>
              </a:tr>
              <a:tr h="681608">
                <a:tc>
                  <a:txBody>
                    <a:bodyPr/>
                    <a:lstStyle/>
                    <a:p>
                      <a:r>
                        <a:rPr lang="en-GB" b="0" dirty="0"/>
                        <a:t>BEQ R1, R2, LABEL</a:t>
                      </a:r>
                    </a:p>
                  </a:txBody>
                  <a:tcPr/>
                </a:tc>
                <a:extLst>
                  <a:ext uri="{0D108BD9-81ED-4DB2-BD59-A6C34878D82A}">
                    <a16:rowId xmlns:a16="http://schemas.microsoft.com/office/drawing/2014/main" val="10001"/>
                  </a:ext>
                </a:extLst>
              </a:tr>
              <a:tr h="681608">
                <a:tc>
                  <a:txBody>
                    <a:bodyPr/>
                    <a:lstStyle/>
                    <a:p>
                      <a:r>
                        <a:rPr lang="en-GB" b="0" dirty="0"/>
                        <a:t>ADD R3, R4,R5</a:t>
                      </a:r>
                    </a:p>
                  </a:txBody>
                  <a:tcPr/>
                </a:tc>
                <a:extLst>
                  <a:ext uri="{0D108BD9-81ED-4DB2-BD59-A6C34878D82A}">
                    <a16:rowId xmlns:a16="http://schemas.microsoft.com/office/drawing/2014/main" val="10002"/>
                  </a:ext>
                </a:extLst>
              </a:tr>
              <a:tr h="681608">
                <a:tc>
                  <a:txBody>
                    <a:bodyPr/>
                    <a:lstStyle/>
                    <a:p>
                      <a:r>
                        <a:rPr lang="en-GB" b="0" dirty="0"/>
                        <a:t>------------------------------------------------</a:t>
                      </a:r>
                    </a:p>
                    <a:p>
                      <a:r>
                        <a:rPr lang="en-GB" b="0" dirty="0"/>
                        <a:t>------------------------------------------------</a:t>
                      </a:r>
                    </a:p>
                  </a:txBody>
                  <a:tcPr/>
                </a:tc>
                <a:extLst>
                  <a:ext uri="{0D108BD9-81ED-4DB2-BD59-A6C34878D82A}">
                    <a16:rowId xmlns:a16="http://schemas.microsoft.com/office/drawing/2014/main" val="10003"/>
                  </a:ext>
                </a:extLst>
              </a:tr>
              <a:tr h="681608">
                <a:tc>
                  <a:txBody>
                    <a:bodyPr/>
                    <a:lstStyle/>
                    <a:p>
                      <a:r>
                        <a:rPr lang="en-GB" b="0" dirty="0"/>
                        <a:t>LABEL:</a:t>
                      </a:r>
                      <a:r>
                        <a:rPr lang="en-GB" b="0" baseline="0" dirty="0"/>
                        <a:t> </a:t>
                      </a:r>
                      <a:r>
                        <a:rPr lang="en-GB" b="0" dirty="0"/>
                        <a:t>DIV</a:t>
                      </a:r>
                      <a:r>
                        <a:rPr lang="en-GB" b="0" baseline="0" dirty="0"/>
                        <a:t> R6, R7, R8</a:t>
                      </a:r>
                      <a:endParaRPr lang="en-GB" b="0" dirty="0"/>
                    </a:p>
                  </a:txBody>
                  <a:tcPr/>
                </a:tc>
                <a:extLst>
                  <a:ext uri="{0D108BD9-81ED-4DB2-BD59-A6C34878D82A}">
                    <a16:rowId xmlns:a16="http://schemas.microsoft.com/office/drawing/2014/main" val="10004"/>
                  </a:ext>
                </a:extLst>
              </a:tr>
            </a:tbl>
          </a:graphicData>
        </a:graphic>
      </p:graphicFrame>
      <p:sp>
        <p:nvSpPr>
          <p:cNvPr id="5" name="Rectangular Callout 4"/>
          <p:cNvSpPr/>
          <p:nvPr/>
        </p:nvSpPr>
        <p:spPr>
          <a:xfrm>
            <a:off x="4860032" y="4869160"/>
            <a:ext cx="3528392" cy="1656184"/>
          </a:xfrm>
          <a:prstGeom prst="wedgeRectCallout">
            <a:avLst>
              <a:gd name="adj1" fmla="val -118643"/>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Let us suppose  the DIV generates an exception (Exception handling occurs)…..even this instruction was never supposed to be executed but we have already started exception processing for it.</a:t>
            </a:r>
          </a:p>
        </p:txBody>
      </p:sp>
    </p:spTree>
    <p:extLst>
      <p:ext uri="{BB962C8B-B14F-4D97-AF65-F5344CB8AC3E}">
        <p14:creationId xmlns:p14="http://schemas.microsoft.com/office/powerpoint/2010/main" val="14976592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964131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3858731058"/>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6458372"/>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12</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69665382"/>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41225757"/>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13443705"/>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458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67280650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3697458523"/>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7332604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12</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34947421"/>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ROB3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87878101"/>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46234971"/>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492896"/>
            <a:ext cx="720080"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273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210123873"/>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08616322"/>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5536811"/>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12</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6328856"/>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ROB5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90400992"/>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08550786"/>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710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533370229"/>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2853999034"/>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95832250"/>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36</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05</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45728922"/>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strike="noStrike" dirty="0"/>
                        <a:t>ROB6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23216010"/>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r>
                        <a:rPr lang="en-GB" dirty="0"/>
                        <a:t>ROB4</a:t>
                      </a:r>
                    </a:p>
                  </a:txBody>
                  <a:tcPr/>
                </a:tc>
                <a:tc>
                  <a:txBody>
                    <a:bodyPr/>
                    <a:lstStyle/>
                    <a:p>
                      <a:r>
                        <a:rPr lang="en-GB" dirty="0"/>
                        <a:t>MUL</a:t>
                      </a:r>
                    </a:p>
                  </a:txBody>
                  <a:tcPr/>
                </a:tc>
                <a:tc>
                  <a:txBody>
                    <a:bodyPr/>
                    <a:lstStyle/>
                    <a:p>
                      <a:r>
                        <a:rPr lang="en-GB" dirty="0"/>
                        <a:t>R1</a:t>
                      </a:r>
                    </a:p>
                  </a:txBody>
                  <a:tcPr/>
                </a:tc>
                <a:tc>
                  <a:txBody>
                    <a:bodyPr/>
                    <a:lstStyle/>
                    <a:p>
                      <a:r>
                        <a:rPr lang="en-GB" dirty="0"/>
                        <a:t>36</a:t>
                      </a:r>
                    </a:p>
                  </a:txBody>
                  <a:tcPr/>
                </a:tc>
                <a:tc>
                  <a:txBody>
                    <a:bodyPr/>
                    <a:lstStyle/>
                    <a:p>
                      <a:r>
                        <a:rPr lang="en-GB" dirty="0"/>
                        <a:t>24D</a:t>
                      </a:r>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r>
                        <a:rPr lang="en-GB" dirty="0"/>
                        <a:t>ADD</a:t>
                      </a:r>
                    </a:p>
                  </a:txBody>
                  <a:tcPr/>
                </a:tc>
                <a:tc>
                  <a:txBody>
                    <a:bodyPr/>
                    <a:lstStyle/>
                    <a:p>
                      <a:r>
                        <a:rPr lang="en-GB" dirty="0"/>
                        <a:t>R1</a:t>
                      </a:r>
                    </a:p>
                  </a:txBody>
                  <a:tcPr/>
                </a:tc>
                <a:tc>
                  <a:txBody>
                    <a:bodyPr/>
                    <a:lstStyle/>
                    <a:p>
                      <a:r>
                        <a:rPr lang="en-GB" dirty="0"/>
                        <a:t>42</a:t>
                      </a:r>
                    </a:p>
                  </a:txBody>
                  <a:tcPr/>
                </a:tc>
                <a:tc>
                  <a:txBody>
                    <a:bodyPr/>
                    <a:lstStyle/>
                    <a:p>
                      <a:r>
                        <a:rPr lang="en-GB" dirty="0"/>
                        <a:t>44</a:t>
                      </a:r>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21583908"/>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r>
                        <a:rPr lang="en-GB" dirty="0"/>
                        <a:t>46</a:t>
                      </a:r>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endParaRPr lang="en-GB" dirty="0"/>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0118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008250731"/>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79841952"/>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0065727"/>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36</a:t>
                      </a:r>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33</a:t>
                      </a:r>
                    </a:p>
                  </a:txBody>
                  <a:tcPr>
                    <a:solidFill>
                      <a:schemeClr val="accent3">
                        <a:lumMod val="75000"/>
                      </a:schemeClr>
                    </a:solidFill>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82602996"/>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endParaRPr lang="en-GB" strike="noStrike" dirty="0"/>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42370454"/>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83596861"/>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r>
                        <a:rPr lang="en-GB" dirty="0"/>
                        <a:t>46</a:t>
                      </a:r>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r>
                        <a:rPr lang="en-GB" dirty="0"/>
                        <a:t>47</a:t>
                      </a:r>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59632" y="3501008"/>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1889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222471272"/>
              </p:ext>
            </p:extLst>
          </p:nvPr>
        </p:nvGraphicFramePr>
        <p:xfrm>
          <a:off x="107504"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4" name="Content Placeholder 1"/>
          <p:cNvGraphicFramePr>
            <a:graphicFrameLocks/>
          </p:cNvGraphicFramePr>
          <p:nvPr>
            <p:extLst>
              <p:ext uri="{D42A27DB-BD31-4B8C-83A1-F6EECF244321}">
                <p14:modId xmlns:p14="http://schemas.microsoft.com/office/powerpoint/2010/main" val="3789066940"/>
              </p:ext>
            </p:extLst>
          </p:nvPr>
        </p:nvGraphicFramePr>
        <p:xfrm>
          <a:off x="4644008" y="620688"/>
          <a:ext cx="4320480" cy="74168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720080">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88292918"/>
              </p:ext>
            </p:extLst>
          </p:nvPr>
        </p:nvGraphicFramePr>
        <p:xfrm>
          <a:off x="251520" y="1772816"/>
          <a:ext cx="1224136"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r>
                        <a:rPr lang="en-GB" dirty="0"/>
                        <a:t>42</a:t>
                      </a:r>
                    </a:p>
                  </a:txBody>
                  <a:tcPr>
                    <a:solidFill>
                      <a:schemeClr val="accent3"/>
                    </a:solidFill>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r>
                        <a:rPr lang="en-GB" dirty="0"/>
                        <a:t>09</a:t>
                      </a:r>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r>
                        <a:rPr lang="en-GB" dirty="0"/>
                        <a:t>03</a:t>
                      </a:r>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r>
                        <a:rPr lang="en-GB" dirty="0"/>
                        <a:t>33</a:t>
                      </a:r>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r>
                        <a:rPr lang="en-GB" dirty="0"/>
                        <a:t>03</a:t>
                      </a:r>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r>
                        <a:rPr lang="en-GB" dirty="0"/>
                        <a:t>04</a:t>
                      </a:r>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r>
                        <a:rPr lang="en-GB" dirty="0"/>
                        <a:t>01</a:t>
                      </a:r>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r>
                        <a:rPr lang="en-GB" dirty="0"/>
                        <a:t>02</a:t>
                      </a:r>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64305323"/>
              </p:ext>
            </p:extLst>
          </p:nvPr>
        </p:nvGraphicFramePr>
        <p:xfrm>
          <a:off x="1907704" y="1844824"/>
          <a:ext cx="1512168" cy="3888432"/>
        </p:xfrm>
        <a:graphic>
          <a:graphicData uri="http://schemas.openxmlformats.org/drawingml/2006/table">
            <a:tbl>
              <a:tblPr firstRow="1" bandRow="1">
                <a:tableStyleId>{5C22544A-7EE6-4342-B048-85BDC9FD1C3A}</a:tableStyleId>
              </a:tblPr>
              <a:tblGrid>
                <a:gridCol w="43204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tblGrid>
              <a:tr h="486054">
                <a:tc>
                  <a:txBody>
                    <a:bodyPr/>
                    <a:lstStyle/>
                    <a:p>
                      <a:r>
                        <a:rPr lang="en-GB" dirty="0"/>
                        <a:t>R1</a:t>
                      </a:r>
                    </a:p>
                  </a:txBody>
                  <a:tcPr/>
                </a:tc>
                <a:tc>
                  <a:txBody>
                    <a:bodyPr/>
                    <a:lstStyle/>
                    <a:p>
                      <a:endParaRPr lang="en-GB" strike="noStrike" dirty="0"/>
                    </a:p>
                  </a:txBody>
                  <a:tcPr/>
                </a:tc>
                <a:extLst>
                  <a:ext uri="{0D108BD9-81ED-4DB2-BD59-A6C34878D82A}">
                    <a16:rowId xmlns:a16="http://schemas.microsoft.com/office/drawing/2014/main" val="10000"/>
                  </a:ext>
                </a:extLst>
              </a:tr>
              <a:tr h="486054">
                <a:tc>
                  <a:txBody>
                    <a:bodyPr/>
                    <a:lstStyle/>
                    <a:p>
                      <a:r>
                        <a:rPr lang="en-GB" dirty="0"/>
                        <a:t>R2</a:t>
                      </a:r>
                    </a:p>
                  </a:txBody>
                  <a:tcPr/>
                </a:tc>
                <a:tc>
                  <a:txBody>
                    <a:bodyPr/>
                    <a:lstStyle/>
                    <a:p>
                      <a:endParaRPr lang="en-GB" dirty="0"/>
                    </a:p>
                  </a:txBody>
                  <a:tcPr/>
                </a:tc>
                <a:extLst>
                  <a:ext uri="{0D108BD9-81ED-4DB2-BD59-A6C34878D82A}">
                    <a16:rowId xmlns:a16="http://schemas.microsoft.com/office/drawing/2014/main" val="10001"/>
                  </a:ext>
                </a:extLst>
              </a:tr>
              <a:tr h="486054">
                <a:tc>
                  <a:txBody>
                    <a:bodyPr/>
                    <a:lstStyle/>
                    <a:p>
                      <a:r>
                        <a:rPr lang="en-GB" dirty="0"/>
                        <a:t>R3</a:t>
                      </a:r>
                    </a:p>
                  </a:txBody>
                  <a:tcPr/>
                </a:tc>
                <a:tc>
                  <a:txBody>
                    <a:bodyPr/>
                    <a:lstStyle/>
                    <a:p>
                      <a:endParaRPr lang="en-GB" dirty="0"/>
                    </a:p>
                  </a:txBody>
                  <a:tcPr/>
                </a:tc>
                <a:extLst>
                  <a:ext uri="{0D108BD9-81ED-4DB2-BD59-A6C34878D82A}">
                    <a16:rowId xmlns:a16="http://schemas.microsoft.com/office/drawing/2014/main" val="10002"/>
                  </a:ext>
                </a:extLst>
              </a:tr>
              <a:tr h="486054">
                <a:tc>
                  <a:txBody>
                    <a:bodyPr/>
                    <a:lstStyle/>
                    <a:p>
                      <a:r>
                        <a:rPr lang="en-GB" dirty="0"/>
                        <a:t>R4</a:t>
                      </a:r>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R5</a:t>
                      </a:r>
                    </a:p>
                  </a:txBody>
                  <a:tcPr/>
                </a:tc>
                <a:tc>
                  <a:txBody>
                    <a:bodyPr/>
                    <a:lstStyle/>
                    <a:p>
                      <a:endParaRPr lang="en-GB"/>
                    </a:p>
                  </a:txBody>
                  <a:tcPr/>
                </a:tc>
                <a:extLst>
                  <a:ext uri="{0D108BD9-81ED-4DB2-BD59-A6C34878D82A}">
                    <a16:rowId xmlns:a16="http://schemas.microsoft.com/office/drawing/2014/main" val="10004"/>
                  </a:ext>
                </a:extLst>
              </a:tr>
              <a:tr h="486054">
                <a:tc>
                  <a:txBody>
                    <a:bodyPr/>
                    <a:lstStyle/>
                    <a:p>
                      <a:r>
                        <a:rPr lang="en-GB" dirty="0"/>
                        <a:t>R6</a:t>
                      </a:r>
                    </a:p>
                  </a:txBody>
                  <a:tcPr/>
                </a:tc>
                <a:tc>
                  <a:txBody>
                    <a:bodyPr/>
                    <a:lstStyle/>
                    <a:p>
                      <a:endParaRPr lang="en-GB"/>
                    </a:p>
                  </a:txBody>
                  <a:tcPr/>
                </a:tc>
                <a:extLst>
                  <a:ext uri="{0D108BD9-81ED-4DB2-BD59-A6C34878D82A}">
                    <a16:rowId xmlns:a16="http://schemas.microsoft.com/office/drawing/2014/main" val="10005"/>
                  </a:ext>
                </a:extLst>
              </a:tr>
              <a:tr h="486054">
                <a:tc>
                  <a:txBody>
                    <a:bodyPr/>
                    <a:lstStyle/>
                    <a:p>
                      <a:r>
                        <a:rPr lang="en-GB" dirty="0"/>
                        <a:t>R7</a:t>
                      </a:r>
                    </a:p>
                  </a:txBody>
                  <a:tcPr/>
                </a:tc>
                <a:tc>
                  <a:txBody>
                    <a:bodyPr/>
                    <a:lstStyle/>
                    <a:p>
                      <a:endParaRPr lang="en-GB"/>
                    </a:p>
                  </a:txBody>
                  <a:tcPr/>
                </a:tc>
                <a:extLst>
                  <a:ext uri="{0D108BD9-81ED-4DB2-BD59-A6C34878D82A}">
                    <a16:rowId xmlns:a16="http://schemas.microsoft.com/office/drawing/2014/main" val="10006"/>
                  </a:ext>
                </a:extLst>
              </a:tr>
              <a:tr h="486054">
                <a:tc>
                  <a:txBody>
                    <a:bodyPr/>
                    <a:lstStyle/>
                    <a:p>
                      <a:r>
                        <a:rPr lang="en-GB" dirty="0"/>
                        <a:t>R8</a:t>
                      </a:r>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24264430"/>
              </p:ext>
            </p:extLst>
          </p:nvPr>
        </p:nvGraphicFramePr>
        <p:xfrm>
          <a:off x="3707905" y="1844824"/>
          <a:ext cx="3168351" cy="3888432"/>
        </p:xfrm>
        <a:graphic>
          <a:graphicData uri="http://schemas.openxmlformats.org/drawingml/2006/table">
            <a:tbl>
              <a:tblPr firstRow="1" bandRow="1">
                <a:tableStyleId>{5C22544A-7EE6-4342-B048-85BDC9FD1C3A}</a:tableStyleId>
              </a:tblPr>
              <a:tblGrid>
                <a:gridCol w="891778">
                  <a:extLst>
                    <a:ext uri="{9D8B030D-6E8A-4147-A177-3AD203B41FA5}">
                      <a16:colId xmlns:a16="http://schemas.microsoft.com/office/drawing/2014/main" val="20000"/>
                    </a:ext>
                  </a:extLst>
                </a:gridCol>
                <a:gridCol w="728402">
                  <a:extLst>
                    <a:ext uri="{9D8B030D-6E8A-4147-A177-3AD203B41FA5}">
                      <a16:colId xmlns:a16="http://schemas.microsoft.com/office/drawing/2014/main" val="20001"/>
                    </a:ext>
                  </a:extLst>
                </a:gridCol>
                <a:gridCol w="447742">
                  <a:extLst>
                    <a:ext uri="{9D8B030D-6E8A-4147-A177-3AD203B41FA5}">
                      <a16:colId xmlns:a16="http://schemas.microsoft.com/office/drawing/2014/main" val="20002"/>
                    </a:ext>
                  </a:extLst>
                </a:gridCol>
                <a:gridCol w="452357">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tblGrid>
              <a:tr h="486054">
                <a:tc>
                  <a:txBody>
                    <a:bodyPr/>
                    <a:lstStyle/>
                    <a:p>
                      <a:r>
                        <a:rPr lang="en-GB" dirty="0"/>
                        <a:t>R0B1</a:t>
                      </a:r>
                    </a:p>
                  </a:txBody>
                  <a:tcPr/>
                </a:tc>
                <a:tc>
                  <a:txBody>
                    <a:bodyPr/>
                    <a:lstStyle/>
                    <a:p>
                      <a:r>
                        <a:rPr lang="en-GB" dirty="0"/>
                        <a:t>DIV</a:t>
                      </a:r>
                    </a:p>
                  </a:txBody>
                  <a:tcPr/>
                </a:tc>
                <a:tc>
                  <a:txBody>
                    <a:bodyPr/>
                    <a:lstStyle/>
                    <a:p>
                      <a:r>
                        <a:rPr lang="en-GB" dirty="0"/>
                        <a:t>R2</a:t>
                      </a:r>
                    </a:p>
                  </a:txBody>
                  <a:tcPr/>
                </a:tc>
                <a:tc>
                  <a:txBody>
                    <a:bodyPr/>
                    <a:lstStyle/>
                    <a:p>
                      <a:r>
                        <a:rPr lang="en-GB" dirty="0"/>
                        <a:t>9</a:t>
                      </a:r>
                    </a:p>
                  </a:txBody>
                  <a:tcPr/>
                </a:tc>
                <a:tc>
                  <a:txBody>
                    <a:bodyPr/>
                    <a:lstStyle/>
                    <a:p>
                      <a:r>
                        <a:rPr lang="en-GB" dirty="0"/>
                        <a:t>42D</a:t>
                      </a:r>
                    </a:p>
                  </a:txBody>
                  <a:tcPr/>
                </a:tc>
                <a:extLst>
                  <a:ext uri="{0D108BD9-81ED-4DB2-BD59-A6C34878D82A}">
                    <a16:rowId xmlns:a16="http://schemas.microsoft.com/office/drawing/2014/main" val="10000"/>
                  </a:ext>
                </a:extLst>
              </a:tr>
              <a:tr h="486054">
                <a:tc>
                  <a:txBody>
                    <a:bodyPr/>
                    <a:lstStyle/>
                    <a:p>
                      <a:r>
                        <a:rPr lang="en-GB" dirty="0"/>
                        <a:t>ROB2</a:t>
                      </a:r>
                    </a:p>
                  </a:txBody>
                  <a:tcPr/>
                </a:tc>
                <a:tc>
                  <a:txBody>
                    <a:bodyPr/>
                    <a:lstStyle/>
                    <a:p>
                      <a:r>
                        <a:rPr lang="en-GB" dirty="0"/>
                        <a:t>MUL</a:t>
                      </a:r>
                    </a:p>
                  </a:txBody>
                  <a:tcPr/>
                </a:tc>
                <a:tc>
                  <a:txBody>
                    <a:bodyPr/>
                    <a:lstStyle/>
                    <a:p>
                      <a:r>
                        <a:rPr lang="en-GB" dirty="0"/>
                        <a:t>R1</a:t>
                      </a:r>
                    </a:p>
                  </a:txBody>
                  <a:tcPr/>
                </a:tc>
                <a:tc>
                  <a:txBody>
                    <a:bodyPr/>
                    <a:lstStyle/>
                    <a:p>
                      <a:r>
                        <a:rPr lang="en-GB" dirty="0"/>
                        <a:t>12</a:t>
                      </a:r>
                    </a:p>
                  </a:txBody>
                  <a:tcPr/>
                </a:tc>
                <a:tc>
                  <a:txBody>
                    <a:bodyPr/>
                    <a:lstStyle/>
                    <a:p>
                      <a:r>
                        <a:rPr lang="en-GB" dirty="0"/>
                        <a:t>13D</a:t>
                      </a:r>
                    </a:p>
                  </a:txBody>
                  <a:tcPr/>
                </a:tc>
                <a:extLst>
                  <a:ext uri="{0D108BD9-81ED-4DB2-BD59-A6C34878D82A}">
                    <a16:rowId xmlns:a16="http://schemas.microsoft.com/office/drawing/2014/main" val="10001"/>
                  </a:ext>
                </a:extLst>
              </a:tr>
              <a:tr h="486054">
                <a:tc>
                  <a:txBody>
                    <a:bodyPr/>
                    <a:lstStyle/>
                    <a:p>
                      <a:r>
                        <a:rPr lang="en-GB" dirty="0"/>
                        <a:t>ROB3</a:t>
                      </a:r>
                    </a:p>
                  </a:txBody>
                  <a:tcPr/>
                </a:tc>
                <a:tc>
                  <a:txBody>
                    <a:bodyPr/>
                    <a:lstStyle/>
                    <a:p>
                      <a:r>
                        <a:rPr lang="en-GB" dirty="0"/>
                        <a:t>ADD</a:t>
                      </a:r>
                    </a:p>
                  </a:txBody>
                  <a:tcPr/>
                </a:tc>
                <a:tc>
                  <a:txBody>
                    <a:bodyPr/>
                    <a:lstStyle/>
                    <a:p>
                      <a:r>
                        <a:rPr lang="en-GB" dirty="0"/>
                        <a:t>R3</a:t>
                      </a:r>
                    </a:p>
                  </a:txBody>
                  <a:tcPr/>
                </a:tc>
                <a:tc>
                  <a:txBody>
                    <a:bodyPr/>
                    <a:lstStyle/>
                    <a:p>
                      <a:r>
                        <a:rPr lang="en-GB" dirty="0"/>
                        <a:t>3</a:t>
                      </a:r>
                    </a:p>
                  </a:txBody>
                  <a:tcPr/>
                </a:tc>
                <a:tc>
                  <a:txBody>
                    <a:bodyPr/>
                    <a:lstStyle/>
                    <a:p>
                      <a:r>
                        <a:rPr lang="en-GB" dirty="0"/>
                        <a:t>5 D</a:t>
                      </a:r>
                    </a:p>
                  </a:txBody>
                  <a:tcPr/>
                </a:tc>
                <a:extLst>
                  <a:ext uri="{0D108BD9-81ED-4DB2-BD59-A6C34878D82A}">
                    <a16:rowId xmlns:a16="http://schemas.microsoft.com/office/drawing/2014/main" val="10002"/>
                  </a:ext>
                </a:extLst>
              </a:tr>
              <a:tr h="486054">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3"/>
                  </a:ext>
                </a:extLst>
              </a:tr>
              <a:tr h="486054">
                <a:tc>
                  <a:txBody>
                    <a:bodyPr/>
                    <a:lstStyle/>
                    <a:p>
                      <a:r>
                        <a:rPr lang="en-GB" dirty="0"/>
                        <a:t>ROB5</a:t>
                      </a:r>
                    </a:p>
                  </a:txBody>
                  <a:tcPr/>
                </a:tc>
                <a:tc>
                  <a:txBody>
                    <a:bodyPr/>
                    <a:lstStyle/>
                    <a:p>
                      <a:r>
                        <a:rPr lang="en-GB" dirty="0"/>
                        <a:t>SUB</a:t>
                      </a:r>
                    </a:p>
                  </a:txBody>
                  <a:tcPr/>
                </a:tc>
                <a:tc>
                  <a:txBody>
                    <a:bodyPr/>
                    <a:lstStyle/>
                    <a:p>
                      <a:r>
                        <a:rPr lang="en-GB" dirty="0"/>
                        <a:t>R4</a:t>
                      </a:r>
                    </a:p>
                  </a:txBody>
                  <a:tcPr/>
                </a:tc>
                <a:tc>
                  <a:txBody>
                    <a:bodyPr/>
                    <a:lstStyle/>
                    <a:p>
                      <a:r>
                        <a:rPr lang="en-GB" dirty="0"/>
                        <a:t>33</a:t>
                      </a:r>
                    </a:p>
                  </a:txBody>
                  <a:tcPr/>
                </a:tc>
                <a:tc>
                  <a:txBody>
                    <a:bodyPr/>
                    <a:lstStyle/>
                    <a:p>
                      <a:r>
                        <a:rPr lang="en-GB" dirty="0"/>
                        <a:t>26D</a:t>
                      </a:r>
                    </a:p>
                  </a:txBody>
                  <a:tcPr/>
                </a:tc>
                <a:extLst>
                  <a:ext uri="{0D108BD9-81ED-4DB2-BD59-A6C34878D82A}">
                    <a16:rowId xmlns:a16="http://schemas.microsoft.com/office/drawing/2014/main" val="10004"/>
                  </a:ext>
                </a:extLst>
              </a:tr>
              <a:tr h="486054">
                <a:tc>
                  <a:txBody>
                    <a:bodyPr/>
                    <a:lstStyle/>
                    <a:p>
                      <a:r>
                        <a:rPr lang="en-GB" dirty="0"/>
                        <a:t>ROB6</a:t>
                      </a:r>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5"/>
                  </a:ext>
                </a:extLst>
              </a:tr>
              <a:tr h="486054">
                <a:tc>
                  <a:txBody>
                    <a:bodyPr/>
                    <a:lstStyle/>
                    <a:p>
                      <a:r>
                        <a:rPr lang="en-GB" dirty="0"/>
                        <a:t>ROB7</a:t>
                      </a:r>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r>
                        <a:rPr lang="en-GB" dirty="0"/>
                        <a:t>ROB8</a:t>
                      </a:r>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5277418"/>
              </p:ext>
            </p:extLst>
          </p:nvPr>
        </p:nvGraphicFramePr>
        <p:xfrm>
          <a:off x="6983760" y="1844824"/>
          <a:ext cx="2052736" cy="3888432"/>
        </p:xfrm>
        <a:graphic>
          <a:graphicData uri="http://schemas.openxmlformats.org/drawingml/2006/table">
            <a:tbl>
              <a:tblPr firstRow="1" bandRow="1">
                <a:tableStyleId>{5C22544A-7EE6-4342-B048-85BDC9FD1C3A}</a:tableStyleId>
              </a:tblPr>
              <a:tblGrid>
                <a:gridCol w="513184">
                  <a:extLst>
                    <a:ext uri="{9D8B030D-6E8A-4147-A177-3AD203B41FA5}">
                      <a16:colId xmlns:a16="http://schemas.microsoft.com/office/drawing/2014/main" val="20000"/>
                    </a:ext>
                  </a:extLst>
                </a:gridCol>
                <a:gridCol w="513184">
                  <a:extLst>
                    <a:ext uri="{9D8B030D-6E8A-4147-A177-3AD203B41FA5}">
                      <a16:colId xmlns:a16="http://schemas.microsoft.com/office/drawing/2014/main" val="20001"/>
                    </a:ext>
                  </a:extLst>
                </a:gridCol>
                <a:gridCol w="513184">
                  <a:extLst>
                    <a:ext uri="{9D8B030D-6E8A-4147-A177-3AD203B41FA5}">
                      <a16:colId xmlns:a16="http://schemas.microsoft.com/office/drawing/2014/main" val="20002"/>
                    </a:ext>
                  </a:extLst>
                </a:gridCol>
                <a:gridCol w="513184">
                  <a:extLst>
                    <a:ext uri="{9D8B030D-6E8A-4147-A177-3AD203B41FA5}">
                      <a16:colId xmlns:a16="http://schemas.microsoft.com/office/drawing/2014/main" val="20003"/>
                    </a:ext>
                  </a:extLst>
                </a:gridCol>
              </a:tblGrid>
              <a:tr h="486054">
                <a:tc>
                  <a:txBody>
                    <a:bodyPr/>
                    <a:lstStyle/>
                    <a:p>
                      <a:r>
                        <a:rPr lang="en-GB" dirty="0"/>
                        <a:t>1</a:t>
                      </a:r>
                    </a:p>
                  </a:txBody>
                  <a:tcPr/>
                </a:tc>
                <a:tc>
                  <a:txBody>
                    <a:bodyPr/>
                    <a:lstStyle/>
                    <a:p>
                      <a:r>
                        <a:rPr lang="en-GB" dirty="0"/>
                        <a:t>2</a:t>
                      </a:r>
                    </a:p>
                  </a:txBody>
                  <a:tcPr/>
                </a:tc>
                <a:tc>
                  <a:txBody>
                    <a:bodyPr/>
                    <a:lstStyle/>
                    <a:p>
                      <a:r>
                        <a:rPr lang="en-GB" dirty="0"/>
                        <a:t>42</a:t>
                      </a:r>
                    </a:p>
                  </a:txBody>
                  <a:tcPr/>
                </a:tc>
                <a:tc>
                  <a:txBody>
                    <a:bodyPr/>
                    <a:lstStyle/>
                    <a:p>
                      <a:r>
                        <a:rPr lang="en-GB" dirty="0"/>
                        <a:t>43</a:t>
                      </a:r>
                    </a:p>
                  </a:txBody>
                  <a:tcPr/>
                </a:tc>
                <a:extLst>
                  <a:ext uri="{0D108BD9-81ED-4DB2-BD59-A6C34878D82A}">
                    <a16:rowId xmlns:a16="http://schemas.microsoft.com/office/drawing/2014/main" val="10000"/>
                  </a:ext>
                </a:extLst>
              </a:tr>
              <a:tr h="486054">
                <a:tc>
                  <a:txBody>
                    <a:bodyPr/>
                    <a:lstStyle/>
                    <a:p>
                      <a:r>
                        <a:rPr lang="en-GB" dirty="0"/>
                        <a:t>2</a:t>
                      </a:r>
                    </a:p>
                  </a:txBody>
                  <a:tcPr/>
                </a:tc>
                <a:tc>
                  <a:txBody>
                    <a:bodyPr/>
                    <a:lstStyle/>
                    <a:p>
                      <a:r>
                        <a:rPr lang="en-GB" dirty="0"/>
                        <a:t>3</a:t>
                      </a:r>
                    </a:p>
                  </a:txBody>
                  <a:tcPr/>
                </a:tc>
                <a:tc>
                  <a:txBody>
                    <a:bodyPr/>
                    <a:lstStyle/>
                    <a:p>
                      <a:r>
                        <a:rPr lang="en-GB" dirty="0"/>
                        <a:t>13</a:t>
                      </a:r>
                    </a:p>
                  </a:txBody>
                  <a:tcPr/>
                </a:tc>
                <a:tc>
                  <a:txBody>
                    <a:bodyPr/>
                    <a:lstStyle/>
                    <a:p>
                      <a:r>
                        <a:rPr lang="en-GB" dirty="0"/>
                        <a:t>44</a:t>
                      </a:r>
                    </a:p>
                  </a:txBody>
                  <a:tcPr/>
                </a:tc>
                <a:extLst>
                  <a:ext uri="{0D108BD9-81ED-4DB2-BD59-A6C34878D82A}">
                    <a16:rowId xmlns:a16="http://schemas.microsoft.com/office/drawing/2014/main" val="10001"/>
                  </a:ext>
                </a:extLst>
              </a:tr>
              <a:tr h="486054">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45</a:t>
                      </a:r>
                    </a:p>
                  </a:txBody>
                  <a:tcPr/>
                </a:tc>
                <a:extLst>
                  <a:ext uri="{0D108BD9-81ED-4DB2-BD59-A6C34878D82A}">
                    <a16:rowId xmlns:a16="http://schemas.microsoft.com/office/drawing/2014/main" val="10002"/>
                  </a:ext>
                </a:extLst>
              </a:tr>
              <a:tr h="486054">
                <a:tc>
                  <a:txBody>
                    <a:bodyPr/>
                    <a:lstStyle/>
                    <a:p>
                      <a:r>
                        <a:rPr lang="en-GB" dirty="0"/>
                        <a:t>4</a:t>
                      </a:r>
                    </a:p>
                  </a:txBody>
                  <a:tcPr/>
                </a:tc>
                <a:tc>
                  <a:txBody>
                    <a:bodyPr/>
                    <a:lstStyle/>
                    <a:p>
                      <a:r>
                        <a:rPr lang="en-GB" dirty="0"/>
                        <a:t>14</a:t>
                      </a:r>
                    </a:p>
                  </a:txBody>
                  <a:tcPr/>
                </a:tc>
                <a:tc>
                  <a:txBody>
                    <a:bodyPr/>
                    <a:lstStyle/>
                    <a:p>
                      <a:r>
                        <a:rPr lang="en-GB" dirty="0"/>
                        <a:t>24</a:t>
                      </a:r>
                    </a:p>
                  </a:txBody>
                  <a:tcPr/>
                </a:tc>
                <a:tc>
                  <a:txBody>
                    <a:bodyPr/>
                    <a:lstStyle/>
                    <a:p>
                      <a:r>
                        <a:rPr lang="en-GB" dirty="0"/>
                        <a:t>46</a:t>
                      </a:r>
                    </a:p>
                  </a:txBody>
                  <a:tcPr/>
                </a:tc>
                <a:extLst>
                  <a:ext uri="{0D108BD9-81ED-4DB2-BD59-A6C34878D82A}">
                    <a16:rowId xmlns:a16="http://schemas.microsoft.com/office/drawing/2014/main" val="10003"/>
                  </a:ext>
                </a:extLst>
              </a:tr>
              <a:tr h="486054">
                <a:tc>
                  <a:txBody>
                    <a:bodyPr/>
                    <a:lstStyle/>
                    <a:p>
                      <a:r>
                        <a:rPr lang="en-GB" dirty="0"/>
                        <a:t>5</a:t>
                      </a:r>
                    </a:p>
                  </a:txBody>
                  <a:tcPr/>
                </a:tc>
                <a:tc>
                  <a:txBody>
                    <a:bodyPr/>
                    <a:lstStyle/>
                    <a:p>
                      <a:r>
                        <a:rPr lang="en-GB" dirty="0"/>
                        <a:t>25</a:t>
                      </a:r>
                    </a:p>
                  </a:txBody>
                  <a:tcPr/>
                </a:tc>
                <a:tc>
                  <a:txBody>
                    <a:bodyPr/>
                    <a:lstStyle/>
                    <a:p>
                      <a:r>
                        <a:rPr lang="en-GB" dirty="0"/>
                        <a:t>26</a:t>
                      </a:r>
                    </a:p>
                  </a:txBody>
                  <a:tcPr/>
                </a:tc>
                <a:tc>
                  <a:txBody>
                    <a:bodyPr/>
                    <a:lstStyle/>
                    <a:p>
                      <a:r>
                        <a:rPr lang="en-GB" dirty="0"/>
                        <a:t>47</a:t>
                      </a:r>
                    </a:p>
                  </a:txBody>
                  <a:tcPr/>
                </a:tc>
                <a:extLst>
                  <a:ext uri="{0D108BD9-81ED-4DB2-BD59-A6C34878D82A}">
                    <a16:rowId xmlns:a16="http://schemas.microsoft.com/office/drawing/2014/main" val="10004"/>
                  </a:ext>
                </a:extLst>
              </a:tr>
              <a:tr h="486054">
                <a:tc>
                  <a:txBody>
                    <a:bodyPr/>
                    <a:lstStyle/>
                    <a:p>
                      <a:r>
                        <a:rPr lang="en-GB" dirty="0"/>
                        <a:t>6</a:t>
                      </a:r>
                    </a:p>
                  </a:txBody>
                  <a:tcPr/>
                </a:tc>
                <a:tc>
                  <a:txBody>
                    <a:bodyPr/>
                    <a:lstStyle/>
                    <a:p>
                      <a:r>
                        <a:rPr lang="en-GB" dirty="0"/>
                        <a:t>43</a:t>
                      </a:r>
                    </a:p>
                  </a:txBody>
                  <a:tcPr/>
                </a:tc>
                <a:tc>
                  <a:txBody>
                    <a:bodyPr/>
                    <a:lstStyle/>
                    <a:p>
                      <a:r>
                        <a:rPr lang="en-GB" dirty="0"/>
                        <a:t>44</a:t>
                      </a:r>
                    </a:p>
                  </a:txBody>
                  <a:tcPr/>
                </a:tc>
                <a:tc>
                  <a:txBody>
                    <a:bodyPr/>
                    <a:lstStyle/>
                    <a:p>
                      <a:r>
                        <a:rPr lang="en-GB" dirty="0"/>
                        <a:t>48</a:t>
                      </a:r>
                    </a:p>
                  </a:txBody>
                  <a:tcPr/>
                </a:tc>
                <a:extLst>
                  <a:ext uri="{0D108BD9-81ED-4DB2-BD59-A6C34878D82A}">
                    <a16:rowId xmlns:a16="http://schemas.microsoft.com/office/drawing/2014/main" val="10005"/>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6"/>
                  </a:ext>
                </a:extLst>
              </a:tr>
              <a:tr h="486054">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7"/>
                  </a:ext>
                </a:extLst>
              </a:tr>
            </a:tbl>
          </a:graphicData>
        </a:graphic>
      </p:graphicFrame>
      <p:cxnSp>
        <p:nvCxnSpPr>
          <p:cNvPr id="9" name="Straight Arrow Connector 8"/>
          <p:cNvCxnSpPr/>
          <p:nvPr/>
        </p:nvCxnSpPr>
        <p:spPr>
          <a:xfrm flipH="1">
            <a:off x="1259632" y="2924944"/>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9632" y="2492896"/>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331640" y="3501008"/>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259632" y="2060848"/>
            <a:ext cx="72008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867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2972</TotalTime>
  <Words>4310</Words>
  <Application>Microsoft Office PowerPoint</Application>
  <PresentationFormat>On-screen Show (4:3)</PresentationFormat>
  <Paragraphs>2371</Paragraphs>
  <Slides>95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95</vt:i4>
      </vt:variant>
    </vt:vector>
  </HeadingPairs>
  <TitlesOfParts>
    <vt:vector size="98" baseType="lpstr">
      <vt:lpstr>Arial</vt:lpstr>
      <vt:lpstr>Calibri</vt:lpstr>
      <vt:lpstr>Office Theme</vt:lpstr>
      <vt:lpstr>REORDER BUFFERS</vt:lpstr>
      <vt:lpstr>PowerPoint Presentation</vt:lpstr>
      <vt:lpstr>Steps when an Exception Occurs</vt:lpstr>
      <vt:lpstr>Exception in Out-of Order Execution</vt:lpstr>
      <vt:lpstr>Problem</vt:lpstr>
      <vt:lpstr>Branch Misprediction in OoO Execution</vt:lpstr>
      <vt:lpstr>Problem</vt:lpstr>
      <vt:lpstr>Problem</vt:lpstr>
      <vt:lpstr>False Exception</vt:lpstr>
      <vt:lpstr>Problem</vt:lpstr>
      <vt:lpstr>Correct OoO Execution</vt:lpstr>
      <vt:lpstr>Solution: 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Reorder Buffer</vt:lpstr>
      <vt:lpstr>PowerPoint Presentation</vt:lpstr>
      <vt:lpstr>PowerPoint Presentation</vt:lpstr>
      <vt:lpstr>PowerPoint Presentation</vt:lpstr>
      <vt:lpstr>Summary</vt:lpstr>
      <vt:lpstr>Summary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PowerPoint Presentation</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Branch Misprediction Recovery</vt:lpstr>
      <vt:lpstr>Exceptions</vt:lpstr>
      <vt:lpstr>Page Fault for loads</vt:lpstr>
      <vt:lpstr>False Exceptions</vt:lpstr>
      <vt:lpstr>PowerPoint Presentation</vt:lpstr>
      <vt:lpstr>Insight</vt:lpstr>
      <vt:lpstr>PowerPoint Presentation</vt:lpstr>
      <vt:lpstr>RAT update on Commit</vt:lpstr>
      <vt:lpstr>RAT update on Commit</vt:lpstr>
      <vt:lpstr>PowerPoint Presentation</vt:lpstr>
      <vt:lpstr>RAT update on Commit</vt:lpstr>
      <vt:lpstr>RAT update on Commit</vt:lpstr>
      <vt:lpstr>RAT update on Commit</vt:lpstr>
      <vt:lpstr>RAT update on Commit</vt:lpstr>
      <vt:lpstr>RAT update on Commit</vt:lpstr>
      <vt:lpstr>RAT update on Commit</vt:lpstr>
      <vt:lpstr>RAT update on Commit</vt:lpstr>
      <vt:lpstr>PowerPoint Presentation</vt:lpstr>
      <vt:lpstr>RAT update on Commit</vt:lpstr>
      <vt:lpstr>RAT update on Commit</vt:lpstr>
      <vt:lpstr>RAT update on Commit</vt:lpstr>
      <vt:lpstr>RAT update on Commit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_________________________</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Farhan</dc:creator>
  <cp:lastModifiedBy>Farhan Hussain</cp:lastModifiedBy>
  <cp:revision>68</cp:revision>
  <dcterms:created xsi:type="dcterms:W3CDTF">2017-11-27T14:08:38Z</dcterms:created>
  <dcterms:modified xsi:type="dcterms:W3CDTF">2021-01-05T12:31:44Z</dcterms:modified>
</cp:coreProperties>
</file>