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5" r:id="rId6"/>
    <p:sldId id="260" r:id="rId7"/>
    <p:sldId id="286" r:id="rId8"/>
    <p:sldId id="261" r:id="rId9"/>
    <p:sldId id="262" r:id="rId10"/>
    <p:sldId id="263" r:id="rId11"/>
    <p:sldId id="264" r:id="rId12"/>
    <p:sldId id="265" r:id="rId13"/>
    <p:sldId id="266" r:id="rId14"/>
    <p:sldId id="267" r:id="rId15"/>
    <p:sldId id="269" r:id="rId16"/>
    <p:sldId id="268" r:id="rId17"/>
    <p:sldId id="272" r:id="rId18"/>
    <p:sldId id="271" r:id="rId19"/>
    <p:sldId id="273" r:id="rId20"/>
    <p:sldId id="274" r:id="rId21"/>
    <p:sldId id="275" r:id="rId22"/>
    <p:sldId id="276" r:id="rId23"/>
    <p:sldId id="277" r:id="rId24"/>
    <p:sldId id="279" r:id="rId25"/>
    <p:sldId id="278" r:id="rId26"/>
    <p:sldId id="280" r:id="rId27"/>
    <p:sldId id="291" r:id="rId28"/>
    <p:sldId id="281" r:id="rId29"/>
    <p:sldId id="283" r:id="rId30"/>
    <p:sldId id="282" r:id="rId31"/>
    <p:sldId id="290"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5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274001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407670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47414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355587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263366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064CDF5-C60C-4BE2-B337-EE01613055DE}" type="datetimeFigureOut">
              <a:rPr lang="en-GB" smtClean="0"/>
              <a:t>05/11/2022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80363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064CDF5-C60C-4BE2-B337-EE01613055DE}" type="datetimeFigureOut">
              <a:rPr lang="en-GB" smtClean="0"/>
              <a:t>05/11/2022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223911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064CDF5-C60C-4BE2-B337-EE01613055DE}" type="datetimeFigureOut">
              <a:rPr lang="en-GB" smtClean="0"/>
              <a:t>05/11/2022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313686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4CDF5-C60C-4BE2-B337-EE01613055DE}" type="datetimeFigureOut">
              <a:rPr lang="en-GB" smtClean="0"/>
              <a:t>05/11/2022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215910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CDF5-C60C-4BE2-B337-EE01613055DE}" type="datetimeFigureOut">
              <a:rPr lang="en-GB" smtClean="0"/>
              <a:t>05/11/2022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132028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CDF5-C60C-4BE2-B337-EE01613055DE}" type="datetimeFigureOut">
              <a:rPr lang="en-GB" smtClean="0"/>
              <a:t>05/11/2022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97413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4CDF5-C60C-4BE2-B337-EE01613055DE}" type="datetimeFigureOut">
              <a:rPr lang="en-GB" smtClean="0"/>
              <a:t>05/11/2022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510E2-2B54-4EB6-8EA6-B3FE139C8EA9}" type="slidenum">
              <a:rPr lang="en-GB" smtClean="0"/>
              <a:t>‹#›</a:t>
            </a:fld>
            <a:endParaRPr lang="en-GB"/>
          </a:p>
        </p:txBody>
      </p:sp>
    </p:spTree>
    <p:extLst>
      <p:ext uri="{BB962C8B-B14F-4D97-AF65-F5344CB8AC3E}">
        <p14:creationId xmlns:p14="http://schemas.microsoft.com/office/powerpoint/2010/main" val="2213399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Instruction Level Parallelism</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4308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RAW Dependencies</a:t>
            </a:r>
          </a:p>
        </p:txBody>
      </p:sp>
      <p:sp>
        <p:nvSpPr>
          <p:cNvPr id="3" name="Content Placeholder 2"/>
          <p:cNvSpPr>
            <a:spLocks noGrp="1"/>
          </p:cNvSpPr>
          <p:nvPr>
            <p:ph idx="1"/>
          </p:nvPr>
        </p:nvSpPr>
        <p:spPr/>
        <p:txBody>
          <a:bodyPr/>
          <a:lstStyle/>
          <a:p>
            <a:r>
              <a:rPr lang="en-GB" dirty="0"/>
              <a:t>Raw dependencies:</a:t>
            </a:r>
          </a:p>
          <a:p>
            <a:pPr lvl="1"/>
            <a:r>
              <a:rPr lang="en-GB" dirty="0"/>
              <a:t>Delays that ideal processors are going to have</a:t>
            </a:r>
          </a:p>
          <a:p>
            <a:pPr lvl="1"/>
            <a:r>
              <a:rPr lang="en-GB" dirty="0"/>
              <a:t>ILP is somewhat larger than zero even for an ideal processor</a:t>
            </a:r>
          </a:p>
        </p:txBody>
      </p:sp>
    </p:spTree>
    <p:extLst>
      <p:ext uri="{BB962C8B-B14F-4D97-AF65-F5344CB8AC3E}">
        <p14:creationId xmlns:p14="http://schemas.microsoft.com/office/powerpoint/2010/main" val="320441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Raw Dependencies</a:t>
            </a:r>
          </a:p>
        </p:txBody>
      </p:sp>
      <p:sp>
        <p:nvSpPr>
          <p:cNvPr id="3" name="Content Placeholder 2"/>
          <p:cNvSpPr>
            <a:spLocks noGrp="1"/>
          </p:cNvSpPr>
          <p:nvPr>
            <p:ph idx="1"/>
          </p:nvPr>
        </p:nvSpPr>
        <p:spPr/>
        <p:txBody>
          <a:bodyPr>
            <a:normAutofit lnSpcReduction="10000"/>
          </a:bodyPr>
          <a:lstStyle/>
          <a:p>
            <a:endParaRPr lang="en-GB" dirty="0"/>
          </a:p>
          <a:p>
            <a:endParaRPr lang="en-GB" dirty="0"/>
          </a:p>
          <a:p>
            <a:endParaRPr lang="en-GB" dirty="0"/>
          </a:p>
          <a:p>
            <a:endParaRPr lang="en-GB" dirty="0"/>
          </a:p>
          <a:p>
            <a:endParaRPr lang="en-GB" dirty="0"/>
          </a:p>
          <a:p>
            <a:r>
              <a:rPr lang="en-GB" dirty="0"/>
              <a:t>1</a:t>
            </a:r>
            <a:r>
              <a:rPr lang="en-GB" baseline="30000" dirty="0"/>
              <a:t>st</a:t>
            </a:r>
            <a:r>
              <a:rPr lang="en-GB" dirty="0"/>
              <a:t>  cycle I1 &amp; I3</a:t>
            </a:r>
          </a:p>
          <a:p>
            <a:r>
              <a:rPr lang="en-GB" dirty="0"/>
              <a:t>2</a:t>
            </a:r>
            <a:r>
              <a:rPr lang="en-GB" baseline="30000" dirty="0"/>
              <a:t>nd</a:t>
            </a:r>
            <a:r>
              <a:rPr lang="en-GB" dirty="0"/>
              <a:t> cycle I2 &amp; I4</a:t>
            </a:r>
          </a:p>
          <a:p>
            <a:r>
              <a:rPr lang="en-GB" dirty="0"/>
              <a:t>3</a:t>
            </a:r>
            <a:r>
              <a:rPr lang="en-GB" baseline="30000" dirty="0"/>
              <a:t>rd</a:t>
            </a:r>
            <a:r>
              <a:rPr lang="en-GB" dirty="0"/>
              <a:t> cycle I5</a:t>
            </a:r>
          </a:p>
        </p:txBody>
      </p:sp>
      <p:graphicFrame>
        <p:nvGraphicFramePr>
          <p:cNvPr id="5" name="Table 4"/>
          <p:cNvGraphicFramePr>
            <a:graphicFrameLocks noGrp="1"/>
          </p:cNvGraphicFramePr>
          <p:nvPr>
            <p:extLst>
              <p:ext uri="{D42A27DB-BD31-4B8C-83A1-F6EECF244321}">
                <p14:modId xmlns:p14="http://schemas.microsoft.com/office/powerpoint/2010/main" val="1962476673"/>
              </p:ext>
            </p:extLst>
          </p:nvPr>
        </p:nvGraphicFramePr>
        <p:xfrm>
          <a:off x="1547664" y="2276872"/>
          <a:ext cx="1175792" cy="1854200"/>
        </p:xfrm>
        <a:graphic>
          <a:graphicData uri="http://schemas.openxmlformats.org/drawingml/2006/table">
            <a:tbl>
              <a:tblPr firstRow="1" bandRow="1">
                <a:tableStyleId>{5C22544A-7EE6-4342-B048-85BDC9FD1C3A}</a:tableStyleId>
              </a:tblPr>
              <a:tblGrid>
                <a:gridCol w="1175792">
                  <a:extLst>
                    <a:ext uri="{9D8B030D-6E8A-4147-A177-3AD203B41FA5}">
                      <a16:colId xmlns:a16="http://schemas.microsoft.com/office/drawing/2014/main" val="20000"/>
                    </a:ext>
                  </a:extLst>
                </a:gridCol>
              </a:tblGrid>
              <a:tr h="370840">
                <a:tc>
                  <a:txBody>
                    <a:bodyPr/>
                    <a:lstStyle/>
                    <a:p>
                      <a:pPr algn="ctr"/>
                      <a:r>
                        <a:rPr lang="en-GB" dirty="0"/>
                        <a:t>I1</a:t>
                      </a:r>
                    </a:p>
                  </a:txBody>
                  <a:tcPr/>
                </a:tc>
                <a:extLst>
                  <a:ext uri="{0D108BD9-81ED-4DB2-BD59-A6C34878D82A}">
                    <a16:rowId xmlns:a16="http://schemas.microsoft.com/office/drawing/2014/main" val="10000"/>
                  </a:ext>
                </a:extLst>
              </a:tr>
              <a:tr h="370840">
                <a:tc>
                  <a:txBody>
                    <a:bodyPr/>
                    <a:lstStyle/>
                    <a:p>
                      <a:pPr algn="ctr"/>
                      <a:r>
                        <a:rPr lang="en-GB" dirty="0"/>
                        <a:t>I2</a:t>
                      </a:r>
                    </a:p>
                  </a:txBody>
                  <a:tcPr/>
                </a:tc>
                <a:extLst>
                  <a:ext uri="{0D108BD9-81ED-4DB2-BD59-A6C34878D82A}">
                    <a16:rowId xmlns:a16="http://schemas.microsoft.com/office/drawing/2014/main" val="10001"/>
                  </a:ext>
                </a:extLst>
              </a:tr>
              <a:tr h="370840">
                <a:tc>
                  <a:txBody>
                    <a:bodyPr/>
                    <a:lstStyle/>
                    <a:p>
                      <a:pPr algn="ctr"/>
                      <a:r>
                        <a:rPr lang="en-GB" dirty="0"/>
                        <a:t>I3</a:t>
                      </a:r>
                    </a:p>
                  </a:txBody>
                  <a:tcPr/>
                </a:tc>
                <a:extLst>
                  <a:ext uri="{0D108BD9-81ED-4DB2-BD59-A6C34878D82A}">
                    <a16:rowId xmlns:a16="http://schemas.microsoft.com/office/drawing/2014/main" val="10002"/>
                  </a:ext>
                </a:extLst>
              </a:tr>
              <a:tr h="370840">
                <a:tc>
                  <a:txBody>
                    <a:bodyPr/>
                    <a:lstStyle/>
                    <a:p>
                      <a:pPr algn="ctr"/>
                      <a:r>
                        <a:rPr lang="en-GB" dirty="0"/>
                        <a:t>I4</a:t>
                      </a:r>
                    </a:p>
                  </a:txBody>
                  <a:tcPr/>
                </a:tc>
                <a:extLst>
                  <a:ext uri="{0D108BD9-81ED-4DB2-BD59-A6C34878D82A}">
                    <a16:rowId xmlns:a16="http://schemas.microsoft.com/office/drawing/2014/main" val="10003"/>
                  </a:ext>
                </a:extLst>
              </a:tr>
              <a:tr h="370840">
                <a:tc>
                  <a:txBody>
                    <a:bodyPr/>
                    <a:lstStyle/>
                    <a:p>
                      <a:pPr algn="ctr"/>
                      <a:r>
                        <a:rPr lang="en-GB" dirty="0"/>
                        <a:t>I5</a:t>
                      </a:r>
                    </a:p>
                  </a:txBody>
                  <a:tcPr/>
                </a:tc>
                <a:extLst>
                  <a:ext uri="{0D108BD9-81ED-4DB2-BD59-A6C34878D82A}">
                    <a16:rowId xmlns:a16="http://schemas.microsoft.com/office/drawing/2014/main" val="10004"/>
                  </a:ext>
                </a:extLst>
              </a:tr>
            </a:tbl>
          </a:graphicData>
        </a:graphic>
      </p:graphicFrame>
      <p:sp>
        <p:nvSpPr>
          <p:cNvPr id="6" name="Left Brace 5"/>
          <p:cNvSpPr/>
          <p:nvPr/>
        </p:nvSpPr>
        <p:spPr>
          <a:xfrm>
            <a:off x="1403648" y="2348880"/>
            <a:ext cx="72008"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ight Brace 6"/>
          <p:cNvSpPr/>
          <p:nvPr/>
        </p:nvSpPr>
        <p:spPr>
          <a:xfrm>
            <a:off x="2771800" y="3212976"/>
            <a:ext cx="72008" cy="432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e 7"/>
          <p:cNvSpPr/>
          <p:nvPr/>
        </p:nvSpPr>
        <p:spPr>
          <a:xfrm>
            <a:off x="2843808" y="3501008"/>
            <a:ext cx="216024"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ular Callout 8"/>
          <p:cNvSpPr/>
          <p:nvPr/>
        </p:nvSpPr>
        <p:spPr>
          <a:xfrm>
            <a:off x="4932040" y="2548023"/>
            <a:ext cx="3456384" cy="1080120"/>
          </a:xfrm>
          <a:prstGeom prst="wedgeRectCallout">
            <a:avLst>
              <a:gd name="adj1" fmla="val -67343"/>
              <a:gd name="adj2" fmla="val 1619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 cycles executing 5 instructions </a:t>
            </a:r>
          </a:p>
          <a:p>
            <a:pPr algn="ctr"/>
            <a:r>
              <a:rPr lang="en-GB" dirty="0"/>
              <a:t>CPI=3/5=0.6</a:t>
            </a:r>
          </a:p>
          <a:p>
            <a:pPr algn="ctr"/>
            <a:r>
              <a:rPr lang="en-GB" dirty="0"/>
              <a:t>Instead of 0.2</a:t>
            </a:r>
          </a:p>
        </p:txBody>
      </p:sp>
    </p:spTree>
    <p:extLst>
      <p:ext uri="{BB962C8B-B14F-4D97-AF65-F5344CB8AC3E}">
        <p14:creationId xmlns:p14="http://schemas.microsoft.com/office/powerpoint/2010/main" val="1116998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Raw Dependencies</a:t>
            </a:r>
          </a:p>
        </p:txBody>
      </p:sp>
      <p:sp>
        <p:nvSpPr>
          <p:cNvPr id="3" name="Content Placeholder 2"/>
          <p:cNvSpPr>
            <a:spLocks noGrp="1"/>
          </p:cNvSpPr>
          <p:nvPr>
            <p:ph idx="1"/>
          </p:nvPr>
        </p:nvSpPr>
        <p:spPr/>
        <p:txBody>
          <a:bodyPr>
            <a:normAutofit/>
          </a:bodyPr>
          <a:lstStyle/>
          <a:p>
            <a:endParaRPr lang="en-GB" dirty="0"/>
          </a:p>
          <a:p>
            <a:endParaRPr lang="en-GB" dirty="0"/>
          </a:p>
          <a:p>
            <a:endParaRPr lang="en-GB" dirty="0"/>
          </a:p>
          <a:p>
            <a:endParaRPr lang="en-GB" dirty="0"/>
          </a:p>
          <a:p>
            <a:endParaRPr lang="en-GB" dirty="0"/>
          </a:p>
          <a:p>
            <a:r>
              <a:rPr lang="en-GB" dirty="0"/>
              <a:t>If we have this dependency as well then?</a:t>
            </a:r>
          </a:p>
        </p:txBody>
      </p:sp>
      <p:graphicFrame>
        <p:nvGraphicFramePr>
          <p:cNvPr id="5" name="Table 4"/>
          <p:cNvGraphicFramePr>
            <a:graphicFrameLocks noGrp="1"/>
          </p:cNvGraphicFramePr>
          <p:nvPr>
            <p:extLst>
              <p:ext uri="{D42A27DB-BD31-4B8C-83A1-F6EECF244321}">
                <p14:modId xmlns:p14="http://schemas.microsoft.com/office/powerpoint/2010/main" val="1125252101"/>
              </p:ext>
            </p:extLst>
          </p:nvPr>
        </p:nvGraphicFramePr>
        <p:xfrm>
          <a:off x="1547664" y="2276872"/>
          <a:ext cx="1175792" cy="1854200"/>
        </p:xfrm>
        <a:graphic>
          <a:graphicData uri="http://schemas.openxmlformats.org/drawingml/2006/table">
            <a:tbl>
              <a:tblPr firstRow="1" bandRow="1">
                <a:tableStyleId>{5C22544A-7EE6-4342-B048-85BDC9FD1C3A}</a:tableStyleId>
              </a:tblPr>
              <a:tblGrid>
                <a:gridCol w="1175792">
                  <a:extLst>
                    <a:ext uri="{9D8B030D-6E8A-4147-A177-3AD203B41FA5}">
                      <a16:colId xmlns:a16="http://schemas.microsoft.com/office/drawing/2014/main" val="20000"/>
                    </a:ext>
                  </a:extLst>
                </a:gridCol>
              </a:tblGrid>
              <a:tr h="370840">
                <a:tc>
                  <a:txBody>
                    <a:bodyPr/>
                    <a:lstStyle/>
                    <a:p>
                      <a:pPr algn="ctr"/>
                      <a:r>
                        <a:rPr lang="en-GB" dirty="0"/>
                        <a:t>I1</a:t>
                      </a:r>
                    </a:p>
                  </a:txBody>
                  <a:tcPr/>
                </a:tc>
                <a:extLst>
                  <a:ext uri="{0D108BD9-81ED-4DB2-BD59-A6C34878D82A}">
                    <a16:rowId xmlns:a16="http://schemas.microsoft.com/office/drawing/2014/main" val="10000"/>
                  </a:ext>
                </a:extLst>
              </a:tr>
              <a:tr h="370840">
                <a:tc>
                  <a:txBody>
                    <a:bodyPr/>
                    <a:lstStyle/>
                    <a:p>
                      <a:pPr algn="ctr"/>
                      <a:r>
                        <a:rPr lang="en-GB" dirty="0"/>
                        <a:t>I2</a:t>
                      </a:r>
                    </a:p>
                  </a:txBody>
                  <a:tcPr/>
                </a:tc>
                <a:extLst>
                  <a:ext uri="{0D108BD9-81ED-4DB2-BD59-A6C34878D82A}">
                    <a16:rowId xmlns:a16="http://schemas.microsoft.com/office/drawing/2014/main" val="10001"/>
                  </a:ext>
                </a:extLst>
              </a:tr>
              <a:tr h="370840">
                <a:tc>
                  <a:txBody>
                    <a:bodyPr/>
                    <a:lstStyle/>
                    <a:p>
                      <a:pPr algn="ctr"/>
                      <a:r>
                        <a:rPr lang="en-GB" dirty="0"/>
                        <a:t>I3</a:t>
                      </a:r>
                    </a:p>
                  </a:txBody>
                  <a:tcPr/>
                </a:tc>
                <a:extLst>
                  <a:ext uri="{0D108BD9-81ED-4DB2-BD59-A6C34878D82A}">
                    <a16:rowId xmlns:a16="http://schemas.microsoft.com/office/drawing/2014/main" val="10002"/>
                  </a:ext>
                </a:extLst>
              </a:tr>
              <a:tr h="370840">
                <a:tc>
                  <a:txBody>
                    <a:bodyPr/>
                    <a:lstStyle/>
                    <a:p>
                      <a:pPr algn="ctr"/>
                      <a:r>
                        <a:rPr lang="en-GB" dirty="0"/>
                        <a:t>I4</a:t>
                      </a:r>
                    </a:p>
                  </a:txBody>
                  <a:tcPr/>
                </a:tc>
                <a:extLst>
                  <a:ext uri="{0D108BD9-81ED-4DB2-BD59-A6C34878D82A}">
                    <a16:rowId xmlns:a16="http://schemas.microsoft.com/office/drawing/2014/main" val="10003"/>
                  </a:ext>
                </a:extLst>
              </a:tr>
              <a:tr h="370840">
                <a:tc>
                  <a:txBody>
                    <a:bodyPr/>
                    <a:lstStyle/>
                    <a:p>
                      <a:pPr algn="ctr"/>
                      <a:r>
                        <a:rPr lang="en-GB" dirty="0"/>
                        <a:t>I5</a:t>
                      </a:r>
                    </a:p>
                  </a:txBody>
                  <a:tcPr/>
                </a:tc>
                <a:extLst>
                  <a:ext uri="{0D108BD9-81ED-4DB2-BD59-A6C34878D82A}">
                    <a16:rowId xmlns:a16="http://schemas.microsoft.com/office/drawing/2014/main" val="10004"/>
                  </a:ext>
                </a:extLst>
              </a:tr>
            </a:tbl>
          </a:graphicData>
        </a:graphic>
      </p:graphicFrame>
      <p:sp>
        <p:nvSpPr>
          <p:cNvPr id="6" name="Left Brace 5"/>
          <p:cNvSpPr/>
          <p:nvPr/>
        </p:nvSpPr>
        <p:spPr>
          <a:xfrm>
            <a:off x="1403648" y="2348880"/>
            <a:ext cx="72008"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ight Brace 6"/>
          <p:cNvSpPr/>
          <p:nvPr/>
        </p:nvSpPr>
        <p:spPr>
          <a:xfrm>
            <a:off x="2771800" y="3212976"/>
            <a:ext cx="72008" cy="432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e 7"/>
          <p:cNvSpPr/>
          <p:nvPr/>
        </p:nvSpPr>
        <p:spPr>
          <a:xfrm>
            <a:off x="2843808" y="3501008"/>
            <a:ext cx="216024"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ular Callout 8"/>
          <p:cNvSpPr/>
          <p:nvPr/>
        </p:nvSpPr>
        <p:spPr>
          <a:xfrm>
            <a:off x="4932040" y="2548023"/>
            <a:ext cx="3456384" cy="1080120"/>
          </a:xfrm>
          <a:prstGeom prst="wedgeRectCallout">
            <a:avLst>
              <a:gd name="adj1" fmla="val -71183"/>
              <a:gd name="adj2" fmla="val 1400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Left Brace 3"/>
          <p:cNvSpPr/>
          <p:nvPr/>
        </p:nvSpPr>
        <p:spPr>
          <a:xfrm>
            <a:off x="1115616" y="2672916"/>
            <a:ext cx="288032" cy="6120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5890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Raw Dependencies</a:t>
            </a:r>
          </a:p>
        </p:txBody>
      </p:sp>
      <p:sp>
        <p:nvSpPr>
          <p:cNvPr id="3" name="Content Placeholder 2"/>
          <p:cNvSpPr>
            <a:spLocks noGrp="1"/>
          </p:cNvSpPr>
          <p:nvPr>
            <p:ph idx="1"/>
          </p:nvPr>
        </p:nvSpPr>
        <p:spPr/>
        <p:txBody>
          <a:bodyPr>
            <a:normAutofit fontScale="92500" lnSpcReduction="20000"/>
          </a:bodyPr>
          <a:lstStyle/>
          <a:p>
            <a:r>
              <a:rPr lang="en-GB" dirty="0"/>
              <a:t>The RAW dependency is going to determine what is the possible CPI</a:t>
            </a:r>
          </a:p>
          <a:p>
            <a:endParaRPr lang="en-GB" dirty="0"/>
          </a:p>
          <a:p>
            <a:r>
              <a:rPr lang="en-GB" dirty="0"/>
              <a:t>Even if the processor can do everything ideally, i.e. it can fetch any no. of instructions, it can decode and read registers for infinite instructions, it can execute infinite instructions but still……………………</a:t>
            </a:r>
          </a:p>
          <a:p>
            <a:endParaRPr lang="en-GB" dirty="0"/>
          </a:p>
          <a:p>
            <a:r>
              <a:rPr lang="en-GB" dirty="0"/>
              <a:t>CPI is 0 if a very large no. of instructions with no dependencies</a:t>
            </a:r>
          </a:p>
        </p:txBody>
      </p:sp>
    </p:spTree>
    <p:extLst>
      <p:ext uri="{BB962C8B-B14F-4D97-AF65-F5344CB8AC3E}">
        <p14:creationId xmlns:p14="http://schemas.microsoft.com/office/powerpoint/2010/main" val="78737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WAW Dependence</a:t>
            </a:r>
          </a:p>
        </p:txBody>
      </p:sp>
      <p:sp>
        <p:nvSpPr>
          <p:cNvPr id="3" name="Content Placeholder 2"/>
          <p:cNvSpPr>
            <a:spLocks noGrp="1"/>
          </p:cNvSpPr>
          <p:nvPr>
            <p:ph idx="1"/>
          </p:nvPr>
        </p:nvSpPr>
        <p:spPr/>
        <p:txBody>
          <a:bodyPr/>
          <a:lstStyle/>
          <a:p>
            <a:endParaRPr lang="en-GB" dirty="0"/>
          </a:p>
        </p:txBody>
      </p:sp>
      <p:graphicFrame>
        <p:nvGraphicFramePr>
          <p:cNvPr id="6" name="Content Placeholder 4"/>
          <p:cNvGraphicFramePr>
            <a:graphicFrameLocks/>
          </p:cNvGraphicFramePr>
          <p:nvPr>
            <p:extLst>
              <p:ext uri="{D42A27DB-BD31-4B8C-83A1-F6EECF244321}">
                <p14:modId xmlns:p14="http://schemas.microsoft.com/office/powerpoint/2010/main" val="1593416846"/>
              </p:ext>
            </p:extLst>
          </p:nvPr>
        </p:nvGraphicFramePr>
        <p:xfrm>
          <a:off x="1763688" y="2276872"/>
          <a:ext cx="5457798" cy="2225040"/>
        </p:xfrm>
        <a:graphic>
          <a:graphicData uri="http://schemas.openxmlformats.org/drawingml/2006/table">
            <a:tbl>
              <a:tblPr firstRow="1" bandRow="1">
                <a:tableStyleId>{5C22544A-7EE6-4342-B048-85BDC9FD1C3A}</a:tableStyleId>
              </a:tblPr>
              <a:tblGrid>
                <a:gridCol w="909633">
                  <a:extLst>
                    <a:ext uri="{9D8B030D-6E8A-4147-A177-3AD203B41FA5}">
                      <a16:colId xmlns:a16="http://schemas.microsoft.com/office/drawing/2014/main" val="20000"/>
                    </a:ext>
                  </a:extLst>
                </a:gridCol>
                <a:gridCol w="909633">
                  <a:extLst>
                    <a:ext uri="{9D8B030D-6E8A-4147-A177-3AD203B41FA5}">
                      <a16:colId xmlns:a16="http://schemas.microsoft.com/office/drawing/2014/main" val="20001"/>
                    </a:ext>
                  </a:extLst>
                </a:gridCol>
                <a:gridCol w="909633">
                  <a:extLst>
                    <a:ext uri="{9D8B030D-6E8A-4147-A177-3AD203B41FA5}">
                      <a16:colId xmlns:a16="http://schemas.microsoft.com/office/drawing/2014/main" val="20002"/>
                    </a:ext>
                  </a:extLst>
                </a:gridCol>
                <a:gridCol w="1087525">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0527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r>
                        <a:rPr lang="en-GB" dirty="0"/>
                        <a:t>5</a:t>
                      </a:r>
                    </a:p>
                  </a:txBody>
                  <a:tcPr/>
                </a:tc>
                <a:tc>
                  <a:txBody>
                    <a:bodyPr/>
                    <a:lstStyle/>
                    <a:p>
                      <a:r>
                        <a:rPr lang="en-GB" dirty="0"/>
                        <a:t>6</a:t>
                      </a:r>
                    </a:p>
                  </a:txBody>
                  <a:tcPr/>
                </a:tc>
                <a:tc>
                  <a:txBody>
                    <a:bodyPr/>
                    <a:lstStyle/>
                    <a:p>
                      <a:r>
                        <a:rPr lang="en-GB" dirty="0"/>
                        <a:t>7</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R1=….</a:t>
                      </a:r>
                    </a:p>
                  </a:txBody>
                  <a:tcPr/>
                </a:tc>
                <a:tc>
                  <a:txBody>
                    <a:bodyPr/>
                    <a:lstStyle/>
                    <a:p>
                      <a:r>
                        <a:rPr lang="en-GB" dirty="0"/>
                        <a:t>EXE</a:t>
                      </a:r>
                    </a:p>
                  </a:txBody>
                  <a:tcPr/>
                </a:tc>
                <a:tc>
                  <a:txBody>
                    <a:bodyPr/>
                    <a:lstStyle/>
                    <a:p>
                      <a:r>
                        <a:rPr lang="en-GB" dirty="0"/>
                        <a:t>MEM</a:t>
                      </a:r>
                    </a:p>
                  </a:txBody>
                  <a:tcPr/>
                </a:tc>
                <a:tc>
                  <a:txBody>
                    <a:bodyPr/>
                    <a:lstStyle/>
                    <a:p>
                      <a:r>
                        <a:rPr lang="en-GB" dirty="0"/>
                        <a:t>WB </a:t>
                      </a:r>
                      <a:r>
                        <a:rPr lang="en-GB" dirty="0">
                          <a:solidFill>
                            <a:srgbClr val="FF0000"/>
                          </a:solidFill>
                        </a:rPr>
                        <a:t>(R1)</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370840">
                <a:tc>
                  <a:txBody>
                    <a:bodyPr/>
                    <a:lstStyle/>
                    <a:p>
                      <a:r>
                        <a:rPr lang="en-GB" dirty="0"/>
                        <a:t>R4=…</a:t>
                      </a:r>
                    </a:p>
                  </a:txBody>
                  <a:tcPr/>
                </a:tc>
                <a:tc>
                  <a:txBody>
                    <a:bodyPr/>
                    <a:lstStyle/>
                    <a:p>
                      <a:r>
                        <a:rPr lang="en-GB" dirty="0"/>
                        <a:t>….</a:t>
                      </a:r>
                    </a:p>
                  </a:txBody>
                  <a:tcPr/>
                </a:tc>
                <a:tc>
                  <a:txBody>
                    <a:bodyPr/>
                    <a:lstStyle/>
                    <a:p>
                      <a:r>
                        <a:rPr lang="en-GB" dirty="0"/>
                        <a:t>EXE</a:t>
                      </a:r>
                    </a:p>
                  </a:txBody>
                  <a:tcPr/>
                </a:tc>
                <a:tc>
                  <a:txBody>
                    <a:bodyPr/>
                    <a:lstStyle/>
                    <a:p>
                      <a:r>
                        <a:rPr lang="en-GB" dirty="0"/>
                        <a:t>MEM</a:t>
                      </a:r>
                    </a:p>
                  </a:txBody>
                  <a:tcPr/>
                </a:tc>
                <a:tc>
                  <a:txBody>
                    <a:bodyPr/>
                    <a:lstStyle/>
                    <a:p>
                      <a:r>
                        <a:rPr lang="en-GB" dirty="0"/>
                        <a:t>WB</a:t>
                      </a:r>
                      <a:r>
                        <a:rPr lang="en-GB" dirty="0">
                          <a:solidFill>
                            <a:srgbClr val="FF0000"/>
                          </a:solidFill>
                        </a:rPr>
                        <a:t>(R4)</a:t>
                      </a:r>
                    </a:p>
                  </a:txBody>
                  <a:tcPr/>
                </a:tc>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R7=…</a:t>
                      </a:r>
                    </a:p>
                  </a:txBody>
                  <a:tcPr/>
                </a:tc>
                <a:tc>
                  <a:txBody>
                    <a:bodyPr/>
                    <a:lstStyle/>
                    <a:p>
                      <a:r>
                        <a:rPr lang="en-GB" dirty="0"/>
                        <a:t>EXE</a:t>
                      </a:r>
                    </a:p>
                  </a:txBody>
                  <a:tcPr/>
                </a:tc>
                <a:tc>
                  <a:txBody>
                    <a:bodyPr/>
                    <a:lstStyle/>
                    <a:p>
                      <a:r>
                        <a:rPr lang="en-GB" dirty="0"/>
                        <a:t>MEM</a:t>
                      </a:r>
                    </a:p>
                  </a:txBody>
                  <a:tcPr/>
                </a:tc>
                <a:tc>
                  <a:txBody>
                    <a:bodyPr/>
                    <a:lstStyle/>
                    <a:p>
                      <a:r>
                        <a:rPr lang="en-GB" dirty="0"/>
                        <a:t>WB </a:t>
                      </a:r>
                      <a:r>
                        <a:rPr lang="en-GB" dirty="0">
                          <a:solidFill>
                            <a:srgbClr val="FF0000"/>
                          </a:solidFill>
                        </a:rPr>
                        <a:t>(R7)</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370840">
                <a:tc>
                  <a:txBody>
                    <a:bodyPr/>
                    <a:lstStyle/>
                    <a:p>
                      <a:r>
                        <a:rPr lang="en-GB" dirty="0"/>
                        <a:t>R8=…</a:t>
                      </a:r>
                    </a:p>
                  </a:txBody>
                  <a:tcPr/>
                </a:tc>
                <a:tc>
                  <a:txBody>
                    <a:bodyPr/>
                    <a:lstStyle/>
                    <a:p>
                      <a:r>
                        <a:rPr lang="en-GB" dirty="0"/>
                        <a:t>EXE</a:t>
                      </a:r>
                    </a:p>
                  </a:txBody>
                  <a:tcPr/>
                </a:tc>
                <a:tc>
                  <a:txBody>
                    <a:bodyPr/>
                    <a:lstStyle/>
                    <a:p>
                      <a:r>
                        <a:rPr lang="en-GB" dirty="0"/>
                        <a:t>MEM</a:t>
                      </a:r>
                    </a:p>
                  </a:txBody>
                  <a:tcPr/>
                </a:tc>
                <a:tc>
                  <a:txBody>
                    <a:bodyPr/>
                    <a:lstStyle/>
                    <a:p>
                      <a:r>
                        <a:rPr lang="en-GB" dirty="0"/>
                        <a:t>WB </a:t>
                      </a:r>
                      <a:r>
                        <a:rPr lang="en-GB" dirty="0">
                          <a:solidFill>
                            <a:srgbClr val="FF0000"/>
                          </a:solidFill>
                        </a:rPr>
                        <a:t>(R8)</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370840">
                <a:tc>
                  <a:txBody>
                    <a:bodyPr/>
                    <a:lstStyle/>
                    <a:p>
                      <a:r>
                        <a:rPr lang="en-GB" dirty="0"/>
                        <a:t>R4=…</a:t>
                      </a:r>
                    </a:p>
                  </a:txBody>
                  <a:tcPr/>
                </a:tc>
                <a:tc>
                  <a:txBody>
                    <a:bodyPr/>
                    <a:lstStyle/>
                    <a:p>
                      <a:r>
                        <a:rPr lang="en-GB" dirty="0"/>
                        <a:t>EXE</a:t>
                      </a:r>
                    </a:p>
                  </a:txBody>
                  <a:tcPr/>
                </a:tc>
                <a:tc>
                  <a:txBody>
                    <a:bodyPr/>
                    <a:lstStyle/>
                    <a:p>
                      <a:r>
                        <a:rPr lang="en-GB" dirty="0"/>
                        <a:t>MEM</a:t>
                      </a:r>
                    </a:p>
                  </a:txBody>
                  <a:tcPr/>
                </a:tc>
                <a:tc>
                  <a:txBody>
                    <a:bodyPr/>
                    <a:lstStyle/>
                    <a:p>
                      <a:r>
                        <a:rPr lang="en-GB" dirty="0"/>
                        <a:t>WB </a:t>
                      </a:r>
                      <a:r>
                        <a:rPr lang="en-GB" dirty="0">
                          <a:solidFill>
                            <a:srgbClr val="FF0000"/>
                          </a:solidFill>
                        </a:rPr>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a:off x="2051720" y="2852936"/>
            <a:ext cx="252028"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14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WAW Dependence</a:t>
            </a:r>
          </a:p>
        </p:txBody>
      </p:sp>
      <p:sp>
        <p:nvSpPr>
          <p:cNvPr id="3" name="Content Placeholder 2"/>
          <p:cNvSpPr>
            <a:spLocks noGrp="1"/>
          </p:cNvSpPr>
          <p:nvPr>
            <p:ph idx="1"/>
          </p:nvPr>
        </p:nvSpPr>
        <p:spPr/>
        <p:txBody>
          <a:bodyPr/>
          <a:lstStyle/>
          <a:p>
            <a:r>
              <a:rPr lang="en-GB" dirty="0"/>
              <a:t>Solution</a:t>
            </a:r>
          </a:p>
        </p:txBody>
      </p:sp>
      <p:graphicFrame>
        <p:nvGraphicFramePr>
          <p:cNvPr id="4" name="Content Placeholder 4"/>
          <p:cNvGraphicFramePr>
            <a:graphicFrameLocks/>
          </p:cNvGraphicFramePr>
          <p:nvPr>
            <p:extLst>
              <p:ext uri="{D42A27DB-BD31-4B8C-83A1-F6EECF244321}">
                <p14:modId xmlns:p14="http://schemas.microsoft.com/office/powerpoint/2010/main" val="2371105679"/>
              </p:ext>
            </p:extLst>
          </p:nvPr>
        </p:nvGraphicFramePr>
        <p:xfrm>
          <a:off x="971600" y="2276872"/>
          <a:ext cx="7416824" cy="2468880"/>
        </p:xfrm>
        <a:graphic>
          <a:graphicData uri="http://schemas.openxmlformats.org/drawingml/2006/table">
            <a:tbl>
              <a:tblPr firstRow="1" bandRow="1">
                <a:tableStyleId>{5C22544A-7EE6-4342-B048-85BDC9FD1C3A}</a:tableStyleId>
              </a:tblPr>
              <a:tblGrid>
                <a:gridCol w="1951796">
                  <a:extLst>
                    <a:ext uri="{9D8B030D-6E8A-4147-A177-3AD203B41FA5}">
                      <a16:colId xmlns:a16="http://schemas.microsoft.com/office/drawing/2014/main" val="20000"/>
                    </a:ext>
                  </a:extLst>
                </a:gridCol>
                <a:gridCol w="780718">
                  <a:extLst>
                    <a:ext uri="{9D8B030D-6E8A-4147-A177-3AD203B41FA5}">
                      <a16:colId xmlns:a16="http://schemas.microsoft.com/office/drawing/2014/main" val="20001"/>
                    </a:ext>
                  </a:extLst>
                </a:gridCol>
                <a:gridCol w="858790">
                  <a:extLst>
                    <a:ext uri="{9D8B030D-6E8A-4147-A177-3AD203B41FA5}">
                      <a16:colId xmlns:a16="http://schemas.microsoft.com/office/drawing/2014/main" val="20002"/>
                    </a:ext>
                  </a:extLst>
                </a:gridCol>
                <a:gridCol w="1327222">
                  <a:extLst>
                    <a:ext uri="{9D8B030D-6E8A-4147-A177-3AD203B41FA5}">
                      <a16:colId xmlns:a16="http://schemas.microsoft.com/office/drawing/2014/main" val="20003"/>
                    </a:ext>
                  </a:extLst>
                </a:gridCol>
                <a:gridCol w="1093006">
                  <a:extLst>
                    <a:ext uri="{9D8B030D-6E8A-4147-A177-3AD203B41FA5}">
                      <a16:colId xmlns:a16="http://schemas.microsoft.com/office/drawing/2014/main" val="20004"/>
                    </a:ext>
                  </a:extLst>
                </a:gridCol>
                <a:gridCol w="1405292">
                  <a:extLst>
                    <a:ext uri="{9D8B030D-6E8A-4147-A177-3AD203B41FA5}">
                      <a16:colId xmlns:a16="http://schemas.microsoft.com/office/drawing/2014/main" val="20005"/>
                    </a:ext>
                  </a:extLst>
                </a:gridCol>
              </a:tblGrid>
              <a:tr h="341371">
                <a:tc>
                  <a:txBody>
                    <a:bodyPr/>
                    <a:lstStyle/>
                    <a:p>
                      <a:pPr algn="l"/>
                      <a:endParaRPr lang="en-GB" dirty="0"/>
                    </a:p>
                  </a:txBody>
                  <a:tcPr/>
                </a:tc>
                <a:tc>
                  <a:txBody>
                    <a:bodyPr/>
                    <a:lstStyle/>
                    <a:p>
                      <a:pPr algn="l"/>
                      <a:r>
                        <a:rPr lang="en-GB" dirty="0"/>
                        <a:t>5</a:t>
                      </a:r>
                    </a:p>
                  </a:txBody>
                  <a:tcPr/>
                </a:tc>
                <a:tc>
                  <a:txBody>
                    <a:bodyPr/>
                    <a:lstStyle/>
                    <a:p>
                      <a:pPr algn="l"/>
                      <a:r>
                        <a:rPr lang="en-GB" dirty="0"/>
                        <a:t>6</a:t>
                      </a:r>
                    </a:p>
                  </a:txBody>
                  <a:tcPr/>
                </a:tc>
                <a:tc>
                  <a:txBody>
                    <a:bodyPr/>
                    <a:lstStyle/>
                    <a:p>
                      <a:pPr algn="l"/>
                      <a:r>
                        <a:rPr lang="en-GB" dirty="0"/>
                        <a:t>7</a:t>
                      </a:r>
                    </a:p>
                  </a:txBody>
                  <a:tcPr/>
                </a:tc>
                <a:tc>
                  <a:txBody>
                    <a:bodyPr/>
                    <a:lstStyle/>
                    <a:p>
                      <a:pPr algn="l"/>
                      <a:endParaRPr lang="en-GB"/>
                    </a:p>
                  </a:txBody>
                  <a:tcPr/>
                </a:tc>
                <a:tc>
                  <a:txBody>
                    <a:bodyPr/>
                    <a:lstStyle/>
                    <a:p>
                      <a:pPr algn="l"/>
                      <a:endParaRPr lang="en-GB" dirty="0"/>
                    </a:p>
                  </a:txBody>
                  <a:tcPr/>
                </a:tc>
                <a:extLst>
                  <a:ext uri="{0D108BD9-81ED-4DB2-BD59-A6C34878D82A}">
                    <a16:rowId xmlns:a16="http://schemas.microsoft.com/office/drawing/2014/main" val="10000"/>
                  </a:ext>
                </a:extLst>
              </a:tr>
              <a:tr h="341371">
                <a:tc>
                  <a:txBody>
                    <a:bodyPr/>
                    <a:lstStyle/>
                    <a:p>
                      <a:pPr algn="l"/>
                      <a:r>
                        <a:rPr lang="en-GB" dirty="0"/>
                        <a:t>add R1,R2,R3</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 </a:t>
                      </a:r>
                      <a:r>
                        <a:rPr lang="en-GB" dirty="0">
                          <a:solidFill>
                            <a:srgbClr val="FF0000"/>
                          </a:solidFill>
                        </a:rPr>
                        <a:t>(R1)</a:t>
                      </a:r>
                    </a:p>
                  </a:txBody>
                  <a:tcPr/>
                </a:tc>
                <a:tc>
                  <a:txBody>
                    <a:bodyPr/>
                    <a:lstStyle/>
                    <a:p>
                      <a:pPr algn="l"/>
                      <a:endParaRPr lang="en-GB"/>
                    </a:p>
                  </a:txBody>
                  <a:tcPr/>
                </a:tc>
                <a:tc>
                  <a:txBody>
                    <a:bodyPr/>
                    <a:lstStyle/>
                    <a:p>
                      <a:pPr algn="l"/>
                      <a:endParaRPr lang="en-GB"/>
                    </a:p>
                  </a:txBody>
                  <a:tcPr/>
                </a:tc>
                <a:extLst>
                  <a:ext uri="{0D108BD9-81ED-4DB2-BD59-A6C34878D82A}">
                    <a16:rowId xmlns:a16="http://schemas.microsoft.com/office/drawing/2014/main" val="10001"/>
                  </a:ext>
                </a:extLst>
              </a:tr>
              <a:tr h="341371">
                <a:tc>
                  <a:txBody>
                    <a:bodyPr/>
                    <a:lstStyle/>
                    <a:p>
                      <a:pPr algn="l"/>
                      <a:r>
                        <a:rPr lang="en-GB" dirty="0"/>
                        <a:t>sub R4,R1 R5</a:t>
                      </a:r>
                    </a:p>
                  </a:txBody>
                  <a:tcPr/>
                </a:tc>
                <a:tc>
                  <a:txBody>
                    <a:bodyPr/>
                    <a:lstStyle/>
                    <a:p>
                      <a:pPr algn="l"/>
                      <a:r>
                        <a:rPr lang="en-GB" dirty="0"/>
                        <a:t>….</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a:t>
                      </a:r>
                      <a:r>
                        <a:rPr lang="en-GB" dirty="0">
                          <a:solidFill>
                            <a:srgbClr val="FF0000"/>
                          </a:solidFill>
                        </a:rPr>
                        <a:t>(R4)</a:t>
                      </a:r>
                    </a:p>
                  </a:txBody>
                  <a:tcPr/>
                </a:tc>
                <a:tc>
                  <a:txBody>
                    <a:bodyPr/>
                    <a:lstStyle/>
                    <a:p>
                      <a:pPr algn="l"/>
                      <a:endParaRPr lang="en-GB"/>
                    </a:p>
                  </a:txBody>
                  <a:tcPr/>
                </a:tc>
                <a:extLst>
                  <a:ext uri="{0D108BD9-81ED-4DB2-BD59-A6C34878D82A}">
                    <a16:rowId xmlns:a16="http://schemas.microsoft.com/office/drawing/2014/main" val="10002"/>
                  </a:ext>
                </a:extLst>
              </a:tr>
              <a:tr h="341371">
                <a:tc>
                  <a:txBody>
                    <a:bodyPr/>
                    <a:lstStyle/>
                    <a:p>
                      <a:pPr algn="l"/>
                      <a:r>
                        <a:rPr lang="en-GB" dirty="0"/>
                        <a:t>add R7,R8,R9</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 </a:t>
                      </a:r>
                      <a:r>
                        <a:rPr lang="en-GB" dirty="0">
                          <a:solidFill>
                            <a:srgbClr val="FF0000"/>
                          </a:solidFill>
                        </a:rPr>
                        <a:t>(R7)</a:t>
                      </a:r>
                    </a:p>
                  </a:txBody>
                  <a:tcPr/>
                </a:tc>
                <a:tc>
                  <a:txBody>
                    <a:bodyPr/>
                    <a:lstStyle/>
                    <a:p>
                      <a:pPr algn="l"/>
                      <a:endParaRPr lang="en-GB"/>
                    </a:p>
                  </a:txBody>
                  <a:tcPr/>
                </a:tc>
                <a:tc>
                  <a:txBody>
                    <a:bodyPr/>
                    <a:lstStyle/>
                    <a:p>
                      <a:pPr algn="l"/>
                      <a:endParaRPr lang="en-GB" dirty="0"/>
                    </a:p>
                  </a:txBody>
                  <a:tcPr/>
                </a:tc>
                <a:extLst>
                  <a:ext uri="{0D108BD9-81ED-4DB2-BD59-A6C34878D82A}">
                    <a16:rowId xmlns:a16="http://schemas.microsoft.com/office/drawing/2014/main" val="10003"/>
                  </a:ext>
                </a:extLst>
              </a:tr>
              <a:tr h="341371">
                <a:tc>
                  <a:txBody>
                    <a:bodyPr/>
                    <a:lstStyle/>
                    <a:p>
                      <a:pPr algn="l"/>
                      <a:r>
                        <a:rPr lang="en-GB" dirty="0" err="1"/>
                        <a:t>mul</a:t>
                      </a:r>
                      <a:r>
                        <a:rPr lang="en-GB" dirty="0"/>
                        <a:t> R10,R11,R12</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 </a:t>
                      </a:r>
                      <a:r>
                        <a:rPr lang="en-GB" dirty="0">
                          <a:solidFill>
                            <a:srgbClr val="FF0000"/>
                          </a:solidFill>
                        </a:rPr>
                        <a:t>(R8)</a:t>
                      </a:r>
                    </a:p>
                  </a:txBody>
                  <a:tcPr/>
                </a:tc>
                <a:tc>
                  <a:txBody>
                    <a:bodyPr/>
                    <a:lstStyle/>
                    <a:p>
                      <a:pPr algn="l"/>
                      <a:endParaRPr lang="en-GB" dirty="0"/>
                    </a:p>
                  </a:txBody>
                  <a:tcPr/>
                </a:tc>
                <a:tc>
                  <a:txBody>
                    <a:bodyPr/>
                    <a:lstStyle/>
                    <a:p>
                      <a:pPr algn="l"/>
                      <a:endParaRPr lang="en-GB" dirty="0"/>
                    </a:p>
                  </a:txBody>
                  <a:tcPr/>
                </a:tc>
                <a:extLst>
                  <a:ext uri="{0D108BD9-81ED-4DB2-BD59-A6C34878D82A}">
                    <a16:rowId xmlns:a16="http://schemas.microsoft.com/office/drawing/2014/main" val="10004"/>
                  </a:ext>
                </a:extLst>
              </a:tr>
              <a:tr h="597400">
                <a:tc>
                  <a:txBody>
                    <a:bodyPr/>
                    <a:lstStyle/>
                    <a:p>
                      <a:pPr algn="l"/>
                      <a:r>
                        <a:rPr lang="en-GB" dirty="0" err="1"/>
                        <a:t>mul</a:t>
                      </a:r>
                      <a:r>
                        <a:rPr lang="en-GB" dirty="0"/>
                        <a:t> R4, R11, R12</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 </a:t>
                      </a:r>
                      <a:r>
                        <a:rPr lang="en-GB" dirty="0">
                          <a:solidFill>
                            <a:srgbClr val="FF0000"/>
                          </a:solidFill>
                        </a:rPr>
                        <a:t>(R4)</a:t>
                      </a:r>
                    </a:p>
                  </a:txBody>
                  <a:tcPr>
                    <a:solidFill>
                      <a:srgbClr val="FFFF00"/>
                    </a:solidFill>
                  </a:tcPr>
                </a:tc>
                <a:tc>
                  <a:txBody>
                    <a:bodyPr/>
                    <a:lstStyle/>
                    <a:p>
                      <a:pPr algn="l"/>
                      <a:r>
                        <a:rPr lang="en-GB" dirty="0"/>
                        <a:t>---------</a:t>
                      </a:r>
                    </a:p>
                  </a:txBody>
                  <a:tcPr/>
                </a:tc>
                <a:tc>
                  <a:txBody>
                    <a:bodyPr/>
                    <a:lstStyle/>
                    <a:p>
                      <a:pPr algn="l"/>
                      <a:r>
                        <a:rPr lang="en-GB" dirty="0"/>
                        <a:t>Write the result here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509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WAW Dependence</a:t>
            </a:r>
          </a:p>
        </p:txBody>
      </p:sp>
      <p:sp>
        <p:nvSpPr>
          <p:cNvPr id="3" name="Content Placeholder 2"/>
          <p:cNvSpPr>
            <a:spLocks noGrp="1"/>
          </p:cNvSpPr>
          <p:nvPr>
            <p:ph idx="1"/>
          </p:nvPr>
        </p:nvSpPr>
        <p:spPr/>
        <p:txBody>
          <a:bodyPr/>
          <a:lstStyle/>
          <a:p>
            <a:r>
              <a:rPr lang="en-GB" dirty="0"/>
              <a:t>Problem </a:t>
            </a:r>
          </a:p>
          <a:p>
            <a:pPr lvl="1"/>
            <a:r>
              <a:rPr lang="en-GB" dirty="0"/>
              <a:t>The result is written in wrong order</a:t>
            </a:r>
          </a:p>
          <a:p>
            <a:r>
              <a:rPr lang="en-GB" dirty="0"/>
              <a:t>Solution</a:t>
            </a:r>
          </a:p>
          <a:p>
            <a:pPr lvl="1"/>
            <a:r>
              <a:rPr lang="en-GB" dirty="0"/>
              <a:t>Stall</a:t>
            </a:r>
          </a:p>
        </p:txBody>
      </p:sp>
    </p:spTree>
    <p:extLst>
      <p:ext uri="{BB962C8B-B14F-4D97-AF65-F5344CB8AC3E}">
        <p14:creationId xmlns:p14="http://schemas.microsoft.com/office/powerpoint/2010/main" val="226193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Dependency</a:t>
            </a:r>
          </a:p>
        </p:txBody>
      </p:sp>
      <p:sp>
        <p:nvSpPr>
          <p:cNvPr id="3" name="Content Placeholder 2"/>
          <p:cNvSpPr>
            <a:spLocks noGrp="1"/>
          </p:cNvSpPr>
          <p:nvPr>
            <p:ph idx="1"/>
          </p:nvPr>
        </p:nvSpPr>
        <p:spPr/>
        <p:txBody>
          <a:bodyPr/>
          <a:lstStyle/>
          <a:p>
            <a:r>
              <a:rPr lang="en-GB" dirty="0"/>
              <a:t>5-Stages (Fetch, RR, EXE, MEM, WR)</a:t>
            </a:r>
          </a:p>
          <a:p>
            <a:r>
              <a:rPr lang="en-GB" dirty="0"/>
              <a:t>Forwarding</a:t>
            </a:r>
          </a:p>
          <a:p>
            <a:r>
              <a:rPr lang="en-GB" dirty="0"/>
              <a:t>10 instructions in each stage</a:t>
            </a:r>
          </a:p>
          <a:p>
            <a:pPr lvl="1"/>
            <a:r>
              <a:rPr lang="en-GB" dirty="0"/>
              <a:t>So in 5 cycles it is going to execute all 10 instructions</a:t>
            </a:r>
          </a:p>
          <a:p>
            <a:pPr lvl="1"/>
            <a:r>
              <a:rPr lang="en-GB" dirty="0"/>
              <a:t>If we have 20 instructions it would complete them in 6 cycles</a:t>
            </a:r>
          </a:p>
        </p:txBody>
      </p:sp>
    </p:spTree>
    <p:extLst>
      <p:ext uri="{BB962C8B-B14F-4D97-AF65-F5344CB8AC3E}">
        <p14:creationId xmlns:p14="http://schemas.microsoft.com/office/powerpoint/2010/main" val="298740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Dependency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3037699"/>
              </p:ext>
            </p:extLst>
          </p:nvPr>
        </p:nvGraphicFramePr>
        <p:xfrm>
          <a:off x="457200" y="1600200"/>
          <a:ext cx="6059016" cy="3989041"/>
        </p:xfrm>
        <a:graphic>
          <a:graphicData uri="http://schemas.openxmlformats.org/drawingml/2006/table">
            <a:tbl>
              <a:tblPr firstRow="1" bandRow="1">
                <a:tableStyleId>{5C22544A-7EE6-4342-B048-85BDC9FD1C3A}</a:tableStyleId>
              </a:tblPr>
              <a:tblGrid>
                <a:gridCol w="2019672">
                  <a:extLst>
                    <a:ext uri="{9D8B030D-6E8A-4147-A177-3AD203B41FA5}">
                      <a16:colId xmlns:a16="http://schemas.microsoft.com/office/drawing/2014/main" val="20000"/>
                    </a:ext>
                  </a:extLst>
                </a:gridCol>
                <a:gridCol w="2019672">
                  <a:extLst>
                    <a:ext uri="{9D8B030D-6E8A-4147-A177-3AD203B41FA5}">
                      <a16:colId xmlns:a16="http://schemas.microsoft.com/office/drawing/2014/main" val="20001"/>
                    </a:ext>
                  </a:extLst>
                </a:gridCol>
                <a:gridCol w="2019672">
                  <a:extLst>
                    <a:ext uri="{9D8B030D-6E8A-4147-A177-3AD203B41FA5}">
                      <a16:colId xmlns:a16="http://schemas.microsoft.com/office/drawing/2014/main" val="20002"/>
                    </a:ext>
                  </a:extLst>
                </a:gridCol>
              </a:tblGrid>
              <a:tr h="569863">
                <a:tc>
                  <a:txBody>
                    <a:bodyPr/>
                    <a:lstStyle/>
                    <a:p>
                      <a:endParaRPr lang="en-GB" dirty="0"/>
                    </a:p>
                  </a:txBody>
                  <a:tcPr/>
                </a:tc>
                <a:tc>
                  <a:txBody>
                    <a:bodyPr/>
                    <a:lstStyle/>
                    <a:p>
                      <a:r>
                        <a:rPr lang="en-GB" dirty="0"/>
                        <a:t>EXE</a:t>
                      </a:r>
                    </a:p>
                  </a:txBody>
                  <a:tcPr/>
                </a:tc>
                <a:tc>
                  <a:txBody>
                    <a:bodyPr/>
                    <a:lstStyle/>
                    <a:p>
                      <a:r>
                        <a:rPr lang="en-GB" dirty="0"/>
                        <a:t>WB</a:t>
                      </a:r>
                    </a:p>
                  </a:txBody>
                  <a:tcPr/>
                </a:tc>
                <a:extLst>
                  <a:ext uri="{0D108BD9-81ED-4DB2-BD59-A6C34878D82A}">
                    <a16:rowId xmlns:a16="http://schemas.microsoft.com/office/drawing/2014/main" val="10000"/>
                  </a:ext>
                </a:extLst>
              </a:tr>
              <a:tr h="569863">
                <a:tc>
                  <a:txBody>
                    <a:bodyPr/>
                    <a:lstStyle/>
                    <a:p>
                      <a:r>
                        <a:rPr lang="en-GB" dirty="0"/>
                        <a:t>MUL R2, R2, R2</a:t>
                      </a:r>
                    </a:p>
                  </a:txBody>
                  <a:tcPr/>
                </a:tc>
                <a:tc>
                  <a:txBody>
                    <a:bodyPr/>
                    <a:lstStyle/>
                    <a:p>
                      <a:r>
                        <a:rPr lang="en-GB" dirty="0"/>
                        <a:t>3</a:t>
                      </a:r>
                    </a:p>
                  </a:txBody>
                  <a:tcPr/>
                </a:tc>
                <a:tc>
                  <a:txBody>
                    <a:bodyPr/>
                    <a:lstStyle/>
                    <a:p>
                      <a:r>
                        <a:rPr lang="en-GB" dirty="0"/>
                        <a:t>5</a:t>
                      </a:r>
                    </a:p>
                  </a:txBody>
                  <a:tcPr/>
                </a:tc>
                <a:extLst>
                  <a:ext uri="{0D108BD9-81ED-4DB2-BD59-A6C34878D82A}">
                    <a16:rowId xmlns:a16="http://schemas.microsoft.com/office/drawing/2014/main" val="10001"/>
                  </a:ext>
                </a:extLst>
              </a:tr>
              <a:tr h="569863">
                <a:tc>
                  <a:txBody>
                    <a:bodyPr/>
                    <a:lstStyle/>
                    <a:p>
                      <a:r>
                        <a:rPr lang="en-GB" dirty="0"/>
                        <a:t>ADD R1,</a:t>
                      </a:r>
                      <a:r>
                        <a:rPr lang="en-GB" baseline="0" dirty="0"/>
                        <a:t> R1, R2</a:t>
                      </a:r>
                      <a:endParaRPr lang="en-GB" dirty="0"/>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0002"/>
                  </a:ext>
                </a:extLst>
              </a:tr>
              <a:tr h="569863">
                <a:tc>
                  <a:txBody>
                    <a:bodyPr/>
                    <a:lstStyle/>
                    <a:p>
                      <a:r>
                        <a:rPr lang="en-GB" dirty="0"/>
                        <a:t>MUL R3, R3, R3</a:t>
                      </a:r>
                    </a:p>
                  </a:txBody>
                  <a:tcPr/>
                </a:tc>
                <a:tc>
                  <a:txBody>
                    <a:bodyPr/>
                    <a:lstStyle/>
                    <a:p>
                      <a:r>
                        <a:rPr lang="en-GB" dirty="0"/>
                        <a:t>3</a:t>
                      </a:r>
                    </a:p>
                  </a:txBody>
                  <a:tcPr/>
                </a:tc>
                <a:tc>
                  <a:txBody>
                    <a:bodyPr/>
                    <a:lstStyle/>
                    <a:p>
                      <a:r>
                        <a:rPr lang="en-GB" dirty="0"/>
                        <a:t>5</a:t>
                      </a:r>
                    </a:p>
                  </a:txBody>
                  <a:tcPr/>
                </a:tc>
                <a:extLst>
                  <a:ext uri="{0D108BD9-81ED-4DB2-BD59-A6C34878D82A}">
                    <a16:rowId xmlns:a16="http://schemas.microsoft.com/office/drawing/2014/main" val="10003"/>
                  </a:ext>
                </a:extLst>
              </a:tr>
              <a:tr h="569863">
                <a:tc>
                  <a:txBody>
                    <a:bodyPr/>
                    <a:lstStyle/>
                    <a:p>
                      <a:r>
                        <a:rPr lang="en-GB" dirty="0"/>
                        <a:t>ADD R1, R1, R3</a:t>
                      </a:r>
                    </a:p>
                  </a:txBody>
                  <a:tcPr/>
                </a:tc>
                <a:tc>
                  <a:txBody>
                    <a:bodyPr/>
                    <a:lstStyle/>
                    <a:p>
                      <a:r>
                        <a:rPr lang="en-GB" dirty="0"/>
                        <a:t>5</a:t>
                      </a:r>
                    </a:p>
                  </a:txBody>
                  <a:tcPr/>
                </a:tc>
                <a:tc>
                  <a:txBody>
                    <a:bodyPr/>
                    <a:lstStyle/>
                    <a:p>
                      <a:r>
                        <a:rPr lang="en-GB" dirty="0"/>
                        <a:t>7</a:t>
                      </a:r>
                    </a:p>
                  </a:txBody>
                  <a:tcPr/>
                </a:tc>
                <a:extLst>
                  <a:ext uri="{0D108BD9-81ED-4DB2-BD59-A6C34878D82A}">
                    <a16:rowId xmlns:a16="http://schemas.microsoft.com/office/drawing/2014/main" val="10004"/>
                  </a:ext>
                </a:extLst>
              </a:tr>
              <a:tr h="569863">
                <a:tc>
                  <a:txBody>
                    <a:bodyPr/>
                    <a:lstStyle/>
                    <a:p>
                      <a:r>
                        <a:rPr lang="en-GB" dirty="0"/>
                        <a:t>MUL R4, R4, R4</a:t>
                      </a:r>
                    </a:p>
                  </a:txBody>
                  <a:tcPr/>
                </a:tc>
                <a:tc>
                  <a:txBody>
                    <a:bodyPr/>
                    <a:lstStyle/>
                    <a:p>
                      <a:r>
                        <a:rPr lang="en-GB" dirty="0"/>
                        <a:t>3</a:t>
                      </a:r>
                    </a:p>
                  </a:txBody>
                  <a:tcPr/>
                </a:tc>
                <a:tc>
                  <a:txBody>
                    <a:bodyPr/>
                    <a:lstStyle/>
                    <a:p>
                      <a:r>
                        <a:rPr lang="en-GB" dirty="0"/>
                        <a:t>5</a:t>
                      </a:r>
                    </a:p>
                  </a:txBody>
                  <a:tcPr/>
                </a:tc>
                <a:extLst>
                  <a:ext uri="{0D108BD9-81ED-4DB2-BD59-A6C34878D82A}">
                    <a16:rowId xmlns:a16="http://schemas.microsoft.com/office/drawing/2014/main" val="10005"/>
                  </a:ext>
                </a:extLst>
              </a:tr>
              <a:tr h="569863">
                <a:tc>
                  <a:txBody>
                    <a:bodyPr/>
                    <a:lstStyle/>
                    <a:p>
                      <a:r>
                        <a:rPr lang="en-GB" dirty="0"/>
                        <a:t>ADD R1, R1, R4</a:t>
                      </a:r>
                    </a:p>
                  </a:txBody>
                  <a:tcPr/>
                </a:tc>
                <a:tc>
                  <a:txBody>
                    <a:bodyPr/>
                    <a:lstStyle/>
                    <a:p>
                      <a:r>
                        <a:rPr lang="en-GB" dirty="0"/>
                        <a:t>6</a:t>
                      </a:r>
                    </a:p>
                  </a:txBody>
                  <a:tcPr/>
                </a:tc>
                <a:tc>
                  <a:txBody>
                    <a:bodyPr/>
                    <a:lstStyle/>
                    <a:p>
                      <a:r>
                        <a:rPr lang="en-GB" dirty="0"/>
                        <a:t>8</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7305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False Dependency</a:t>
            </a:r>
          </a:p>
        </p:txBody>
      </p:sp>
      <p:sp>
        <p:nvSpPr>
          <p:cNvPr id="3" name="Content Placeholder 2"/>
          <p:cNvSpPr>
            <a:spLocks noGrp="1"/>
          </p:cNvSpPr>
          <p:nvPr>
            <p:ph idx="1"/>
          </p:nvPr>
        </p:nvSpPr>
        <p:spPr/>
        <p:txBody>
          <a:bodyPr/>
          <a:lstStyle/>
          <a:p>
            <a:r>
              <a:rPr lang="en-GB" dirty="0"/>
              <a:t>RAW  </a:t>
            </a:r>
            <a:r>
              <a:rPr lang="en-GB" dirty="0">
                <a:solidFill>
                  <a:srgbClr val="FF0000"/>
                </a:solidFill>
              </a:rPr>
              <a:t>(TRUE)</a:t>
            </a:r>
          </a:p>
          <a:p>
            <a:r>
              <a:rPr lang="en-GB" dirty="0"/>
              <a:t>WAR  </a:t>
            </a:r>
            <a:r>
              <a:rPr lang="en-GB" dirty="0">
                <a:solidFill>
                  <a:srgbClr val="FF0000"/>
                </a:solidFill>
              </a:rPr>
              <a:t>(FALSE)</a:t>
            </a:r>
          </a:p>
          <a:p>
            <a:r>
              <a:rPr lang="en-GB" dirty="0"/>
              <a:t>WAW </a:t>
            </a:r>
            <a:r>
              <a:rPr lang="en-GB" dirty="0">
                <a:solidFill>
                  <a:srgbClr val="FF0000"/>
                </a:solidFill>
              </a:rPr>
              <a:t>(FALSE)</a:t>
            </a:r>
          </a:p>
          <a:p>
            <a:endParaRPr lang="en-GB" dirty="0">
              <a:solidFill>
                <a:srgbClr val="FF0000"/>
              </a:solidFill>
            </a:endParaRPr>
          </a:p>
          <a:p>
            <a:r>
              <a:rPr lang="en-GB" dirty="0">
                <a:solidFill>
                  <a:srgbClr val="FF0000"/>
                </a:solidFill>
              </a:rPr>
              <a:t>Solution: </a:t>
            </a:r>
          </a:p>
          <a:p>
            <a:pPr lvl="1"/>
            <a:r>
              <a:rPr lang="en-GB" dirty="0"/>
              <a:t>Duplicating Register Values</a:t>
            </a:r>
          </a:p>
        </p:txBody>
      </p:sp>
    </p:spTree>
    <p:extLst>
      <p:ext uri="{BB962C8B-B14F-4D97-AF65-F5344CB8AC3E}">
        <p14:creationId xmlns:p14="http://schemas.microsoft.com/office/powerpoint/2010/main" val="326761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Ideal Processor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9212927"/>
              </p:ext>
            </p:extLst>
          </p:nvPr>
        </p:nvGraphicFramePr>
        <p:xfrm>
          <a:off x="457200" y="1600200"/>
          <a:ext cx="8273251" cy="4133058"/>
        </p:xfrm>
        <a:graphic>
          <a:graphicData uri="http://schemas.openxmlformats.org/drawingml/2006/table">
            <a:tbl>
              <a:tblPr firstRow="1" bandRow="1">
                <a:tableStyleId>{5C22544A-7EE6-4342-B048-85BDC9FD1C3A}</a:tableStyleId>
              </a:tblPr>
              <a:tblGrid>
                <a:gridCol w="1494155">
                  <a:extLst>
                    <a:ext uri="{9D8B030D-6E8A-4147-A177-3AD203B41FA5}">
                      <a16:colId xmlns:a16="http://schemas.microsoft.com/office/drawing/2014/main" val="20000"/>
                    </a:ext>
                  </a:extLst>
                </a:gridCol>
                <a:gridCol w="1292696">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688843">
                <a:tc>
                  <a:txBody>
                    <a:bodyPr/>
                    <a:lstStyle/>
                    <a:p>
                      <a:r>
                        <a:rPr lang="en-GB" dirty="0" err="1"/>
                        <a:t>Instrs</a:t>
                      </a:r>
                      <a:r>
                        <a:rPr lang="en-GB" dirty="0"/>
                        <a:t>.</a:t>
                      </a:r>
                    </a:p>
                  </a:txBody>
                  <a:tcPr/>
                </a:tc>
                <a:tc>
                  <a:txBody>
                    <a:bodyPr/>
                    <a:lstStyle/>
                    <a:p>
                      <a:r>
                        <a:rPr lang="en-GB" dirty="0"/>
                        <a:t>Cycle 1</a:t>
                      </a:r>
                    </a:p>
                  </a:txBody>
                  <a:tcPr/>
                </a:tc>
                <a:tc>
                  <a:txBody>
                    <a:bodyPr/>
                    <a:lstStyle/>
                    <a:p>
                      <a:r>
                        <a:rPr lang="en-GB" dirty="0"/>
                        <a:t>Cycle 2</a:t>
                      </a:r>
                    </a:p>
                  </a:txBody>
                  <a:tcPr/>
                </a:tc>
                <a:tc>
                  <a:txBody>
                    <a:bodyPr/>
                    <a:lstStyle/>
                    <a:p>
                      <a:r>
                        <a:rPr lang="en-GB" dirty="0"/>
                        <a:t>Cycle 3</a:t>
                      </a:r>
                    </a:p>
                  </a:txBody>
                  <a:tcPr/>
                </a:tc>
                <a:tc>
                  <a:txBody>
                    <a:bodyPr/>
                    <a:lstStyle/>
                    <a:p>
                      <a:r>
                        <a:rPr lang="en-GB" dirty="0"/>
                        <a:t>Cycle 4</a:t>
                      </a:r>
                    </a:p>
                  </a:txBody>
                  <a:tcPr/>
                </a:tc>
                <a:tc>
                  <a:txBody>
                    <a:bodyPr/>
                    <a:lstStyle/>
                    <a:p>
                      <a:r>
                        <a:rPr lang="en-GB" dirty="0"/>
                        <a:t>Cycle 5</a:t>
                      </a:r>
                    </a:p>
                  </a:txBody>
                  <a:tcPr/>
                </a:tc>
                <a:extLst>
                  <a:ext uri="{0D108BD9-81ED-4DB2-BD59-A6C34878D82A}">
                    <a16:rowId xmlns:a16="http://schemas.microsoft.com/office/drawing/2014/main" val="10000"/>
                  </a:ext>
                </a:extLst>
              </a:tr>
              <a:tr h="688843">
                <a:tc>
                  <a:txBody>
                    <a:bodyPr/>
                    <a:lstStyle/>
                    <a:p>
                      <a:r>
                        <a:rPr lang="en-GB" dirty="0"/>
                        <a:t>add R1,R2,R3</a:t>
                      </a:r>
                    </a:p>
                  </a:txBody>
                  <a:tcPr/>
                </a:tc>
                <a:tc>
                  <a:txBody>
                    <a:bodyPr/>
                    <a:lstStyle/>
                    <a:p>
                      <a:r>
                        <a:rPr lang="en-GB" dirty="0"/>
                        <a:t>F</a:t>
                      </a:r>
                    </a:p>
                  </a:txBody>
                  <a:tcPr/>
                </a:tc>
                <a:tc>
                  <a:txBody>
                    <a:bodyPr/>
                    <a:lstStyle/>
                    <a:p>
                      <a:r>
                        <a:rPr lang="en-GB" dirty="0"/>
                        <a:t>D</a:t>
                      </a:r>
                    </a:p>
                  </a:txBody>
                  <a:tcPr/>
                </a:tc>
                <a:tc>
                  <a:txBody>
                    <a:bodyPr/>
                    <a:lstStyle/>
                    <a:p>
                      <a:r>
                        <a:rPr lang="en-GB" dirty="0"/>
                        <a:t>EX (R2+R3)</a:t>
                      </a:r>
                    </a:p>
                  </a:txBody>
                  <a:tcPr/>
                </a:tc>
                <a:tc>
                  <a:txBody>
                    <a:bodyPr/>
                    <a:lstStyle/>
                    <a:p>
                      <a:endParaRPr lang="en-GB" dirty="0"/>
                    </a:p>
                  </a:txBody>
                  <a:tcPr/>
                </a:tc>
                <a:tc>
                  <a:txBody>
                    <a:bodyPr/>
                    <a:lstStyle/>
                    <a:p>
                      <a:r>
                        <a:rPr lang="en-GB" dirty="0"/>
                        <a:t>WB (R1)</a:t>
                      </a:r>
                    </a:p>
                  </a:txBody>
                  <a:tcPr/>
                </a:tc>
                <a:extLst>
                  <a:ext uri="{0D108BD9-81ED-4DB2-BD59-A6C34878D82A}">
                    <a16:rowId xmlns:a16="http://schemas.microsoft.com/office/drawing/2014/main" val="10001"/>
                  </a:ext>
                </a:extLst>
              </a:tr>
              <a:tr h="688843">
                <a:tc>
                  <a:txBody>
                    <a:bodyPr/>
                    <a:lstStyle/>
                    <a:p>
                      <a:r>
                        <a:rPr lang="en-GB" dirty="0"/>
                        <a:t>sub R4,R1,R5</a:t>
                      </a:r>
                    </a:p>
                  </a:txBody>
                  <a:tcPr/>
                </a:tc>
                <a:tc>
                  <a:txBody>
                    <a:bodyPr/>
                    <a:lstStyle/>
                    <a:p>
                      <a:r>
                        <a:rPr lang="en-GB" dirty="0"/>
                        <a:t>F</a:t>
                      </a:r>
                    </a:p>
                  </a:txBody>
                  <a:tcPr/>
                </a:tc>
                <a:tc>
                  <a:txBody>
                    <a:bodyPr/>
                    <a:lstStyle/>
                    <a:p>
                      <a:r>
                        <a:rPr lang="en-GB" dirty="0"/>
                        <a:t>D</a:t>
                      </a:r>
                    </a:p>
                  </a:txBody>
                  <a:tcPr/>
                </a:tc>
                <a:tc>
                  <a:txBody>
                    <a:bodyPr/>
                    <a:lstStyle/>
                    <a:p>
                      <a:r>
                        <a:rPr lang="en-GB" dirty="0"/>
                        <a:t>EX (R1-R5)</a:t>
                      </a:r>
                    </a:p>
                  </a:txBody>
                  <a:tcPr/>
                </a:tc>
                <a:tc>
                  <a:txBody>
                    <a:bodyPr/>
                    <a:lstStyle/>
                    <a:p>
                      <a:endParaRPr lang="en-GB"/>
                    </a:p>
                  </a:txBody>
                  <a:tcPr/>
                </a:tc>
                <a:tc>
                  <a:txBody>
                    <a:bodyPr/>
                    <a:lstStyle/>
                    <a:p>
                      <a:r>
                        <a:rPr lang="en-GB" dirty="0"/>
                        <a:t>WB</a:t>
                      </a:r>
                    </a:p>
                  </a:txBody>
                  <a:tcPr/>
                </a:tc>
                <a:extLst>
                  <a:ext uri="{0D108BD9-81ED-4DB2-BD59-A6C34878D82A}">
                    <a16:rowId xmlns:a16="http://schemas.microsoft.com/office/drawing/2014/main" val="10002"/>
                  </a:ext>
                </a:extLst>
              </a:tr>
              <a:tr h="688843">
                <a:tc>
                  <a:txBody>
                    <a:bodyPr/>
                    <a:lstStyle/>
                    <a:p>
                      <a:r>
                        <a:rPr lang="en-GB" dirty="0"/>
                        <a:t>add R6,R7,R8</a:t>
                      </a:r>
                    </a:p>
                  </a:txBody>
                  <a:tcPr/>
                </a:tc>
                <a:tc>
                  <a:txBody>
                    <a:bodyPr/>
                    <a:lstStyle/>
                    <a:p>
                      <a:r>
                        <a:rPr lang="en-GB" dirty="0"/>
                        <a:t>F</a:t>
                      </a:r>
                    </a:p>
                  </a:txBody>
                  <a:tcPr/>
                </a:tc>
                <a:tc>
                  <a:txBody>
                    <a:bodyPr/>
                    <a:lstStyle/>
                    <a:p>
                      <a:r>
                        <a:rPr lang="en-GB" dirty="0"/>
                        <a:t>D</a:t>
                      </a:r>
                    </a:p>
                  </a:txBody>
                  <a:tcPr/>
                </a:tc>
                <a:tc>
                  <a:txBody>
                    <a:bodyPr/>
                    <a:lstStyle/>
                    <a:p>
                      <a:r>
                        <a:rPr lang="en-GB" dirty="0"/>
                        <a:t>EX</a:t>
                      </a:r>
                    </a:p>
                  </a:txBody>
                  <a:tcPr/>
                </a:tc>
                <a:tc>
                  <a:txBody>
                    <a:bodyPr/>
                    <a:lstStyle/>
                    <a:p>
                      <a:endParaRPr lang="en-GB"/>
                    </a:p>
                  </a:txBody>
                  <a:tcPr/>
                </a:tc>
                <a:tc>
                  <a:txBody>
                    <a:bodyPr/>
                    <a:lstStyle/>
                    <a:p>
                      <a:r>
                        <a:rPr lang="en-GB" dirty="0"/>
                        <a:t>WB</a:t>
                      </a:r>
                    </a:p>
                  </a:txBody>
                  <a:tcPr/>
                </a:tc>
                <a:extLst>
                  <a:ext uri="{0D108BD9-81ED-4DB2-BD59-A6C34878D82A}">
                    <a16:rowId xmlns:a16="http://schemas.microsoft.com/office/drawing/2014/main" val="10003"/>
                  </a:ext>
                </a:extLst>
              </a:tr>
              <a:tr h="688843">
                <a:tc>
                  <a:txBody>
                    <a:bodyPr/>
                    <a:lstStyle/>
                    <a:p>
                      <a:r>
                        <a:rPr lang="en-GB" dirty="0" err="1"/>
                        <a:t>mul</a:t>
                      </a:r>
                      <a:r>
                        <a:rPr lang="en-GB" dirty="0"/>
                        <a:t> R5,R8,R9</a:t>
                      </a:r>
                    </a:p>
                  </a:txBody>
                  <a:tcPr/>
                </a:tc>
                <a:tc>
                  <a:txBody>
                    <a:bodyPr/>
                    <a:lstStyle/>
                    <a:p>
                      <a:r>
                        <a:rPr lang="en-GB" dirty="0"/>
                        <a:t>F</a:t>
                      </a:r>
                    </a:p>
                  </a:txBody>
                  <a:tcPr/>
                </a:tc>
                <a:tc>
                  <a:txBody>
                    <a:bodyPr/>
                    <a:lstStyle/>
                    <a:p>
                      <a:r>
                        <a:rPr lang="en-GB" dirty="0"/>
                        <a:t>D</a:t>
                      </a:r>
                    </a:p>
                  </a:txBody>
                  <a:tcPr/>
                </a:tc>
                <a:tc>
                  <a:txBody>
                    <a:bodyPr/>
                    <a:lstStyle/>
                    <a:p>
                      <a:r>
                        <a:rPr lang="en-GB" dirty="0"/>
                        <a:t>EX</a:t>
                      </a:r>
                    </a:p>
                  </a:txBody>
                  <a:tcPr/>
                </a:tc>
                <a:tc>
                  <a:txBody>
                    <a:bodyPr/>
                    <a:lstStyle/>
                    <a:p>
                      <a:endParaRPr lang="en-GB"/>
                    </a:p>
                  </a:txBody>
                  <a:tcPr/>
                </a:tc>
                <a:tc>
                  <a:txBody>
                    <a:bodyPr/>
                    <a:lstStyle/>
                    <a:p>
                      <a:r>
                        <a:rPr lang="en-GB" dirty="0"/>
                        <a:t>WB</a:t>
                      </a:r>
                    </a:p>
                  </a:txBody>
                  <a:tcPr/>
                </a:tc>
                <a:extLst>
                  <a:ext uri="{0D108BD9-81ED-4DB2-BD59-A6C34878D82A}">
                    <a16:rowId xmlns:a16="http://schemas.microsoft.com/office/drawing/2014/main" val="10004"/>
                  </a:ext>
                </a:extLst>
              </a:tr>
              <a:tr h="688843">
                <a:tc>
                  <a:txBody>
                    <a:bodyPr/>
                    <a:lstStyle/>
                    <a:p>
                      <a:r>
                        <a:rPr lang="en-GB" dirty="0" err="1"/>
                        <a:t>mul</a:t>
                      </a:r>
                      <a:r>
                        <a:rPr lang="en-GB" dirty="0"/>
                        <a:t> R4,R8,R9</a:t>
                      </a:r>
                    </a:p>
                  </a:txBody>
                  <a:tcPr/>
                </a:tc>
                <a:tc>
                  <a:txBody>
                    <a:bodyPr/>
                    <a:lstStyle/>
                    <a:p>
                      <a:r>
                        <a:rPr lang="en-GB" dirty="0"/>
                        <a:t>F</a:t>
                      </a:r>
                    </a:p>
                  </a:txBody>
                  <a:tcPr/>
                </a:tc>
                <a:tc>
                  <a:txBody>
                    <a:bodyPr/>
                    <a:lstStyle/>
                    <a:p>
                      <a:r>
                        <a:rPr lang="en-GB" dirty="0"/>
                        <a:t>D</a:t>
                      </a:r>
                    </a:p>
                  </a:txBody>
                  <a:tcPr/>
                </a:tc>
                <a:tc>
                  <a:txBody>
                    <a:bodyPr/>
                    <a:lstStyle/>
                    <a:p>
                      <a:r>
                        <a:rPr lang="en-GB" dirty="0"/>
                        <a:t>EX</a:t>
                      </a:r>
                    </a:p>
                  </a:txBody>
                  <a:tcPr/>
                </a:tc>
                <a:tc>
                  <a:txBody>
                    <a:bodyPr/>
                    <a:lstStyle/>
                    <a:p>
                      <a:endParaRPr lang="en-GB"/>
                    </a:p>
                  </a:txBody>
                  <a:tcPr/>
                </a:tc>
                <a:tc>
                  <a:txBody>
                    <a:bodyPr/>
                    <a:lstStyle/>
                    <a:p>
                      <a:r>
                        <a:rPr lang="en-GB" dirty="0"/>
                        <a:t>WB</a:t>
                      </a:r>
                    </a:p>
                  </a:txBody>
                  <a:tcPr/>
                </a:tc>
                <a:extLst>
                  <a:ext uri="{0D108BD9-81ED-4DB2-BD59-A6C34878D82A}">
                    <a16:rowId xmlns:a16="http://schemas.microsoft.com/office/drawing/2014/main" val="10005"/>
                  </a:ext>
                </a:extLst>
              </a:tr>
            </a:tbl>
          </a:graphicData>
        </a:graphic>
      </p:graphicFrame>
      <p:sp>
        <p:nvSpPr>
          <p:cNvPr id="5" name="Rectangular Callout 4"/>
          <p:cNvSpPr/>
          <p:nvPr/>
        </p:nvSpPr>
        <p:spPr>
          <a:xfrm>
            <a:off x="4355976" y="5805264"/>
            <a:ext cx="3816424" cy="86409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CPI=1/infinity (almost equal to zero)</a:t>
            </a:r>
          </a:p>
        </p:txBody>
      </p:sp>
    </p:spTree>
    <p:extLst>
      <p:ext uri="{BB962C8B-B14F-4D97-AF65-F5344CB8AC3E}">
        <p14:creationId xmlns:p14="http://schemas.microsoft.com/office/powerpoint/2010/main" val="1006002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False Dependency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5848977"/>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r>
                        <a:rPr lang="en-GB" dirty="0"/>
                        <a:t>C 100</a:t>
                      </a:r>
                    </a:p>
                  </a:txBody>
                  <a:tcPr/>
                </a:tc>
                <a:tc>
                  <a:txBody>
                    <a:bodyPr/>
                    <a:lstStyle/>
                    <a:p>
                      <a:r>
                        <a:rPr lang="en-GB" dirty="0"/>
                        <a:t>C 101</a:t>
                      </a:r>
                    </a:p>
                  </a:txBody>
                  <a:tcPr/>
                </a:tc>
                <a:tc>
                  <a:txBody>
                    <a:bodyPr/>
                    <a:lstStyle/>
                    <a:p>
                      <a:r>
                        <a:rPr lang="en-GB" dirty="0"/>
                        <a:t>C 102</a:t>
                      </a:r>
                    </a:p>
                  </a:txBody>
                  <a:tcPr/>
                </a:tc>
                <a:tc>
                  <a:txBody>
                    <a:bodyPr/>
                    <a:lstStyle/>
                    <a:p>
                      <a:r>
                        <a:rPr lang="en-GB" dirty="0"/>
                        <a:t>C 103</a:t>
                      </a:r>
                    </a:p>
                  </a:txBody>
                  <a:tcPr/>
                </a:tc>
                <a:tc>
                  <a:txBody>
                    <a:bodyPr/>
                    <a:lstStyle/>
                    <a:p>
                      <a:endParaRPr lang="en-GB"/>
                    </a:p>
                  </a:txBody>
                  <a:tcPr/>
                </a:tc>
                <a:extLst>
                  <a:ext uri="{0D108BD9-81ED-4DB2-BD59-A6C34878D82A}">
                    <a16:rowId xmlns:a16="http://schemas.microsoft.com/office/drawing/2014/main" val="10000"/>
                  </a:ext>
                </a:extLst>
              </a:tr>
              <a:tr h="370840">
                <a:tc>
                  <a:txBody>
                    <a:bodyPr/>
                    <a:lstStyle/>
                    <a:p>
                      <a:r>
                        <a:rPr lang="en-GB" dirty="0"/>
                        <a:t>R1=R2+R3</a:t>
                      </a:r>
                    </a:p>
                  </a:txBody>
                  <a:tcPr/>
                </a:tc>
                <a:tc>
                  <a:txBody>
                    <a:bodyPr/>
                    <a:lstStyle/>
                    <a:p>
                      <a:r>
                        <a:rPr lang="en-GB" dirty="0"/>
                        <a:t>EXE</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370840">
                <a:tc>
                  <a:txBody>
                    <a:bodyPr/>
                    <a:lstStyle/>
                    <a:p>
                      <a:r>
                        <a:rPr lang="en-GB" dirty="0"/>
                        <a:t>R4=R1-R5</a:t>
                      </a:r>
                    </a:p>
                  </a:txBody>
                  <a:tcPr/>
                </a:tc>
                <a:tc>
                  <a:txBody>
                    <a:bodyPr/>
                    <a:lstStyle/>
                    <a:p>
                      <a:endParaRPr lang="en-GB"/>
                    </a:p>
                  </a:txBody>
                  <a:tcPr/>
                </a:tc>
                <a:tc>
                  <a:txBody>
                    <a:bodyPr/>
                    <a:lstStyle/>
                    <a:p>
                      <a:r>
                        <a:rPr lang="en-GB" dirty="0"/>
                        <a:t>EXE</a:t>
                      </a:r>
                    </a:p>
                  </a:txBody>
                  <a:tcPr/>
                </a:tc>
                <a:tc>
                  <a:txBody>
                    <a:bodyPr/>
                    <a:lstStyle/>
                    <a:p>
                      <a:r>
                        <a:rPr lang="en-GB" dirty="0"/>
                        <a:t>MEM</a:t>
                      </a:r>
                    </a:p>
                  </a:txBody>
                  <a:tcPr/>
                </a:tc>
                <a:tc>
                  <a:txBody>
                    <a:bodyPr/>
                    <a:lstStyle/>
                    <a:p>
                      <a:r>
                        <a:rPr lang="en-GB" dirty="0"/>
                        <a:t>WR</a:t>
                      </a:r>
                    </a:p>
                  </a:txBody>
                  <a:tcPr/>
                </a:tc>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R3=R4+1</a:t>
                      </a:r>
                    </a:p>
                  </a:txBody>
                  <a:tcPr/>
                </a:tc>
                <a:tc>
                  <a:txBody>
                    <a:bodyPr/>
                    <a:lstStyle/>
                    <a:p>
                      <a:endParaRPr lang="en-GB"/>
                    </a:p>
                  </a:txBody>
                  <a:tcPr/>
                </a:tc>
                <a:tc>
                  <a:txBody>
                    <a:bodyPr/>
                    <a:lstStyle/>
                    <a:p>
                      <a:endParaRPr lang="en-GB"/>
                    </a:p>
                  </a:txBody>
                  <a:tcPr/>
                </a:tc>
                <a:tc>
                  <a:txBody>
                    <a:bodyPr/>
                    <a:lstStyle/>
                    <a:p>
                      <a:r>
                        <a:rPr lang="en-GB" dirty="0"/>
                        <a:t>EXE</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370840">
                <a:tc>
                  <a:txBody>
                    <a:bodyPr/>
                    <a:lstStyle/>
                    <a:p>
                      <a:r>
                        <a:rPr lang="en-GB" dirty="0"/>
                        <a:t>R4=R8-R9</a:t>
                      </a:r>
                    </a:p>
                  </a:txBody>
                  <a:tcPr/>
                </a:tc>
                <a:tc>
                  <a:txBody>
                    <a:bodyPr/>
                    <a:lstStyle/>
                    <a:p>
                      <a:r>
                        <a:rPr lang="en-GB" dirty="0"/>
                        <a:t>EXE</a:t>
                      </a:r>
                    </a:p>
                  </a:txBody>
                  <a:tcPr/>
                </a:tc>
                <a:tc>
                  <a:txBody>
                    <a:bodyPr/>
                    <a:lstStyle/>
                    <a:p>
                      <a:r>
                        <a:rPr lang="en-GB" dirty="0"/>
                        <a:t>MEM</a:t>
                      </a:r>
                    </a:p>
                  </a:txBody>
                  <a:tcPr/>
                </a:tc>
                <a:tc>
                  <a:txBody>
                    <a:bodyPr/>
                    <a:lstStyle/>
                    <a:p>
                      <a:r>
                        <a:rPr lang="en-GB" dirty="0"/>
                        <a:t>WR</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755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False Dependency</a:t>
            </a:r>
          </a:p>
        </p:txBody>
      </p:sp>
      <p:sp>
        <p:nvSpPr>
          <p:cNvPr id="3" name="Content Placeholder 2"/>
          <p:cNvSpPr>
            <a:spLocks noGrp="1"/>
          </p:cNvSpPr>
          <p:nvPr>
            <p:ph idx="1"/>
          </p:nvPr>
        </p:nvSpPr>
        <p:spPr/>
        <p:txBody>
          <a:bodyPr/>
          <a:lstStyle/>
          <a:p>
            <a:r>
              <a:rPr lang="en-GB" dirty="0"/>
              <a:t>Store all values of R4 and when an instruction wants R4 pass it to the one that is before it</a:t>
            </a:r>
          </a:p>
          <a:p>
            <a:pPr marL="0" indent="0">
              <a:buNone/>
            </a:pPr>
            <a:endParaRPr lang="en-GB" dirty="0"/>
          </a:p>
          <a:p>
            <a:r>
              <a:rPr lang="en-GB" dirty="0"/>
              <a:t>Multiple versions of each register </a:t>
            </a:r>
          </a:p>
        </p:txBody>
      </p:sp>
    </p:spTree>
    <p:extLst>
      <p:ext uri="{BB962C8B-B14F-4D97-AF65-F5344CB8AC3E}">
        <p14:creationId xmlns:p14="http://schemas.microsoft.com/office/powerpoint/2010/main" val="2523654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 Renaming</a:t>
            </a:r>
          </a:p>
        </p:txBody>
      </p:sp>
      <p:sp>
        <p:nvSpPr>
          <p:cNvPr id="3" name="Content Placeholder 2"/>
          <p:cNvSpPr>
            <a:spLocks noGrp="1"/>
          </p:cNvSpPr>
          <p:nvPr>
            <p:ph idx="1"/>
          </p:nvPr>
        </p:nvSpPr>
        <p:spPr/>
        <p:txBody>
          <a:bodyPr/>
          <a:lstStyle/>
          <a:p>
            <a:r>
              <a:rPr lang="en-GB" dirty="0"/>
              <a:t>Architectural registers</a:t>
            </a:r>
          </a:p>
          <a:p>
            <a:pPr marL="0" indent="0">
              <a:buNone/>
            </a:pPr>
            <a:endParaRPr lang="en-GB" dirty="0"/>
          </a:p>
          <a:p>
            <a:r>
              <a:rPr lang="en-GB" dirty="0"/>
              <a:t>Physical register</a:t>
            </a:r>
          </a:p>
          <a:p>
            <a:endParaRPr lang="en-GB" dirty="0"/>
          </a:p>
          <a:p>
            <a:r>
              <a:rPr lang="en-GB" dirty="0"/>
              <a:t>Register Renaming:</a:t>
            </a:r>
          </a:p>
          <a:p>
            <a:pPr lvl="1"/>
            <a:r>
              <a:rPr lang="en-GB" dirty="0"/>
              <a:t>Rewrite Programs using physical register</a:t>
            </a:r>
          </a:p>
          <a:p>
            <a:pPr marL="0" indent="0">
              <a:buNone/>
            </a:pPr>
            <a:endParaRPr lang="en-GB" dirty="0"/>
          </a:p>
        </p:txBody>
      </p:sp>
    </p:spTree>
    <p:extLst>
      <p:ext uri="{BB962C8B-B14F-4D97-AF65-F5344CB8AC3E}">
        <p14:creationId xmlns:p14="http://schemas.microsoft.com/office/powerpoint/2010/main" val="282290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 Allocation Table (RAT)</a:t>
            </a:r>
          </a:p>
        </p:txBody>
      </p:sp>
      <p:sp>
        <p:nvSpPr>
          <p:cNvPr id="3" name="Content Placeholder 2"/>
          <p:cNvSpPr>
            <a:spLocks noGrp="1"/>
          </p:cNvSpPr>
          <p:nvPr>
            <p:ph idx="1"/>
          </p:nvPr>
        </p:nvSpPr>
        <p:spPr/>
        <p:txBody>
          <a:bodyPr/>
          <a:lstStyle/>
          <a:p>
            <a:r>
              <a:rPr lang="en-GB" dirty="0"/>
              <a:t>Table that says which physical register has value for which architectural register</a:t>
            </a:r>
          </a:p>
        </p:txBody>
      </p:sp>
      <p:graphicFrame>
        <p:nvGraphicFramePr>
          <p:cNvPr id="4" name="Table 3"/>
          <p:cNvGraphicFramePr>
            <a:graphicFrameLocks noGrp="1"/>
          </p:cNvGraphicFramePr>
          <p:nvPr>
            <p:extLst>
              <p:ext uri="{D42A27DB-BD31-4B8C-83A1-F6EECF244321}">
                <p14:modId xmlns:p14="http://schemas.microsoft.com/office/powerpoint/2010/main" val="4104878389"/>
              </p:ext>
            </p:extLst>
          </p:nvPr>
        </p:nvGraphicFramePr>
        <p:xfrm>
          <a:off x="2771800" y="2924944"/>
          <a:ext cx="2952328" cy="2966720"/>
        </p:xfrm>
        <a:graphic>
          <a:graphicData uri="http://schemas.openxmlformats.org/drawingml/2006/table">
            <a:tbl>
              <a:tblPr firstRow="1" bandRow="1">
                <a:tableStyleId>{5C22544A-7EE6-4342-B048-85BDC9FD1C3A}</a:tableStyleId>
              </a:tblPr>
              <a:tblGrid>
                <a:gridCol w="1476164">
                  <a:extLst>
                    <a:ext uri="{9D8B030D-6E8A-4147-A177-3AD203B41FA5}">
                      <a16:colId xmlns:a16="http://schemas.microsoft.com/office/drawing/2014/main" val="20000"/>
                    </a:ext>
                  </a:extLst>
                </a:gridCol>
                <a:gridCol w="1476164">
                  <a:extLst>
                    <a:ext uri="{9D8B030D-6E8A-4147-A177-3AD203B41FA5}">
                      <a16:colId xmlns:a16="http://schemas.microsoft.com/office/drawing/2014/main" val="20001"/>
                    </a:ext>
                  </a:extLst>
                </a:gridCol>
              </a:tblGrid>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6"/>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78724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Example</a:t>
            </a:r>
          </a:p>
        </p:txBody>
      </p:sp>
      <p:sp>
        <p:nvSpPr>
          <p:cNvPr id="3" name="Content Placeholder 2"/>
          <p:cNvSpPr>
            <a:spLocks noGrp="1"/>
          </p:cNvSpPr>
          <p:nvPr>
            <p:ph idx="1"/>
          </p:nvPr>
        </p:nvSpPr>
        <p:spPr>
          <a:xfrm>
            <a:off x="457200" y="1600200"/>
            <a:ext cx="8229600" cy="4997152"/>
          </a:xfrm>
        </p:spPr>
        <p:txBody>
          <a:bodyPr>
            <a:normAutofit fontScale="92500" lnSpcReduction="10000"/>
          </a:bodyPr>
          <a:lstStyle/>
          <a:p>
            <a:r>
              <a:rPr lang="en-GB" dirty="0"/>
              <a:t>ADD R1, R2, R3</a:t>
            </a:r>
          </a:p>
          <a:p>
            <a:pPr lvl="1"/>
            <a:r>
              <a:rPr lang="en-GB" dirty="0">
                <a:solidFill>
                  <a:srgbClr val="FF0000"/>
                </a:solidFill>
              </a:rPr>
              <a:t>___________</a:t>
            </a:r>
          </a:p>
          <a:p>
            <a:r>
              <a:rPr lang="en-GB" dirty="0"/>
              <a:t>SUB R4, R1,R5</a:t>
            </a:r>
          </a:p>
          <a:p>
            <a:pPr lvl="1"/>
            <a:r>
              <a:rPr lang="en-GB" dirty="0">
                <a:solidFill>
                  <a:srgbClr val="FF0000"/>
                </a:solidFill>
              </a:rPr>
              <a:t>___________</a:t>
            </a:r>
          </a:p>
          <a:p>
            <a:r>
              <a:rPr lang="en-GB" dirty="0"/>
              <a:t>XOR R6, R7, R8</a:t>
            </a:r>
          </a:p>
          <a:p>
            <a:pPr lvl="1"/>
            <a:r>
              <a:rPr lang="en-GB" dirty="0">
                <a:solidFill>
                  <a:srgbClr val="FF0000"/>
                </a:solidFill>
              </a:rPr>
              <a:t>___________</a:t>
            </a:r>
          </a:p>
          <a:p>
            <a:r>
              <a:rPr lang="en-GB" dirty="0"/>
              <a:t>MUL R5,R8,R9</a:t>
            </a:r>
          </a:p>
          <a:p>
            <a:pPr lvl="1"/>
            <a:r>
              <a:rPr lang="en-GB" dirty="0">
                <a:solidFill>
                  <a:srgbClr val="FF0000"/>
                </a:solidFill>
              </a:rPr>
              <a:t>___________</a:t>
            </a:r>
          </a:p>
          <a:p>
            <a:r>
              <a:rPr lang="en-GB" dirty="0"/>
              <a:t>ADD R4, R8, R9</a:t>
            </a:r>
          </a:p>
          <a:p>
            <a:pPr lvl="1"/>
            <a:r>
              <a:rPr lang="en-GB" dirty="0">
                <a:solidFill>
                  <a:srgbClr val="FF0000"/>
                </a:solidFill>
              </a:rPr>
              <a:t>___________</a:t>
            </a:r>
          </a:p>
        </p:txBody>
      </p:sp>
      <p:graphicFrame>
        <p:nvGraphicFramePr>
          <p:cNvPr id="4" name="Table 3"/>
          <p:cNvGraphicFramePr>
            <a:graphicFrameLocks noGrp="1"/>
          </p:cNvGraphicFramePr>
          <p:nvPr>
            <p:extLst>
              <p:ext uri="{D42A27DB-BD31-4B8C-83A1-F6EECF244321}">
                <p14:modId xmlns:p14="http://schemas.microsoft.com/office/powerpoint/2010/main" val="1938797416"/>
              </p:ext>
            </p:extLst>
          </p:nvPr>
        </p:nvGraphicFramePr>
        <p:xfrm>
          <a:off x="5220072" y="1397000"/>
          <a:ext cx="2952328" cy="2595880"/>
        </p:xfrm>
        <a:graphic>
          <a:graphicData uri="http://schemas.openxmlformats.org/drawingml/2006/table">
            <a:tbl>
              <a:tblPr firstRow="1" bandRow="1">
                <a:tableStyleId>{5C22544A-7EE6-4342-B048-85BDC9FD1C3A}</a:tableStyleId>
              </a:tblPr>
              <a:tblGrid>
                <a:gridCol w="1199964">
                  <a:extLst>
                    <a:ext uri="{9D8B030D-6E8A-4147-A177-3AD203B41FA5}">
                      <a16:colId xmlns:a16="http://schemas.microsoft.com/office/drawing/2014/main" val="20000"/>
                    </a:ext>
                  </a:extLst>
                </a:gridCol>
                <a:gridCol w="1752364">
                  <a:extLst>
                    <a:ext uri="{9D8B030D-6E8A-4147-A177-3AD203B41FA5}">
                      <a16:colId xmlns:a16="http://schemas.microsoft.com/office/drawing/2014/main" val="20001"/>
                    </a:ext>
                  </a:extLst>
                </a:gridCol>
              </a:tblGrid>
              <a:tr h="370840">
                <a:tc>
                  <a:txBody>
                    <a:bodyPr/>
                    <a:lstStyle/>
                    <a:p>
                      <a:r>
                        <a:rPr lang="en-GB" dirty="0"/>
                        <a:t>0</a:t>
                      </a:r>
                    </a:p>
                  </a:txBody>
                  <a:tcPr/>
                </a:tc>
                <a:tc>
                  <a:txBody>
                    <a:bodyPr/>
                    <a:lstStyle/>
                    <a:p>
                      <a:r>
                        <a:rPr lang="en-GB" dirty="0"/>
                        <a:t>P0</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P1</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P2</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P3</a:t>
                      </a:r>
                    </a:p>
                  </a:txBody>
                  <a:tcPr/>
                </a:tc>
                <a:extLst>
                  <a:ext uri="{0D108BD9-81ED-4DB2-BD59-A6C34878D82A}">
                    <a16:rowId xmlns:a16="http://schemas.microsoft.com/office/drawing/2014/main" val="10003"/>
                  </a:ext>
                </a:extLst>
              </a:tr>
              <a:tr h="370840">
                <a:tc>
                  <a:txBody>
                    <a:bodyPr/>
                    <a:lstStyle/>
                    <a:p>
                      <a:r>
                        <a:rPr lang="en-GB" dirty="0"/>
                        <a:t>4</a:t>
                      </a:r>
                    </a:p>
                  </a:txBody>
                  <a:tcPr/>
                </a:tc>
                <a:tc>
                  <a:txBody>
                    <a:bodyPr/>
                    <a:lstStyle/>
                    <a:p>
                      <a:r>
                        <a:rPr lang="en-GB" dirty="0"/>
                        <a:t>P4</a:t>
                      </a:r>
                    </a:p>
                  </a:txBody>
                  <a:tcPr/>
                </a:tc>
                <a:extLst>
                  <a:ext uri="{0D108BD9-81ED-4DB2-BD59-A6C34878D82A}">
                    <a16:rowId xmlns:a16="http://schemas.microsoft.com/office/drawing/2014/main" val="10004"/>
                  </a:ext>
                </a:extLst>
              </a:tr>
              <a:tr h="370840">
                <a:tc>
                  <a:txBody>
                    <a:bodyPr/>
                    <a:lstStyle/>
                    <a:p>
                      <a:r>
                        <a:rPr lang="en-GB" dirty="0"/>
                        <a:t>5</a:t>
                      </a:r>
                    </a:p>
                  </a:txBody>
                  <a:tcPr/>
                </a:tc>
                <a:tc>
                  <a:txBody>
                    <a:bodyPr/>
                    <a:lstStyle/>
                    <a:p>
                      <a:r>
                        <a:rPr lang="en-GB" dirty="0"/>
                        <a:t>P5</a:t>
                      </a:r>
                    </a:p>
                  </a:txBody>
                  <a:tcPr/>
                </a:tc>
                <a:extLst>
                  <a:ext uri="{0D108BD9-81ED-4DB2-BD59-A6C34878D82A}">
                    <a16:rowId xmlns:a16="http://schemas.microsoft.com/office/drawing/2014/main" val="10005"/>
                  </a:ext>
                </a:extLst>
              </a:tr>
              <a:tr h="370840">
                <a:tc>
                  <a:txBody>
                    <a:bodyPr/>
                    <a:lstStyle/>
                    <a:p>
                      <a:r>
                        <a:rPr lang="en-GB" dirty="0"/>
                        <a:t>6</a:t>
                      </a:r>
                    </a:p>
                  </a:txBody>
                  <a:tcPr/>
                </a:tc>
                <a:tc>
                  <a:txBody>
                    <a:bodyPr/>
                    <a:lstStyle/>
                    <a:p>
                      <a:r>
                        <a:rPr lang="en-GB" dirty="0"/>
                        <a:t>P6</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24613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Example</a:t>
            </a:r>
          </a:p>
        </p:txBody>
      </p:sp>
      <p:sp>
        <p:nvSpPr>
          <p:cNvPr id="3" name="Content Placeholder 2"/>
          <p:cNvSpPr>
            <a:spLocks noGrp="1"/>
          </p:cNvSpPr>
          <p:nvPr>
            <p:ph idx="1"/>
          </p:nvPr>
        </p:nvSpPr>
        <p:spPr>
          <a:xfrm>
            <a:off x="457200" y="1600200"/>
            <a:ext cx="8229600" cy="4997152"/>
          </a:xfrm>
        </p:spPr>
        <p:txBody>
          <a:bodyPr>
            <a:normAutofit fontScale="92500" lnSpcReduction="10000"/>
          </a:bodyPr>
          <a:lstStyle/>
          <a:p>
            <a:r>
              <a:rPr lang="en-GB" dirty="0"/>
              <a:t>ADD R1, R2, R3</a:t>
            </a:r>
          </a:p>
          <a:p>
            <a:pPr lvl="1"/>
            <a:r>
              <a:rPr lang="en-GB" dirty="0">
                <a:solidFill>
                  <a:srgbClr val="FF0000"/>
                </a:solidFill>
              </a:rPr>
              <a:t>ADD P17, P2, P3</a:t>
            </a:r>
          </a:p>
          <a:p>
            <a:r>
              <a:rPr lang="en-GB" dirty="0"/>
              <a:t>SUB R4, R1,R5</a:t>
            </a:r>
          </a:p>
          <a:p>
            <a:pPr lvl="1"/>
            <a:r>
              <a:rPr lang="en-GB" dirty="0">
                <a:solidFill>
                  <a:srgbClr val="FF0000"/>
                </a:solidFill>
              </a:rPr>
              <a:t>SUB P18, P17, P5</a:t>
            </a:r>
          </a:p>
          <a:p>
            <a:r>
              <a:rPr lang="en-GB" dirty="0"/>
              <a:t>XOR R6, R7, R8</a:t>
            </a:r>
          </a:p>
          <a:p>
            <a:pPr lvl="1"/>
            <a:r>
              <a:rPr lang="en-GB" dirty="0">
                <a:solidFill>
                  <a:srgbClr val="FF0000"/>
                </a:solidFill>
              </a:rPr>
              <a:t>XOR P19, P7, P8</a:t>
            </a:r>
          </a:p>
          <a:p>
            <a:r>
              <a:rPr lang="en-GB" dirty="0"/>
              <a:t>MUL R5,R8,R9</a:t>
            </a:r>
          </a:p>
          <a:p>
            <a:pPr lvl="1"/>
            <a:r>
              <a:rPr lang="en-GB" dirty="0">
                <a:solidFill>
                  <a:srgbClr val="FF0000"/>
                </a:solidFill>
              </a:rPr>
              <a:t>MUL P20, P8, P9</a:t>
            </a:r>
          </a:p>
          <a:p>
            <a:r>
              <a:rPr lang="en-GB" dirty="0"/>
              <a:t>ADD R4, R8, R9</a:t>
            </a:r>
          </a:p>
          <a:p>
            <a:pPr lvl="1"/>
            <a:r>
              <a:rPr lang="en-GB" dirty="0">
                <a:solidFill>
                  <a:srgbClr val="FF0000"/>
                </a:solidFill>
              </a:rPr>
              <a:t>ADD P21, P8, P9</a:t>
            </a:r>
          </a:p>
        </p:txBody>
      </p:sp>
      <p:graphicFrame>
        <p:nvGraphicFramePr>
          <p:cNvPr id="4" name="Table 3"/>
          <p:cNvGraphicFramePr>
            <a:graphicFrameLocks noGrp="1"/>
          </p:cNvGraphicFramePr>
          <p:nvPr>
            <p:extLst>
              <p:ext uri="{D42A27DB-BD31-4B8C-83A1-F6EECF244321}">
                <p14:modId xmlns:p14="http://schemas.microsoft.com/office/powerpoint/2010/main" val="2747795421"/>
              </p:ext>
            </p:extLst>
          </p:nvPr>
        </p:nvGraphicFramePr>
        <p:xfrm>
          <a:off x="5220072" y="1397000"/>
          <a:ext cx="2952328" cy="2595880"/>
        </p:xfrm>
        <a:graphic>
          <a:graphicData uri="http://schemas.openxmlformats.org/drawingml/2006/table">
            <a:tbl>
              <a:tblPr firstRow="1" bandRow="1">
                <a:tableStyleId>{5C22544A-7EE6-4342-B048-85BDC9FD1C3A}</a:tableStyleId>
              </a:tblPr>
              <a:tblGrid>
                <a:gridCol w="1199964">
                  <a:extLst>
                    <a:ext uri="{9D8B030D-6E8A-4147-A177-3AD203B41FA5}">
                      <a16:colId xmlns:a16="http://schemas.microsoft.com/office/drawing/2014/main" val="20000"/>
                    </a:ext>
                  </a:extLst>
                </a:gridCol>
                <a:gridCol w="1752364">
                  <a:extLst>
                    <a:ext uri="{9D8B030D-6E8A-4147-A177-3AD203B41FA5}">
                      <a16:colId xmlns:a16="http://schemas.microsoft.com/office/drawing/2014/main" val="20001"/>
                    </a:ext>
                  </a:extLst>
                </a:gridCol>
              </a:tblGrid>
              <a:tr h="370840">
                <a:tc>
                  <a:txBody>
                    <a:bodyPr/>
                    <a:lstStyle/>
                    <a:p>
                      <a:r>
                        <a:rPr lang="en-GB" dirty="0"/>
                        <a:t>0</a:t>
                      </a:r>
                    </a:p>
                  </a:txBody>
                  <a:tcPr/>
                </a:tc>
                <a:tc>
                  <a:txBody>
                    <a:bodyPr/>
                    <a:lstStyle/>
                    <a:p>
                      <a:r>
                        <a:rPr lang="en-GB" dirty="0"/>
                        <a:t>P0</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P1, P17</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P2</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P3</a:t>
                      </a:r>
                    </a:p>
                  </a:txBody>
                  <a:tcPr/>
                </a:tc>
                <a:extLst>
                  <a:ext uri="{0D108BD9-81ED-4DB2-BD59-A6C34878D82A}">
                    <a16:rowId xmlns:a16="http://schemas.microsoft.com/office/drawing/2014/main" val="10003"/>
                  </a:ext>
                </a:extLst>
              </a:tr>
              <a:tr h="370840">
                <a:tc>
                  <a:txBody>
                    <a:bodyPr/>
                    <a:lstStyle/>
                    <a:p>
                      <a:r>
                        <a:rPr lang="en-GB" dirty="0"/>
                        <a:t>4</a:t>
                      </a:r>
                    </a:p>
                  </a:txBody>
                  <a:tcPr/>
                </a:tc>
                <a:tc>
                  <a:txBody>
                    <a:bodyPr/>
                    <a:lstStyle/>
                    <a:p>
                      <a:r>
                        <a:rPr lang="en-GB" dirty="0"/>
                        <a:t>P4, P18,</a:t>
                      </a:r>
                      <a:r>
                        <a:rPr lang="en-GB" baseline="0" dirty="0"/>
                        <a:t> P21</a:t>
                      </a:r>
                      <a:endParaRPr lang="en-GB" dirty="0"/>
                    </a:p>
                  </a:txBody>
                  <a:tcPr/>
                </a:tc>
                <a:extLst>
                  <a:ext uri="{0D108BD9-81ED-4DB2-BD59-A6C34878D82A}">
                    <a16:rowId xmlns:a16="http://schemas.microsoft.com/office/drawing/2014/main" val="10004"/>
                  </a:ext>
                </a:extLst>
              </a:tr>
              <a:tr h="370840">
                <a:tc>
                  <a:txBody>
                    <a:bodyPr/>
                    <a:lstStyle/>
                    <a:p>
                      <a:r>
                        <a:rPr lang="en-GB" dirty="0"/>
                        <a:t>5</a:t>
                      </a:r>
                    </a:p>
                  </a:txBody>
                  <a:tcPr/>
                </a:tc>
                <a:tc>
                  <a:txBody>
                    <a:bodyPr/>
                    <a:lstStyle/>
                    <a:p>
                      <a:r>
                        <a:rPr lang="en-GB" dirty="0"/>
                        <a:t>P5, P20</a:t>
                      </a:r>
                    </a:p>
                  </a:txBody>
                  <a:tcPr/>
                </a:tc>
                <a:extLst>
                  <a:ext uri="{0D108BD9-81ED-4DB2-BD59-A6C34878D82A}">
                    <a16:rowId xmlns:a16="http://schemas.microsoft.com/office/drawing/2014/main" val="10005"/>
                  </a:ext>
                </a:extLst>
              </a:tr>
              <a:tr h="370840">
                <a:tc>
                  <a:txBody>
                    <a:bodyPr/>
                    <a:lstStyle/>
                    <a:p>
                      <a:r>
                        <a:rPr lang="en-GB" dirty="0"/>
                        <a:t>6</a:t>
                      </a:r>
                    </a:p>
                  </a:txBody>
                  <a:tcPr/>
                </a:tc>
                <a:tc>
                  <a:txBody>
                    <a:bodyPr/>
                    <a:lstStyle/>
                    <a:p>
                      <a:r>
                        <a:rPr lang="en-GB" dirty="0"/>
                        <a:t>P6, P19</a:t>
                      </a:r>
                    </a:p>
                  </a:txBody>
                  <a:tcPr/>
                </a:tc>
                <a:extLst>
                  <a:ext uri="{0D108BD9-81ED-4DB2-BD59-A6C34878D82A}">
                    <a16:rowId xmlns:a16="http://schemas.microsoft.com/office/drawing/2014/main" val="10006"/>
                  </a:ext>
                </a:extLst>
              </a:tr>
            </a:tbl>
          </a:graphicData>
        </a:graphic>
      </p:graphicFrame>
      <p:sp>
        <p:nvSpPr>
          <p:cNvPr id="5" name="Left Brace 4"/>
          <p:cNvSpPr/>
          <p:nvPr/>
        </p:nvSpPr>
        <p:spPr>
          <a:xfrm>
            <a:off x="179512" y="2780928"/>
            <a:ext cx="360040" cy="25922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6387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Example</a:t>
            </a:r>
          </a:p>
        </p:txBody>
      </p:sp>
      <p:sp>
        <p:nvSpPr>
          <p:cNvPr id="3" name="Content Placeholder 2"/>
          <p:cNvSpPr>
            <a:spLocks noGrp="1"/>
          </p:cNvSpPr>
          <p:nvPr>
            <p:ph idx="1"/>
          </p:nvPr>
        </p:nvSpPr>
        <p:spPr/>
        <p:txBody>
          <a:bodyPr/>
          <a:lstStyle/>
          <a:p>
            <a:pPr marL="0" indent="0">
              <a:buNone/>
            </a:pPr>
            <a:r>
              <a:rPr lang="en-GB"/>
              <a:t>                                                              RAT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859046539"/>
              </p:ext>
            </p:extLst>
          </p:nvPr>
        </p:nvGraphicFramePr>
        <p:xfrm>
          <a:off x="755576" y="2204864"/>
          <a:ext cx="3816424" cy="3219549"/>
        </p:xfrm>
        <a:graphic>
          <a:graphicData uri="http://schemas.openxmlformats.org/drawingml/2006/table">
            <a:tbl>
              <a:tblPr firstRow="1" bandRow="1">
                <a:tableStyleId>{5C22544A-7EE6-4342-B048-85BDC9FD1C3A}</a:tableStyleId>
              </a:tblPr>
              <a:tblGrid>
                <a:gridCol w="1908212">
                  <a:extLst>
                    <a:ext uri="{9D8B030D-6E8A-4147-A177-3AD203B41FA5}">
                      <a16:colId xmlns:a16="http://schemas.microsoft.com/office/drawing/2014/main" val="20000"/>
                    </a:ext>
                  </a:extLst>
                </a:gridCol>
                <a:gridCol w="1908212">
                  <a:extLst>
                    <a:ext uri="{9D8B030D-6E8A-4147-A177-3AD203B41FA5}">
                      <a16:colId xmlns:a16="http://schemas.microsoft.com/office/drawing/2014/main" val="20001"/>
                    </a:ext>
                  </a:extLst>
                </a:gridCol>
              </a:tblGrid>
              <a:tr h="456689">
                <a:tc>
                  <a:txBody>
                    <a:bodyPr/>
                    <a:lstStyle/>
                    <a:p>
                      <a:r>
                        <a:rPr lang="en-GB" dirty="0"/>
                        <a:t>Fetched</a:t>
                      </a:r>
                    </a:p>
                  </a:txBody>
                  <a:tcPr/>
                </a:tc>
                <a:tc>
                  <a:txBody>
                    <a:bodyPr/>
                    <a:lstStyle/>
                    <a:p>
                      <a:r>
                        <a:rPr lang="en-GB" dirty="0"/>
                        <a:t>Renamed</a:t>
                      </a:r>
                    </a:p>
                  </a:txBody>
                  <a:tcPr/>
                </a:tc>
                <a:extLst>
                  <a:ext uri="{0D108BD9-81ED-4DB2-BD59-A6C34878D82A}">
                    <a16:rowId xmlns:a16="http://schemas.microsoft.com/office/drawing/2014/main" val="10000"/>
                  </a:ext>
                </a:extLst>
              </a:tr>
              <a:tr h="479415">
                <a:tc>
                  <a:txBody>
                    <a:bodyPr/>
                    <a:lstStyle/>
                    <a:p>
                      <a:r>
                        <a:rPr lang="en-GB" dirty="0"/>
                        <a:t>MUL R2, R2, R2</a:t>
                      </a:r>
                    </a:p>
                  </a:txBody>
                  <a:tcPr/>
                </a:tc>
                <a:tc>
                  <a:txBody>
                    <a:bodyPr/>
                    <a:lstStyle/>
                    <a:p>
                      <a:endParaRPr lang="en-GB" dirty="0"/>
                    </a:p>
                  </a:txBody>
                  <a:tcPr/>
                </a:tc>
                <a:extLst>
                  <a:ext uri="{0D108BD9-81ED-4DB2-BD59-A6C34878D82A}">
                    <a16:rowId xmlns:a16="http://schemas.microsoft.com/office/drawing/2014/main" val="10001"/>
                  </a:ext>
                </a:extLst>
              </a:tr>
              <a:tr h="456689">
                <a:tc>
                  <a:txBody>
                    <a:bodyPr/>
                    <a:lstStyle/>
                    <a:p>
                      <a:r>
                        <a:rPr lang="en-GB" dirty="0"/>
                        <a:t>ADD R1, R1, R2</a:t>
                      </a:r>
                    </a:p>
                  </a:txBody>
                  <a:tcPr/>
                </a:tc>
                <a:tc>
                  <a:txBody>
                    <a:bodyPr/>
                    <a:lstStyle/>
                    <a:p>
                      <a:endParaRPr lang="en-GB"/>
                    </a:p>
                  </a:txBody>
                  <a:tcPr/>
                </a:tc>
                <a:extLst>
                  <a:ext uri="{0D108BD9-81ED-4DB2-BD59-A6C34878D82A}">
                    <a16:rowId xmlns:a16="http://schemas.microsoft.com/office/drawing/2014/main" val="10002"/>
                  </a:ext>
                </a:extLst>
              </a:tr>
              <a:tr h="456689">
                <a:tc>
                  <a:txBody>
                    <a:bodyPr/>
                    <a:lstStyle/>
                    <a:p>
                      <a:r>
                        <a:rPr lang="en-GB" dirty="0"/>
                        <a:t>MUL R2, R4, R4</a:t>
                      </a:r>
                    </a:p>
                  </a:txBody>
                  <a:tcPr/>
                </a:tc>
                <a:tc>
                  <a:txBody>
                    <a:bodyPr/>
                    <a:lstStyle/>
                    <a:p>
                      <a:endParaRPr lang="en-GB"/>
                    </a:p>
                  </a:txBody>
                  <a:tcPr/>
                </a:tc>
                <a:extLst>
                  <a:ext uri="{0D108BD9-81ED-4DB2-BD59-A6C34878D82A}">
                    <a16:rowId xmlns:a16="http://schemas.microsoft.com/office/drawing/2014/main" val="10003"/>
                  </a:ext>
                </a:extLst>
              </a:tr>
              <a:tr h="456689">
                <a:tc>
                  <a:txBody>
                    <a:bodyPr/>
                    <a:lstStyle/>
                    <a:p>
                      <a:r>
                        <a:rPr lang="en-GB" dirty="0"/>
                        <a:t>ADD R3, R3, R2</a:t>
                      </a:r>
                    </a:p>
                  </a:txBody>
                  <a:tcPr/>
                </a:tc>
                <a:tc>
                  <a:txBody>
                    <a:bodyPr/>
                    <a:lstStyle/>
                    <a:p>
                      <a:endParaRPr lang="en-GB"/>
                    </a:p>
                  </a:txBody>
                  <a:tcPr/>
                </a:tc>
                <a:extLst>
                  <a:ext uri="{0D108BD9-81ED-4DB2-BD59-A6C34878D82A}">
                    <a16:rowId xmlns:a16="http://schemas.microsoft.com/office/drawing/2014/main" val="10004"/>
                  </a:ext>
                </a:extLst>
              </a:tr>
              <a:tr h="456689">
                <a:tc>
                  <a:txBody>
                    <a:bodyPr/>
                    <a:lstStyle/>
                    <a:p>
                      <a:r>
                        <a:rPr lang="en-GB" dirty="0"/>
                        <a:t>MUL R2, R6, R6</a:t>
                      </a:r>
                    </a:p>
                  </a:txBody>
                  <a:tcPr/>
                </a:tc>
                <a:tc>
                  <a:txBody>
                    <a:bodyPr/>
                    <a:lstStyle/>
                    <a:p>
                      <a:endParaRPr lang="en-GB"/>
                    </a:p>
                  </a:txBody>
                  <a:tcPr/>
                </a:tc>
                <a:extLst>
                  <a:ext uri="{0D108BD9-81ED-4DB2-BD59-A6C34878D82A}">
                    <a16:rowId xmlns:a16="http://schemas.microsoft.com/office/drawing/2014/main" val="10005"/>
                  </a:ext>
                </a:extLst>
              </a:tr>
              <a:tr h="456689">
                <a:tc>
                  <a:txBody>
                    <a:bodyPr/>
                    <a:lstStyle/>
                    <a:p>
                      <a:r>
                        <a:rPr lang="en-GB" dirty="0"/>
                        <a:t>ADD R5, R5, R2</a:t>
                      </a:r>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30496258"/>
              </p:ext>
            </p:extLst>
          </p:nvPr>
        </p:nvGraphicFramePr>
        <p:xfrm>
          <a:off x="5580112" y="2276872"/>
          <a:ext cx="1944216" cy="2225040"/>
        </p:xfrm>
        <a:graphic>
          <a:graphicData uri="http://schemas.openxmlformats.org/drawingml/2006/table">
            <a:tbl>
              <a:tblPr firstRow="1" bandRow="1">
                <a:tableStyleId>{21E4AEA4-8DFA-4A89-87EB-49C32662AFE0}</a:tableStyleId>
              </a:tblPr>
              <a:tblGrid>
                <a:gridCol w="97210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tblGrid>
              <a:tr h="370840">
                <a:tc>
                  <a:txBody>
                    <a:bodyPr/>
                    <a:lstStyle/>
                    <a:p>
                      <a:r>
                        <a:rPr lang="en-GB" dirty="0"/>
                        <a:t>R1</a:t>
                      </a:r>
                    </a:p>
                  </a:txBody>
                  <a:tcPr/>
                </a:tc>
                <a:tc>
                  <a:txBody>
                    <a:bodyPr/>
                    <a:lstStyle/>
                    <a:p>
                      <a:r>
                        <a:rPr lang="en-GB" dirty="0"/>
                        <a:t>P0</a:t>
                      </a:r>
                    </a:p>
                  </a:txBody>
                  <a:tcPr/>
                </a:tc>
                <a:extLst>
                  <a:ext uri="{0D108BD9-81ED-4DB2-BD59-A6C34878D82A}">
                    <a16:rowId xmlns:a16="http://schemas.microsoft.com/office/drawing/2014/main" val="10000"/>
                  </a:ext>
                </a:extLst>
              </a:tr>
              <a:tr h="370840">
                <a:tc>
                  <a:txBody>
                    <a:bodyPr/>
                    <a:lstStyle/>
                    <a:p>
                      <a:r>
                        <a:rPr lang="en-GB" dirty="0"/>
                        <a:t>R2</a:t>
                      </a:r>
                    </a:p>
                  </a:txBody>
                  <a:tcPr/>
                </a:tc>
                <a:tc>
                  <a:txBody>
                    <a:bodyPr/>
                    <a:lstStyle/>
                    <a:p>
                      <a:r>
                        <a:rPr lang="en-GB" dirty="0"/>
                        <a:t>P1</a:t>
                      </a:r>
                    </a:p>
                  </a:txBody>
                  <a:tcPr/>
                </a:tc>
                <a:extLst>
                  <a:ext uri="{0D108BD9-81ED-4DB2-BD59-A6C34878D82A}">
                    <a16:rowId xmlns:a16="http://schemas.microsoft.com/office/drawing/2014/main" val="10001"/>
                  </a:ext>
                </a:extLst>
              </a:tr>
              <a:tr h="370840">
                <a:tc>
                  <a:txBody>
                    <a:bodyPr/>
                    <a:lstStyle/>
                    <a:p>
                      <a:r>
                        <a:rPr lang="en-GB" dirty="0"/>
                        <a:t>R3</a:t>
                      </a:r>
                    </a:p>
                  </a:txBody>
                  <a:tcPr/>
                </a:tc>
                <a:tc>
                  <a:txBody>
                    <a:bodyPr/>
                    <a:lstStyle/>
                    <a:p>
                      <a:r>
                        <a:rPr lang="en-GB" dirty="0"/>
                        <a:t>P2</a:t>
                      </a:r>
                    </a:p>
                  </a:txBody>
                  <a:tcPr/>
                </a:tc>
                <a:extLst>
                  <a:ext uri="{0D108BD9-81ED-4DB2-BD59-A6C34878D82A}">
                    <a16:rowId xmlns:a16="http://schemas.microsoft.com/office/drawing/2014/main" val="10002"/>
                  </a:ext>
                </a:extLst>
              </a:tr>
              <a:tr h="370840">
                <a:tc>
                  <a:txBody>
                    <a:bodyPr/>
                    <a:lstStyle/>
                    <a:p>
                      <a:r>
                        <a:rPr lang="en-GB" dirty="0"/>
                        <a:t>R4</a:t>
                      </a:r>
                    </a:p>
                  </a:txBody>
                  <a:tcPr/>
                </a:tc>
                <a:tc>
                  <a:txBody>
                    <a:bodyPr/>
                    <a:lstStyle/>
                    <a:p>
                      <a:r>
                        <a:rPr lang="en-GB" dirty="0"/>
                        <a:t>P3</a:t>
                      </a:r>
                    </a:p>
                  </a:txBody>
                  <a:tcPr/>
                </a:tc>
                <a:extLst>
                  <a:ext uri="{0D108BD9-81ED-4DB2-BD59-A6C34878D82A}">
                    <a16:rowId xmlns:a16="http://schemas.microsoft.com/office/drawing/2014/main" val="10003"/>
                  </a:ext>
                </a:extLst>
              </a:tr>
              <a:tr h="370840">
                <a:tc>
                  <a:txBody>
                    <a:bodyPr/>
                    <a:lstStyle/>
                    <a:p>
                      <a:r>
                        <a:rPr lang="en-GB" dirty="0"/>
                        <a:t>R5</a:t>
                      </a:r>
                    </a:p>
                  </a:txBody>
                  <a:tcPr/>
                </a:tc>
                <a:tc>
                  <a:txBody>
                    <a:bodyPr/>
                    <a:lstStyle/>
                    <a:p>
                      <a:r>
                        <a:rPr lang="en-GB" dirty="0"/>
                        <a:t>P4</a:t>
                      </a:r>
                    </a:p>
                  </a:txBody>
                  <a:tcPr/>
                </a:tc>
                <a:extLst>
                  <a:ext uri="{0D108BD9-81ED-4DB2-BD59-A6C34878D82A}">
                    <a16:rowId xmlns:a16="http://schemas.microsoft.com/office/drawing/2014/main" val="10004"/>
                  </a:ext>
                </a:extLst>
              </a:tr>
              <a:tr h="370840">
                <a:tc>
                  <a:txBody>
                    <a:bodyPr/>
                    <a:lstStyle/>
                    <a:p>
                      <a:r>
                        <a:rPr lang="en-GB" dirty="0"/>
                        <a:t>R6</a:t>
                      </a:r>
                    </a:p>
                  </a:txBody>
                  <a:tcPr/>
                </a:tc>
                <a:tc>
                  <a:txBody>
                    <a:bodyPr/>
                    <a:lstStyle/>
                    <a:p>
                      <a:r>
                        <a:rPr lang="en-GB" dirty="0"/>
                        <a:t>P5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0140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Example</a:t>
            </a:r>
          </a:p>
        </p:txBody>
      </p:sp>
      <p:sp>
        <p:nvSpPr>
          <p:cNvPr id="3" name="Content Placeholder 2"/>
          <p:cNvSpPr>
            <a:spLocks noGrp="1"/>
          </p:cNvSpPr>
          <p:nvPr>
            <p:ph idx="1"/>
          </p:nvPr>
        </p:nvSpPr>
        <p:spPr/>
        <p:txBody>
          <a:bodyPr/>
          <a:lstStyle/>
          <a:p>
            <a:pPr marL="0" indent="0">
              <a:buNone/>
            </a:pPr>
            <a:r>
              <a:rPr lang="en-GB"/>
              <a:t>                                                              RAT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901116651"/>
              </p:ext>
            </p:extLst>
          </p:nvPr>
        </p:nvGraphicFramePr>
        <p:xfrm>
          <a:off x="755576" y="2204864"/>
          <a:ext cx="3816424" cy="3219549"/>
        </p:xfrm>
        <a:graphic>
          <a:graphicData uri="http://schemas.openxmlformats.org/drawingml/2006/table">
            <a:tbl>
              <a:tblPr firstRow="1" bandRow="1">
                <a:tableStyleId>{5C22544A-7EE6-4342-B048-85BDC9FD1C3A}</a:tableStyleId>
              </a:tblPr>
              <a:tblGrid>
                <a:gridCol w="1908212">
                  <a:extLst>
                    <a:ext uri="{9D8B030D-6E8A-4147-A177-3AD203B41FA5}">
                      <a16:colId xmlns:a16="http://schemas.microsoft.com/office/drawing/2014/main" val="20000"/>
                    </a:ext>
                  </a:extLst>
                </a:gridCol>
                <a:gridCol w="1908212">
                  <a:extLst>
                    <a:ext uri="{9D8B030D-6E8A-4147-A177-3AD203B41FA5}">
                      <a16:colId xmlns:a16="http://schemas.microsoft.com/office/drawing/2014/main" val="20001"/>
                    </a:ext>
                  </a:extLst>
                </a:gridCol>
              </a:tblGrid>
              <a:tr h="456689">
                <a:tc>
                  <a:txBody>
                    <a:bodyPr/>
                    <a:lstStyle/>
                    <a:p>
                      <a:r>
                        <a:rPr lang="en-GB" dirty="0"/>
                        <a:t>Fetched</a:t>
                      </a:r>
                    </a:p>
                  </a:txBody>
                  <a:tcPr/>
                </a:tc>
                <a:tc>
                  <a:txBody>
                    <a:bodyPr/>
                    <a:lstStyle/>
                    <a:p>
                      <a:r>
                        <a:rPr lang="en-GB" dirty="0"/>
                        <a:t>Renamed</a:t>
                      </a:r>
                    </a:p>
                  </a:txBody>
                  <a:tcPr/>
                </a:tc>
                <a:extLst>
                  <a:ext uri="{0D108BD9-81ED-4DB2-BD59-A6C34878D82A}">
                    <a16:rowId xmlns:a16="http://schemas.microsoft.com/office/drawing/2014/main" val="10000"/>
                  </a:ext>
                </a:extLst>
              </a:tr>
              <a:tr h="479415">
                <a:tc>
                  <a:txBody>
                    <a:bodyPr/>
                    <a:lstStyle/>
                    <a:p>
                      <a:r>
                        <a:rPr lang="en-GB" dirty="0"/>
                        <a:t>MUL R2, R2, R2</a:t>
                      </a:r>
                    </a:p>
                  </a:txBody>
                  <a:tcPr/>
                </a:tc>
                <a:tc>
                  <a:txBody>
                    <a:bodyPr/>
                    <a:lstStyle/>
                    <a:p>
                      <a:r>
                        <a:rPr lang="en-GB" dirty="0"/>
                        <a:t>MUL P7, P2, P2</a:t>
                      </a:r>
                    </a:p>
                  </a:txBody>
                  <a:tcPr/>
                </a:tc>
                <a:extLst>
                  <a:ext uri="{0D108BD9-81ED-4DB2-BD59-A6C34878D82A}">
                    <a16:rowId xmlns:a16="http://schemas.microsoft.com/office/drawing/2014/main" val="10001"/>
                  </a:ext>
                </a:extLst>
              </a:tr>
              <a:tr h="456689">
                <a:tc>
                  <a:txBody>
                    <a:bodyPr/>
                    <a:lstStyle/>
                    <a:p>
                      <a:r>
                        <a:rPr lang="en-GB" dirty="0"/>
                        <a:t>ADD R1, R1, R2</a:t>
                      </a:r>
                    </a:p>
                  </a:txBody>
                  <a:tcPr/>
                </a:tc>
                <a:tc>
                  <a:txBody>
                    <a:bodyPr/>
                    <a:lstStyle/>
                    <a:p>
                      <a:r>
                        <a:rPr lang="en-GB" dirty="0"/>
                        <a:t>ADD P8, P1, P7</a:t>
                      </a:r>
                    </a:p>
                  </a:txBody>
                  <a:tcPr/>
                </a:tc>
                <a:extLst>
                  <a:ext uri="{0D108BD9-81ED-4DB2-BD59-A6C34878D82A}">
                    <a16:rowId xmlns:a16="http://schemas.microsoft.com/office/drawing/2014/main" val="10002"/>
                  </a:ext>
                </a:extLst>
              </a:tr>
              <a:tr h="456689">
                <a:tc>
                  <a:txBody>
                    <a:bodyPr/>
                    <a:lstStyle/>
                    <a:p>
                      <a:r>
                        <a:rPr lang="en-GB" dirty="0"/>
                        <a:t>MUL R2, R4, R4</a:t>
                      </a:r>
                    </a:p>
                  </a:txBody>
                  <a:tcPr/>
                </a:tc>
                <a:tc>
                  <a:txBody>
                    <a:bodyPr/>
                    <a:lstStyle/>
                    <a:p>
                      <a:r>
                        <a:rPr lang="en-GB" dirty="0"/>
                        <a:t>MUL  P9, P4,P4</a:t>
                      </a:r>
                    </a:p>
                  </a:txBody>
                  <a:tcPr/>
                </a:tc>
                <a:extLst>
                  <a:ext uri="{0D108BD9-81ED-4DB2-BD59-A6C34878D82A}">
                    <a16:rowId xmlns:a16="http://schemas.microsoft.com/office/drawing/2014/main" val="10003"/>
                  </a:ext>
                </a:extLst>
              </a:tr>
              <a:tr h="456689">
                <a:tc>
                  <a:txBody>
                    <a:bodyPr/>
                    <a:lstStyle/>
                    <a:p>
                      <a:r>
                        <a:rPr lang="en-GB" dirty="0"/>
                        <a:t>ADD R3, R3, R2</a:t>
                      </a:r>
                    </a:p>
                  </a:txBody>
                  <a:tcPr/>
                </a:tc>
                <a:tc>
                  <a:txBody>
                    <a:bodyPr/>
                    <a:lstStyle/>
                    <a:p>
                      <a:r>
                        <a:rPr lang="en-GB" dirty="0"/>
                        <a:t>ADD P10, P3, P9</a:t>
                      </a:r>
                    </a:p>
                  </a:txBody>
                  <a:tcPr/>
                </a:tc>
                <a:extLst>
                  <a:ext uri="{0D108BD9-81ED-4DB2-BD59-A6C34878D82A}">
                    <a16:rowId xmlns:a16="http://schemas.microsoft.com/office/drawing/2014/main" val="10004"/>
                  </a:ext>
                </a:extLst>
              </a:tr>
              <a:tr h="456689">
                <a:tc>
                  <a:txBody>
                    <a:bodyPr/>
                    <a:lstStyle/>
                    <a:p>
                      <a:r>
                        <a:rPr lang="en-GB" dirty="0"/>
                        <a:t>MUL R2, R6, R6</a:t>
                      </a:r>
                    </a:p>
                  </a:txBody>
                  <a:tcPr/>
                </a:tc>
                <a:tc>
                  <a:txBody>
                    <a:bodyPr/>
                    <a:lstStyle/>
                    <a:p>
                      <a:r>
                        <a:rPr lang="en-GB" dirty="0"/>
                        <a:t>MUL P11, P6, P6</a:t>
                      </a:r>
                    </a:p>
                  </a:txBody>
                  <a:tcPr/>
                </a:tc>
                <a:extLst>
                  <a:ext uri="{0D108BD9-81ED-4DB2-BD59-A6C34878D82A}">
                    <a16:rowId xmlns:a16="http://schemas.microsoft.com/office/drawing/2014/main" val="10005"/>
                  </a:ext>
                </a:extLst>
              </a:tr>
              <a:tr h="456689">
                <a:tc>
                  <a:txBody>
                    <a:bodyPr/>
                    <a:lstStyle/>
                    <a:p>
                      <a:r>
                        <a:rPr lang="en-GB" dirty="0"/>
                        <a:t>ADD R5, R5, R2</a:t>
                      </a:r>
                    </a:p>
                  </a:txBody>
                  <a:tcPr/>
                </a:tc>
                <a:tc>
                  <a:txBody>
                    <a:bodyPr/>
                    <a:lstStyle/>
                    <a:p>
                      <a:r>
                        <a:rPr lang="en-GB" dirty="0"/>
                        <a:t>ADD P12, P5, P11</a:t>
                      </a:r>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53367001"/>
              </p:ext>
            </p:extLst>
          </p:nvPr>
        </p:nvGraphicFramePr>
        <p:xfrm>
          <a:off x="5580112" y="2276872"/>
          <a:ext cx="2592288" cy="2225040"/>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tblGrid>
              <a:tr h="370840">
                <a:tc>
                  <a:txBody>
                    <a:bodyPr/>
                    <a:lstStyle/>
                    <a:p>
                      <a:r>
                        <a:rPr lang="en-GB" dirty="0"/>
                        <a:t>R1</a:t>
                      </a:r>
                    </a:p>
                  </a:txBody>
                  <a:tcPr/>
                </a:tc>
                <a:tc>
                  <a:txBody>
                    <a:bodyPr/>
                    <a:lstStyle/>
                    <a:p>
                      <a:r>
                        <a:rPr lang="en-GB" dirty="0"/>
                        <a:t>P1-P8</a:t>
                      </a:r>
                    </a:p>
                  </a:txBody>
                  <a:tcPr/>
                </a:tc>
                <a:extLst>
                  <a:ext uri="{0D108BD9-81ED-4DB2-BD59-A6C34878D82A}">
                    <a16:rowId xmlns:a16="http://schemas.microsoft.com/office/drawing/2014/main" val="10000"/>
                  </a:ext>
                </a:extLst>
              </a:tr>
              <a:tr h="370840">
                <a:tc>
                  <a:txBody>
                    <a:bodyPr/>
                    <a:lstStyle/>
                    <a:p>
                      <a:r>
                        <a:rPr lang="en-GB" dirty="0"/>
                        <a:t>R2</a:t>
                      </a:r>
                    </a:p>
                  </a:txBody>
                  <a:tcPr/>
                </a:tc>
                <a:tc>
                  <a:txBody>
                    <a:bodyPr/>
                    <a:lstStyle/>
                    <a:p>
                      <a:r>
                        <a:rPr lang="en-GB" dirty="0"/>
                        <a:t>P2-P7-P9-P11</a:t>
                      </a:r>
                    </a:p>
                  </a:txBody>
                  <a:tcPr/>
                </a:tc>
                <a:extLst>
                  <a:ext uri="{0D108BD9-81ED-4DB2-BD59-A6C34878D82A}">
                    <a16:rowId xmlns:a16="http://schemas.microsoft.com/office/drawing/2014/main" val="10001"/>
                  </a:ext>
                </a:extLst>
              </a:tr>
              <a:tr h="370840">
                <a:tc>
                  <a:txBody>
                    <a:bodyPr/>
                    <a:lstStyle/>
                    <a:p>
                      <a:r>
                        <a:rPr lang="en-GB" dirty="0"/>
                        <a:t>R3</a:t>
                      </a:r>
                    </a:p>
                  </a:txBody>
                  <a:tcPr/>
                </a:tc>
                <a:tc>
                  <a:txBody>
                    <a:bodyPr/>
                    <a:lstStyle/>
                    <a:p>
                      <a:r>
                        <a:rPr lang="en-GB" dirty="0"/>
                        <a:t>P3-P10</a:t>
                      </a:r>
                    </a:p>
                  </a:txBody>
                  <a:tcPr/>
                </a:tc>
                <a:extLst>
                  <a:ext uri="{0D108BD9-81ED-4DB2-BD59-A6C34878D82A}">
                    <a16:rowId xmlns:a16="http://schemas.microsoft.com/office/drawing/2014/main" val="10002"/>
                  </a:ext>
                </a:extLst>
              </a:tr>
              <a:tr h="370840">
                <a:tc>
                  <a:txBody>
                    <a:bodyPr/>
                    <a:lstStyle/>
                    <a:p>
                      <a:r>
                        <a:rPr lang="en-GB" dirty="0"/>
                        <a:t>R4</a:t>
                      </a:r>
                    </a:p>
                  </a:txBody>
                  <a:tcPr/>
                </a:tc>
                <a:tc>
                  <a:txBody>
                    <a:bodyPr/>
                    <a:lstStyle/>
                    <a:p>
                      <a:r>
                        <a:rPr lang="en-GB" dirty="0"/>
                        <a:t>P4</a:t>
                      </a:r>
                    </a:p>
                  </a:txBody>
                  <a:tcPr/>
                </a:tc>
                <a:extLst>
                  <a:ext uri="{0D108BD9-81ED-4DB2-BD59-A6C34878D82A}">
                    <a16:rowId xmlns:a16="http://schemas.microsoft.com/office/drawing/2014/main" val="10003"/>
                  </a:ext>
                </a:extLst>
              </a:tr>
              <a:tr h="370840">
                <a:tc>
                  <a:txBody>
                    <a:bodyPr/>
                    <a:lstStyle/>
                    <a:p>
                      <a:r>
                        <a:rPr lang="en-GB" dirty="0"/>
                        <a:t>R5</a:t>
                      </a:r>
                    </a:p>
                  </a:txBody>
                  <a:tcPr/>
                </a:tc>
                <a:tc>
                  <a:txBody>
                    <a:bodyPr/>
                    <a:lstStyle/>
                    <a:p>
                      <a:r>
                        <a:rPr lang="en-GB" dirty="0"/>
                        <a:t>P5-P12</a:t>
                      </a:r>
                    </a:p>
                  </a:txBody>
                  <a:tcPr/>
                </a:tc>
                <a:extLst>
                  <a:ext uri="{0D108BD9-81ED-4DB2-BD59-A6C34878D82A}">
                    <a16:rowId xmlns:a16="http://schemas.microsoft.com/office/drawing/2014/main" val="10004"/>
                  </a:ext>
                </a:extLst>
              </a:tr>
              <a:tr h="370840">
                <a:tc>
                  <a:txBody>
                    <a:bodyPr/>
                    <a:lstStyle/>
                    <a:p>
                      <a:r>
                        <a:rPr lang="en-GB" dirty="0"/>
                        <a:t>R6</a:t>
                      </a:r>
                    </a:p>
                  </a:txBody>
                  <a:tcPr/>
                </a:tc>
                <a:tc>
                  <a:txBody>
                    <a:bodyPr/>
                    <a:lstStyle/>
                    <a:p>
                      <a:r>
                        <a:rPr lang="en-GB" dirty="0"/>
                        <a:t>P6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703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2AEE-BD06-4042-B3CA-43CED0ACEBEE}"/>
              </a:ext>
            </a:extLst>
          </p:cNvPr>
          <p:cNvSpPr>
            <a:spLocks noGrp="1"/>
          </p:cNvSpPr>
          <p:nvPr>
            <p:ph type="title"/>
          </p:nvPr>
        </p:nvSpPr>
        <p:spPr/>
        <p:txBody>
          <a:bodyPr/>
          <a:lstStyle/>
          <a:p>
            <a:r>
              <a:rPr lang="en-US" dirty="0"/>
              <a:t>ILP Example</a:t>
            </a:r>
          </a:p>
        </p:txBody>
      </p:sp>
      <p:sp>
        <p:nvSpPr>
          <p:cNvPr id="3" name="Content Placeholder 2">
            <a:extLst>
              <a:ext uri="{FF2B5EF4-FFF2-40B4-BE49-F238E27FC236}">
                <a16:creationId xmlns:a16="http://schemas.microsoft.com/office/drawing/2014/main" id="{34C531AD-5F22-449C-A53A-A633B31EE2CD}"/>
              </a:ext>
            </a:extLst>
          </p:cNvPr>
          <p:cNvSpPr>
            <a:spLocks noGrp="1"/>
          </p:cNvSpPr>
          <p:nvPr>
            <p:ph idx="1"/>
          </p:nvPr>
        </p:nvSpPr>
        <p:spPr/>
        <p:txBody>
          <a:bodyPr>
            <a:normAutofit/>
          </a:bodyPr>
          <a:lstStyle/>
          <a:p>
            <a:r>
              <a:rPr lang="en-US" dirty="0"/>
              <a:t>ILP is the property of the program</a:t>
            </a:r>
          </a:p>
          <a:p>
            <a:pPr marL="0" indent="0">
              <a:buNone/>
            </a:pPr>
            <a:endParaRPr lang="en-GB" dirty="0"/>
          </a:p>
          <a:p>
            <a:pPr lvl="1"/>
            <a:r>
              <a:rPr lang="en-GB" dirty="0">
                <a:solidFill>
                  <a:srgbClr val="FF0000"/>
                </a:solidFill>
              </a:rPr>
              <a:t>ADD P10, P2, P3</a:t>
            </a:r>
          </a:p>
          <a:p>
            <a:pPr lvl="1"/>
            <a:r>
              <a:rPr lang="en-GB" dirty="0">
                <a:solidFill>
                  <a:srgbClr val="FF0000"/>
                </a:solidFill>
              </a:rPr>
              <a:t>XOR P6, P7, P8</a:t>
            </a:r>
          </a:p>
          <a:p>
            <a:pPr lvl="1"/>
            <a:r>
              <a:rPr lang="en-GB" dirty="0">
                <a:solidFill>
                  <a:srgbClr val="FF0000"/>
                </a:solidFill>
              </a:rPr>
              <a:t>MUL P5, P8, P9</a:t>
            </a:r>
          </a:p>
          <a:p>
            <a:pPr lvl="1"/>
            <a:r>
              <a:rPr lang="en-GB" dirty="0">
                <a:solidFill>
                  <a:srgbClr val="FF0000"/>
                </a:solidFill>
              </a:rPr>
              <a:t>ADD P4, P8, P9</a:t>
            </a:r>
          </a:p>
          <a:p>
            <a:pPr lvl="1"/>
            <a:r>
              <a:rPr lang="en-GB" dirty="0">
                <a:solidFill>
                  <a:srgbClr val="FF0000"/>
                </a:solidFill>
              </a:rPr>
              <a:t>SUB P11, P10, P5</a:t>
            </a:r>
          </a:p>
          <a:p>
            <a:pPr lvl="1"/>
            <a:endParaRPr lang="en-US" dirty="0"/>
          </a:p>
        </p:txBody>
      </p:sp>
    </p:spTree>
    <p:extLst>
      <p:ext uri="{BB962C8B-B14F-4D97-AF65-F5344CB8AC3E}">
        <p14:creationId xmlns:p14="http://schemas.microsoft.com/office/powerpoint/2010/main" val="1830931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2AEE-BD06-4042-B3CA-43CED0ACEBEE}"/>
              </a:ext>
            </a:extLst>
          </p:cNvPr>
          <p:cNvSpPr>
            <a:spLocks noGrp="1"/>
          </p:cNvSpPr>
          <p:nvPr>
            <p:ph type="title"/>
          </p:nvPr>
        </p:nvSpPr>
        <p:spPr/>
        <p:txBody>
          <a:bodyPr/>
          <a:lstStyle/>
          <a:p>
            <a:r>
              <a:rPr lang="en-US" dirty="0"/>
              <a:t>ILP Example</a:t>
            </a:r>
          </a:p>
        </p:txBody>
      </p:sp>
      <p:sp>
        <p:nvSpPr>
          <p:cNvPr id="3" name="Content Placeholder 2">
            <a:extLst>
              <a:ext uri="{FF2B5EF4-FFF2-40B4-BE49-F238E27FC236}">
                <a16:creationId xmlns:a16="http://schemas.microsoft.com/office/drawing/2014/main" id="{34C531AD-5F22-449C-A53A-A633B31EE2CD}"/>
              </a:ext>
            </a:extLst>
          </p:cNvPr>
          <p:cNvSpPr>
            <a:spLocks noGrp="1"/>
          </p:cNvSpPr>
          <p:nvPr>
            <p:ph idx="1"/>
          </p:nvPr>
        </p:nvSpPr>
        <p:spPr/>
        <p:txBody>
          <a:bodyPr>
            <a:normAutofit/>
          </a:bodyPr>
          <a:lstStyle/>
          <a:p>
            <a:r>
              <a:rPr lang="en-GB" dirty="0"/>
              <a:t>ADD R1, R1, R1</a:t>
            </a:r>
          </a:p>
          <a:p>
            <a:r>
              <a:rPr lang="en-GB" dirty="0"/>
              <a:t>ADD R2, R2,R1</a:t>
            </a:r>
          </a:p>
          <a:p>
            <a:r>
              <a:rPr lang="en-GB" dirty="0"/>
              <a:t>ADD R3, R2, R1</a:t>
            </a:r>
          </a:p>
          <a:p>
            <a:r>
              <a:rPr lang="en-GB" dirty="0"/>
              <a:t>ADD R6,R7,R8</a:t>
            </a:r>
          </a:p>
          <a:p>
            <a:r>
              <a:rPr lang="en-GB" dirty="0"/>
              <a:t>ADD R8, R3, R7</a:t>
            </a:r>
          </a:p>
          <a:p>
            <a:r>
              <a:rPr lang="en-GB" dirty="0"/>
              <a:t>ADD R1, R1, R1</a:t>
            </a:r>
          </a:p>
          <a:p>
            <a:r>
              <a:rPr lang="en-GB" dirty="0"/>
              <a:t>ADD R1, R7, R7</a:t>
            </a:r>
          </a:p>
          <a:p>
            <a:endParaRPr lang="en-GB" dirty="0"/>
          </a:p>
          <a:p>
            <a:pPr marL="457200" lvl="1" indent="0">
              <a:buNone/>
            </a:pPr>
            <a:endParaRPr lang="en-US" dirty="0"/>
          </a:p>
        </p:txBody>
      </p:sp>
    </p:spTree>
    <p:extLst>
      <p:ext uri="{BB962C8B-B14F-4D97-AF65-F5344CB8AC3E}">
        <p14:creationId xmlns:p14="http://schemas.microsoft.com/office/powerpoint/2010/main" val="163840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Ideal Processor</a:t>
            </a:r>
          </a:p>
        </p:txBody>
      </p:sp>
      <p:sp>
        <p:nvSpPr>
          <p:cNvPr id="3" name="Content Placeholder 2"/>
          <p:cNvSpPr>
            <a:spLocks noGrp="1"/>
          </p:cNvSpPr>
          <p:nvPr>
            <p:ph idx="1"/>
          </p:nvPr>
        </p:nvSpPr>
        <p:spPr/>
        <p:txBody>
          <a:bodyPr/>
          <a:lstStyle/>
          <a:p>
            <a:r>
              <a:rPr lang="en-GB" dirty="0"/>
              <a:t>Problem</a:t>
            </a:r>
          </a:p>
          <a:p>
            <a:pPr lvl="1"/>
            <a:r>
              <a:rPr lang="en-GB" dirty="0"/>
              <a:t>Read the registers the same time</a:t>
            </a:r>
          </a:p>
          <a:p>
            <a:pPr lvl="1"/>
            <a:r>
              <a:rPr lang="en-GB" dirty="0"/>
              <a:t>2</a:t>
            </a:r>
            <a:r>
              <a:rPr lang="en-GB" baseline="30000" dirty="0"/>
              <a:t>nd</a:t>
            </a:r>
            <a:r>
              <a:rPr lang="en-GB" dirty="0"/>
              <a:t> instruction wont be executed correctly</a:t>
            </a:r>
          </a:p>
          <a:p>
            <a:r>
              <a:rPr lang="en-GB" dirty="0"/>
              <a:t>Check</a:t>
            </a:r>
          </a:p>
          <a:p>
            <a:pPr lvl="1"/>
            <a:r>
              <a:rPr lang="en-GB" dirty="0"/>
              <a:t>Which one can execute and which one cannot execute in the same cycle</a:t>
            </a:r>
          </a:p>
        </p:txBody>
      </p:sp>
    </p:spTree>
    <p:extLst>
      <p:ext uri="{BB962C8B-B14F-4D97-AF65-F5344CB8AC3E}">
        <p14:creationId xmlns:p14="http://schemas.microsoft.com/office/powerpoint/2010/main" val="1867436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167F-1A46-4A53-B8A1-A5880C7CBA6A}"/>
              </a:ext>
            </a:extLst>
          </p:cNvPr>
          <p:cNvSpPr>
            <a:spLocks noGrp="1"/>
          </p:cNvSpPr>
          <p:nvPr>
            <p:ph type="title"/>
          </p:nvPr>
        </p:nvSpPr>
        <p:spPr/>
        <p:txBody>
          <a:bodyPr/>
          <a:lstStyle/>
          <a:p>
            <a:r>
              <a:rPr lang="en-US" dirty="0"/>
              <a:t>ILP vs IPC</a:t>
            </a:r>
          </a:p>
        </p:txBody>
      </p:sp>
      <p:sp>
        <p:nvSpPr>
          <p:cNvPr id="3" name="Content Placeholder 2">
            <a:extLst>
              <a:ext uri="{FF2B5EF4-FFF2-40B4-BE49-F238E27FC236}">
                <a16:creationId xmlns:a16="http://schemas.microsoft.com/office/drawing/2014/main" id="{FDBC79E4-217E-4FEB-A64B-13C6D67264D1}"/>
              </a:ext>
            </a:extLst>
          </p:cNvPr>
          <p:cNvSpPr>
            <a:spLocks noGrp="1"/>
          </p:cNvSpPr>
          <p:nvPr>
            <p:ph idx="1"/>
          </p:nvPr>
        </p:nvSpPr>
        <p:spPr/>
        <p:txBody>
          <a:bodyPr>
            <a:normAutofit fontScale="85000" lnSpcReduction="20000"/>
          </a:bodyPr>
          <a:lstStyle/>
          <a:p>
            <a:r>
              <a:rPr lang="en-US" dirty="0"/>
              <a:t>Processor </a:t>
            </a:r>
          </a:p>
          <a:p>
            <a:pPr lvl="1"/>
            <a:r>
              <a:rPr lang="en-US" dirty="0"/>
              <a:t>2 issue</a:t>
            </a:r>
          </a:p>
          <a:p>
            <a:pPr lvl="1"/>
            <a:r>
              <a:rPr lang="en-US" dirty="0"/>
              <a:t>Out of order</a:t>
            </a:r>
          </a:p>
          <a:p>
            <a:pPr lvl="1"/>
            <a:r>
              <a:rPr lang="en-US" dirty="0"/>
              <a:t>1 </a:t>
            </a:r>
            <a:r>
              <a:rPr lang="en-US" dirty="0" err="1"/>
              <a:t>mul</a:t>
            </a:r>
            <a:r>
              <a:rPr lang="en-US" dirty="0"/>
              <a:t>, 1 add/sub/</a:t>
            </a:r>
            <a:r>
              <a:rPr lang="en-US" dirty="0" err="1"/>
              <a:t>xor</a:t>
            </a:r>
            <a:endParaRPr lang="en-US" dirty="0"/>
          </a:p>
          <a:p>
            <a:pPr lvl="1"/>
            <a:endParaRPr lang="en-US" dirty="0"/>
          </a:p>
          <a:p>
            <a:r>
              <a:rPr lang="en-US" dirty="0"/>
              <a:t>Instructions</a:t>
            </a:r>
          </a:p>
          <a:p>
            <a:pPr lvl="1"/>
            <a:r>
              <a:rPr lang="en-GB" dirty="0"/>
              <a:t>ADD R1, R2, R3</a:t>
            </a:r>
          </a:p>
          <a:p>
            <a:pPr lvl="1"/>
            <a:r>
              <a:rPr lang="en-GB" dirty="0"/>
              <a:t>SUB R4, R1,R5</a:t>
            </a:r>
          </a:p>
          <a:p>
            <a:pPr lvl="1"/>
            <a:r>
              <a:rPr lang="en-GB" dirty="0"/>
              <a:t>XOR R6, R7, R8</a:t>
            </a:r>
          </a:p>
          <a:p>
            <a:pPr lvl="1"/>
            <a:r>
              <a:rPr lang="en-GB" dirty="0"/>
              <a:t>MUL R5,R8,R9</a:t>
            </a:r>
          </a:p>
          <a:p>
            <a:pPr lvl="1"/>
            <a:r>
              <a:rPr lang="en-GB" dirty="0"/>
              <a:t>ADD R4, R8, R9</a:t>
            </a:r>
          </a:p>
        </p:txBody>
      </p:sp>
    </p:spTree>
    <p:extLst>
      <p:ext uri="{BB962C8B-B14F-4D97-AF65-F5344CB8AC3E}">
        <p14:creationId xmlns:p14="http://schemas.microsoft.com/office/powerpoint/2010/main" val="1468130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167F-1A46-4A53-B8A1-A5880C7CBA6A}"/>
              </a:ext>
            </a:extLst>
          </p:cNvPr>
          <p:cNvSpPr>
            <a:spLocks noGrp="1"/>
          </p:cNvSpPr>
          <p:nvPr>
            <p:ph type="title"/>
          </p:nvPr>
        </p:nvSpPr>
        <p:spPr/>
        <p:txBody>
          <a:bodyPr/>
          <a:lstStyle/>
          <a:p>
            <a:r>
              <a:rPr lang="en-US" dirty="0"/>
              <a:t>ILP vs IPC</a:t>
            </a:r>
          </a:p>
        </p:txBody>
      </p:sp>
      <p:sp>
        <p:nvSpPr>
          <p:cNvPr id="3" name="Content Placeholder 2">
            <a:extLst>
              <a:ext uri="{FF2B5EF4-FFF2-40B4-BE49-F238E27FC236}">
                <a16:creationId xmlns:a16="http://schemas.microsoft.com/office/drawing/2014/main" id="{FDBC79E4-217E-4FEB-A64B-13C6D67264D1}"/>
              </a:ext>
            </a:extLst>
          </p:cNvPr>
          <p:cNvSpPr>
            <a:spLocks noGrp="1"/>
          </p:cNvSpPr>
          <p:nvPr>
            <p:ph idx="1"/>
          </p:nvPr>
        </p:nvSpPr>
        <p:spPr/>
        <p:txBody>
          <a:bodyPr>
            <a:normAutofit fontScale="85000" lnSpcReduction="20000"/>
          </a:bodyPr>
          <a:lstStyle/>
          <a:p>
            <a:r>
              <a:rPr lang="en-US" dirty="0"/>
              <a:t>Processor </a:t>
            </a:r>
          </a:p>
          <a:p>
            <a:pPr lvl="1"/>
            <a:r>
              <a:rPr lang="en-US" dirty="0"/>
              <a:t>2 issue</a:t>
            </a:r>
          </a:p>
          <a:p>
            <a:pPr lvl="1"/>
            <a:r>
              <a:rPr lang="en-US" dirty="0"/>
              <a:t>Out of order</a:t>
            </a:r>
          </a:p>
          <a:p>
            <a:pPr lvl="1"/>
            <a:r>
              <a:rPr lang="en-US" dirty="0"/>
              <a:t>1 </a:t>
            </a:r>
            <a:r>
              <a:rPr lang="en-US" dirty="0" err="1"/>
              <a:t>mul</a:t>
            </a:r>
            <a:r>
              <a:rPr lang="en-US" dirty="0"/>
              <a:t>, 2 add/sub/</a:t>
            </a:r>
            <a:r>
              <a:rPr lang="en-US" dirty="0" err="1"/>
              <a:t>xor</a:t>
            </a:r>
            <a:endParaRPr lang="en-US" dirty="0"/>
          </a:p>
          <a:p>
            <a:pPr lvl="1"/>
            <a:endParaRPr lang="en-US" dirty="0"/>
          </a:p>
          <a:p>
            <a:r>
              <a:rPr lang="en-US" dirty="0"/>
              <a:t>Instructions</a:t>
            </a:r>
          </a:p>
          <a:p>
            <a:pPr lvl="1"/>
            <a:r>
              <a:rPr lang="en-GB" dirty="0"/>
              <a:t>ADD R1, R2, R3</a:t>
            </a:r>
          </a:p>
          <a:p>
            <a:pPr lvl="1"/>
            <a:r>
              <a:rPr lang="en-GB" dirty="0"/>
              <a:t>SUB R4, R1,R5</a:t>
            </a:r>
          </a:p>
          <a:p>
            <a:pPr lvl="1"/>
            <a:r>
              <a:rPr lang="en-GB" dirty="0"/>
              <a:t>XOR R6, R7, R8</a:t>
            </a:r>
          </a:p>
          <a:p>
            <a:pPr lvl="1"/>
            <a:r>
              <a:rPr lang="en-GB" dirty="0"/>
              <a:t>MUL R5,R8,R9</a:t>
            </a:r>
          </a:p>
          <a:p>
            <a:pPr lvl="1"/>
            <a:r>
              <a:rPr lang="en-GB" dirty="0"/>
              <a:t>ADD R4, R8, R9</a:t>
            </a:r>
          </a:p>
        </p:txBody>
      </p:sp>
    </p:spTree>
    <p:extLst>
      <p:ext uri="{BB962C8B-B14F-4D97-AF65-F5344CB8AC3E}">
        <p14:creationId xmlns:p14="http://schemas.microsoft.com/office/powerpoint/2010/main" val="847823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6BA8-FB72-465C-A383-29596C5E9FC5}"/>
              </a:ext>
            </a:extLst>
          </p:cNvPr>
          <p:cNvSpPr>
            <a:spLocks noGrp="1"/>
          </p:cNvSpPr>
          <p:nvPr>
            <p:ph type="title"/>
          </p:nvPr>
        </p:nvSpPr>
        <p:spPr/>
        <p:txBody>
          <a:bodyPr/>
          <a:lstStyle/>
          <a:p>
            <a:r>
              <a:rPr lang="en-US" dirty="0"/>
              <a:t>ILP vs IPC</a:t>
            </a:r>
          </a:p>
        </p:txBody>
      </p:sp>
      <p:sp>
        <p:nvSpPr>
          <p:cNvPr id="3" name="Content Placeholder 2">
            <a:extLst>
              <a:ext uri="{FF2B5EF4-FFF2-40B4-BE49-F238E27FC236}">
                <a16:creationId xmlns:a16="http://schemas.microsoft.com/office/drawing/2014/main" id="{C95ADA55-6BC9-45AE-AAE7-A7CF1117D72E}"/>
              </a:ext>
            </a:extLst>
          </p:cNvPr>
          <p:cNvSpPr>
            <a:spLocks noGrp="1"/>
          </p:cNvSpPr>
          <p:nvPr>
            <p:ph idx="1"/>
          </p:nvPr>
        </p:nvSpPr>
        <p:spPr/>
        <p:txBody>
          <a:bodyPr>
            <a:normAutofit fontScale="85000" lnSpcReduction="20000"/>
          </a:bodyPr>
          <a:lstStyle/>
          <a:p>
            <a:r>
              <a:rPr lang="en-US" dirty="0"/>
              <a:t>Processor</a:t>
            </a:r>
          </a:p>
          <a:p>
            <a:pPr lvl="1"/>
            <a:r>
              <a:rPr lang="en-US" dirty="0"/>
              <a:t>3 issue </a:t>
            </a:r>
          </a:p>
          <a:p>
            <a:pPr lvl="1"/>
            <a:r>
              <a:rPr lang="en-US" dirty="0"/>
              <a:t>in order</a:t>
            </a:r>
          </a:p>
          <a:p>
            <a:pPr lvl="1"/>
            <a:r>
              <a:rPr lang="en-US" dirty="0"/>
              <a:t>3 ALUs</a:t>
            </a:r>
          </a:p>
          <a:p>
            <a:pPr marL="457200" lvl="1" indent="0">
              <a:buNone/>
            </a:pPr>
            <a:endParaRPr lang="en-US" dirty="0"/>
          </a:p>
          <a:p>
            <a:r>
              <a:rPr lang="en-US" dirty="0"/>
              <a:t>Instructions</a:t>
            </a:r>
          </a:p>
          <a:p>
            <a:pPr lvl="1"/>
            <a:r>
              <a:rPr lang="en-GB" dirty="0"/>
              <a:t>ADD R1, R2, R3</a:t>
            </a:r>
          </a:p>
          <a:p>
            <a:pPr lvl="1"/>
            <a:r>
              <a:rPr lang="en-GB" dirty="0"/>
              <a:t>ADD R2, R3,R4</a:t>
            </a:r>
          </a:p>
          <a:p>
            <a:pPr lvl="1"/>
            <a:r>
              <a:rPr lang="en-GB" dirty="0"/>
              <a:t>ADD R3, R1, R2</a:t>
            </a:r>
          </a:p>
          <a:p>
            <a:pPr lvl="1"/>
            <a:r>
              <a:rPr lang="en-GB" dirty="0"/>
              <a:t>ADD R7,R8,R9</a:t>
            </a:r>
          </a:p>
          <a:p>
            <a:pPr lvl="1"/>
            <a:r>
              <a:rPr lang="en-GB" dirty="0"/>
              <a:t>ADD R1, R7, R7</a:t>
            </a:r>
          </a:p>
          <a:p>
            <a:pPr lvl="1"/>
            <a:r>
              <a:rPr lang="en-GB" dirty="0"/>
              <a:t>ADD R1, R4, R5</a:t>
            </a:r>
          </a:p>
          <a:p>
            <a:endParaRPr lang="en-US" dirty="0"/>
          </a:p>
        </p:txBody>
      </p:sp>
    </p:spTree>
    <p:extLst>
      <p:ext uri="{BB962C8B-B14F-4D97-AF65-F5344CB8AC3E}">
        <p14:creationId xmlns:p14="http://schemas.microsoft.com/office/powerpoint/2010/main" val="353328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Execute Stage</a:t>
            </a:r>
          </a:p>
        </p:txBody>
      </p:sp>
      <p:sp>
        <p:nvSpPr>
          <p:cNvPr id="3" name="Content Placeholder 2"/>
          <p:cNvSpPr>
            <a:spLocks noGrp="1"/>
          </p:cNvSpPr>
          <p:nvPr>
            <p:ph idx="1"/>
          </p:nvPr>
        </p:nvSpPr>
        <p:spPr/>
        <p:txBody>
          <a:bodyPr/>
          <a:lstStyle/>
          <a:p>
            <a:r>
              <a:rPr lang="en-GB" dirty="0"/>
              <a:t>Problem occurs in the execute stage</a:t>
            </a:r>
          </a:p>
          <a:p>
            <a:r>
              <a:rPr lang="en-GB" dirty="0"/>
              <a:t>Dependence from I1 to I2</a:t>
            </a:r>
          </a:p>
        </p:txBody>
      </p:sp>
      <p:graphicFrame>
        <p:nvGraphicFramePr>
          <p:cNvPr id="4" name="Table 3"/>
          <p:cNvGraphicFramePr>
            <a:graphicFrameLocks noGrp="1"/>
          </p:cNvGraphicFramePr>
          <p:nvPr>
            <p:extLst>
              <p:ext uri="{D42A27DB-BD31-4B8C-83A1-F6EECF244321}">
                <p14:modId xmlns:p14="http://schemas.microsoft.com/office/powerpoint/2010/main" val="3730979455"/>
              </p:ext>
            </p:extLst>
          </p:nvPr>
        </p:nvGraphicFramePr>
        <p:xfrm>
          <a:off x="2699792" y="2915816"/>
          <a:ext cx="2304256" cy="257428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514856">
                <a:tc>
                  <a:txBody>
                    <a:bodyPr/>
                    <a:lstStyle/>
                    <a:p>
                      <a:endParaRPr lang="en-GB" dirty="0"/>
                    </a:p>
                  </a:txBody>
                  <a:tcPr/>
                </a:tc>
                <a:tc>
                  <a:txBody>
                    <a:bodyPr/>
                    <a:lstStyle/>
                    <a:p>
                      <a:r>
                        <a:rPr lang="en-GB" dirty="0"/>
                        <a:t>EXEC</a:t>
                      </a:r>
                    </a:p>
                  </a:txBody>
                  <a:tcPr/>
                </a:tc>
                <a:extLst>
                  <a:ext uri="{0D108BD9-81ED-4DB2-BD59-A6C34878D82A}">
                    <a16:rowId xmlns:a16="http://schemas.microsoft.com/office/drawing/2014/main" val="10000"/>
                  </a:ext>
                </a:extLst>
              </a:tr>
              <a:tr h="514856">
                <a:tc>
                  <a:txBody>
                    <a:bodyPr/>
                    <a:lstStyle/>
                    <a:p>
                      <a:r>
                        <a:rPr lang="en-GB" dirty="0"/>
                        <a:t>I1</a:t>
                      </a:r>
                    </a:p>
                  </a:txBody>
                  <a:tcPr/>
                </a:tc>
                <a:tc>
                  <a:txBody>
                    <a:bodyPr/>
                    <a:lstStyle/>
                    <a:p>
                      <a:endParaRPr lang="en-GB" dirty="0"/>
                    </a:p>
                  </a:txBody>
                  <a:tcPr/>
                </a:tc>
                <a:extLst>
                  <a:ext uri="{0D108BD9-81ED-4DB2-BD59-A6C34878D82A}">
                    <a16:rowId xmlns:a16="http://schemas.microsoft.com/office/drawing/2014/main" val="10001"/>
                  </a:ext>
                </a:extLst>
              </a:tr>
              <a:tr h="514856">
                <a:tc>
                  <a:txBody>
                    <a:bodyPr/>
                    <a:lstStyle/>
                    <a:p>
                      <a:r>
                        <a:rPr lang="en-GB" dirty="0"/>
                        <a:t>I2</a:t>
                      </a:r>
                    </a:p>
                  </a:txBody>
                  <a:tcPr/>
                </a:tc>
                <a:tc>
                  <a:txBody>
                    <a:bodyPr/>
                    <a:lstStyle/>
                    <a:p>
                      <a:endParaRPr lang="en-GB"/>
                    </a:p>
                  </a:txBody>
                  <a:tcPr/>
                </a:tc>
                <a:extLst>
                  <a:ext uri="{0D108BD9-81ED-4DB2-BD59-A6C34878D82A}">
                    <a16:rowId xmlns:a16="http://schemas.microsoft.com/office/drawing/2014/main" val="10002"/>
                  </a:ext>
                </a:extLst>
              </a:tr>
              <a:tr h="514856">
                <a:tc>
                  <a:txBody>
                    <a:bodyPr/>
                    <a:lstStyle/>
                    <a:p>
                      <a:r>
                        <a:rPr lang="en-GB" dirty="0"/>
                        <a:t>I3</a:t>
                      </a:r>
                    </a:p>
                  </a:txBody>
                  <a:tcPr/>
                </a:tc>
                <a:tc>
                  <a:txBody>
                    <a:bodyPr/>
                    <a:lstStyle/>
                    <a:p>
                      <a:endParaRPr lang="en-GB"/>
                    </a:p>
                  </a:txBody>
                  <a:tcPr/>
                </a:tc>
                <a:extLst>
                  <a:ext uri="{0D108BD9-81ED-4DB2-BD59-A6C34878D82A}">
                    <a16:rowId xmlns:a16="http://schemas.microsoft.com/office/drawing/2014/main" val="10003"/>
                  </a:ext>
                </a:extLst>
              </a:tr>
              <a:tr h="514856">
                <a:tc>
                  <a:txBody>
                    <a:bodyPr/>
                    <a:lstStyle/>
                    <a:p>
                      <a:r>
                        <a:rPr lang="en-GB" dirty="0"/>
                        <a:t>I4</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sp>
        <p:nvSpPr>
          <p:cNvPr id="6" name="Left Brace 5"/>
          <p:cNvSpPr/>
          <p:nvPr/>
        </p:nvSpPr>
        <p:spPr>
          <a:xfrm>
            <a:off x="1835696" y="3501008"/>
            <a:ext cx="720080"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ular Callout 6"/>
          <p:cNvSpPr/>
          <p:nvPr/>
        </p:nvSpPr>
        <p:spPr>
          <a:xfrm>
            <a:off x="5220072" y="2564904"/>
            <a:ext cx="3816424" cy="1080120"/>
          </a:xfrm>
          <a:prstGeom prst="wedgeRectCallout">
            <a:avLst>
              <a:gd name="adj1" fmla="val -67206"/>
              <a:gd name="adj2" fmla="val 105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It is able to forward the instruction in the next cycle but not in the same cycle</a:t>
            </a:r>
          </a:p>
        </p:txBody>
      </p:sp>
    </p:spTree>
    <p:extLst>
      <p:ext uri="{BB962C8B-B14F-4D97-AF65-F5344CB8AC3E}">
        <p14:creationId xmlns:p14="http://schemas.microsoft.com/office/powerpoint/2010/main" val="152740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line for Execute Cycle</a:t>
            </a:r>
          </a:p>
        </p:txBody>
      </p:sp>
      <p:sp>
        <p:nvSpPr>
          <p:cNvPr id="3" name="Content Placeholder 2"/>
          <p:cNvSpPr>
            <a:spLocks noGrp="1"/>
          </p:cNvSpPr>
          <p:nvPr>
            <p:ph idx="1"/>
          </p:nvPr>
        </p:nvSpPr>
        <p:spPr/>
        <p:txBody>
          <a:bodyPr>
            <a:normAutofit/>
          </a:bodyPr>
          <a:lstStyle/>
          <a:p>
            <a:pPr marL="0" indent="0">
              <a:buNone/>
            </a:pPr>
            <a:endParaRPr lang="en-GB" dirty="0"/>
          </a:p>
          <a:p>
            <a:endParaRPr lang="en-GB" dirty="0"/>
          </a:p>
          <a:p>
            <a:pPr marL="0" indent="0">
              <a:buNone/>
            </a:pPr>
            <a:r>
              <a:rPr lang="en-GB" dirty="0"/>
              <a:t>                              ±</a:t>
            </a:r>
          </a:p>
        </p:txBody>
      </p:sp>
      <p:cxnSp>
        <p:nvCxnSpPr>
          <p:cNvPr id="5" name="Straight Arrow Connector 4"/>
          <p:cNvCxnSpPr/>
          <p:nvPr/>
        </p:nvCxnSpPr>
        <p:spPr>
          <a:xfrm>
            <a:off x="1907704" y="220486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91680" y="3221360"/>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19672" y="4365104"/>
            <a:ext cx="173657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58208" y="3068960"/>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07704" y="5085184"/>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35896" y="4823314"/>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28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line for Execute Cycle</a:t>
            </a:r>
          </a:p>
        </p:txBody>
      </p:sp>
      <p:sp>
        <p:nvSpPr>
          <p:cNvPr id="3" name="Content Placeholder 2"/>
          <p:cNvSpPr>
            <a:spLocks noGrp="1"/>
          </p:cNvSpPr>
          <p:nvPr>
            <p:ph idx="1"/>
          </p:nvPr>
        </p:nvSpPr>
        <p:spPr/>
        <p:txBody>
          <a:bodyPr>
            <a:normAutofit/>
          </a:bodyPr>
          <a:lstStyle/>
          <a:p>
            <a:pPr marL="0" indent="0">
              <a:buNone/>
            </a:pPr>
            <a:endParaRPr lang="en-GB" dirty="0"/>
          </a:p>
          <a:p>
            <a:endParaRPr lang="en-GB" dirty="0"/>
          </a:p>
          <a:p>
            <a:pPr marL="0" indent="0">
              <a:buNone/>
            </a:pPr>
            <a:r>
              <a:rPr lang="en-GB" dirty="0"/>
              <a:t>                              ±</a:t>
            </a:r>
          </a:p>
        </p:txBody>
      </p:sp>
      <p:cxnSp>
        <p:nvCxnSpPr>
          <p:cNvPr id="5" name="Straight Arrow Connector 4"/>
          <p:cNvCxnSpPr/>
          <p:nvPr/>
        </p:nvCxnSpPr>
        <p:spPr>
          <a:xfrm>
            <a:off x="1907704" y="220486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91680" y="3221360"/>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19672" y="4365104"/>
            <a:ext cx="173657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58208" y="3068960"/>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07704" y="5085184"/>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35896" y="4823314"/>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peech Bubble: Rectangle 3">
            <a:extLst>
              <a:ext uri="{FF2B5EF4-FFF2-40B4-BE49-F238E27FC236}">
                <a16:creationId xmlns:a16="http://schemas.microsoft.com/office/drawing/2014/main" id="{C035DBF7-586E-CEF8-8EE5-B6F17425B66A}"/>
              </a:ext>
            </a:extLst>
          </p:cNvPr>
          <p:cNvSpPr/>
          <p:nvPr/>
        </p:nvSpPr>
        <p:spPr>
          <a:xfrm>
            <a:off x="5724128" y="1600200"/>
            <a:ext cx="1728192" cy="1108720"/>
          </a:xfrm>
          <a:prstGeom prst="wedgeRectCallout">
            <a:avLst>
              <a:gd name="adj1" fmla="val -70216"/>
              <a:gd name="adj2" fmla="val 80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is calculated some where here</a:t>
            </a:r>
          </a:p>
        </p:txBody>
      </p:sp>
    </p:spTree>
    <p:extLst>
      <p:ext uri="{BB962C8B-B14F-4D97-AF65-F5344CB8AC3E}">
        <p14:creationId xmlns:p14="http://schemas.microsoft.com/office/powerpoint/2010/main" val="220295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line for Execute Cycle</a:t>
            </a:r>
          </a:p>
        </p:txBody>
      </p:sp>
      <p:sp>
        <p:nvSpPr>
          <p:cNvPr id="3" name="Content Placeholder 2"/>
          <p:cNvSpPr>
            <a:spLocks noGrp="1"/>
          </p:cNvSpPr>
          <p:nvPr>
            <p:ph idx="1"/>
          </p:nvPr>
        </p:nvSpPr>
        <p:spPr/>
        <p:txBody>
          <a:bodyPr>
            <a:normAutofit/>
          </a:bodyPr>
          <a:lstStyle/>
          <a:p>
            <a:pPr marL="0" indent="0">
              <a:buNone/>
            </a:pPr>
            <a:endParaRPr lang="en-GB" dirty="0"/>
          </a:p>
          <a:p>
            <a:endParaRPr lang="en-GB" dirty="0"/>
          </a:p>
          <a:p>
            <a:pPr marL="0" indent="0">
              <a:buNone/>
            </a:pPr>
            <a:r>
              <a:rPr lang="en-GB" dirty="0"/>
              <a:t>                              ±</a:t>
            </a:r>
          </a:p>
        </p:txBody>
      </p:sp>
      <p:cxnSp>
        <p:nvCxnSpPr>
          <p:cNvPr id="5" name="Straight Arrow Connector 4"/>
          <p:cNvCxnSpPr/>
          <p:nvPr/>
        </p:nvCxnSpPr>
        <p:spPr>
          <a:xfrm>
            <a:off x="1907704" y="220486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91680" y="3221360"/>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19672" y="4365104"/>
            <a:ext cx="173657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58208" y="3068960"/>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07704" y="5085184"/>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35896" y="4823314"/>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peech Bubble: Rectangle 3">
            <a:extLst>
              <a:ext uri="{FF2B5EF4-FFF2-40B4-BE49-F238E27FC236}">
                <a16:creationId xmlns:a16="http://schemas.microsoft.com/office/drawing/2014/main" id="{C035DBF7-586E-CEF8-8EE5-B6F17425B66A}"/>
              </a:ext>
            </a:extLst>
          </p:cNvPr>
          <p:cNvSpPr/>
          <p:nvPr/>
        </p:nvSpPr>
        <p:spPr>
          <a:xfrm>
            <a:off x="5724128" y="1600200"/>
            <a:ext cx="1728192" cy="1108720"/>
          </a:xfrm>
          <a:prstGeom prst="wedgeRectCallout">
            <a:avLst>
              <a:gd name="adj1" fmla="val -70216"/>
              <a:gd name="adj2" fmla="val 80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is calculated some where here</a:t>
            </a:r>
          </a:p>
        </p:txBody>
      </p:sp>
      <p:sp>
        <p:nvSpPr>
          <p:cNvPr id="7" name="Speech Bubble: Rectangle 6">
            <a:extLst>
              <a:ext uri="{FF2B5EF4-FFF2-40B4-BE49-F238E27FC236}">
                <a16:creationId xmlns:a16="http://schemas.microsoft.com/office/drawing/2014/main" id="{A45960C7-E879-1008-D87E-1AE5D76C9855}"/>
              </a:ext>
            </a:extLst>
          </p:cNvPr>
          <p:cNvSpPr/>
          <p:nvPr/>
        </p:nvSpPr>
        <p:spPr>
          <a:xfrm>
            <a:off x="0" y="5386536"/>
            <a:ext cx="1728192" cy="1108720"/>
          </a:xfrm>
          <a:prstGeom prst="wedgeRectCallout">
            <a:avLst>
              <a:gd name="adj1" fmla="val 41779"/>
              <a:gd name="adj2" fmla="val -135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Calculated result can't be transmitted backwards</a:t>
            </a:r>
          </a:p>
        </p:txBody>
      </p:sp>
    </p:spTree>
    <p:extLst>
      <p:ext uri="{BB962C8B-B14F-4D97-AF65-F5344CB8AC3E}">
        <p14:creationId xmlns:p14="http://schemas.microsoft.com/office/powerpoint/2010/main" val="411158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Including Stalls</a:t>
            </a:r>
          </a:p>
        </p:txBody>
      </p:sp>
      <p:sp>
        <p:nvSpPr>
          <p:cNvPr id="3" name="Content Placeholder 2"/>
          <p:cNvSpPr>
            <a:spLocks noGrp="1"/>
          </p:cNvSpPr>
          <p:nvPr>
            <p:ph idx="1"/>
          </p:nvPr>
        </p:nvSpPr>
        <p:spPr/>
        <p:txBody>
          <a:bodyPr/>
          <a:lstStyle/>
          <a:p>
            <a:r>
              <a:rPr lang="en-GB" dirty="0"/>
              <a:t>Solution: we have to stall</a:t>
            </a:r>
          </a:p>
        </p:txBody>
      </p:sp>
      <p:graphicFrame>
        <p:nvGraphicFramePr>
          <p:cNvPr id="4" name="Table 3"/>
          <p:cNvGraphicFramePr>
            <a:graphicFrameLocks noGrp="1"/>
          </p:cNvGraphicFramePr>
          <p:nvPr>
            <p:extLst>
              <p:ext uri="{D42A27DB-BD31-4B8C-83A1-F6EECF244321}">
                <p14:modId xmlns:p14="http://schemas.microsoft.com/office/powerpoint/2010/main" val="936180620"/>
              </p:ext>
            </p:extLst>
          </p:nvPr>
        </p:nvGraphicFramePr>
        <p:xfrm>
          <a:off x="2555776" y="2492896"/>
          <a:ext cx="2304256" cy="3089136"/>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514856">
                <a:tc>
                  <a:txBody>
                    <a:bodyPr/>
                    <a:lstStyle/>
                    <a:p>
                      <a:endParaRPr lang="en-GB" dirty="0"/>
                    </a:p>
                  </a:txBody>
                  <a:tcPr/>
                </a:tc>
                <a:tc>
                  <a:txBody>
                    <a:bodyPr/>
                    <a:lstStyle/>
                    <a:p>
                      <a:r>
                        <a:rPr lang="en-GB" dirty="0"/>
                        <a:t>EXEC</a:t>
                      </a:r>
                    </a:p>
                  </a:txBody>
                  <a:tcPr/>
                </a:tc>
                <a:extLst>
                  <a:ext uri="{0D108BD9-81ED-4DB2-BD59-A6C34878D82A}">
                    <a16:rowId xmlns:a16="http://schemas.microsoft.com/office/drawing/2014/main" val="10000"/>
                  </a:ext>
                </a:extLst>
              </a:tr>
              <a:tr h="514856">
                <a:tc>
                  <a:txBody>
                    <a:bodyPr/>
                    <a:lstStyle/>
                    <a:p>
                      <a:r>
                        <a:rPr lang="en-GB" dirty="0"/>
                        <a:t>I1</a:t>
                      </a:r>
                    </a:p>
                  </a:txBody>
                  <a:tcPr/>
                </a:tc>
                <a:tc>
                  <a:txBody>
                    <a:bodyPr/>
                    <a:lstStyle/>
                    <a:p>
                      <a:r>
                        <a:rPr lang="en-GB" dirty="0"/>
                        <a:t>I1</a:t>
                      </a:r>
                    </a:p>
                  </a:txBody>
                  <a:tcPr/>
                </a:tc>
                <a:extLst>
                  <a:ext uri="{0D108BD9-81ED-4DB2-BD59-A6C34878D82A}">
                    <a16:rowId xmlns:a16="http://schemas.microsoft.com/office/drawing/2014/main" val="10001"/>
                  </a:ext>
                </a:extLst>
              </a:tr>
              <a:tr h="514856">
                <a:tc>
                  <a:txBody>
                    <a:bodyPr/>
                    <a:lstStyle/>
                    <a:p>
                      <a:r>
                        <a:rPr lang="en-GB" dirty="0"/>
                        <a:t>I2</a:t>
                      </a:r>
                    </a:p>
                  </a:txBody>
                  <a:tcPr/>
                </a:tc>
                <a:tc>
                  <a:txBody>
                    <a:bodyPr/>
                    <a:lstStyle/>
                    <a:p>
                      <a:r>
                        <a:rPr lang="en-GB" dirty="0"/>
                        <a:t>stall</a:t>
                      </a:r>
                    </a:p>
                  </a:txBody>
                  <a:tcPr/>
                </a:tc>
                <a:extLst>
                  <a:ext uri="{0D108BD9-81ED-4DB2-BD59-A6C34878D82A}">
                    <a16:rowId xmlns:a16="http://schemas.microsoft.com/office/drawing/2014/main" val="10002"/>
                  </a:ext>
                </a:extLst>
              </a:tr>
              <a:tr h="514856">
                <a:tc>
                  <a:txBody>
                    <a:bodyPr/>
                    <a:lstStyle/>
                    <a:p>
                      <a:r>
                        <a:rPr lang="en-GB" dirty="0"/>
                        <a:t>I3</a:t>
                      </a:r>
                    </a:p>
                  </a:txBody>
                  <a:tcPr/>
                </a:tc>
                <a:tc>
                  <a:txBody>
                    <a:bodyPr/>
                    <a:lstStyle/>
                    <a:p>
                      <a:r>
                        <a:rPr lang="en-GB" dirty="0"/>
                        <a:t>I3</a:t>
                      </a:r>
                    </a:p>
                  </a:txBody>
                  <a:tcPr/>
                </a:tc>
                <a:extLst>
                  <a:ext uri="{0D108BD9-81ED-4DB2-BD59-A6C34878D82A}">
                    <a16:rowId xmlns:a16="http://schemas.microsoft.com/office/drawing/2014/main" val="10003"/>
                  </a:ext>
                </a:extLst>
              </a:tr>
              <a:tr h="514856">
                <a:tc>
                  <a:txBody>
                    <a:bodyPr/>
                    <a:lstStyle/>
                    <a:p>
                      <a:r>
                        <a:rPr lang="en-GB" dirty="0"/>
                        <a:t>I4</a:t>
                      </a:r>
                    </a:p>
                  </a:txBody>
                  <a:tcPr/>
                </a:tc>
                <a:tc>
                  <a:txBody>
                    <a:bodyPr/>
                    <a:lstStyle/>
                    <a:p>
                      <a:r>
                        <a:rPr lang="en-GB" dirty="0"/>
                        <a:t>I4</a:t>
                      </a:r>
                    </a:p>
                  </a:txBody>
                  <a:tcPr/>
                </a:tc>
                <a:extLst>
                  <a:ext uri="{0D108BD9-81ED-4DB2-BD59-A6C34878D82A}">
                    <a16:rowId xmlns:a16="http://schemas.microsoft.com/office/drawing/2014/main" val="10004"/>
                  </a:ext>
                </a:extLst>
              </a:tr>
              <a:tr h="514856">
                <a:tc>
                  <a:txBody>
                    <a:bodyPr/>
                    <a:lstStyle/>
                    <a:p>
                      <a:r>
                        <a:rPr lang="en-GB" dirty="0"/>
                        <a:t>I5</a:t>
                      </a:r>
                    </a:p>
                  </a:txBody>
                  <a:tcPr/>
                </a:tc>
                <a:tc>
                  <a:txBody>
                    <a:bodyPr/>
                    <a:lstStyle/>
                    <a:p>
                      <a:r>
                        <a:rPr lang="en-GB" dirty="0"/>
                        <a:t>I5</a:t>
                      </a:r>
                    </a:p>
                  </a:txBody>
                  <a:tcPr/>
                </a:tc>
                <a:extLst>
                  <a:ext uri="{0D108BD9-81ED-4DB2-BD59-A6C34878D82A}">
                    <a16:rowId xmlns:a16="http://schemas.microsoft.com/office/drawing/2014/main" val="10005"/>
                  </a:ext>
                </a:extLst>
              </a:tr>
            </a:tbl>
          </a:graphicData>
        </a:graphic>
      </p:graphicFrame>
      <p:sp>
        <p:nvSpPr>
          <p:cNvPr id="5" name="Rectangular Callout 4"/>
          <p:cNvSpPr/>
          <p:nvPr/>
        </p:nvSpPr>
        <p:spPr>
          <a:xfrm>
            <a:off x="5220072" y="2420888"/>
            <a:ext cx="3600400" cy="129614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 I3, I4, I5 don’t have any dependencies with I1 or between them they still can execute</a:t>
            </a:r>
          </a:p>
        </p:txBody>
      </p:sp>
      <p:sp>
        <p:nvSpPr>
          <p:cNvPr id="6" name="Rectangular Callout 5"/>
          <p:cNvSpPr/>
          <p:nvPr/>
        </p:nvSpPr>
        <p:spPr>
          <a:xfrm>
            <a:off x="330424" y="5661248"/>
            <a:ext cx="3456384" cy="1080120"/>
          </a:xfrm>
          <a:prstGeom prst="wedgeRectCallout">
            <a:avLst>
              <a:gd name="adj1" fmla="val 72615"/>
              <a:gd name="adj2" fmla="val -72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cycles executing 5 instructions </a:t>
            </a:r>
          </a:p>
          <a:p>
            <a:pPr algn="ctr"/>
            <a:r>
              <a:rPr lang="en-GB" dirty="0"/>
              <a:t>CPI=2/5=0.4</a:t>
            </a:r>
          </a:p>
          <a:p>
            <a:pPr algn="ctr"/>
            <a:r>
              <a:rPr lang="en-GB" dirty="0"/>
              <a:t>Instead of 0.2</a:t>
            </a:r>
          </a:p>
        </p:txBody>
      </p:sp>
    </p:spTree>
    <p:extLst>
      <p:ext uri="{BB962C8B-B14F-4D97-AF65-F5344CB8AC3E}">
        <p14:creationId xmlns:p14="http://schemas.microsoft.com/office/powerpoint/2010/main" val="29694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GB" dirty="0"/>
              <a:t>So if we have a lot of instructions we will have a lot of dependencies and we won’t have a CPI of zero even if we have infinite no. of execution unit</a:t>
            </a:r>
            <a:r>
              <a:rPr lang="en-GB" b="1" dirty="0"/>
              <a:t>.</a:t>
            </a:r>
          </a:p>
        </p:txBody>
      </p:sp>
    </p:spTree>
    <p:extLst>
      <p:ext uri="{BB962C8B-B14F-4D97-AF65-F5344CB8AC3E}">
        <p14:creationId xmlns:p14="http://schemas.microsoft.com/office/powerpoint/2010/main" val="542246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20783</TotalTime>
  <Words>1262</Words>
  <Application>Microsoft Office PowerPoint</Application>
  <PresentationFormat>On-screen Show (4:3)</PresentationFormat>
  <Paragraphs>397</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Instruction Level Parallelism</vt:lpstr>
      <vt:lpstr>Ideal Processor</vt:lpstr>
      <vt:lpstr>Ideal Processor</vt:lpstr>
      <vt:lpstr>The Execute Stage</vt:lpstr>
      <vt:lpstr>Time line for Execute Cycle</vt:lpstr>
      <vt:lpstr>Time line for Execute Cycle</vt:lpstr>
      <vt:lpstr>Time line for Execute Cycle</vt:lpstr>
      <vt:lpstr>Including Stalls</vt:lpstr>
      <vt:lpstr>Conclusion</vt:lpstr>
      <vt:lpstr>RAW Dependencies</vt:lpstr>
      <vt:lpstr>Raw Dependencies</vt:lpstr>
      <vt:lpstr>Raw Dependencies</vt:lpstr>
      <vt:lpstr>Raw Dependencies</vt:lpstr>
      <vt:lpstr>WAW Dependence</vt:lpstr>
      <vt:lpstr>WAW Dependence</vt:lpstr>
      <vt:lpstr>WAW Dependence</vt:lpstr>
      <vt:lpstr>Dependency</vt:lpstr>
      <vt:lpstr>Dependency </vt:lpstr>
      <vt:lpstr>Removing False Dependency</vt:lpstr>
      <vt:lpstr>Removing False Dependency</vt:lpstr>
      <vt:lpstr>Removing False Dependency</vt:lpstr>
      <vt:lpstr>Register Renaming</vt:lpstr>
      <vt:lpstr>Register Allocation Table (RAT)</vt:lpstr>
      <vt:lpstr>RAT Example</vt:lpstr>
      <vt:lpstr>RAT Example</vt:lpstr>
      <vt:lpstr>RAT Example</vt:lpstr>
      <vt:lpstr>RAT Example</vt:lpstr>
      <vt:lpstr>ILP Example</vt:lpstr>
      <vt:lpstr>ILP Example</vt:lpstr>
      <vt:lpstr>ILP vs IPC</vt:lpstr>
      <vt:lpstr>ILP vs IPC</vt:lpstr>
      <vt:lpstr>ILP vs IPC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Farhan</dc:creator>
  <cp:lastModifiedBy>Farhan Hussain</cp:lastModifiedBy>
  <cp:revision>22</cp:revision>
  <dcterms:created xsi:type="dcterms:W3CDTF">2017-11-07T08:18:19Z</dcterms:created>
  <dcterms:modified xsi:type="dcterms:W3CDTF">2022-11-05T16:49:23Z</dcterms:modified>
</cp:coreProperties>
</file>