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8" r:id="rId4"/>
    <p:sldId id="287" r:id="rId5"/>
    <p:sldId id="272" r:id="rId6"/>
    <p:sldId id="289" r:id="rId7"/>
    <p:sldId id="274" r:id="rId8"/>
    <p:sldId id="280" r:id="rId9"/>
    <p:sldId id="275" r:id="rId10"/>
    <p:sldId id="276" r:id="rId11"/>
    <p:sldId id="290" r:id="rId12"/>
    <p:sldId id="291" r:id="rId13"/>
    <p:sldId id="277" r:id="rId14"/>
    <p:sldId id="292" r:id="rId15"/>
    <p:sldId id="294" r:id="rId16"/>
    <p:sldId id="295" r:id="rId17"/>
    <p:sldId id="296" r:id="rId18"/>
    <p:sldId id="297" r:id="rId19"/>
    <p:sldId id="298" r:id="rId20"/>
    <p:sldId id="293" r:id="rId21"/>
    <p:sldId id="299" r:id="rId22"/>
    <p:sldId id="300" r:id="rId23"/>
    <p:sldId id="308" r:id="rId24"/>
    <p:sldId id="307" r:id="rId25"/>
    <p:sldId id="302" r:id="rId26"/>
    <p:sldId id="282" r:id="rId27"/>
    <p:sldId id="283" r:id="rId28"/>
    <p:sldId id="284" r:id="rId29"/>
    <p:sldId id="285" r:id="rId30"/>
    <p:sldId id="286" r:id="rId31"/>
    <p:sldId id="265" r:id="rId32"/>
    <p:sldId id="266" r:id="rId33"/>
    <p:sldId id="267" r:id="rId34"/>
    <p:sldId id="268" r:id="rId35"/>
    <p:sldId id="269" r:id="rId36"/>
    <p:sldId id="270" r:id="rId37"/>
    <p:sldId id="278" r:id="rId38"/>
    <p:sldId id="303" r:id="rId39"/>
    <p:sldId id="304" r:id="rId40"/>
    <p:sldId id="305" r:id="rId41"/>
    <p:sldId id="279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6D81-A4E7-431E-8A39-5778CE248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E0A4D-8899-4327-BF0B-18589F6F7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4018-C2EE-4B88-80ED-9A13EA99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27A5-1179-4C6C-8A25-C8A6C74A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9EFE7-CEFB-46FD-8693-E457C713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6A5-08EA-413A-9E0F-E003513B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8C02A-BA2C-486A-88E3-608D4CD7E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036E-7DD1-46BB-A372-FDB7CB87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DFBB-EE71-47FA-A749-F91442BB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1426-85F7-47E6-9B76-09671C5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530B2-8E9E-4135-ABA6-B58C76AF0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BC549-AD9A-41DE-8DCB-4B724EC4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AE6B-D927-40FE-8DD8-A173AF98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BB14-EF4B-4953-8315-7A993BC7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00E2-9EA2-48E1-888B-6B8CBB9D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0217-3C68-4ACE-BCEC-CAB0A47F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2644-90AC-4166-B5D4-661175AC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4D1E-E1A3-4C94-BC6B-FCB1E451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29790-F8B9-45B0-ADAD-24A2B1D7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66955-CB5E-4D3C-813B-4DC4A023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A7B7-1F5C-4AFE-8A6C-779E551B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7BAD-BE46-4E86-B106-C9B5C0BE5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86071-5A7B-4BDE-9373-E2BFF15B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BEDA-971A-4015-B922-0195F271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3532-30E9-4C29-830E-F6009CAC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45E4-CA14-4536-A2BC-8BAFE6C7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7CE00-8CB8-48F5-B5DC-355CEF2FE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9A162-8EC1-4A24-8606-EA775645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1062-2429-48A9-8EBF-FE4C3F12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55258-A555-496D-BB0C-C73C6433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4851D-7F73-4AB7-8901-D7178599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8184-0D79-4A1B-A6BD-73164CB1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6A85B-BCFD-4EA8-9C66-6AD3AD3F8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5F0A-0EA0-4615-A96A-5A5260C3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9C403-8EFD-46CC-850B-AE4059CB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80752-4513-4014-A482-552EFEDF4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A4E08-D09B-494C-A3D7-620DC602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E9695-0F49-4AF0-9569-D5450190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09FDD-F815-4E85-9860-42AEF0EA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4EE1-BB57-4553-93A3-FB51ADAD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C580D-17F6-41B1-A4DA-DDD256AC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819D5-3E91-43FF-8FA8-9142014B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2E066-EE23-4D45-AFBF-A2997397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DB1AE-D8D0-4370-A10E-A538D45F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2F4D5-9B56-400C-848D-AA3C3AC0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C2C68-4B2E-4574-AF15-67C51884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2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79AD-5BD2-4D6A-9CE9-B12A4609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CD96-263E-416C-9CC1-37F5F421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04259-00C7-401F-9031-023E737A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65EAD-31D7-4955-AD49-6985092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1B275-D7F3-4B87-BB01-720D1042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0D552-27E2-4FAB-A07C-E981520C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61AA-8D12-434E-BC36-4FE0B16B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68FCA-EA44-4CCC-B7F6-18302925B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B096-14CC-4A71-BFCC-03ACD5F2D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B6EBE-C440-48DD-8A49-CD9A63CE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8D9E7-5ED4-4456-963D-60C178D5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A25E-04EB-45BF-86CC-4215AA5C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7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7A720-E302-464C-ADF0-45C73DCB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7AA2D-9FE5-44C5-88E8-C398E57E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E39A-59B2-4CF1-AAEC-E00117C4A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A783-0614-40E1-8D14-5B4844743303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3601-2115-4B4C-A91B-FDDCA065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93A6-6904-4C2B-8E6E-1D71E5F59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B5F6A-B2CF-4A0F-8B3A-D144230D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0FCB-A9C3-498D-9199-95A3DA7C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70882-6AD8-451A-A68A-3768A3B48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614"/>
            <a:ext cx="9144000" cy="1655762"/>
          </a:xfrm>
        </p:spPr>
        <p:txBody>
          <a:bodyPr/>
          <a:lstStyle/>
          <a:p>
            <a:r>
              <a:rPr lang="en-US" dirty="0"/>
              <a:t>Dr. Farhan Hussain</a:t>
            </a:r>
          </a:p>
        </p:txBody>
      </p:sp>
    </p:spTree>
    <p:extLst>
      <p:ext uri="{BB962C8B-B14F-4D97-AF65-F5344CB8AC3E}">
        <p14:creationId xmlns:p14="http://schemas.microsoft.com/office/powerpoint/2010/main" val="29897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E805-4937-4B27-9F63-CFD1C939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Not Taken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4083-F256-4D68-9C80-40B7DFE6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predictor possible</a:t>
            </a:r>
          </a:p>
          <a:p>
            <a:r>
              <a:rPr lang="en-US" dirty="0"/>
              <a:t>Just increment PC (No memory required no Extra hardware)</a:t>
            </a:r>
          </a:p>
          <a:p>
            <a:r>
              <a:rPr lang="en-US" dirty="0"/>
              <a:t>Accuracy </a:t>
            </a:r>
          </a:p>
          <a:p>
            <a:r>
              <a:rPr lang="en-US" dirty="0"/>
              <a:t>Almost 88 %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(How: 20% of the instructions are branches and 60% of them are taken)</a:t>
            </a:r>
          </a:p>
        </p:txBody>
      </p:sp>
    </p:spTree>
    <p:extLst>
      <p:ext uri="{BB962C8B-B14F-4D97-AF65-F5344CB8AC3E}">
        <p14:creationId xmlns:p14="http://schemas.microsoft.com/office/powerpoint/2010/main" val="69958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7279-0E58-DE8B-EDA9-B2032A64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Multiple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B429-0AA8-E512-9A0E-309534B3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BNE R1, R4, Label A</a:t>
            </a:r>
          </a:p>
          <a:p>
            <a:r>
              <a:rPr lang="en-US" dirty="0"/>
              <a:t>BNE R1, R3, Label B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B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Label A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Label B:</a:t>
            </a:r>
          </a:p>
          <a:p>
            <a:r>
              <a:rPr lang="en-US" dirty="0"/>
              <a:t>z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7DE61A-CE19-24F0-DDAE-3C545366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98770"/>
              </p:ext>
            </p:extLst>
          </p:nvPr>
        </p:nvGraphicFramePr>
        <p:xfrm>
          <a:off x="3432175" y="30581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5633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123463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91996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01958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97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04064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7D8B4E0C-7BFE-463B-087D-129A2C900035}"/>
              </a:ext>
            </a:extLst>
          </p:cNvPr>
          <p:cNvSpPr/>
          <p:nvPr/>
        </p:nvSpPr>
        <p:spPr>
          <a:xfrm>
            <a:off x="7100888" y="2214563"/>
            <a:ext cx="271462" cy="7286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A1464-393F-A6C3-ED29-5CC1A2CD3E66}"/>
              </a:ext>
            </a:extLst>
          </p:cNvPr>
          <p:cNvSpPr txBox="1"/>
          <p:nvPr/>
        </p:nvSpPr>
        <p:spPr>
          <a:xfrm>
            <a:off x="6307931" y="182562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 Resolved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7C3FA-8920-C0E9-368F-A6CC66418FFF}"/>
              </a:ext>
            </a:extLst>
          </p:cNvPr>
          <p:cNvSpPr txBox="1"/>
          <p:nvPr/>
        </p:nvSpPr>
        <p:spPr>
          <a:xfrm>
            <a:off x="3657599" y="4243388"/>
            <a:ext cx="7902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Not-taken predicator (but both branches are taken) how many cycles are wasted on misprediction until we get to Y</a:t>
            </a:r>
          </a:p>
        </p:txBody>
      </p:sp>
    </p:spTree>
    <p:extLst>
      <p:ext uri="{BB962C8B-B14F-4D97-AF65-F5344CB8AC3E}">
        <p14:creationId xmlns:p14="http://schemas.microsoft.com/office/powerpoint/2010/main" val="294050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F20F-31B9-4EB7-9D5F-EBEEEBF2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of Branch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F7DDB1-59B5-476E-842B-BFDCF8AA4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912428"/>
              </p:ext>
            </p:extLst>
          </p:nvPr>
        </p:nvGraphicFramePr>
        <p:xfrm>
          <a:off x="838198" y="1825624"/>
          <a:ext cx="10377488" cy="418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372">
                  <a:extLst>
                    <a:ext uri="{9D8B030D-6E8A-4147-A177-3AD203B41FA5}">
                      <a16:colId xmlns:a16="http://schemas.microsoft.com/office/drawing/2014/main" val="310072991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851121507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2670944618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3954883799"/>
                    </a:ext>
                  </a:extLst>
                </a:gridCol>
              </a:tblGrid>
              <a:tr h="8620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 (88%)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522"/>
                  </a:ext>
                </a:extLst>
              </a:tr>
              <a:tr h="922506">
                <a:tc>
                  <a:txBody>
                    <a:bodyPr/>
                    <a:lstStyle/>
                    <a:p>
                      <a:r>
                        <a:rPr lang="en-US" dirty="0"/>
                        <a:t>5 Stage pipeline (branch resolved in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66764"/>
                  </a:ext>
                </a:extLst>
              </a:tr>
              <a:tr h="928853">
                <a:tc>
                  <a:txBody>
                    <a:bodyPr/>
                    <a:lstStyle/>
                    <a:p>
                      <a:r>
                        <a:rPr lang="en-US" dirty="0"/>
                        <a:t>14-stage pipeline (branch resolved in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3304"/>
                  </a:ext>
                </a:extLst>
              </a:tr>
              <a:tr h="1476008">
                <a:tc>
                  <a:txBody>
                    <a:bodyPr/>
                    <a:lstStyle/>
                    <a:p>
                      <a:r>
                        <a:rPr lang="en-US" dirty="0"/>
                        <a:t>14-stage pipeline</a:t>
                      </a:r>
                    </a:p>
                    <a:p>
                      <a:r>
                        <a:rPr lang="en-US" dirty="0"/>
                        <a:t>(branch resolved in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stage)</a:t>
                      </a:r>
                    </a:p>
                    <a:p>
                      <a:r>
                        <a:rPr lang="en-US" dirty="0"/>
                        <a:t>4-instructions per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96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F20F-31B9-4EB7-9D5F-EBEEEBF2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Analysis of Branch Prediction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F7DDB1-59B5-476E-842B-BFDCF8AA4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661958"/>
              </p:ext>
            </p:extLst>
          </p:nvPr>
        </p:nvGraphicFramePr>
        <p:xfrm>
          <a:off x="838198" y="1825624"/>
          <a:ext cx="10377488" cy="4189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372">
                  <a:extLst>
                    <a:ext uri="{9D8B030D-6E8A-4147-A177-3AD203B41FA5}">
                      <a16:colId xmlns:a16="http://schemas.microsoft.com/office/drawing/2014/main" val="310072991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851121507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2670944618"/>
                    </a:ext>
                  </a:extLst>
                </a:gridCol>
                <a:gridCol w="2594372">
                  <a:extLst>
                    <a:ext uri="{9D8B030D-6E8A-4147-A177-3AD203B41FA5}">
                      <a16:colId xmlns:a16="http://schemas.microsoft.com/office/drawing/2014/main" val="3954883799"/>
                    </a:ext>
                  </a:extLst>
                </a:gridCol>
              </a:tblGrid>
              <a:tr h="8620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 (88%)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1522"/>
                  </a:ext>
                </a:extLst>
              </a:tr>
              <a:tr h="922506">
                <a:tc>
                  <a:txBody>
                    <a:bodyPr/>
                    <a:lstStyle/>
                    <a:p>
                      <a:r>
                        <a:rPr lang="en-US" dirty="0"/>
                        <a:t>5 Stage pipeline (branch resolved in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1+0.12*2=1.24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1+0.01*2=1.02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66764"/>
                  </a:ext>
                </a:extLst>
              </a:tr>
              <a:tr h="928853">
                <a:tc>
                  <a:txBody>
                    <a:bodyPr/>
                    <a:lstStyle/>
                    <a:p>
                      <a:r>
                        <a:rPr lang="en-US" dirty="0"/>
                        <a:t>14-stage pipeline (branch resolved in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1+0.12*10=2.2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1+0.01*10=1.1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33304"/>
                  </a:ext>
                </a:extLst>
              </a:tr>
              <a:tr h="1476008">
                <a:tc>
                  <a:txBody>
                    <a:bodyPr/>
                    <a:lstStyle/>
                    <a:p>
                      <a:r>
                        <a:rPr lang="en-US" dirty="0"/>
                        <a:t>14-stage pipeline</a:t>
                      </a:r>
                    </a:p>
                    <a:p>
                      <a:r>
                        <a:rPr lang="en-US" dirty="0"/>
                        <a:t>(branch resolved in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stage)</a:t>
                      </a:r>
                    </a:p>
                    <a:p>
                      <a:r>
                        <a:rPr lang="en-US" dirty="0"/>
                        <a:t>4-instructions per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0.25+0.12*10=1.45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0.25+0.001*10=0.35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97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24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F6B7-5792-540E-2143-3EDBDA7E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Cost of Misprediction in terms of Instruction wasted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CF14-3BA2-74DB-7C73-C6226A0D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05 stage pipeline with branches resolved in 3</a:t>
            </a:r>
            <a:r>
              <a:rPr lang="en-US" baseline="30000" dirty="0"/>
              <a:t>rd</a:t>
            </a:r>
            <a:r>
              <a:rPr lang="en-US" dirty="0"/>
              <a:t>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05 stage pipeline with branches resolved in 2</a:t>
            </a:r>
            <a:r>
              <a:rPr lang="en-US" baseline="30000" dirty="0"/>
              <a:t>nd</a:t>
            </a:r>
            <a:r>
              <a:rPr lang="en-US" dirty="0"/>
              <a:t>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14 stage pipeline with branches resolved in 11</a:t>
            </a:r>
            <a:r>
              <a:rPr lang="en-US" baseline="30000" dirty="0"/>
              <a:t>th</a:t>
            </a:r>
            <a:r>
              <a:rPr lang="en-US" dirty="0"/>
              <a:t> 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Superscalar processor with 4 instructions per cycle with branches resolved in 11</a:t>
            </a:r>
            <a:r>
              <a:rPr lang="en-US" baseline="30000" dirty="0"/>
              <a:t>th</a:t>
            </a:r>
            <a:r>
              <a:rPr lang="en-US" dirty="0"/>
              <a:t> cycle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10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4E01-6722-B358-ED10-5DBEF389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Some Pentium 4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BFF7-3A74-2AC3-F283-1CC8904E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Fetch -------------29</a:t>
            </a:r>
            <a:r>
              <a:rPr lang="en-US" baseline="30000" dirty="0"/>
              <a:t>th</a:t>
            </a:r>
            <a:r>
              <a:rPr lang="en-US" dirty="0"/>
              <a:t> stage, branch resolved in 30</a:t>
            </a:r>
            <a:r>
              <a:rPr lang="en-US" baseline="30000" dirty="0"/>
              <a:t>th</a:t>
            </a:r>
            <a:r>
              <a:rPr lang="en-US" dirty="0"/>
              <a:t> cycle, ………..</a:t>
            </a:r>
          </a:p>
          <a:p>
            <a:r>
              <a:rPr lang="en-US" dirty="0"/>
              <a:t>Utilizes branch prediction</a:t>
            </a:r>
          </a:p>
          <a:p>
            <a:r>
              <a:rPr lang="en-US" dirty="0"/>
              <a:t>Multiple instructions /cycle</a:t>
            </a:r>
          </a:p>
          <a:p>
            <a:r>
              <a:rPr lang="en-US" dirty="0"/>
              <a:t>20% of the instructions are branches</a:t>
            </a:r>
          </a:p>
          <a:p>
            <a:r>
              <a:rPr lang="en-US" dirty="0"/>
              <a:t>1% of branches are mis predicted</a:t>
            </a:r>
          </a:p>
          <a:p>
            <a:r>
              <a:rPr lang="en-US" dirty="0"/>
              <a:t>Actual CPI is 0.5</a:t>
            </a:r>
          </a:p>
          <a:p>
            <a:r>
              <a:rPr lang="en-US" dirty="0"/>
              <a:t>What is the perfect CPI</a:t>
            </a:r>
          </a:p>
        </p:txBody>
      </p:sp>
    </p:spTree>
    <p:extLst>
      <p:ext uri="{BB962C8B-B14F-4D97-AF65-F5344CB8AC3E}">
        <p14:creationId xmlns:p14="http://schemas.microsoft.com/office/powerpoint/2010/main" val="346237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5441-22EE-5D0D-504D-3C1BFAC3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Target Buffers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F9405-8C46-45BA-6337-10453AB52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1690688"/>
            <a:ext cx="10315575" cy="4592125"/>
          </a:xfrm>
        </p:spPr>
      </p:pic>
    </p:spTree>
    <p:extLst>
      <p:ext uri="{BB962C8B-B14F-4D97-AF65-F5344CB8AC3E}">
        <p14:creationId xmlns:p14="http://schemas.microsoft.com/office/powerpoint/2010/main" val="151986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E7A0-77E2-2890-F233-DD953C1B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History Tables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56CB8E-9F25-E12E-68F7-0FB0792C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C0B76D-8674-D2B2-A550-605CB3C9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71625"/>
            <a:ext cx="1084421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9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CFCB-D87B-F6AA-1BA9-0372D118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Target Buffers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B444-29B9-265C-C2E5-4136B637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BTB has 1024 entries (0,1,2,3,….1024)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Fixed size 4-byte instructions, word aligned (0,4,8,12,16,….)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32-bit address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Which BTB entry is used for PC=0x0000AB0C</a:t>
            </a:r>
          </a:p>
        </p:txBody>
      </p:sp>
    </p:spTree>
    <p:extLst>
      <p:ext uri="{BB962C8B-B14F-4D97-AF65-F5344CB8AC3E}">
        <p14:creationId xmlns:p14="http://schemas.microsoft.com/office/powerpoint/2010/main" val="236504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62C0-4958-C6D7-13B6-F93089F6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Branch Target Buffer &amp; Branch History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6F4E-4CC1-8F0F-BE58-A7062267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BHT=16 entries, perfect prediction</a:t>
            </a:r>
          </a:p>
          <a:p>
            <a:r>
              <a:rPr lang="en-US" dirty="0"/>
              <a:t>BTB=4, entries, perfect prediction</a:t>
            </a:r>
          </a:p>
          <a:p>
            <a:r>
              <a:rPr lang="en-US" dirty="0"/>
              <a:t>How many times we access the BHT for each instruction</a:t>
            </a:r>
          </a:p>
          <a:p>
            <a:r>
              <a:rPr lang="en-US" dirty="0"/>
              <a:t>Which BHT entry do we access for each instruction</a:t>
            </a:r>
          </a:p>
          <a:p>
            <a:r>
              <a:rPr lang="en-US" dirty="0"/>
              <a:t>How many times we access the BTB for each instruction</a:t>
            </a:r>
          </a:p>
          <a:p>
            <a:r>
              <a:rPr lang="en-US" dirty="0"/>
              <a:t>Which BTB entry we access for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384878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1019-3D4D-4D75-802D-6CEE2172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Pipeline and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7EC1-9724-46C5-9852-73A72E55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Branch</a:t>
            </a:r>
          </a:p>
          <a:p>
            <a:pPr lvl="1"/>
            <a:r>
              <a:rPr lang="en-US" dirty="0"/>
              <a:t>BEQ R1, R2, Label</a:t>
            </a:r>
          </a:p>
          <a:p>
            <a:pPr lvl="2"/>
            <a:r>
              <a:rPr lang="en-US" dirty="0"/>
              <a:t>If (R1!=R2)    just PC++</a:t>
            </a:r>
          </a:p>
          <a:p>
            <a:pPr lvl="2"/>
            <a:r>
              <a:rPr lang="en-US" dirty="0"/>
              <a:t>If (R1==R2)   then PC+4+Offset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Resolved in 3</a:t>
            </a:r>
            <a:r>
              <a:rPr lang="en-US" baseline="30000" dirty="0"/>
              <a:t>rd</a:t>
            </a:r>
            <a:r>
              <a:rPr lang="en-US" dirty="0"/>
              <a:t> stage or can be resolved in 2</a:t>
            </a:r>
            <a:r>
              <a:rPr lang="en-US" baseline="30000" dirty="0"/>
              <a:t>nd</a:t>
            </a:r>
            <a:r>
              <a:rPr lang="en-US" dirty="0"/>
              <a:t> stage</a:t>
            </a:r>
          </a:p>
          <a:p>
            <a:pPr lvl="2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FD9DC1-D3D1-4BC5-98B1-8D7942E7B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916320"/>
              </p:ext>
            </p:extLst>
          </p:nvPr>
        </p:nvGraphicFramePr>
        <p:xfrm>
          <a:off x="1766957" y="3286125"/>
          <a:ext cx="8128000" cy="219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337156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08324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219243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3124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9782323"/>
                    </a:ext>
                  </a:extLst>
                </a:gridCol>
              </a:tblGrid>
              <a:tr h="439972">
                <a:tc>
                  <a:txBody>
                    <a:bodyPr/>
                    <a:lstStyle/>
                    <a:p>
                      <a:r>
                        <a:rPr lang="en-US" dirty="0" err="1"/>
                        <a:t>Fecth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Dedcode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44108"/>
                  </a:ext>
                </a:extLst>
              </a:tr>
              <a:tr h="439972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02369"/>
                  </a:ext>
                </a:extLst>
              </a:tr>
              <a:tr h="439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4016"/>
                  </a:ext>
                </a:extLst>
              </a:tr>
              <a:tr h="439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31834"/>
                  </a:ext>
                </a:extLst>
              </a:tr>
              <a:tr h="439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6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28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903F-0CC8-725A-A19D-8573DDF7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Target Buffer &amp; Branch History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D6265-7A1F-C9BC-E9E6-51BB4303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813309"/>
              </p:ext>
            </p:extLst>
          </p:nvPr>
        </p:nvGraphicFramePr>
        <p:xfrm>
          <a:off x="838200" y="1825624"/>
          <a:ext cx="10515600" cy="400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98893202"/>
                    </a:ext>
                  </a:extLst>
                </a:gridCol>
                <a:gridCol w="2845118">
                  <a:extLst>
                    <a:ext uri="{9D8B030D-6E8A-4147-A177-3AD203B41FA5}">
                      <a16:colId xmlns:a16="http://schemas.microsoft.com/office/drawing/2014/main" val="1414865562"/>
                    </a:ext>
                  </a:extLst>
                </a:gridCol>
                <a:gridCol w="1361122">
                  <a:extLst>
                    <a:ext uri="{9D8B030D-6E8A-4147-A177-3AD203B41FA5}">
                      <a16:colId xmlns:a16="http://schemas.microsoft.com/office/drawing/2014/main" val="849547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71237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7323801"/>
                    </a:ext>
                  </a:extLst>
                </a:gridCol>
              </a:tblGrid>
              <a:tr h="445095">
                <a:tc>
                  <a:txBody>
                    <a:bodyPr/>
                    <a:lstStyle/>
                    <a:p>
                      <a:r>
                        <a:rPr lang="en-US" dirty="0"/>
                        <a:t>0xC000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R2,100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64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98353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Loop: BEQ R1,R2,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19778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R4, R3,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11151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LW R4, 0(R4)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082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R5, R5,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8370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R1, R1,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5323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2052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75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903F-0CC8-725A-A19D-8573DDF7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Target Buffer &amp; Branch History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D6265-7A1F-C9BC-E9E6-51BB4303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834654"/>
              </p:ext>
            </p:extLst>
          </p:nvPr>
        </p:nvGraphicFramePr>
        <p:xfrm>
          <a:off x="838200" y="1825624"/>
          <a:ext cx="10515600" cy="400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98893202"/>
                    </a:ext>
                  </a:extLst>
                </a:gridCol>
                <a:gridCol w="2845118">
                  <a:extLst>
                    <a:ext uri="{9D8B030D-6E8A-4147-A177-3AD203B41FA5}">
                      <a16:colId xmlns:a16="http://schemas.microsoft.com/office/drawing/2014/main" val="1414865562"/>
                    </a:ext>
                  </a:extLst>
                </a:gridCol>
                <a:gridCol w="1361122">
                  <a:extLst>
                    <a:ext uri="{9D8B030D-6E8A-4147-A177-3AD203B41FA5}">
                      <a16:colId xmlns:a16="http://schemas.microsoft.com/office/drawing/2014/main" val="849547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71237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7323801"/>
                    </a:ext>
                  </a:extLst>
                </a:gridCol>
              </a:tblGrid>
              <a:tr h="445095">
                <a:tc>
                  <a:txBody>
                    <a:bodyPr/>
                    <a:lstStyle/>
                    <a:p>
                      <a:r>
                        <a:rPr lang="en-US" dirty="0"/>
                        <a:t>0xC000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R2,100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0000 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64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0100 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98353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Loop: BEQ R1,R2,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1000  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19778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R4, R3,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1100  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11151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LW R4, 0(R4)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 0000 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082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R5, R5,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 0100  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8370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R1, R1, 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 1000 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5323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 1100 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2052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55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903F-0CC8-725A-A19D-8573DDF7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Target Buffer &amp; Branch History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D6265-7A1F-C9BC-E9E6-51BB4303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495207"/>
              </p:ext>
            </p:extLst>
          </p:nvPr>
        </p:nvGraphicFramePr>
        <p:xfrm>
          <a:off x="838200" y="1825624"/>
          <a:ext cx="10515600" cy="400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98893202"/>
                    </a:ext>
                  </a:extLst>
                </a:gridCol>
                <a:gridCol w="2845118">
                  <a:extLst>
                    <a:ext uri="{9D8B030D-6E8A-4147-A177-3AD203B41FA5}">
                      <a16:colId xmlns:a16="http://schemas.microsoft.com/office/drawing/2014/main" val="1414865562"/>
                    </a:ext>
                  </a:extLst>
                </a:gridCol>
                <a:gridCol w="1361122">
                  <a:extLst>
                    <a:ext uri="{9D8B030D-6E8A-4147-A177-3AD203B41FA5}">
                      <a16:colId xmlns:a16="http://schemas.microsoft.com/office/drawing/2014/main" val="849547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712373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7323801"/>
                    </a:ext>
                  </a:extLst>
                </a:gridCol>
              </a:tblGrid>
              <a:tr h="445095">
                <a:tc>
                  <a:txBody>
                    <a:bodyPr/>
                    <a:lstStyle/>
                    <a:p>
                      <a:r>
                        <a:rPr lang="en-US" dirty="0"/>
                        <a:t>0xC000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R2,100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0000 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64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 R1,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0100 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98353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Loop: BEQ R1,R2,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1000  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0000 1000  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19778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R4, R3,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1100  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11151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LW R4, 0(R4)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 0000 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082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R5, R5,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 0100  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8370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R1, R1, 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 1000 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5323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0001 1100  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0001 1100  (7)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2052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12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62C0-4958-C6D7-13B6-F93089F6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Branch Target Buffer &amp; Branch History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6F4E-4CC1-8F0F-BE58-A7062267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BHT=16 entries, 1 bit predictor (starts with branch not taken)</a:t>
            </a:r>
          </a:p>
          <a:p>
            <a:r>
              <a:rPr lang="en-US" dirty="0"/>
              <a:t>BTB=4, entries, perfect prediction</a:t>
            </a:r>
          </a:p>
          <a:p>
            <a:r>
              <a:rPr lang="en-US" dirty="0"/>
              <a:t>How many misprediction for each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6036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903F-0CC8-725A-A19D-8573DDF7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Target Buffer &amp; Branch History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4D6265-7A1F-C9BC-E9E6-51BB43030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52247"/>
              </p:ext>
            </p:extLst>
          </p:nvPr>
        </p:nvGraphicFramePr>
        <p:xfrm>
          <a:off x="2941320" y="1825624"/>
          <a:ext cx="6309360" cy="400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98893202"/>
                    </a:ext>
                  </a:extLst>
                </a:gridCol>
                <a:gridCol w="2845118">
                  <a:extLst>
                    <a:ext uri="{9D8B030D-6E8A-4147-A177-3AD203B41FA5}">
                      <a16:colId xmlns:a16="http://schemas.microsoft.com/office/drawing/2014/main" val="1414865562"/>
                    </a:ext>
                  </a:extLst>
                </a:gridCol>
                <a:gridCol w="1361122">
                  <a:extLst>
                    <a:ext uri="{9D8B030D-6E8A-4147-A177-3AD203B41FA5}">
                      <a16:colId xmlns:a16="http://schemas.microsoft.com/office/drawing/2014/main" val="849547998"/>
                    </a:ext>
                  </a:extLst>
                </a:gridCol>
              </a:tblGrid>
              <a:tr h="445095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0xC000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MOV R2,100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64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MOV R1,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98353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Loop: BEQ R1,R2,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19778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 R4, R3,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11151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LW R4, 0(R4)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0821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 R5, R5, 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8370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ADD R1, R1, 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53236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J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2052"/>
                  </a:ext>
                </a:extLst>
              </a:tr>
              <a:tr h="445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0xC020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783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50C5-4E3C-45BF-988A-6DA66B6F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D050-9263-4266-85ED-DE2AD254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Predictors</a:t>
            </a:r>
          </a:p>
          <a:p>
            <a:r>
              <a:rPr lang="en-US" dirty="0"/>
              <a:t>Dynamic Predictors</a:t>
            </a:r>
          </a:p>
          <a:p>
            <a:r>
              <a:rPr lang="en-US" dirty="0"/>
              <a:t>History predictors</a:t>
            </a:r>
          </a:p>
          <a:p>
            <a:r>
              <a:rPr lang="en-US" dirty="0"/>
              <a:t>Correlator predictors</a:t>
            </a:r>
          </a:p>
          <a:p>
            <a:r>
              <a:rPr lang="en-US" dirty="0"/>
              <a:t>Tournament predictors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7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DC1A-74FB-49C2-9428-DB141F3D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Static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7652-3D8E-4F09-9313-7A8C7079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a branch is always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TAKEN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OR</a:t>
            </a:r>
          </a:p>
          <a:p>
            <a:pPr lvl="1">
              <a:buFont typeface="Calibri" panose="020F0502020204030204" pitchFamily="34" charset="0"/>
              <a:buChar char="−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 TAKEN</a:t>
            </a:r>
          </a:p>
        </p:txBody>
      </p:sp>
    </p:spTree>
    <p:extLst>
      <p:ext uri="{BB962C8B-B14F-4D97-AF65-F5344CB8AC3E}">
        <p14:creationId xmlns:p14="http://schemas.microsoft.com/office/powerpoint/2010/main" val="1875243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EF10-2995-4AA7-A154-E9A53C4E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One Bit Prediction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F6FF465-D51B-440C-9365-0630C03E3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6" y="2040835"/>
            <a:ext cx="8032652" cy="2679887"/>
          </a:xfrm>
        </p:spPr>
      </p:pic>
    </p:spTree>
    <p:extLst>
      <p:ext uri="{BB962C8B-B14F-4D97-AF65-F5344CB8AC3E}">
        <p14:creationId xmlns:p14="http://schemas.microsoft.com/office/powerpoint/2010/main" val="118826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D6D9-ED86-4FCD-8E5F-6EA59AFA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Bit Prediction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68D924-A73E-46B1-A4D4-75EC4087C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073" y="1969477"/>
            <a:ext cx="6409853" cy="37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51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F8-2593-4344-ADBC-6E5BA68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One Bit Prediction Vs. Two Bit Prediction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653836-A99B-4800-8B9F-BC761DE16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23930" y="1550505"/>
          <a:ext cx="6904383" cy="4810553"/>
        </p:xfrm>
        <a:graphic>
          <a:graphicData uri="http://schemas.openxmlformats.org/drawingml/2006/table">
            <a:tbl>
              <a:tblPr firstRow="1" firstCol="1" bandRow="1"/>
              <a:tblGrid>
                <a:gridCol w="2300969">
                  <a:extLst>
                    <a:ext uri="{9D8B030D-6E8A-4147-A177-3AD203B41FA5}">
                      <a16:colId xmlns:a16="http://schemas.microsoft.com/office/drawing/2014/main" val="3216638073"/>
                    </a:ext>
                  </a:extLst>
                </a:gridCol>
                <a:gridCol w="2301707">
                  <a:extLst>
                    <a:ext uri="{9D8B030D-6E8A-4147-A177-3AD203B41FA5}">
                      <a16:colId xmlns:a16="http://schemas.microsoft.com/office/drawing/2014/main" val="1133029614"/>
                    </a:ext>
                  </a:extLst>
                </a:gridCol>
                <a:gridCol w="2301707">
                  <a:extLst>
                    <a:ext uri="{9D8B030D-6E8A-4147-A177-3AD203B41FA5}">
                      <a16:colId xmlns:a16="http://schemas.microsoft.com/office/drawing/2014/main" val="4082720982"/>
                    </a:ext>
                  </a:extLst>
                </a:gridCol>
              </a:tblGrid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outcome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 prediction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610663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6593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31289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166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25455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89578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47754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9774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0730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081352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634727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9747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00747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06076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24411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28331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32635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32467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5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CAF-E4F0-E270-6C5A-D1454278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22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Branch Predictio</a:t>
            </a:r>
            <a:r>
              <a:rPr lang="en-US" dirty="0"/>
              <a:t>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B6D5-C195-9090-AB82-B9867599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know PC of current instruction</a:t>
            </a:r>
          </a:p>
          <a:p>
            <a:pPr lvl="1"/>
            <a:r>
              <a:rPr lang="en-US" dirty="0"/>
              <a:t>What is the value of PC for the next instruction to be fetched</a:t>
            </a:r>
          </a:p>
          <a:p>
            <a:pPr lvl="1"/>
            <a:endParaRPr lang="en-US" dirty="0"/>
          </a:p>
          <a:p>
            <a:r>
              <a:rPr lang="en-US" dirty="0"/>
              <a:t>We have to guess</a:t>
            </a:r>
          </a:p>
          <a:p>
            <a:pPr lvl="1"/>
            <a:r>
              <a:rPr lang="en-US" dirty="0"/>
              <a:t>Is this a branch instruction?</a:t>
            </a:r>
          </a:p>
          <a:p>
            <a:pPr lvl="1"/>
            <a:r>
              <a:rPr lang="en-US" dirty="0"/>
              <a:t>Is it taken?</a:t>
            </a:r>
          </a:p>
          <a:p>
            <a:pPr lvl="1"/>
            <a:r>
              <a:rPr lang="en-US" dirty="0"/>
              <a:t>If taken, what is the target PC?</a:t>
            </a:r>
          </a:p>
        </p:txBody>
      </p:sp>
    </p:spTree>
    <p:extLst>
      <p:ext uri="{BB962C8B-B14F-4D97-AF65-F5344CB8AC3E}">
        <p14:creationId xmlns:p14="http://schemas.microsoft.com/office/powerpoint/2010/main" val="1507741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1F8-2593-4344-ADBC-6E5BA68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One Bit Prediction Vs. Two Bit Prediction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653836-A99B-4800-8B9F-BC761DE16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23930" y="1550505"/>
          <a:ext cx="6904383" cy="4810553"/>
        </p:xfrm>
        <a:graphic>
          <a:graphicData uri="http://schemas.openxmlformats.org/drawingml/2006/table">
            <a:tbl>
              <a:tblPr firstRow="1" firstCol="1" bandRow="1"/>
              <a:tblGrid>
                <a:gridCol w="2300969">
                  <a:extLst>
                    <a:ext uri="{9D8B030D-6E8A-4147-A177-3AD203B41FA5}">
                      <a16:colId xmlns:a16="http://schemas.microsoft.com/office/drawing/2014/main" val="3216638073"/>
                    </a:ext>
                  </a:extLst>
                </a:gridCol>
                <a:gridCol w="2301707">
                  <a:extLst>
                    <a:ext uri="{9D8B030D-6E8A-4147-A177-3AD203B41FA5}">
                      <a16:colId xmlns:a16="http://schemas.microsoft.com/office/drawing/2014/main" val="1133029614"/>
                    </a:ext>
                  </a:extLst>
                </a:gridCol>
                <a:gridCol w="2301707">
                  <a:extLst>
                    <a:ext uri="{9D8B030D-6E8A-4147-A177-3AD203B41FA5}">
                      <a16:colId xmlns:a16="http://schemas.microsoft.com/office/drawing/2014/main" val="4082720982"/>
                    </a:ext>
                  </a:extLst>
                </a:gridCol>
              </a:tblGrid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Branch outcome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 prediction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610663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6593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431289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166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25455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89578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47754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9774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10730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081352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634727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89747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007476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060760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24411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28331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932635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32467"/>
                  </a:ext>
                </a:extLst>
              </a:tr>
              <a:tr h="2531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48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950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20C4-7733-47F8-99B1-52EFD10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7F42-B0D6-4CA5-8A12-318347842E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LetterGothic12PitchBT-Roman"/>
              </a:rPr>
              <a:t>if (aa==2)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LetterGothic12PitchBT-Roman"/>
              </a:rPr>
              <a:t>aa=0;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LetterGothic12PitchBT-Roman"/>
              </a:rPr>
              <a:t>if (bb==2)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LetterGothic12PitchBT-Roman"/>
              </a:rPr>
              <a:t>bb=0;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LetterGothic12PitchBT-Roman"/>
              </a:rPr>
              <a:t>if (aa!=bb) {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CCBD9-A6E9-4046-B68F-2622FA38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00663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LetterGothic12PitchBT-Roman"/>
              </a:rPr>
              <a:t>DADDIU R3,R1,#–2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latin typeface="LetterGothic12PitchBT-Roman"/>
              </a:rPr>
              <a:t>BNEZ R3,L1                  ;branch b1 (aa!=2)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latin typeface="LetterGothic12PitchBT-Roman"/>
              </a:rPr>
              <a:t>DADD R1,R0,R0          ;aa=0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latin typeface="LetterGothic12PitchBT-Roman"/>
              </a:rPr>
              <a:t>L1: DADDIU R3,R2,#–2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latin typeface="LetterGothic12PitchBT-Roman"/>
              </a:rPr>
              <a:t>BNEZ R3,L2                 ;branch b2 (bb!=2)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latin typeface="LetterGothic12PitchBT-Roman"/>
              </a:rPr>
              <a:t>DADD R2,R0,R0          ;bb=0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latin typeface="LetterGothic12PitchBT-Roman"/>
              </a:rPr>
              <a:t>L2: DSUBU R3,R1,R2  ;R3=aa-bb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latin typeface="LetterGothic12PitchBT-Roman"/>
              </a:rPr>
              <a:t>BEQZ R3,L3                 ;branch b3 (aa==bb)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40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6832-BA33-49AB-86DA-E49E4508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D57B-BCF9-434C-8341-611FEB50FD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if ( d==0 ) </a:t>
            </a:r>
          </a:p>
          <a:p>
            <a:pPr marL="0" indent="0">
              <a:buNone/>
            </a:pPr>
            <a:r>
              <a:rPr lang="en-US" sz="2400" dirty="0"/>
              <a:t>d = 1; </a:t>
            </a:r>
          </a:p>
          <a:p>
            <a:pPr marL="0" indent="0">
              <a:buNone/>
            </a:pPr>
            <a:r>
              <a:rPr lang="en-US" sz="2400" dirty="0"/>
              <a:t>if ( d==1 ) 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802DA-81C7-463B-9209-1918188F81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BNEZ R1, L1                  ;branch b1   (d!=0)</a:t>
            </a:r>
          </a:p>
          <a:p>
            <a:pPr marL="0" indent="0">
              <a:buNone/>
            </a:pPr>
            <a:r>
              <a:rPr lang="pt-BR" sz="2400" dirty="0"/>
              <a:t>DADDIU R1, R0, #1     ; d==0, so d==1</a:t>
            </a:r>
          </a:p>
          <a:p>
            <a:pPr marL="0" indent="0">
              <a:buNone/>
            </a:pPr>
            <a:r>
              <a:rPr lang="pt-BR" sz="2400" dirty="0"/>
              <a:t>L1: DADDIU R3, R1, #-1</a:t>
            </a:r>
          </a:p>
          <a:p>
            <a:pPr marL="0" indent="0">
              <a:buNone/>
            </a:pPr>
            <a:r>
              <a:rPr lang="pt-BR" sz="2400" dirty="0"/>
              <a:t>BNEZ R3, L2                 ;branch b2    (d!=1)</a:t>
            </a:r>
          </a:p>
          <a:p>
            <a:pPr marL="0" indent="0">
              <a:buNone/>
            </a:pPr>
            <a:r>
              <a:rPr lang="pt-BR" sz="2400" dirty="0"/>
              <a:t>…</a:t>
            </a:r>
          </a:p>
          <a:p>
            <a:pPr marL="0" indent="0">
              <a:buNone/>
            </a:pPr>
            <a:r>
              <a:rPr lang="pt-BR" sz="2400" dirty="0"/>
              <a:t>L2: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634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893-BFD6-4F2E-8640-14469E0D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60750F-F310-4407-9B9D-CBF513A4E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30240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025176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768155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593609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63628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804868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68934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Value of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d==0?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d before b2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d==1?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6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3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235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74E1-A984-49EC-90FD-283CA8D5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2E0E2-66EE-4E12-B8C6-5BE3E0CE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C0C95C3-8FE7-4307-BE5E-5073A062B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0267035"/>
              </p:ext>
            </p:extLst>
          </p:nvPr>
        </p:nvGraphicFramePr>
        <p:xfrm>
          <a:off x="838200" y="1825624"/>
          <a:ext cx="10515603" cy="2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025176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768155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593609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763628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04868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689341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16929085"/>
                    </a:ext>
                  </a:extLst>
                </a:gridCol>
              </a:tblGrid>
              <a:tr h="664229">
                <a:tc>
                  <a:txBody>
                    <a:bodyPr/>
                    <a:lstStyle/>
                    <a:p>
                      <a:r>
                        <a:rPr lang="en-US" dirty="0"/>
                        <a:t>d=?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b2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6039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975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0459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3287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70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F7D6-43AF-44D1-B394-F84891EF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4A22-E080-4E15-8CB5-5BC4B104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C5F43E-4C4C-4BF9-836F-A1366481B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72118"/>
              </p:ext>
            </p:extLst>
          </p:nvPr>
        </p:nvGraphicFramePr>
        <p:xfrm>
          <a:off x="838200" y="1825624"/>
          <a:ext cx="10515600" cy="222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025176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768155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59360901"/>
                    </a:ext>
                  </a:extLst>
                </a:gridCol>
              </a:tblGrid>
              <a:tr h="672063">
                <a:tc>
                  <a:txBody>
                    <a:bodyPr/>
                    <a:lstStyle/>
                    <a:p>
                      <a:r>
                        <a:rPr lang="en-US" dirty="0"/>
                        <a:t>Prediction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if last branch is NOT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if last branch is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60395"/>
                  </a:ext>
                </a:extLst>
              </a:tr>
              <a:tr h="389370">
                <a:tc>
                  <a:txBody>
                    <a:bodyPr/>
                    <a:lstStyle/>
                    <a:p>
                      <a:r>
                        <a:rPr lang="en-US" dirty="0"/>
                        <a:t>NT/NT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9755"/>
                  </a:ext>
                </a:extLst>
              </a:tr>
              <a:tr h="389370"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0459"/>
                  </a:ext>
                </a:extLst>
              </a:tr>
              <a:tr h="389370"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32875"/>
                  </a:ext>
                </a:extLst>
              </a:tr>
              <a:tr h="389370">
                <a:tc>
                  <a:txBody>
                    <a:bodyPr/>
                    <a:lstStyle/>
                    <a:p>
                      <a:r>
                        <a:rPr lang="en-US" dirty="0"/>
                        <a:t>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796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6A27-28E6-465F-B1C6-086B28A4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Correlating Branch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CC29-5FEB-44A9-967D-0545AA791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605AA9-7998-4D04-8446-ECFB73727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260606"/>
              </p:ext>
            </p:extLst>
          </p:nvPr>
        </p:nvGraphicFramePr>
        <p:xfrm>
          <a:off x="838200" y="1825624"/>
          <a:ext cx="10515603" cy="2203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90251762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8768155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8593609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7636287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8048688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96893412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16929085"/>
                    </a:ext>
                  </a:extLst>
                </a:gridCol>
              </a:tblGrid>
              <a:tr h="664229">
                <a:tc>
                  <a:txBody>
                    <a:bodyPr/>
                    <a:lstStyle/>
                    <a:p>
                      <a:r>
                        <a:rPr lang="en-US" dirty="0"/>
                        <a:t>d=?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b1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b2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6039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5975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30459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32875"/>
                  </a:ext>
                </a:extLst>
              </a:tr>
              <a:tr h="38483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T/NT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NT/T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7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061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F914-2FB5-49A5-9E76-9C44E521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Hardware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14845-87BF-FFE2-840A-D021E8765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4" y="1690688"/>
            <a:ext cx="9358313" cy="4486275"/>
          </a:xfr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74AEC53-7908-DEB6-F368-030AB789A2AE}"/>
              </a:ext>
            </a:extLst>
          </p:cNvPr>
          <p:cNvSpPr/>
          <p:nvPr/>
        </p:nvSpPr>
        <p:spPr>
          <a:xfrm>
            <a:off x="8515350" y="3429000"/>
            <a:ext cx="2447926" cy="1114425"/>
          </a:xfrm>
          <a:prstGeom prst="wedgeRectCallout">
            <a:avLst>
              <a:gd name="adj1" fmla="val -51183"/>
              <a:gd name="adj2" fmla="val 8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bits are in this branch predictor</a:t>
            </a:r>
          </a:p>
        </p:txBody>
      </p:sp>
    </p:spTree>
    <p:extLst>
      <p:ext uri="{BB962C8B-B14F-4D97-AF65-F5344CB8AC3E}">
        <p14:creationId xmlns:p14="http://schemas.microsoft.com/office/powerpoint/2010/main" val="953840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CAE94-FAD3-963E-48E2-4E3D40945E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Corelated Branch Predictors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FCAE94-FAD3-963E-48E2-4E3D40945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82CE-C1B2-7ED1-80A3-D387A0EF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How many bits are in the (0,2) branch predictor with 4K entries? 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Times-Roman"/>
            </a:endParaRP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000" b="1" i="1" u="none" strike="noStrike" baseline="0" dirty="0">
                <a:latin typeface="MyriadMM-It-565-600-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The predictor with 4K entries has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000" b="0" i="0" u="none" strike="noStrike" baseline="0" dirty="0">
                <a:latin typeface="Times-Roman"/>
              </a:rPr>
              <a:t>2</a:t>
            </a:r>
            <a:r>
              <a:rPr lang="en-US" sz="2000" b="0" i="0" u="none" strike="noStrike" baseline="30000" dirty="0">
                <a:latin typeface="Times-Roman"/>
              </a:rPr>
              <a:t>0</a:t>
            </a:r>
            <a:r>
              <a:rPr lang="en-US" sz="2000" b="0" i="0" u="none" strike="noStrike" baseline="0" dirty="0">
                <a:latin typeface="Times-Roman"/>
              </a:rPr>
              <a:t>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×</a:t>
            </a:r>
            <a:r>
              <a:rPr lang="en-US" sz="2000" b="0" i="0" u="none" strike="noStrike" baseline="0" dirty="0">
                <a:latin typeface="Symbol" panose="05050102010706020507" pitchFamily="18" charset="2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2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×</a:t>
            </a:r>
            <a:r>
              <a:rPr lang="en-US" sz="2000" b="0" i="0" u="none" strike="noStrike" baseline="0" dirty="0">
                <a:latin typeface="Times-Roman"/>
              </a:rPr>
              <a:t>4K = 8K bits</a:t>
            </a:r>
          </a:p>
          <a:p>
            <a:pPr lvl="1">
              <a:buFont typeface="Arial" panose="020B0604020202020204" pitchFamily="34" charset="0"/>
              <a:buChar char="−"/>
            </a:pPr>
            <a:endParaRPr lang="en-US" sz="2000" dirty="0">
              <a:latin typeface="Times-Roman"/>
            </a:endParaRPr>
          </a:p>
          <a:p>
            <a:pPr marL="457200" lvl="1" indent="0">
              <a:buNone/>
            </a:pPr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How many branch-selected entries are in a (2,2) predictor that has a total of 8K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×</a:t>
            </a:r>
            <a:r>
              <a:rPr lang="en-US" sz="2400" b="0" i="0" u="none" strike="noStrike" baseline="0" dirty="0">
                <a:latin typeface="Times-Roman"/>
              </a:rPr>
              <a:t>bits in the prediction buffer? 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Times-Roman"/>
            </a:endParaRP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000" b="0" i="0" u="none" strike="noStrike" baseline="0" dirty="0">
                <a:latin typeface="Times-Roman"/>
              </a:rPr>
              <a:t>2</a:t>
            </a:r>
            <a:r>
              <a:rPr lang="en-US" sz="2000" b="0" i="0" u="none" strike="noStrike" baseline="30000" dirty="0">
                <a:latin typeface="Times-Roman"/>
              </a:rPr>
              <a:t>2</a:t>
            </a:r>
            <a:r>
              <a:rPr lang="en-US" sz="2000" b="0" i="0" u="none" strike="noStrike" baseline="0" dirty="0">
                <a:latin typeface="Times-Roman"/>
              </a:rPr>
              <a:t>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×</a:t>
            </a:r>
            <a:r>
              <a:rPr lang="en-US" sz="2000" b="0" i="0" u="none" strike="noStrike" baseline="0" dirty="0">
                <a:latin typeface="Symbol" panose="05050102010706020507" pitchFamily="18" charset="2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2 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×</a:t>
            </a:r>
            <a:r>
              <a:rPr lang="en-US" sz="2000" b="0" i="0" u="none" strike="noStrike" baseline="0" dirty="0">
                <a:latin typeface="Times-Roman"/>
              </a:rPr>
              <a:t>Number of prediction entries selected by the branch = 8K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sz="2000" b="0" i="0" u="none" strike="noStrike" baseline="0" dirty="0">
                <a:latin typeface="Times-Roman"/>
              </a:rPr>
              <a:t>Hence, the number of prediction entries selected by the branch = 1K.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4931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89B12-A15D-19EB-7691-7928B65BA1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Corelated Branch Predictors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89B12-A15D-19EB-7691-7928B65BA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5A29C-76FE-B15E-038E-BF5947C21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2400" b="0" i="0" u="none" strike="noStrike" baseline="0" dirty="0">
                    <a:latin typeface="Times-Roman"/>
                  </a:rPr>
                  <a:t>The number of bits in an (</a:t>
                </a:r>
                <a:r>
                  <a:rPr lang="en-US" sz="2400" b="0" i="1" u="none" strike="noStrike" baseline="0" dirty="0" err="1">
                    <a:latin typeface="Times-Italic"/>
                  </a:rPr>
                  <a:t>m</a:t>
                </a:r>
                <a:r>
                  <a:rPr lang="en-US" sz="2400" b="0" i="0" u="none" strike="noStrike" baseline="0" dirty="0" err="1">
                    <a:latin typeface="Times-Roman"/>
                  </a:rPr>
                  <a:t>,</a:t>
                </a:r>
                <a:r>
                  <a:rPr lang="en-US" sz="2400" b="0" i="1" u="none" strike="noStrike" baseline="0" dirty="0" err="1">
                    <a:latin typeface="Times-Italic"/>
                  </a:rPr>
                  <a:t>n</a:t>
                </a:r>
                <a:r>
                  <a:rPr lang="en-US" sz="2400" b="0" i="0" u="none" strike="noStrike" baseline="0" dirty="0">
                    <a:latin typeface="Times-Roman"/>
                  </a:rPr>
                  <a:t>) predictor is</a:t>
                </a: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latin typeface="Times-Roman"/>
                  </a:rPr>
                  <a:t>                </a:t>
                </a:r>
              </a:p>
              <a:p>
                <a:pPr marL="0" indent="0" algn="l">
                  <a:buNone/>
                </a:pPr>
                <a:r>
                  <a:rPr lang="en-US" sz="2400" dirty="0">
                    <a:latin typeface="Times-Roma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u="none" strike="noStrike" baseline="3000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𝑝𝑟𝑒𝑑𝑖𝑐𝑡𝑖𝑜𝑛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𝑒𝑛𝑡𝑟𝑖𝑒𝑠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𝑠𝑒𝑙𝑒𝑐𝑡𝑒𝑑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𝑏𝑟𝑎𝑛𝑐h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𝑎𝑑𝑑𝑟𝑒𝑠𝑠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5A29C-76FE-B15E-038E-BF5947C21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2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0CAF-E4F0-E270-6C5A-D1454278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/>
              <a:t>Branch Predictio</a:t>
            </a:r>
            <a:r>
              <a:rPr lang="en-US" dirty="0"/>
              <a:t>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B6D5-C195-9090-AB82-B9867599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know PC of current instruction</a:t>
            </a:r>
          </a:p>
          <a:p>
            <a:pPr lvl="1"/>
            <a:r>
              <a:rPr lang="en-US" dirty="0"/>
              <a:t>What is the value of PC for the next instruction to be fetched</a:t>
            </a:r>
          </a:p>
          <a:p>
            <a:pPr lvl="1"/>
            <a:endParaRPr lang="en-US" dirty="0"/>
          </a:p>
          <a:p>
            <a:r>
              <a:rPr lang="en-US" dirty="0"/>
              <a:t>We have to guess</a:t>
            </a:r>
          </a:p>
          <a:p>
            <a:pPr lvl="1"/>
            <a:r>
              <a:rPr lang="en-US" dirty="0"/>
              <a:t>Is this a branch instruction?</a:t>
            </a:r>
          </a:p>
          <a:p>
            <a:pPr lvl="1"/>
            <a:r>
              <a:rPr lang="en-US" dirty="0"/>
              <a:t>Is it taken?</a:t>
            </a:r>
          </a:p>
          <a:p>
            <a:pPr lvl="1"/>
            <a:r>
              <a:rPr lang="en-US" dirty="0"/>
              <a:t>If taken, what is the target PC?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392100B-82F3-BD19-4A44-B3DABD06C153}"/>
              </a:ext>
            </a:extLst>
          </p:cNvPr>
          <p:cNvSpPr/>
          <p:nvPr/>
        </p:nvSpPr>
        <p:spPr>
          <a:xfrm>
            <a:off x="5172075" y="3629025"/>
            <a:ext cx="214313" cy="7286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E3A4170-1C25-E6B1-D0E6-375830D5D9C7}"/>
              </a:ext>
            </a:extLst>
          </p:cNvPr>
          <p:cNvSpPr/>
          <p:nvPr/>
        </p:nvSpPr>
        <p:spPr>
          <a:xfrm>
            <a:off x="5986462" y="2936081"/>
            <a:ext cx="3057525" cy="985838"/>
          </a:xfrm>
          <a:prstGeom prst="wedgeRectCallout">
            <a:avLst>
              <a:gd name="adj1" fmla="val -67696"/>
              <a:gd name="adj2" fmla="val 58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this a taken branch</a:t>
            </a:r>
          </a:p>
          <a:p>
            <a:pPr algn="ctr"/>
            <a:r>
              <a:rPr lang="en-US" dirty="0"/>
              <a:t>Actually Boils down to a single decision</a:t>
            </a:r>
          </a:p>
        </p:txBody>
      </p:sp>
    </p:spTree>
    <p:extLst>
      <p:ext uri="{BB962C8B-B14F-4D97-AF65-F5344CB8AC3E}">
        <p14:creationId xmlns:p14="http://schemas.microsoft.com/office/powerpoint/2010/main" val="3547508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79F6-4B93-A3D5-DF96-65A59936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of Corelating Branch Predictor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F663D-BD0F-F4E8-CB21-3293142F3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825624"/>
            <a:ext cx="10410825" cy="4818063"/>
          </a:xfrm>
        </p:spPr>
      </p:pic>
    </p:spTree>
    <p:extLst>
      <p:ext uri="{BB962C8B-B14F-4D97-AF65-F5344CB8AC3E}">
        <p14:creationId xmlns:p14="http://schemas.microsoft.com/office/powerpoint/2010/main" val="2690822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8D2F-E59D-4006-B499-18959C10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Tournament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90EDA-A13D-4DCE-9E55-4F98B633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71CCC-CE90-32D0-BF79-1EB6BB2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971675"/>
            <a:ext cx="7958138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06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257B-EF1D-802A-B3C7-3B22C612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Intel Core i7 Branch Predictor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657B-1A92-7C06-C2F3-272B9825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013"/>
            <a:ext cx="10515600" cy="52498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Intel has released only limited amounts of information about the Core i7’s branch predictor, which is based on earlier predictors used in the Core Duo chip. The i7 uses a two-level predictor that has a smaller first-level predictor, designed to meet the cycle constraints of predicting a branch every clock cycle, and a larger second-level predictor as a backup. Each predictor combines three different predictors: (1) the simple two-bit predictor, which was introduced in Appendix C (and used in the tournament predictor discussed above); (2) a global history predictor, like those we just saw; and (3) a loop exit predictor. The loop exit predictor uses a counter to predict the exact number of taken branches (which is the number of loop iterations) for a branch that is detected as a loop branch. For each branch, the best prediction is chosen from among the three predictors by tracking the accuracy of each prediction, like a tournament predictor. In addition to this multilevel main predictor, a separate unit predicts target addresses for indirect branches, and a stack to predict return addresses is also used.</a:t>
            </a:r>
          </a:p>
        </p:txBody>
      </p:sp>
    </p:spTree>
    <p:extLst>
      <p:ext uri="{BB962C8B-B14F-4D97-AF65-F5344CB8AC3E}">
        <p14:creationId xmlns:p14="http://schemas.microsoft.com/office/powerpoint/2010/main" val="419770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5993-297F-4C9B-A505-CD3997C6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Prediction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5D07-F37C-484A-8FA5-521F3929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CPI=1+ Misprediction/Instructions × Penalty/Misprediction</a:t>
            </a:r>
          </a:p>
          <a:p>
            <a:r>
              <a:rPr lang="en-US" dirty="0"/>
              <a:t>Generally, 20% of all Instructions are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2C46EB-96D6-462A-8B64-560AE33B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13280"/>
              </p:ext>
            </p:extLst>
          </p:nvPr>
        </p:nvGraphicFramePr>
        <p:xfrm>
          <a:off x="1859722" y="2923540"/>
          <a:ext cx="81279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622935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09498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9531621"/>
                    </a:ext>
                  </a:extLst>
                </a:gridCol>
              </a:tblGrid>
              <a:tr h="578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RESOVED IN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RESOVED IN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27557"/>
                  </a:ext>
                </a:extLst>
              </a:tr>
              <a:tr h="1074025">
                <a:tc>
                  <a:txBody>
                    <a:bodyPr/>
                    <a:lstStyle/>
                    <a:p>
                      <a:r>
                        <a:rPr lang="en-US" dirty="0"/>
                        <a:t>50% for branch instructions</a:t>
                      </a:r>
                    </a:p>
                    <a:p>
                      <a:r>
                        <a:rPr lang="en-US" dirty="0"/>
                        <a:t>100% for all other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81389"/>
                  </a:ext>
                </a:extLst>
              </a:tr>
              <a:tr h="1074025">
                <a:tc>
                  <a:txBody>
                    <a:bodyPr/>
                    <a:lstStyle/>
                    <a:p>
                      <a:r>
                        <a:rPr lang="en-US" dirty="0"/>
                        <a:t>90% for branch instructions</a:t>
                      </a:r>
                    </a:p>
                    <a:p>
                      <a:r>
                        <a:rPr lang="en-US" dirty="0"/>
                        <a:t>100% for all other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2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0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5993-297F-4C9B-A505-CD3997C6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Branch Prediction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5D07-F37C-484A-8FA5-521F39298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CPI=1+ Misprediction/Instructions × Penalty/Misprediction</a:t>
            </a:r>
          </a:p>
          <a:p>
            <a:r>
              <a:rPr lang="en-US" dirty="0"/>
              <a:t>Generally, 20% of all Instructions are branches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2C46EB-96D6-462A-8B64-560AE33B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98200"/>
              </p:ext>
            </p:extLst>
          </p:nvPr>
        </p:nvGraphicFramePr>
        <p:xfrm>
          <a:off x="1859722" y="2923540"/>
          <a:ext cx="81279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622935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609498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9531621"/>
                    </a:ext>
                  </a:extLst>
                </a:gridCol>
              </a:tblGrid>
              <a:tr h="578321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RESOVED IN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RESOVED IN 10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27557"/>
                  </a:ext>
                </a:extLst>
              </a:tr>
              <a:tr h="1074025">
                <a:tc>
                  <a:txBody>
                    <a:bodyPr/>
                    <a:lstStyle/>
                    <a:p>
                      <a:r>
                        <a:rPr lang="en-US" dirty="0"/>
                        <a:t>50% for branch instructions</a:t>
                      </a:r>
                    </a:p>
                    <a:p>
                      <a:r>
                        <a:rPr lang="en-US" dirty="0"/>
                        <a:t>100% for all other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1+0.5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×0.2×2=1.2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1+0.5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×0.2×9=1.9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81389"/>
                  </a:ext>
                </a:extLst>
              </a:tr>
              <a:tr h="1074025">
                <a:tc>
                  <a:txBody>
                    <a:bodyPr/>
                    <a:lstStyle/>
                    <a:p>
                      <a:r>
                        <a:rPr lang="en-US" dirty="0"/>
                        <a:t>90% for branch instructions</a:t>
                      </a:r>
                    </a:p>
                    <a:p>
                      <a:r>
                        <a:rPr lang="en-US" dirty="0"/>
                        <a:t>100% for all other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1+0.1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×0.2×2=1.2=1.04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1+0.1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×0.2×9=1.18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2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7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5B8C-8FE3-4E90-9EE9-4669CF7F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Advantages of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E068-44B9-438F-B0F6-562C50E4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LOOP: 	ADD F1, F1, -1</a:t>
            </a:r>
          </a:p>
          <a:p>
            <a:pPr marL="0" indent="0">
              <a:buNone/>
            </a:pPr>
            <a:r>
              <a:rPr lang="en-US" dirty="0"/>
              <a:t>		ADD F2, F2, F2</a:t>
            </a:r>
          </a:p>
          <a:p>
            <a:pPr marL="0" indent="0">
              <a:buNone/>
            </a:pPr>
            <a:r>
              <a:rPr lang="en-US" dirty="0"/>
              <a:t>		BNEZ F1, Loop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predictions ?</a:t>
            </a:r>
          </a:p>
          <a:p>
            <a:pPr marL="0" indent="0">
              <a:buNone/>
            </a:pPr>
            <a:r>
              <a:rPr lang="en-US" dirty="0"/>
              <a:t>With predictions ?</a:t>
            </a:r>
          </a:p>
        </p:txBody>
      </p:sp>
    </p:spTree>
    <p:extLst>
      <p:ext uri="{BB962C8B-B14F-4D97-AF65-F5344CB8AC3E}">
        <p14:creationId xmlns:p14="http://schemas.microsoft.com/office/powerpoint/2010/main" val="214963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5B8C-8FE3-4E90-9EE9-4669CF7F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Advantages of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E068-44B9-438F-B0F6-562C50E4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LOOP: 	ADD F1, F1, -1	2	1</a:t>
            </a:r>
          </a:p>
          <a:p>
            <a:pPr marL="0" indent="0">
              <a:buNone/>
            </a:pPr>
            <a:r>
              <a:rPr lang="en-US" dirty="0"/>
              <a:t>		ADD F2, F2, F2	2	1</a:t>
            </a:r>
          </a:p>
          <a:p>
            <a:pPr marL="0" indent="0">
              <a:buNone/>
            </a:pPr>
            <a:r>
              <a:rPr lang="en-US" dirty="0"/>
              <a:t>		BNEZ F1, Loop	3	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predictions ? 7</a:t>
            </a:r>
          </a:p>
          <a:p>
            <a:pPr marL="0" indent="0">
              <a:buNone/>
            </a:pPr>
            <a:r>
              <a:rPr lang="en-US" dirty="0"/>
              <a:t>With predictions ?	     3</a:t>
            </a:r>
          </a:p>
        </p:txBody>
      </p:sp>
    </p:spTree>
    <p:extLst>
      <p:ext uri="{BB962C8B-B14F-4D97-AF65-F5344CB8AC3E}">
        <p14:creationId xmlns:p14="http://schemas.microsoft.com/office/powerpoint/2010/main" val="350470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56F3-2840-4841-80F6-9C08EBF8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Prediction: Branches Always not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2715-09E4-4DBE-95DE-8A6D6E89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prediction at all</a:t>
            </a:r>
          </a:p>
          <a:p>
            <a:pPr lvl="1"/>
            <a:r>
              <a:rPr lang="en-US" dirty="0"/>
              <a:t>Branch would take 3 cycles or 2 cycles</a:t>
            </a:r>
          </a:p>
          <a:p>
            <a:pPr lvl="1"/>
            <a:r>
              <a:rPr lang="en-US" dirty="0"/>
              <a:t>Non branch would take 2 cycles</a:t>
            </a:r>
          </a:p>
          <a:p>
            <a:endParaRPr lang="en-US" dirty="0"/>
          </a:p>
          <a:p>
            <a:r>
              <a:rPr lang="en-US" dirty="0"/>
              <a:t>Always using not taken prediction</a:t>
            </a:r>
          </a:p>
          <a:p>
            <a:pPr lvl="1"/>
            <a:r>
              <a:rPr lang="en-US" dirty="0"/>
              <a:t>Branch would take 1 or 3 cycle</a:t>
            </a:r>
          </a:p>
          <a:p>
            <a:pPr lvl="1"/>
            <a:r>
              <a:rPr lang="en-US" dirty="0"/>
              <a:t>Non branch would always take one cycle</a:t>
            </a:r>
          </a:p>
        </p:txBody>
      </p:sp>
    </p:spTree>
    <p:extLst>
      <p:ext uri="{BB962C8B-B14F-4D97-AF65-F5344CB8AC3E}">
        <p14:creationId xmlns:p14="http://schemas.microsoft.com/office/powerpoint/2010/main" val="387051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22072</TotalTime>
  <Words>2110</Words>
  <Application>Microsoft Office PowerPoint</Application>
  <PresentationFormat>Widescreen</PresentationFormat>
  <Paragraphs>581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LetterGothic12PitchBT-Roman</vt:lpstr>
      <vt:lpstr>MyriadMM-It-565-600-</vt:lpstr>
      <vt:lpstr>Symbol</vt:lpstr>
      <vt:lpstr>Times-Italic</vt:lpstr>
      <vt:lpstr>Times-Roman</vt:lpstr>
      <vt:lpstr>Wingdings</vt:lpstr>
      <vt:lpstr>Office Theme</vt:lpstr>
      <vt:lpstr>Predictions</vt:lpstr>
      <vt:lpstr>Pipeline and Branches</vt:lpstr>
      <vt:lpstr>Branch Prediction </vt:lpstr>
      <vt:lpstr>  Branch Prediction  </vt:lpstr>
      <vt:lpstr>Branch Prediction Accuracy</vt:lpstr>
      <vt:lpstr>Branch Prediction Accuracy</vt:lpstr>
      <vt:lpstr>Advantages of Branch Prediction</vt:lpstr>
      <vt:lpstr>Advantages of Branch Prediction</vt:lpstr>
      <vt:lpstr>Prediction: Branches Always not Taken</vt:lpstr>
      <vt:lpstr>Not Taken Prediction</vt:lpstr>
      <vt:lpstr>Multiple Predictions</vt:lpstr>
      <vt:lpstr>Analysis of Branch Prediction</vt:lpstr>
      <vt:lpstr>Analysis of Branch Prediction</vt:lpstr>
      <vt:lpstr>Cost of Misprediction in terms of Instruction wasted</vt:lpstr>
      <vt:lpstr>Some Pentium 4 Processor</vt:lpstr>
      <vt:lpstr>Branch Target Buffers</vt:lpstr>
      <vt:lpstr>Branch History Tables</vt:lpstr>
      <vt:lpstr>Branch Target Buffers</vt:lpstr>
      <vt:lpstr>Branch Target Buffer &amp; Branch History Table</vt:lpstr>
      <vt:lpstr>Branch Target Buffer &amp; Branch History Table</vt:lpstr>
      <vt:lpstr>Branch Target Buffer &amp; Branch History Table</vt:lpstr>
      <vt:lpstr>Branch Target Buffer &amp; Branch History Table</vt:lpstr>
      <vt:lpstr>Branch Target Buffer &amp; Branch History Table</vt:lpstr>
      <vt:lpstr>Branch Target Buffer &amp; Branch History Table</vt:lpstr>
      <vt:lpstr>Branch Prediction</vt:lpstr>
      <vt:lpstr>Static Branch Prediction</vt:lpstr>
      <vt:lpstr>One Bit Prediction</vt:lpstr>
      <vt:lpstr>Two Bit Prediction</vt:lpstr>
      <vt:lpstr>One Bit Prediction Vs. Two Bit Prediction </vt:lpstr>
      <vt:lpstr>One Bit Prediction Vs. Two Bit Prediction </vt:lpstr>
      <vt:lpstr>Correlating Branch Predictors</vt:lpstr>
      <vt:lpstr>Correlating Branch Predictors</vt:lpstr>
      <vt:lpstr>Correlating Branch Predictors</vt:lpstr>
      <vt:lpstr>Correlating Branch Predictors</vt:lpstr>
      <vt:lpstr>Correlating Branch Predictors</vt:lpstr>
      <vt:lpstr>Correlating Branch Predictors</vt:lpstr>
      <vt:lpstr>Hardware</vt:lpstr>
      <vt:lpstr>(m,n) Corelated Branch Predictors</vt:lpstr>
      <vt:lpstr>(m,n) Corelated Branch Predictors</vt:lpstr>
      <vt:lpstr>Performance of Corelating Branch Predictor</vt:lpstr>
      <vt:lpstr>Tournament Predictors</vt:lpstr>
      <vt:lpstr>The Intel Core i7 Branch Predictor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Farhan</dc:creator>
  <cp:lastModifiedBy>Farhan Hussain</cp:lastModifiedBy>
  <cp:revision>24</cp:revision>
  <dcterms:created xsi:type="dcterms:W3CDTF">2020-12-08T06:16:17Z</dcterms:created>
  <dcterms:modified xsi:type="dcterms:W3CDTF">2022-11-05T16:47:06Z</dcterms:modified>
</cp:coreProperties>
</file>