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70" r:id="rId7"/>
    <p:sldId id="262" r:id="rId8"/>
    <p:sldId id="263" r:id="rId9"/>
    <p:sldId id="264" r:id="rId10"/>
    <p:sldId id="265" r:id="rId11"/>
    <p:sldId id="266" r:id="rId12"/>
    <p:sldId id="267" r:id="rId13"/>
    <p:sldId id="268" r:id="rId14"/>
    <p:sldId id="277" r:id="rId15"/>
    <p:sldId id="269" r:id="rId16"/>
    <p:sldId id="278" r:id="rId17"/>
    <p:sldId id="271" r:id="rId18"/>
    <p:sldId id="272" r:id="rId19"/>
    <p:sldId id="273" r:id="rId20"/>
    <p:sldId id="274" r:id="rId21"/>
    <p:sldId id="275" r:id="rId22"/>
    <p:sldId id="276" r:id="rId23"/>
    <p:sldId id="279" r:id="rId24"/>
    <p:sldId id="280" r:id="rId25"/>
    <p:sldId id="281" r:id="rId26"/>
    <p:sldId id="282" r:id="rId27"/>
    <p:sldId id="283" r:id="rId28"/>
    <p:sldId id="284" r:id="rId29"/>
    <p:sldId id="285"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7" d="100"/>
          <a:sy n="67" d="100"/>
        </p:scale>
        <p:origin x="85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071B9-BB8E-4B31-AD8A-F968E31C1B0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54A25A9-06FE-4098-9793-0EB5A317749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5AD89EB-E71C-4767-ACD0-14080B2B2F93}"/>
              </a:ext>
            </a:extLst>
          </p:cNvPr>
          <p:cNvSpPr>
            <a:spLocks noGrp="1"/>
          </p:cNvSpPr>
          <p:nvPr>
            <p:ph type="dt" sz="half" idx="10"/>
          </p:nvPr>
        </p:nvSpPr>
        <p:spPr/>
        <p:txBody>
          <a:bodyPr/>
          <a:lstStyle/>
          <a:p>
            <a:fld id="{8B3360EB-E4C5-4548-85D8-DE6493559A41}" type="datetimeFigureOut">
              <a:rPr lang="en-US" smtClean="0"/>
              <a:t>1/18/2022</a:t>
            </a:fld>
            <a:endParaRPr lang="en-US"/>
          </a:p>
        </p:txBody>
      </p:sp>
      <p:sp>
        <p:nvSpPr>
          <p:cNvPr id="5" name="Footer Placeholder 4">
            <a:extLst>
              <a:ext uri="{FF2B5EF4-FFF2-40B4-BE49-F238E27FC236}">
                <a16:creationId xmlns:a16="http://schemas.microsoft.com/office/drawing/2014/main" id="{916E1DC8-6ADA-4DBF-8EDF-F1AA0E3D95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197F72-CC60-4DB4-9706-925B07083FA2}"/>
              </a:ext>
            </a:extLst>
          </p:cNvPr>
          <p:cNvSpPr>
            <a:spLocks noGrp="1"/>
          </p:cNvSpPr>
          <p:nvPr>
            <p:ph type="sldNum" sz="quarter" idx="12"/>
          </p:nvPr>
        </p:nvSpPr>
        <p:spPr/>
        <p:txBody>
          <a:bodyPr/>
          <a:lstStyle/>
          <a:p>
            <a:fld id="{35E2EAAD-C6F7-409C-9181-06C1D13E84CB}" type="slidenum">
              <a:rPr lang="en-US" smtClean="0"/>
              <a:t>‹#›</a:t>
            </a:fld>
            <a:endParaRPr lang="en-US"/>
          </a:p>
        </p:txBody>
      </p:sp>
    </p:spTree>
    <p:extLst>
      <p:ext uri="{BB962C8B-B14F-4D97-AF65-F5344CB8AC3E}">
        <p14:creationId xmlns:p14="http://schemas.microsoft.com/office/powerpoint/2010/main" val="36390763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3DCB3B-0BF0-4FAA-964D-E3BD3ADFDBA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F780996-9011-42B9-8707-B9027B667F8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01D7AB1-66BC-4359-BA8F-28C113AA8DC4}"/>
              </a:ext>
            </a:extLst>
          </p:cNvPr>
          <p:cNvSpPr>
            <a:spLocks noGrp="1"/>
          </p:cNvSpPr>
          <p:nvPr>
            <p:ph type="dt" sz="half" idx="10"/>
          </p:nvPr>
        </p:nvSpPr>
        <p:spPr/>
        <p:txBody>
          <a:bodyPr/>
          <a:lstStyle/>
          <a:p>
            <a:fld id="{8B3360EB-E4C5-4548-85D8-DE6493559A41}" type="datetimeFigureOut">
              <a:rPr lang="en-US" smtClean="0"/>
              <a:t>1/18/2022</a:t>
            </a:fld>
            <a:endParaRPr lang="en-US"/>
          </a:p>
        </p:txBody>
      </p:sp>
      <p:sp>
        <p:nvSpPr>
          <p:cNvPr id="5" name="Footer Placeholder 4">
            <a:extLst>
              <a:ext uri="{FF2B5EF4-FFF2-40B4-BE49-F238E27FC236}">
                <a16:creationId xmlns:a16="http://schemas.microsoft.com/office/drawing/2014/main" id="{0A2C1C89-E8CB-44DA-8769-ED5F14743B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B851D7-4DFC-4479-92F1-6D19DB1DE4AC}"/>
              </a:ext>
            </a:extLst>
          </p:cNvPr>
          <p:cNvSpPr>
            <a:spLocks noGrp="1"/>
          </p:cNvSpPr>
          <p:nvPr>
            <p:ph type="sldNum" sz="quarter" idx="12"/>
          </p:nvPr>
        </p:nvSpPr>
        <p:spPr/>
        <p:txBody>
          <a:bodyPr/>
          <a:lstStyle/>
          <a:p>
            <a:fld id="{35E2EAAD-C6F7-409C-9181-06C1D13E84CB}" type="slidenum">
              <a:rPr lang="en-US" smtClean="0"/>
              <a:t>‹#›</a:t>
            </a:fld>
            <a:endParaRPr lang="en-US"/>
          </a:p>
        </p:txBody>
      </p:sp>
    </p:spTree>
    <p:extLst>
      <p:ext uri="{BB962C8B-B14F-4D97-AF65-F5344CB8AC3E}">
        <p14:creationId xmlns:p14="http://schemas.microsoft.com/office/powerpoint/2010/main" val="37799145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A2373CA-3C36-4992-BC52-F72E19EF1E8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86C71B7-A03A-4D40-9017-75F992B2F69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84945F-3191-4F8E-9EEB-3BC9052C2896}"/>
              </a:ext>
            </a:extLst>
          </p:cNvPr>
          <p:cNvSpPr>
            <a:spLocks noGrp="1"/>
          </p:cNvSpPr>
          <p:nvPr>
            <p:ph type="dt" sz="half" idx="10"/>
          </p:nvPr>
        </p:nvSpPr>
        <p:spPr/>
        <p:txBody>
          <a:bodyPr/>
          <a:lstStyle/>
          <a:p>
            <a:fld id="{8B3360EB-E4C5-4548-85D8-DE6493559A41}" type="datetimeFigureOut">
              <a:rPr lang="en-US" smtClean="0"/>
              <a:t>1/18/2022</a:t>
            </a:fld>
            <a:endParaRPr lang="en-US"/>
          </a:p>
        </p:txBody>
      </p:sp>
      <p:sp>
        <p:nvSpPr>
          <p:cNvPr id="5" name="Footer Placeholder 4">
            <a:extLst>
              <a:ext uri="{FF2B5EF4-FFF2-40B4-BE49-F238E27FC236}">
                <a16:creationId xmlns:a16="http://schemas.microsoft.com/office/drawing/2014/main" id="{AF75EB25-2B36-4E4E-B1C8-A9F4FDEA08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C8E5251-C072-4C21-8DC1-7CB2D2547DF9}"/>
              </a:ext>
            </a:extLst>
          </p:cNvPr>
          <p:cNvSpPr>
            <a:spLocks noGrp="1"/>
          </p:cNvSpPr>
          <p:nvPr>
            <p:ph type="sldNum" sz="quarter" idx="12"/>
          </p:nvPr>
        </p:nvSpPr>
        <p:spPr/>
        <p:txBody>
          <a:bodyPr/>
          <a:lstStyle/>
          <a:p>
            <a:fld id="{35E2EAAD-C6F7-409C-9181-06C1D13E84CB}" type="slidenum">
              <a:rPr lang="en-US" smtClean="0"/>
              <a:t>‹#›</a:t>
            </a:fld>
            <a:endParaRPr lang="en-US"/>
          </a:p>
        </p:txBody>
      </p:sp>
    </p:spTree>
    <p:extLst>
      <p:ext uri="{BB962C8B-B14F-4D97-AF65-F5344CB8AC3E}">
        <p14:creationId xmlns:p14="http://schemas.microsoft.com/office/powerpoint/2010/main" val="3805310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4BDE64-5C0F-447B-A5E5-FDD47082996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7335CCB-0470-46E5-8F0D-DD7BD3AA8B1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028B66-B6A4-4DDE-B868-20D3E482A7D3}"/>
              </a:ext>
            </a:extLst>
          </p:cNvPr>
          <p:cNvSpPr>
            <a:spLocks noGrp="1"/>
          </p:cNvSpPr>
          <p:nvPr>
            <p:ph type="dt" sz="half" idx="10"/>
          </p:nvPr>
        </p:nvSpPr>
        <p:spPr/>
        <p:txBody>
          <a:bodyPr/>
          <a:lstStyle/>
          <a:p>
            <a:fld id="{8B3360EB-E4C5-4548-85D8-DE6493559A41}" type="datetimeFigureOut">
              <a:rPr lang="en-US" smtClean="0"/>
              <a:t>1/18/2022</a:t>
            </a:fld>
            <a:endParaRPr lang="en-US"/>
          </a:p>
        </p:txBody>
      </p:sp>
      <p:sp>
        <p:nvSpPr>
          <p:cNvPr id="5" name="Footer Placeholder 4">
            <a:extLst>
              <a:ext uri="{FF2B5EF4-FFF2-40B4-BE49-F238E27FC236}">
                <a16:creationId xmlns:a16="http://schemas.microsoft.com/office/drawing/2014/main" id="{4FD5F145-E145-4827-A012-0F68FC27B3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B0CB76-A9AD-4978-A897-863596B4ECDE}"/>
              </a:ext>
            </a:extLst>
          </p:cNvPr>
          <p:cNvSpPr>
            <a:spLocks noGrp="1"/>
          </p:cNvSpPr>
          <p:nvPr>
            <p:ph type="sldNum" sz="quarter" idx="12"/>
          </p:nvPr>
        </p:nvSpPr>
        <p:spPr/>
        <p:txBody>
          <a:bodyPr/>
          <a:lstStyle/>
          <a:p>
            <a:fld id="{35E2EAAD-C6F7-409C-9181-06C1D13E84CB}" type="slidenum">
              <a:rPr lang="en-US" smtClean="0"/>
              <a:t>‹#›</a:t>
            </a:fld>
            <a:endParaRPr lang="en-US"/>
          </a:p>
        </p:txBody>
      </p:sp>
    </p:spTree>
    <p:extLst>
      <p:ext uri="{BB962C8B-B14F-4D97-AF65-F5344CB8AC3E}">
        <p14:creationId xmlns:p14="http://schemas.microsoft.com/office/powerpoint/2010/main" val="5490918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4E910-922C-4998-9CFA-09FEC0036AD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3F917CD-9E3C-4136-9C0D-93A9A5BF62E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8C9E5B8-E2C9-46F6-BFF9-348FCA196CDA}"/>
              </a:ext>
            </a:extLst>
          </p:cNvPr>
          <p:cNvSpPr>
            <a:spLocks noGrp="1"/>
          </p:cNvSpPr>
          <p:nvPr>
            <p:ph type="dt" sz="half" idx="10"/>
          </p:nvPr>
        </p:nvSpPr>
        <p:spPr/>
        <p:txBody>
          <a:bodyPr/>
          <a:lstStyle/>
          <a:p>
            <a:fld id="{8B3360EB-E4C5-4548-85D8-DE6493559A41}" type="datetimeFigureOut">
              <a:rPr lang="en-US" smtClean="0"/>
              <a:t>1/18/2022</a:t>
            </a:fld>
            <a:endParaRPr lang="en-US"/>
          </a:p>
        </p:txBody>
      </p:sp>
      <p:sp>
        <p:nvSpPr>
          <p:cNvPr id="5" name="Footer Placeholder 4">
            <a:extLst>
              <a:ext uri="{FF2B5EF4-FFF2-40B4-BE49-F238E27FC236}">
                <a16:creationId xmlns:a16="http://schemas.microsoft.com/office/drawing/2014/main" id="{D0F0B945-7290-43D3-B387-65EB805438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4837AE-812C-4AC6-B81E-50C8738C1D30}"/>
              </a:ext>
            </a:extLst>
          </p:cNvPr>
          <p:cNvSpPr>
            <a:spLocks noGrp="1"/>
          </p:cNvSpPr>
          <p:nvPr>
            <p:ph type="sldNum" sz="quarter" idx="12"/>
          </p:nvPr>
        </p:nvSpPr>
        <p:spPr/>
        <p:txBody>
          <a:bodyPr/>
          <a:lstStyle/>
          <a:p>
            <a:fld id="{35E2EAAD-C6F7-409C-9181-06C1D13E84CB}" type="slidenum">
              <a:rPr lang="en-US" smtClean="0"/>
              <a:t>‹#›</a:t>
            </a:fld>
            <a:endParaRPr lang="en-US"/>
          </a:p>
        </p:txBody>
      </p:sp>
    </p:spTree>
    <p:extLst>
      <p:ext uri="{BB962C8B-B14F-4D97-AF65-F5344CB8AC3E}">
        <p14:creationId xmlns:p14="http://schemas.microsoft.com/office/powerpoint/2010/main" val="40619785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D0E40-8EC9-494C-B319-0B2CF962E65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8D7C51B-3FC0-4048-93DB-4195E97FD38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2A903DB-D6D6-4F0C-9025-D57DE043341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F15503D-F652-47FC-9A56-EFA4D9D47E1D}"/>
              </a:ext>
            </a:extLst>
          </p:cNvPr>
          <p:cNvSpPr>
            <a:spLocks noGrp="1"/>
          </p:cNvSpPr>
          <p:nvPr>
            <p:ph type="dt" sz="half" idx="10"/>
          </p:nvPr>
        </p:nvSpPr>
        <p:spPr/>
        <p:txBody>
          <a:bodyPr/>
          <a:lstStyle/>
          <a:p>
            <a:fld id="{8B3360EB-E4C5-4548-85D8-DE6493559A41}" type="datetimeFigureOut">
              <a:rPr lang="en-US" smtClean="0"/>
              <a:t>1/18/2022</a:t>
            </a:fld>
            <a:endParaRPr lang="en-US"/>
          </a:p>
        </p:txBody>
      </p:sp>
      <p:sp>
        <p:nvSpPr>
          <p:cNvPr id="6" name="Footer Placeholder 5">
            <a:extLst>
              <a:ext uri="{FF2B5EF4-FFF2-40B4-BE49-F238E27FC236}">
                <a16:creationId xmlns:a16="http://schemas.microsoft.com/office/drawing/2014/main" id="{DC2E7F94-1AF2-4D4D-83A3-816EF79F26B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C7434D-D3D5-45C3-B12C-1D24E4D2C3B4}"/>
              </a:ext>
            </a:extLst>
          </p:cNvPr>
          <p:cNvSpPr>
            <a:spLocks noGrp="1"/>
          </p:cNvSpPr>
          <p:nvPr>
            <p:ph type="sldNum" sz="quarter" idx="12"/>
          </p:nvPr>
        </p:nvSpPr>
        <p:spPr/>
        <p:txBody>
          <a:bodyPr/>
          <a:lstStyle/>
          <a:p>
            <a:fld id="{35E2EAAD-C6F7-409C-9181-06C1D13E84CB}" type="slidenum">
              <a:rPr lang="en-US" smtClean="0"/>
              <a:t>‹#›</a:t>
            </a:fld>
            <a:endParaRPr lang="en-US"/>
          </a:p>
        </p:txBody>
      </p:sp>
    </p:spTree>
    <p:extLst>
      <p:ext uri="{BB962C8B-B14F-4D97-AF65-F5344CB8AC3E}">
        <p14:creationId xmlns:p14="http://schemas.microsoft.com/office/powerpoint/2010/main" val="37729270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E7B22-9BB5-4362-B9B4-8989A577011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A93A835-6312-45AE-8917-45D416B002B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C1723AF-EC28-422C-9196-AAB74B34C97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E23857A-12FB-47BD-A62B-BF544C2D7F7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0879601-B79E-431D-8C90-66E4DB7A424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F23693E-DA25-4E81-9C63-10F9E678CB77}"/>
              </a:ext>
            </a:extLst>
          </p:cNvPr>
          <p:cNvSpPr>
            <a:spLocks noGrp="1"/>
          </p:cNvSpPr>
          <p:nvPr>
            <p:ph type="dt" sz="half" idx="10"/>
          </p:nvPr>
        </p:nvSpPr>
        <p:spPr/>
        <p:txBody>
          <a:bodyPr/>
          <a:lstStyle/>
          <a:p>
            <a:fld id="{8B3360EB-E4C5-4548-85D8-DE6493559A41}" type="datetimeFigureOut">
              <a:rPr lang="en-US" smtClean="0"/>
              <a:t>1/18/2022</a:t>
            </a:fld>
            <a:endParaRPr lang="en-US"/>
          </a:p>
        </p:txBody>
      </p:sp>
      <p:sp>
        <p:nvSpPr>
          <p:cNvPr id="8" name="Footer Placeholder 7">
            <a:extLst>
              <a:ext uri="{FF2B5EF4-FFF2-40B4-BE49-F238E27FC236}">
                <a16:creationId xmlns:a16="http://schemas.microsoft.com/office/drawing/2014/main" id="{2D902C59-7D2E-4BD9-ABCC-81548C64744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83B345A-1AC8-4B77-9B52-F1F28A077DCA}"/>
              </a:ext>
            </a:extLst>
          </p:cNvPr>
          <p:cNvSpPr>
            <a:spLocks noGrp="1"/>
          </p:cNvSpPr>
          <p:nvPr>
            <p:ph type="sldNum" sz="quarter" idx="12"/>
          </p:nvPr>
        </p:nvSpPr>
        <p:spPr/>
        <p:txBody>
          <a:bodyPr/>
          <a:lstStyle/>
          <a:p>
            <a:fld id="{35E2EAAD-C6F7-409C-9181-06C1D13E84CB}" type="slidenum">
              <a:rPr lang="en-US" smtClean="0"/>
              <a:t>‹#›</a:t>
            </a:fld>
            <a:endParaRPr lang="en-US"/>
          </a:p>
        </p:txBody>
      </p:sp>
    </p:spTree>
    <p:extLst>
      <p:ext uri="{BB962C8B-B14F-4D97-AF65-F5344CB8AC3E}">
        <p14:creationId xmlns:p14="http://schemas.microsoft.com/office/powerpoint/2010/main" val="5341967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D8AF5-F220-4917-9833-BF9C1191AEC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264BDF6-ADF0-47CD-85FA-57902CE3D1D1}"/>
              </a:ext>
            </a:extLst>
          </p:cNvPr>
          <p:cNvSpPr>
            <a:spLocks noGrp="1"/>
          </p:cNvSpPr>
          <p:nvPr>
            <p:ph type="dt" sz="half" idx="10"/>
          </p:nvPr>
        </p:nvSpPr>
        <p:spPr/>
        <p:txBody>
          <a:bodyPr/>
          <a:lstStyle/>
          <a:p>
            <a:fld id="{8B3360EB-E4C5-4548-85D8-DE6493559A41}" type="datetimeFigureOut">
              <a:rPr lang="en-US" smtClean="0"/>
              <a:t>1/18/2022</a:t>
            </a:fld>
            <a:endParaRPr lang="en-US"/>
          </a:p>
        </p:txBody>
      </p:sp>
      <p:sp>
        <p:nvSpPr>
          <p:cNvPr id="4" name="Footer Placeholder 3">
            <a:extLst>
              <a:ext uri="{FF2B5EF4-FFF2-40B4-BE49-F238E27FC236}">
                <a16:creationId xmlns:a16="http://schemas.microsoft.com/office/drawing/2014/main" id="{2DCDFBE5-6CB0-4AD8-A1B8-F608D088FAF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4B3F1EC-B64C-4696-95CD-67D6D79A7649}"/>
              </a:ext>
            </a:extLst>
          </p:cNvPr>
          <p:cNvSpPr>
            <a:spLocks noGrp="1"/>
          </p:cNvSpPr>
          <p:nvPr>
            <p:ph type="sldNum" sz="quarter" idx="12"/>
          </p:nvPr>
        </p:nvSpPr>
        <p:spPr/>
        <p:txBody>
          <a:bodyPr/>
          <a:lstStyle/>
          <a:p>
            <a:fld id="{35E2EAAD-C6F7-409C-9181-06C1D13E84CB}" type="slidenum">
              <a:rPr lang="en-US" smtClean="0"/>
              <a:t>‹#›</a:t>
            </a:fld>
            <a:endParaRPr lang="en-US"/>
          </a:p>
        </p:txBody>
      </p:sp>
    </p:spTree>
    <p:extLst>
      <p:ext uri="{BB962C8B-B14F-4D97-AF65-F5344CB8AC3E}">
        <p14:creationId xmlns:p14="http://schemas.microsoft.com/office/powerpoint/2010/main" val="8678514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F8D71B5-5168-4A9F-8AB4-182381D5BA79}"/>
              </a:ext>
            </a:extLst>
          </p:cNvPr>
          <p:cNvSpPr>
            <a:spLocks noGrp="1"/>
          </p:cNvSpPr>
          <p:nvPr>
            <p:ph type="dt" sz="half" idx="10"/>
          </p:nvPr>
        </p:nvSpPr>
        <p:spPr/>
        <p:txBody>
          <a:bodyPr/>
          <a:lstStyle/>
          <a:p>
            <a:fld id="{8B3360EB-E4C5-4548-85D8-DE6493559A41}" type="datetimeFigureOut">
              <a:rPr lang="en-US" smtClean="0"/>
              <a:t>1/18/2022</a:t>
            </a:fld>
            <a:endParaRPr lang="en-US"/>
          </a:p>
        </p:txBody>
      </p:sp>
      <p:sp>
        <p:nvSpPr>
          <p:cNvPr id="3" name="Footer Placeholder 2">
            <a:extLst>
              <a:ext uri="{FF2B5EF4-FFF2-40B4-BE49-F238E27FC236}">
                <a16:creationId xmlns:a16="http://schemas.microsoft.com/office/drawing/2014/main" id="{D23E3306-E743-48AA-A5BA-062EAFDC5ED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3857E96-B0EA-454A-8E89-FF7E071B92E3}"/>
              </a:ext>
            </a:extLst>
          </p:cNvPr>
          <p:cNvSpPr>
            <a:spLocks noGrp="1"/>
          </p:cNvSpPr>
          <p:nvPr>
            <p:ph type="sldNum" sz="quarter" idx="12"/>
          </p:nvPr>
        </p:nvSpPr>
        <p:spPr/>
        <p:txBody>
          <a:bodyPr/>
          <a:lstStyle/>
          <a:p>
            <a:fld id="{35E2EAAD-C6F7-409C-9181-06C1D13E84CB}" type="slidenum">
              <a:rPr lang="en-US" smtClean="0"/>
              <a:t>‹#›</a:t>
            </a:fld>
            <a:endParaRPr lang="en-US"/>
          </a:p>
        </p:txBody>
      </p:sp>
    </p:spTree>
    <p:extLst>
      <p:ext uri="{BB962C8B-B14F-4D97-AF65-F5344CB8AC3E}">
        <p14:creationId xmlns:p14="http://schemas.microsoft.com/office/powerpoint/2010/main" val="7254641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7FE43-530F-4E94-B610-1DE565E2D2D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18CE640-6D40-4853-9232-44E369B42D8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1B86357-850D-401D-B857-1C77F2B8CB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FED2942-9F48-49F1-84DE-F849B4957114}"/>
              </a:ext>
            </a:extLst>
          </p:cNvPr>
          <p:cNvSpPr>
            <a:spLocks noGrp="1"/>
          </p:cNvSpPr>
          <p:nvPr>
            <p:ph type="dt" sz="half" idx="10"/>
          </p:nvPr>
        </p:nvSpPr>
        <p:spPr/>
        <p:txBody>
          <a:bodyPr/>
          <a:lstStyle/>
          <a:p>
            <a:fld id="{8B3360EB-E4C5-4548-85D8-DE6493559A41}" type="datetimeFigureOut">
              <a:rPr lang="en-US" smtClean="0"/>
              <a:t>1/18/2022</a:t>
            </a:fld>
            <a:endParaRPr lang="en-US"/>
          </a:p>
        </p:txBody>
      </p:sp>
      <p:sp>
        <p:nvSpPr>
          <p:cNvPr id="6" name="Footer Placeholder 5">
            <a:extLst>
              <a:ext uri="{FF2B5EF4-FFF2-40B4-BE49-F238E27FC236}">
                <a16:creationId xmlns:a16="http://schemas.microsoft.com/office/drawing/2014/main" id="{6896EB59-80AF-45C6-B6E8-012719366F6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428B9A7-9401-4A64-87A3-45438B5BF775}"/>
              </a:ext>
            </a:extLst>
          </p:cNvPr>
          <p:cNvSpPr>
            <a:spLocks noGrp="1"/>
          </p:cNvSpPr>
          <p:nvPr>
            <p:ph type="sldNum" sz="quarter" idx="12"/>
          </p:nvPr>
        </p:nvSpPr>
        <p:spPr/>
        <p:txBody>
          <a:bodyPr/>
          <a:lstStyle/>
          <a:p>
            <a:fld id="{35E2EAAD-C6F7-409C-9181-06C1D13E84CB}" type="slidenum">
              <a:rPr lang="en-US" smtClean="0"/>
              <a:t>‹#›</a:t>
            </a:fld>
            <a:endParaRPr lang="en-US"/>
          </a:p>
        </p:txBody>
      </p:sp>
    </p:spTree>
    <p:extLst>
      <p:ext uri="{BB962C8B-B14F-4D97-AF65-F5344CB8AC3E}">
        <p14:creationId xmlns:p14="http://schemas.microsoft.com/office/powerpoint/2010/main" val="16601536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93624-E8B7-4526-96D4-83D833C9E7F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ECCC662-1A88-4BB4-9F8A-DBF9F1089C2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9CF5A2E-22CC-4D36-ACC7-6A7DBD7CF6C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6BFAB46-E989-40A4-8F3E-E215E06A3D0B}"/>
              </a:ext>
            </a:extLst>
          </p:cNvPr>
          <p:cNvSpPr>
            <a:spLocks noGrp="1"/>
          </p:cNvSpPr>
          <p:nvPr>
            <p:ph type="dt" sz="half" idx="10"/>
          </p:nvPr>
        </p:nvSpPr>
        <p:spPr/>
        <p:txBody>
          <a:bodyPr/>
          <a:lstStyle/>
          <a:p>
            <a:fld id="{8B3360EB-E4C5-4548-85D8-DE6493559A41}" type="datetimeFigureOut">
              <a:rPr lang="en-US" smtClean="0"/>
              <a:t>1/18/2022</a:t>
            </a:fld>
            <a:endParaRPr lang="en-US"/>
          </a:p>
        </p:txBody>
      </p:sp>
      <p:sp>
        <p:nvSpPr>
          <p:cNvPr id="6" name="Footer Placeholder 5">
            <a:extLst>
              <a:ext uri="{FF2B5EF4-FFF2-40B4-BE49-F238E27FC236}">
                <a16:creationId xmlns:a16="http://schemas.microsoft.com/office/drawing/2014/main" id="{D9705AB8-FA36-4818-A568-9A14910880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9D0E603-06CF-411B-BE1B-71E84A9AE873}"/>
              </a:ext>
            </a:extLst>
          </p:cNvPr>
          <p:cNvSpPr>
            <a:spLocks noGrp="1"/>
          </p:cNvSpPr>
          <p:nvPr>
            <p:ph type="sldNum" sz="quarter" idx="12"/>
          </p:nvPr>
        </p:nvSpPr>
        <p:spPr/>
        <p:txBody>
          <a:bodyPr/>
          <a:lstStyle/>
          <a:p>
            <a:fld id="{35E2EAAD-C6F7-409C-9181-06C1D13E84CB}" type="slidenum">
              <a:rPr lang="en-US" smtClean="0"/>
              <a:t>‹#›</a:t>
            </a:fld>
            <a:endParaRPr lang="en-US"/>
          </a:p>
        </p:txBody>
      </p:sp>
    </p:spTree>
    <p:extLst>
      <p:ext uri="{BB962C8B-B14F-4D97-AF65-F5344CB8AC3E}">
        <p14:creationId xmlns:p14="http://schemas.microsoft.com/office/powerpoint/2010/main" val="8466450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80EC78D-2F8C-4AAA-AA15-A8BB2D2FE94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FE32A66-0494-4CC0-9B61-C13DAC28559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BA4D71-7957-4A97-B803-6D07DE2BA0D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3360EB-E4C5-4548-85D8-DE6493559A41}" type="datetimeFigureOut">
              <a:rPr lang="en-US" smtClean="0"/>
              <a:t>1/18/2022</a:t>
            </a:fld>
            <a:endParaRPr lang="en-US"/>
          </a:p>
        </p:txBody>
      </p:sp>
      <p:sp>
        <p:nvSpPr>
          <p:cNvPr id="5" name="Footer Placeholder 4">
            <a:extLst>
              <a:ext uri="{FF2B5EF4-FFF2-40B4-BE49-F238E27FC236}">
                <a16:creationId xmlns:a16="http://schemas.microsoft.com/office/drawing/2014/main" id="{A0BC22FD-B5EC-43A8-9132-E7BB69E796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11EC590-22A9-415D-A52E-CB5E1AC3384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E2EAAD-C6F7-409C-9181-06C1D13E84CB}" type="slidenum">
              <a:rPr lang="en-US" smtClean="0"/>
              <a:t>‹#›</a:t>
            </a:fld>
            <a:endParaRPr lang="en-US"/>
          </a:p>
        </p:txBody>
      </p:sp>
    </p:spTree>
    <p:extLst>
      <p:ext uri="{BB962C8B-B14F-4D97-AF65-F5344CB8AC3E}">
        <p14:creationId xmlns:p14="http://schemas.microsoft.com/office/powerpoint/2010/main" val="8622199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3855B-2B6A-4B2E-BBD3-2C02FD3CE1BC}"/>
              </a:ext>
            </a:extLst>
          </p:cNvPr>
          <p:cNvSpPr>
            <a:spLocks noGrp="1"/>
          </p:cNvSpPr>
          <p:nvPr>
            <p:ph type="ctrTitle"/>
          </p:nvPr>
        </p:nvSpPr>
        <p:spPr/>
        <p:txBody>
          <a:bodyPr/>
          <a:lstStyle/>
          <a:p>
            <a:r>
              <a:rPr lang="en-US" dirty="0"/>
              <a:t>Caches-II</a:t>
            </a:r>
          </a:p>
        </p:txBody>
      </p:sp>
      <p:sp>
        <p:nvSpPr>
          <p:cNvPr id="3" name="Subtitle 2">
            <a:extLst>
              <a:ext uri="{FF2B5EF4-FFF2-40B4-BE49-F238E27FC236}">
                <a16:creationId xmlns:a16="http://schemas.microsoft.com/office/drawing/2014/main" id="{5ABCB14C-DA8F-4A7B-8B90-E1751406376D}"/>
              </a:ext>
            </a:extLst>
          </p:cNvPr>
          <p:cNvSpPr>
            <a:spLocks noGrp="1"/>
          </p:cNvSpPr>
          <p:nvPr>
            <p:ph type="subTitle" idx="1"/>
          </p:nvPr>
        </p:nvSpPr>
        <p:spPr/>
        <p:txBody>
          <a:bodyPr/>
          <a:lstStyle/>
          <a:p>
            <a:r>
              <a:rPr lang="en-US" dirty="0"/>
              <a:t>Dr. Farhan Hussain</a:t>
            </a:r>
          </a:p>
        </p:txBody>
      </p:sp>
    </p:spTree>
    <p:extLst>
      <p:ext uri="{BB962C8B-B14F-4D97-AF65-F5344CB8AC3E}">
        <p14:creationId xmlns:p14="http://schemas.microsoft.com/office/powerpoint/2010/main" val="7737733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BE9F9-E414-44E5-9C27-FB54909CDCB6}"/>
              </a:ext>
            </a:extLst>
          </p:cNvPr>
          <p:cNvSpPr>
            <a:spLocks noGrp="1"/>
          </p:cNvSpPr>
          <p:nvPr>
            <p:ph type="title"/>
          </p:nvPr>
        </p:nvSpPr>
        <p:spPr/>
        <p:txBody>
          <a:bodyPr>
            <a:normAutofit/>
          </a:bodyPr>
          <a:lstStyle/>
          <a:p>
            <a:pPr algn="ctr"/>
            <a:r>
              <a:rPr lang="en-US" sz="3600" b="1" i="0" u="none" strike="noStrike" baseline="0" dirty="0"/>
              <a:t>Measuring and Improving Cache Performance</a:t>
            </a:r>
            <a:endParaRPr lang="en-US" sz="3600" b="1" dirty="0"/>
          </a:p>
        </p:txBody>
      </p:sp>
      <p:sp>
        <p:nvSpPr>
          <p:cNvPr id="3" name="Content Placeholder 2">
            <a:extLst>
              <a:ext uri="{FF2B5EF4-FFF2-40B4-BE49-F238E27FC236}">
                <a16:creationId xmlns:a16="http://schemas.microsoft.com/office/drawing/2014/main" id="{8233FB84-91FE-42B0-A913-1CA4A21832C9}"/>
              </a:ext>
            </a:extLst>
          </p:cNvPr>
          <p:cNvSpPr>
            <a:spLocks noGrp="1"/>
          </p:cNvSpPr>
          <p:nvPr>
            <p:ph idx="1"/>
          </p:nvPr>
        </p:nvSpPr>
        <p:spPr/>
        <p:txBody>
          <a:bodyPr>
            <a:normAutofit/>
          </a:bodyPr>
          <a:lstStyle/>
          <a:p>
            <a:pPr algn="l"/>
            <a:r>
              <a:rPr lang="en-US" sz="2400" b="0" i="0" u="none" strike="noStrike" baseline="0" dirty="0">
                <a:latin typeface="Minion-Regular"/>
              </a:rPr>
              <a:t>CPU time </a:t>
            </a:r>
            <a:r>
              <a:rPr lang="en-US" sz="2400" b="0" i="0" u="none" strike="noStrike" baseline="0" dirty="0">
                <a:latin typeface="Symbol" panose="05050102010706020507" pitchFamily="18" charset="2"/>
              </a:rPr>
              <a:t>= </a:t>
            </a:r>
            <a:r>
              <a:rPr lang="en-US" sz="2400" b="0" i="0" u="none" strike="noStrike" baseline="0" dirty="0">
                <a:latin typeface="Minion-Regular"/>
              </a:rPr>
              <a:t>(CPU execution clock cycles </a:t>
            </a:r>
            <a:r>
              <a:rPr lang="en-US" sz="2400" b="0" i="0" u="none" strike="noStrike" baseline="0" dirty="0">
                <a:latin typeface="Symbol" panose="05050102010706020507" pitchFamily="18" charset="2"/>
              </a:rPr>
              <a:t>+ </a:t>
            </a:r>
            <a:r>
              <a:rPr lang="en-US" sz="2400" b="0" i="0" u="none" strike="noStrike" baseline="0" dirty="0">
                <a:latin typeface="Minion-Regular"/>
              </a:rPr>
              <a:t>Memory-stall clock cycles) × </a:t>
            </a:r>
            <a:r>
              <a:rPr lang="en-US" sz="2400" b="0" i="0" u="none" strike="noStrike" baseline="0" dirty="0">
                <a:latin typeface="Symbol" panose="05050102010706020507" pitchFamily="18" charset="2"/>
              </a:rPr>
              <a:t> </a:t>
            </a:r>
            <a:r>
              <a:rPr lang="en-US" sz="2400" b="0" i="0" u="none" strike="noStrike" baseline="0" dirty="0">
                <a:latin typeface="Minion-Regular"/>
              </a:rPr>
              <a:t>Clock cycle time</a:t>
            </a:r>
          </a:p>
          <a:p>
            <a:pPr algn="l"/>
            <a:endParaRPr lang="en-US" sz="2400" dirty="0">
              <a:latin typeface="Minion-Regular"/>
            </a:endParaRPr>
          </a:p>
          <a:p>
            <a:pPr algn="l"/>
            <a:r>
              <a:rPr lang="en-US" sz="2400" b="0" i="0" u="none" strike="noStrike" baseline="0" dirty="0">
                <a:latin typeface="Minion-Regular"/>
              </a:rPr>
              <a:t>Memory-stall clock cycles </a:t>
            </a:r>
            <a:r>
              <a:rPr lang="en-US" sz="2400" b="0" i="0" u="none" strike="noStrike" baseline="0" dirty="0">
                <a:latin typeface="Symbol" panose="05050102010706020507" pitchFamily="18" charset="2"/>
              </a:rPr>
              <a:t>= </a:t>
            </a:r>
            <a:r>
              <a:rPr lang="en-US" sz="2400" b="0" i="0" u="none" strike="noStrike" baseline="0" dirty="0">
                <a:latin typeface="Minion-Regular"/>
              </a:rPr>
              <a:t>Read-stall cycles </a:t>
            </a:r>
            <a:r>
              <a:rPr lang="en-US" sz="2400" b="0" i="0" u="none" strike="noStrike" baseline="0" dirty="0">
                <a:latin typeface="Symbol" panose="05050102010706020507" pitchFamily="18" charset="2"/>
              </a:rPr>
              <a:t>+ </a:t>
            </a:r>
            <a:r>
              <a:rPr lang="en-US" sz="2400" b="0" i="0" u="none" strike="noStrike" baseline="0" dirty="0">
                <a:latin typeface="Minion-Regular"/>
              </a:rPr>
              <a:t>Write-stall cycles</a:t>
            </a:r>
          </a:p>
          <a:p>
            <a:pPr algn="l"/>
            <a:endParaRPr lang="en-US" sz="2400" dirty="0">
              <a:latin typeface="Minion-Regular"/>
            </a:endParaRPr>
          </a:p>
          <a:p>
            <a:pPr algn="l"/>
            <a:r>
              <a:rPr lang="en-US" sz="2400" b="0" i="0" u="none" strike="noStrike" baseline="0" dirty="0">
                <a:latin typeface="Minion-Regular"/>
              </a:rPr>
              <a:t>Read-stall cycles </a:t>
            </a:r>
            <a:r>
              <a:rPr lang="en-US" sz="2400" b="0" i="0" u="none" strike="noStrike" baseline="0" dirty="0">
                <a:latin typeface="Symbol" panose="05050102010706020507" pitchFamily="18" charset="2"/>
              </a:rPr>
              <a:t>= </a:t>
            </a:r>
            <a:r>
              <a:rPr lang="en-US" sz="2400" b="0" i="0" u="none" strike="noStrike" baseline="0" dirty="0">
                <a:latin typeface="Minion-Regular"/>
              </a:rPr>
              <a:t>Reads </a:t>
            </a:r>
            <a:r>
              <a:rPr lang="en-US" sz="2400" b="0" i="0" u="none" strike="noStrike" baseline="0" dirty="0">
                <a:latin typeface="MathematicalPi-One"/>
              </a:rPr>
              <a:t>/</a:t>
            </a:r>
            <a:r>
              <a:rPr lang="en-US" sz="2400" b="0" i="0" u="none" strike="noStrike" baseline="0" dirty="0">
                <a:latin typeface="Minion-Regular"/>
              </a:rPr>
              <a:t>Program ×Read miss rate × Read miss penalty</a:t>
            </a:r>
          </a:p>
          <a:p>
            <a:pPr algn="l"/>
            <a:endParaRPr lang="en-US" sz="2400" dirty="0">
              <a:latin typeface="Minion-Regular"/>
            </a:endParaRPr>
          </a:p>
          <a:p>
            <a:pPr algn="l"/>
            <a:r>
              <a:rPr lang="en-US" sz="2400" b="0" i="0" u="none" strike="noStrike" baseline="0" dirty="0">
                <a:latin typeface="Minion-Regular"/>
              </a:rPr>
              <a:t>Write-stall cycles </a:t>
            </a:r>
            <a:r>
              <a:rPr lang="en-US" sz="2400" b="0" i="0" u="none" strike="noStrike" baseline="0" dirty="0">
                <a:latin typeface="Symbol" panose="05050102010706020507" pitchFamily="18" charset="2"/>
              </a:rPr>
              <a:t>= </a:t>
            </a:r>
            <a:r>
              <a:rPr lang="en-US" sz="2400" b="0" i="0" u="none" strike="noStrike" baseline="0" dirty="0">
                <a:latin typeface="Minion-Regular"/>
              </a:rPr>
              <a:t>( Writes/Program × </a:t>
            </a:r>
            <a:r>
              <a:rPr lang="en-US" sz="2400" b="0" i="0" u="none" strike="noStrike" baseline="0" dirty="0">
                <a:latin typeface="Symbol" panose="05050102010706020507" pitchFamily="18" charset="2"/>
              </a:rPr>
              <a:t> </a:t>
            </a:r>
            <a:r>
              <a:rPr lang="en-US" sz="2400" b="0" i="0" u="none" strike="noStrike" baseline="0" dirty="0">
                <a:latin typeface="Minion-Regular"/>
              </a:rPr>
              <a:t>Write miss rate × Write miss penalty ) </a:t>
            </a:r>
            <a:r>
              <a:rPr lang="en-US" sz="2400" b="0" i="0" u="none" strike="noStrike" baseline="0" dirty="0">
                <a:latin typeface="Symbol" panose="05050102010706020507" pitchFamily="18" charset="2"/>
              </a:rPr>
              <a:t>+ </a:t>
            </a:r>
            <a:r>
              <a:rPr lang="en-US" sz="2400" b="0" i="0" u="none" strike="noStrike" baseline="0" dirty="0">
                <a:latin typeface="Minion-Regular"/>
              </a:rPr>
              <a:t>Write buffer stalls</a:t>
            </a:r>
          </a:p>
          <a:p>
            <a:pPr algn="l"/>
            <a:endParaRPr lang="en-US" sz="2400" dirty="0">
              <a:latin typeface="Minion-Regular"/>
            </a:endParaRPr>
          </a:p>
          <a:p>
            <a:pPr algn="l"/>
            <a:endParaRPr lang="en-US" sz="2200" dirty="0"/>
          </a:p>
        </p:txBody>
      </p:sp>
    </p:spTree>
    <p:extLst>
      <p:ext uri="{BB962C8B-B14F-4D97-AF65-F5344CB8AC3E}">
        <p14:creationId xmlns:p14="http://schemas.microsoft.com/office/powerpoint/2010/main" val="36018070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5E447C-B4EC-48D0-A145-920C5A3F5A5C}"/>
              </a:ext>
            </a:extLst>
          </p:cNvPr>
          <p:cNvSpPr>
            <a:spLocks noGrp="1"/>
          </p:cNvSpPr>
          <p:nvPr>
            <p:ph type="title"/>
          </p:nvPr>
        </p:nvSpPr>
        <p:spPr/>
        <p:txBody>
          <a:bodyPr>
            <a:normAutofit/>
          </a:bodyPr>
          <a:lstStyle/>
          <a:p>
            <a:pPr algn="ctr"/>
            <a:r>
              <a:rPr lang="en-US" sz="3600" b="1" i="0" u="none" strike="noStrike" baseline="0" dirty="0"/>
              <a:t>Measuring and Improving Cache Performance</a:t>
            </a:r>
            <a:endParaRPr lang="en-US" sz="3600" dirty="0"/>
          </a:p>
        </p:txBody>
      </p:sp>
      <p:sp>
        <p:nvSpPr>
          <p:cNvPr id="3" name="Content Placeholder 2">
            <a:extLst>
              <a:ext uri="{FF2B5EF4-FFF2-40B4-BE49-F238E27FC236}">
                <a16:creationId xmlns:a16="http://schemas.microsoft.com/office/drawing/2014/main" id="{A85FF6CF-25C0-465B-BECA-CE8F9312717F}"/>
              </a:ext>
            </a:extLst>
          </p:cNvPr>
          <p:cNvSpPr>
            <a:spLocks noGrp="1"/>
          </p:cNvSpPr>
          <p:nvPr>
            <p:ph idx="1"/>
          </p:nvPr>
        </p:nvSpPr>
        <p:spPr/>
        <p:txBody>
          <a:bodyPr>
            <a:normAutofit/>
          </a:bodyPr>
          <a:lstStyle/>
          <a:p>
            <a:pPr algn="l"/>
            <a:r>
              <a:rPr lang="en-US" sz="2400" b="0" i="0" u="none" strike="noStrike" baseline="0" dirty="0">
                <a:latin typeface="Minion-Regular"/>
              </a:rPr>
              <a:t>Memory-stall clock cycles </a:t>
            </a:r>
            <a:r>
              <a:rPr lang="en-US" sz="2400" b="0" i="0" u="none" strike="noStrike" baseline="0" dirty="0">
                <a:latin typeface="Symbol" panose="05050102010706020507" pitchFamily="18" charset="2"/>
              </a:rPr>
              <a:t>= </a:t>
            </a:r>
            <a:r>
              <a:rPr lang="en-US" sz="2400" b="0" i="0" u="none" strike="noStrike" baseline="0" dirty="0">
                <a:latin typeface="Minion-Regular"/>
              </a:rPr>
              <a:t>Memory accesses/ Program × Miss rate × </a:t>
            </a:r>
            <a:r>
              <a:rPr lang="en-US" sz="2400" dirty="0">
                <a:latin typeface="Symbol" panose="05050102010706020507" pitchFamily="18" charset="2"/>
              </a:rPr>
              <a:t> </a:t>
            </a:r>
            <a:r>
              <a:rPr lang="en-US" sz="2400" b="0" i="0" u="none" strike="noStrike" baseline="0" dirty="0">
                <a:latin typeface="Minion-Regular"/>
              </a:rPr>
              <a:t>Miss penalty</a:t>
            </a:r>
          </a:p>
          <a:p>
            <a:pPr marL="0" indent="0" algn="l">
              <a:buNone/>
            </a:pPr>
            <a:r>
              <a:rPr lang="en-US" sz="2400" dirty="0">
                <a:latin typeface="Minion-Regular"/>
              </a:rPr>
              <a:t>   </a:t>
            </a:r>
            <a:r>
              <a:rPr lang="en-US" sz="2400" b="0" i="0" u="none" strike="noStrike" baseline="0" dirty="0">
                <a:latin typeface="Minion-Regular"/>
              </a:rPr>
              <a:t>We can also factor this as:</a:t>
            </a:r>
          </a:p>
          <a:p>
            <a:pPr algn="l"/>
            <a:r>
              <a:rPr lang="en-US" sz="2400" b="0" i="0" u="none" strike="noStrike" baseline="0" dirty="0">
                <a:latin typeface="Minion-Regular"/>
              </a:rPr>
              <a:t>Memory-stall clock cycles </a:t>
            </a:r>
            <a:r>
              <a:rPr lang="en-US" sz="2400" b="0" i="0" u="none" strike="noStrike" baseline="0" dirty="0">
                <a:latin typeface="Symbol" panose="05050102010706020507" pitchFamily="18" charset="2"/>
              </a:rPr>
              <a:t>= </a:t>
            </a:r>
            <a:r>
              <a:rPr lang="en-US" sz="2400" b="0" i="0" u="none" strike="noStrike" baseline="0" dirty="0">
                <a:latin typeface="Minion-Regular"/>
              </a:rPr>
              <a:t>Instructions/ Program × Misses/Instruction × Miss penalty</a:t>
            </a:r>
            <a:endParaRPr lang="en-US" sz="2400" dirty="0"/>
          </a:p>
        </p:txBody>
      </p:sp>
    </p:spTree>
    <p:extLst>
      <p:ext uri="{BB962C8B-B14F-4D97-AF65-F5344CB8AC3E}">
        <p14:creationId xmlns:p14="http://schemas.microsoft.com/office/powerpoint/2010/main" val="28672560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C42D7D-CDE0-4DC2-8E1C-0A7763BCBEFA}"/>
              </a:ext>
            </a:extLst>
          </p:cNvPr>
          <p:cNvSpPr>
            <a:spLocks noGrp="1"/>
          </p:cNvSpPr>
          <p:nvPr>
            <p:ph type="title"/>
          </p:nvPr>
        </p:nvSpPr>
        <p:spPr/>
        <p:txBody>
          <a:bodyPr>
            <a:normAutofit/>
          </a:bodyPr>
          <a:lstStyle/>
          <a:p>
            <a:pPr algn="ctr"/>
            <a:r>
              <a:rPr lang="en-US" sz="3600" b="1" dirty="0"/>
              <a:t>Calculating Cache Performance</a:t>
            </a:r>
          </a:p>
        </p:txBody>
      </p:sp>
      <p:sp>
        <p:nvSpPr>
          <p:cNvPr id="3" name="Content Placeholder 2">
            <a:extLst>
              <a:ext uri="{FF2B5EF4-FFF2-40B4-BE49-F238E27FC236}">
                <a16:creationId xmlns:a16="http://schemas.microsoft.com/office/drawing/2014/main" id="{A3B4CFBE-C0D5-4EF6-9AF5-FED31EEF0157}"/>
              </a:ext>
            </a:extLst>
          </p:cNvPr>
          <p:cNvSpPr>
            <a:spLocks noGrp="1"/>
          </p:cNvSpPr>
          <p:nvPr>
            <p:ph idx="1"/>
          </p:nvPr>
        </p:nvSpPr>
        <p:spPr/>
        <p:txBody>
          <a:bodyPr/>
          <a:lstStyle/>
          <a:p>
            <a:pPr algn="l"/>
            <a:r>
              <a:rPr lang="en-US" sz="2400" b="0" i="0" u="none" strike="noStrike" baseline="0" dirty="0">
                <a:latin typeface="Minion-Regular"/>
              </a:rPr>
              <a:t>Assume the miss rate of an instruction cache is 2% and the miss rate of the data cache is 4%. If a processor has a CPI of 2 without any memory stalls and the miss penalty is 100 cycles for all misses, determine how much faster a processor would run with a perfect cache that never missed. Assume the frequency of all loads and stores is 36%.</a:t>
            </a:r>
          </a:p>
          <a:p>
            <a:pPr algn="l"/>
            <a:endParaRPr lang="en-US" sz="1800" dirty="0">
              <a:latin typeface="Minion-Regular"/>
            </a:endParaRPr>
          </a:p>
          <a:p>
            <a:pPr algn="l"/>
            <a:endParaRPr lang="en-US" dirty="0"/>
          </a:p>
        </p:txBody>
      </p:sp>
    </p:spTree>
    <p:extLst>
      <p:ext uri="{BB962C8B-B14F-4D97-AF65-F5344CB8AC3E}">
        <p14:creationId xmlns:p14="http://schemas.microsoft.com/office/powerpoint/2010/main" val="25662772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9D8CE-6574-4F46-9322-2895E1363035}"/>
              </a:ext>
            </a:extLst>
          </p:cNvPr>
          <p:cNvSpPr>
            <a:spLocks noGrp="1"/>
          </p:cNvSpPr>
          <p:nvPr>
            <p:ph type="title"/>
          </p:nvPr>
        </p:nvSpPr>
        <p:spPr/>
        <p:txBody>
          <a:bodyPr>
            <a:normAutofit/>
          </a:bodyPr>
          <a:lstStyle/>
          <a:p>
            <a:pPr algn="ctr"/>
            <a:r>
              <a:rPr lang="en-US" sz="3600" b="1" dirty="0"/>
              <a:t>Calculating Cache Performance</a:t>
            </a:r>
            <a:endParaRPr lang="en-US" sz="3600" dirty="0"/>
          </a:p>
        </p:txBody>
      </p:sp>
      <p:sp>
        <p:nvSpPr>
          <p:cNvPr id="3" name="Content Placeholder 2">
            <a:extLst>
              <a:ext uri="{FF2B5EF4-FFF2-40B4-BE49-F238E27FC236}">
                <a16:creationId xmlns:a16="http://schemas.microsoft.com/office/drawing/2014/main" id="{5BC6ABDE-BA86-4F55-A1C8-428137E9AD02}"/>
              </a:ext>
            </a:extLst>
          </p:cNvPr>
          <p:cNvSpPr>
            <a:spLocks noGrp="1"/>
          </p:cNvSpPr>
          <p:nvPr>
            <p:ph idx="1"/>
          </p:nvPr>
        </p:nvSpPr>
        <p:spPr/>
        <p:txBody>
          <a:bodyPr>
            <a:noAutofit/>
          </a:bodyPr>
          <a:lstStyle/>
          <a:p>
            <a:pPr algn="l"/>
            <a:r>
              <a:rPr lang="en-US" sz="2000" b="0" i="0" u="none" strike="noStrike" baseline="0" dirty="0">
                <a:latin typeface="Minion-Regular"/>
              </a:rPr>
              <a:t>The number of memory miss cycles for instructions in terms of the Instruction count (I) is</a:t>
            </a:r>
          </a:p>
          <a:p>
            <a:pPr marL="0" indent="0" algn="ctr">
              <a:buNone/>
            </a:pPr>
            <a:r>
              <a:rPr lang="en-US" sz="2000" b="0" i="0" u="none" strike="noStrike" baseline="0" dirty="0">
                <a:solidFill>
                  <a:srgbClr val="FF0000"/>
                </a:solidFill>
                <a:latin typeface="Minion-Regular"/>
              </a:rPr>
              <a:t>Instruction miss cycles </a:t>
            </a:r>
            <a:r>
              <a:rPr lang="en-US" sz="2000" b="0" i="0" u="none" strike="noStrike" baseline="0" dirty="0">
                <a:solidFill>
                  <a:srgbClr val="FF0000"/>
                </a:solidFill>
                <a:latin typeface="Symbol" panose="05050102010706020507" pitchFamily="18" charset="2"/>
              </a:rPr>
              <a:t>= </a:t>
            </a:r>
            <a:r>
              <a:rPr lang="en-US" sz="2000" b="0" i="0" u="none" strike="noStrike" baseline="0" dirty="0">
                <a:solidFill>
                  <a:srgbClr val="FF0000"/>
                </a:solidFill>
                <a:latin typeface="Minion-Regular"/>
              </a:rPr>
              <a:t>I </a:t>
            </a:r>
            <a:r>
              <a:rPr lang="en-US" sz="2000" dirty="0">
                <a:solidFill>
                  <a:srgbClr val="FF0000"/>
                </a:solidFill>
                <a:latin typeface="Calibri" panose="020F0502020204030204" pitchFamily="34" charset="0"/>
              </a:rPr>
              <a:t>× </a:t>
            </a:r>
            <a:r>
              <a:rPr lang="en-US" sz="2000" b="0" i="0" u="none" strike="noStrike" baseline="0" dirty="0">
                <a:solidFill>
                  <a:srgbClr val="FF0000"/>
                </a:solidFill>
                <a:latin typeface="Minion-Regular"/>
              </a:rPr>
              <a:t>2% </a:t>
            </a:r>
            <a:r>
              <a:rPr lang="en-US" sz="2000" dirty="0">
                <a:solidFill>
                  <a:srgbClr val="FF0000"/>
                </a:solidFill>
                <a:latin typeface="Calibri" panose="020F0502020204030204" pitchFamily="34" charset="0"/>
              </a:rPr>
              <a:t>×</a:t>
            </a:r>
            <a:r>
              <a:rPr lang="en-US" sz="2000" b="0" i="0" u="none" strike="noStrike" baseline="0" dirty="0">
                <a:solidFill>
                  <a:srgbClr val="FF0000"/>
                </a:solidFill>
                <a:latin typeface="Symbol" panose="05050102010706020507" pitchFamily="18" charset="2"/>
              </a:rPr>
              <a:t> </a:t>
            </a:r>
            <a:r>
              <a:rPr lang="en-US" sz="2000" b="0" i="0" u="none" strike="noStrike" baseline="0" dirty="0">
                <a:solidFill>
                  <a:srgbClr val="FF0000"/>
                </a:solidFill>
                <a:latin typeface="Minion-Regular"/>
              </a:rPr>
              <a:t>100 </a:t>
            </a:r>
            <a:r>
              <a:rPr lang="en-US" sz="2000" b="0" i="0" u="none" strike="noStrike" baseline="0" dirty="0">
                <a:solidFill>
                  <a:srgbClr val="FF0000"/>
                </a:solidFill>
                <a:latin typeface="Symbol" panose="05050102010706020507" pitchFamily="18" charset="2"/>
              </a:rPr>
              <a:t>= </a:t>
            </a:r>
            <a:r>
              <a:rPr lang="en-US" sz="2000" b="0" i="0" u="none" strike="noStrike" baseline="0" dirty="0">
                <a:solidFill>
                  <a:srgbClr val="FF0000"/>
                </a:solidFill>
                <a:latin typeface="Minion-Regular"/>
              </a:rPr>
              <a:t>2.00 </a:t>
            </a:r>
            <a:r>
              <a:rPr lang="en-US" sz="2000" dirty="0">
                <a:solidFill>
                  <a:srgbClr val="FF0000"/>
                </a:solidFill>
                <a:latin typeface="Calibri" panose="020F0502020204030204" pitchFamily="34" charset="0"/>
              </a:rPr>
              <a:t>×</a:t>
            </a:r>
            <a:r>
              <a:rPr lang="en-US" sz="2000" b="0" i="0" u="none" strike="noStrike" baseline="0" dirty="0">
                <a:solidFill>
                  <a:srgbClr val="FF0000"/>
                </a:solidFill>
                <a:latin typeface="Symbol" panose="05050102010706020507" pitchFamily="18" charset="2"/>
              </a:rPr>
              <a:t> </a:t>
            </a:r>
            <a:r>
              <a:rPr lang="en-US" sz="2000" b="0" i="0" u="none" strike="noStrike" baseline="0" dirty="0">
                <a:solidFill>
                  <a:srgbClr val="FF0000"/>
                </a:solidFill>
                <a:latin typeface="Minion-Regular"/>
              </a:rPr>
              <a:t>I</a:t>
            </a:r>
          </a:p>
          <a:p>
            <a:pPr algn="l"/>
            <a:r>
              <a:rPr lang="en-US" sz="2000" b="0" i="0" u="none" strike="noStrike" baseline="0" dirty="0">
                <a:latin typeface="Minion-Regular"/>
              </a:rPr>
              <a:t>As the frequency of all loads and stores is 36%, we can find the number of memory miss cycles for data references:</a:t>
            </a:r>
          </a:p>
          <a:p>
            <a:pPr marL="0" indent="0" algn="ctr">
              <a:buNone/>
            </a:pPr>
            <a:r>
              <a:rPr lang="en-US" sz="2000" b="0" i="0" u="none" strike="noStrike" baseline="0" dirty="0">
                <a:solidFill>
                  <a:srgbClr val="FF0000"/>
                </a:solidFill>
                <a:latin typeface="Minion-Regular"/>
              </a:rPr>
              <a:t>Data miss cycles </a:t>
            </a:r>
            <a:r>
              <a:rPr lang="en-US" sz="2000" b="0" i="0" u="none" strike="noStrike" baseline="0" dirty="0">
                <a:solidFill>
                  <a:srgbClr val="FF0000"/>
                </a:solidFill>
                <a:latin typeface="Symbol" panose="05050102010706020507" pitchFamily="18" charset="2"/>
              </a:rPr>
              <a:t>= </a:t>
            </a:r>
            <a:r>
              <a:rPr lang="en-US" sz="2000" b="0" i="0" u="none" strike="noStrike" baseline="0" dirty="0">
                <a:solidFill>
                  <a:srgbClr val="FF0000"/>
                </a:solidFill>
                <a:latin typeface="Minion-Regular"/>
              </a:rPr>
              <a:t>I </a:t>
            </a:r>
            <a:r>
              <a:rPr lang="en-US" sz="2000" dirty="0">
                <a:solidFill>
                  <a:srgbClr val="FF0000"/>
                </a:solidFill>
                <a:latin typeface="Calibri" panose="020F0502020204030204" pitchFamily="34" charset="0"/>
              </a:rPr>
              <a:t> × </a:t>
            </a:r>
            <a:r>
              <a:rPr lang="en-US" sz="2000" b="0" i="0" u="none" strike="noStrike" baseline="0" dirty="0">
                <a:solidFill>
                  <a:srgbClr val="FF0000"/>
                </a:solidFill>
                <a:latin typeface="Minion-Regular"/>
              </a:rPr>
              <a:t>36% </a:t>
            </a:r>
            <a:r>
              <a:rPr lang="en-US" sz="2000" dirty="0">
                <a:solidFill>
                  <a:srgbClr val="FF0000"/>
                </a:solidFill>
                <a:latin typeface="Calibri" panose="020F0502020204030204" pitchFamily="34" charset="0"/>
              </a:rPr>
              <a:t>×</a:t>
            </a:r>
            <a:r>
              <a:rPr lang="en-US" sz="2000" b="0" i="0" u="none" strike="noStrike" baseline="0" dirty="0">
                <a:solidFill>
                  <a:srgbClr val="FF0000"/>
                </a:solidFill>
                <a:latin typeface="Symbol" panose="05050102010706020507" pitchFamily="18" charset="2"/>
              </a:rPr>
              <a:t> </a:t>
            </a:r>
            <a:r>
              <a:rPr lang="en-US" sz="2000" b="0" i="0" u="none" strike="noStrike" baseline="0" dirty="0">
                <a:solidFill>
                  <a:srgbClr val="FF0000"/>
                </a:solidFill>
                <a:latin typeface="Minion-Regular"/>
              </a:rPr>
              <a:t>4% </a:t>
            </a:r>
            <a:r>
              <a:rPr lang="en-US" sz="2000" dirty="0">
                <a:solidFill>
                  <a:srgbClr val="FF0000"/>
                </a:solidFill>
                <a:latin typeface="Calibri" panose="020F0502020204030204" pitchFamily="34" charset="0"/>
              </a:rPr>
              <a:t>×</a:t>
            </a:r>
            <a:r>
              <a:rPr lang="en-US" sz="2000" b="0" i="0" u="none" strike="noStrike" baseline="0" dirty="0">
                <a:solidFill>
                  <a:srgbClr val="FF0000"/>
                </a:solidFill>
                <a:latin typeface="Symbol" panose="05050102010706020507" pitchFamily="18" charset="2"/>
              </a:rPr>
              <a:t> </a:t>
            </a:r>
            <a:r>
              <a:rPr lang="en-US" sz="2000" b="0" i="0" u="none" strike="noStrike" baseline="0" dirty="0">
                <a:solidFill>
                  <a:srgbClr val="FF0000"/>
                </a:solidFill>
                <a:latin typeface="Minion-Regular"/>
              </a:rPr>
              <a:t>100 </a:t>
            </a:r>
            <a:r>
              <a:rPr lang="en-US" sz="2000" b="0" i="0" u="none" strike="noStrike" baseline="0" dirty="0">
                <a:solidFill>
                  <a:srgbClr val="FF0000"/>
                </a:solidFill>
                <a:latin typeface="Symbol" panose="05050102010706020507" pitchFamily="18" charset="2"/>
              </a:rPr>
              <a:t>= </a:t>
            </a:r>
            <a:r>
              <a:rPr lang="en-US" sz="2000" b="0" i="0" u="none" strike="noStrike" baseline="0" dirty="0">
                <a:solidFill>
                  <a:srgbClr val="FF0000"/>
                </a:solidFill>
                <a:latin typeface="Minion-Regular"/>
              </a:rPr>
              <a:t>1.44 </a:t>
            </a:r>
            <a:r>
              <a:rPr lang="en-US" sz="2000" dirty="0">
                <a:solidFill>
                  <a:srgbClr val="FF0000"/>
                </a:solidFill>
                <a:latin typeface="Calibri" panose="020F0502020204030204" pitchFamily="34" charset="0"/>
              </a:rPr>
              <a:t>×</a:t>
            </a:r>
            <a:r>
              <a:rPr lang="en-US" sz="2000" b="0" i="0" u="none" strike="noStrike" baseline="0" dirty="0">
                <a:solidFill>
                  <a:srgbClr val="FF0000"/>
                </a:solidFill>
                <a:latin typeface="Symbol" panose="05050102010706020507" pitchFamily="18" charset="2"/>
              </a:rPr>
              <a:t> </a:t>
            </a:r>
            <a:r>
              <a:rPr lang="en-US" sz="2000" b="0" i="0" u="none" strike="noStrike" baseline="0" dirty="0">
                <a:solidFill>
                  <a:srgbClr val="FF0000"/>
                </a:solidFill>
                <a:latin typeface="Minion-Regular"/>
              </a:rPr>
              <a:t>I</a:t>
            </a:r>
          </a:p>
          <a:p>
            <a:pPr algn="l"/>
            <a:r>
              <a:rPr lang="en-US" sz="2000" b="0" i="0" u="none" strike="noStrike" baseline="0" dirty="0">
                <a:latin typeface="Minion-Regular"/>
              </a:rPr>
              <a:t>The total number of memory-stall cycles is </a:t>
            </a:r>
            <a:r>
              <a:rPr lang="en-US" sz="2000" b="0" i="0" u="none" strike="noStrike" baseline="0" dirty="0">
                <a:solidFill>
                  <a:schemeClr val="accent1">
                    <a:lumMod val="60000"/>
                    <a:lumOff val="40000"/>
                  </a:schemeClr>
                </a:solidFill>
                <a:latin typeface="Minion-Regular"/>
              </a:rPr>
              <a:t>2.00 </a:t>
            </a:r>
            <a:r>
              <a:rPr lang="en-US" sz="2000" dirty="0">
                <a:solidFill>
                  <a:schemeClr val="accent1">
                    <a:lumMod val="60000"/>
                    <a:lumOff val="40000"/>
                  </a:schemeClr>
                </a:solidFill>
                <a:latin typeface="Calibri" panose="020F0502020204030204" pitchFamily="34" charset="0"/>
              </a:rPr>
              <a:t>× </a:t>
            </a:r>
            <a:r>
              <a:rPr lang="en-US" sz="2000" b="0" i="0" u="none" strike="noStrike" baseline="0" dirty="0">
                <a:solidFill>
                  <a:schemeClr val="accent1">
                    <a:lumMod val="60000"/>
                    <a:lumOff val="40000"/>
                  </a:schemeClr>
                </a:solidFill>
                <a:latin typeface="Minion-Regular"/>
              </a:rPr>
              <a:t>I </a:t>
            </a:r>
            <a:r>
              <a:rPr lang="en-US" sz="2000" b="0" i="0" u="none" strike="noStrike" baseline="0" dirty="0">
                <a:solidFill>
                  <a:schemeClr val="accent1">
                    <a:lumMod val="60000"/>
                    <a:lumOff val="40000"/>
                  </a:schemeClr>
                </a:solidFill>
                <a:latin typeface="Symbol" panose="05050102010706020507" pitchFamily="18" charset="2"/>
              </a:rPr>
              <a:t>+ </a:t>
            </a:r>
            <a:r>
              <a:rPr lang="en-US" sz="2000" b="0" i="0" u="none" strike="noStrike" baseline="0" dirty="0">
                <a:solidFill>
                  <a:schemeClr val="accent1">
                    <a:lumMod val="60000"/>
                    <a:lumOff val="40000"/>
                  </a:schemeClr>
                </a:solidFill>
                <a:latin typeface="Minion-Regular"/>
              </a:rPr>
              <a:t>1.44 </a:t>
            </a:r>
            <a:r>
              <a:rPr lang="en-US" sz="2000" dirty="0">
                <a:solidFill>
                  <a:schemeClr val="accent1">
                    <a:lumMod val="60000"/>
                    <a:lumOff val="40000"/>
                  </a:schemeClr>
                </a:solidFill>
                <a:latin typeface="Calibri" panose="020F0502020204030204" pitchFamily="34" charset="0"/>
              </a:rPr>
              <a:t>× </a:t>
            </a:r>
            <a:r>
              <a:rPr lang="en-US" sz="2000" b="0" i="0" u="none" strike="noStrike" baseline="0" dirty="0">
                <a:solidFill>
                  <a:schemeClr val="accent1">
                    <a:lumMod val="60000"/>
                    <a:lumOff val="40000"/>
                  </a:schemeClr>
                </a:solidFill>
                <a:latin typeface="Minion-Regular"/>
              </a:rPr>
              <a:t>I </a:t>
            </a:r>
            <a:r>
              <a:rPr lang="en-US" sz="2000" b="0" i="0" u="none" strike="noStrike" baseline="0" dirty="0">
                <a:solidFill>
                  <a:schemeClr val="accent1">
                    <a:lumMod val="60000"/>
                    <a:lumOff val="40000"/>
                  </a:schemeClr>
                </a:solidFill>
                <a:latin typeface="Symbol" panose="05050102010706020507" pitchFamily="18" charset="2"/>
              </a:rPr>
              <a:t>= </a:t>
            </a:r>
            <a:r>
              <a:rPr lang="en-US" sz="2000" b="0" i="0" u="none" strike="noStrike" baseline="0" dirty="0">
                <a:solidFill>
                  <a:schemeClr val="accent1">
                    <a:lumMod val="60000"/>
                    <a:lumOff val="40000"/>
                  </a:schemeClr>
                </a:solidFill>
                <a:latin typeface="Minion-Regular"/>
              </a:rPr>
              <a:t>3.44</a:t>
            </a:r>
            <a:r>
              <a:rPr lang="en-US" sz="2000" dirty="0">
                <a:solidFill>
                  <a:schemeClr val="accent1">
                    <a:lumMod val="60000"/>
                    <a:lumOff val="40000"/>
                  </a:schemeClr>
                </a:solidFill>
                <a:latin typeface="Calibri" panose="020F0502020204030204" pitchFamily="34" charset="0"/>
              </a:rPr>
              <a:t> ×</a:t>
            </a:r>
            <a:r>
              <a:rPr lang="en-US" sz="2000" b="0" i="0" u="none" strike="noStrike" baseline="0" dirty="0">
                <a:solidFill>
                  <a:schemeClr val="accent1">
                    <a:lumMod val="60000"/>
                    <a:lumOff val="40000"/>
                  </a:schemeClr>
                </a:solidFill>
                <a:latin typeface="Minion-Regular"/>
              </a:rPr>
              <a:t> I</a:t>
            </a:r>
            <a:r>
              <a:rPr lang="en-US" sz="2000" b="0" i="0" u="none" strike="noStrike" baseline="0" dirty="0">
                <a:latin typeface="Minion-Regular"/>
              </a:rPr>
              <a:t>. This is more than three cycles of memory stall per instruction. Accordingly, the total CPI including memory stalls is              </a:t>
            </a:r>
            <a:r>
              <a:rPr lang="en-US" sz="2000" b="0" i="0" u="none" strike="noStrike" baseline="0" dirty="0">
                <a:solidFill>
                  <a:srgbClr val="FF0000"/>
                </a:solidFill>
                <a:latin typeface="Minion-Regular"/>
              </a:rPr>
              <a:t>2 </a:t>
            </a:r>
            <a:r>
              <a:rPr lang="en-US" sz="2000" b="0" i="0" u="none" strike="noStrike" baseline="0" dirty="0">
                <a:solidFill>
                  <a:srgbClr val="FF0000"/>
                </a:solidFill>
                <a:latin typeface="Symbol" panose="05050102010706020507" pitchFamily="18" charset="2"/>
              </a:rPr>
              <a:t>+ </a:t>
            </a:r>
            <a:r>
              <a:rPr lang="en-US" sz="2000" b="0" i="0" u="none" strike="noStrike" baseline="0" dirty="0">
                <a:solidFill>
                  <a:srgbClr val="FF0000"/>
                </a:solidFill>
                <a:latin typeface="Minion-Regular"/>
              </a:rPr>
              <a:t>3.44 </a:t>
            </a:r>
            <a:r>
              <a:rPr lang="en-US" sz="2000" b="0" i="0" u="none" strike="noStrike" baseline="0" dirty="0">
                <a:solidFill>
                  <a:srgbClr val="FF0000"/>
                </a:solidFill>
                <a:latin typeface="Symbol" panose="05050102010706020507" pitchFamily="18" charset="2"/>
              </a:rPr>
              <a:t>= </a:t>
            </a:r>
            <a:r>
              <a:rPr lang="en-US" sz="2000" b="0" i="0" u="none" strike="noStrike" baseline="0" dirty="0">
                <a:solidFill>
                  <a:srgbClr val="FF0000"/>
                </a:solidFill>
                <a:latin typeface="Minion-Regular"/>
              </a:rPr>
              <a:t>5.44</a:t>
            </a:r>
            <a:r>
              <a:rPr lang="en-US" sz="2000" b="0" i="0" u="none" strike="noStrike" baseline="0" dirty="0">
                <a:solidFill>
                  <a:schemeClr val="accent1">
                    <a:lumMod val="60000"/>
                    <a:lumOff val="40000"/>
                  </a:schemeClr>
                </a:solidFill>
                <a:latin typeface="Minion-Regular"/>
              </a:rPr>
              <a:t>.</a:t>
            </a:r>
            <a:r>
              <a:rPr lang="en-US" sz="2000" b="0" i="0" u="none" strike="noStrike" baseline="0" dirty="0">
                <a:latin typeface="Minion-Regular"/>
              </a:rPr>
              <a:t> Since there is no change in instruction count or clock rate, the ratio of the CPU execution times is:</a:t>
            </a:r>
          </a:p>
          <a:p>
            <a:pPr marL="0" indent="0" algn="l">
              <a:buNone/>
            </a:pPr>
            <a:r>
              <a:rPr lang="en-US" sz="2000" b="0" i="0" u="none" strike="noStrike" baseline="0" dirty="0">
                <a:latin typeface="Minion-Regular"/>
              </a:rPr>
              <a:t>                   CPU time with stalls </a:t>
            </a:r>
            <a:r>
              <a:rPr lang="en-US" sz="2000" b="0" i="0" u="none" strike="noStrike" baseline="0" dirty="0">
                <a:latin typeface="MathematicalPi-One"/>
              </a:rPr>
              <a:t>/</a:t>
            </a:r>
            <a:r>
              <a:rPr lang="en-US" sz="2000" dirty="0">
                <a:latin typeface="MathematicalPi-One"/>
              </a:rPr>
              <a:t> </a:t>
            </a:r>
            <a:r>
              <a:rPr lang="en-US" sz="2000" b="0" i="0" u="none" strike="noStrike" baseline="0" dirty="0">
                <a:latin typeface="Minion-Regular"/>
              </a:rPr>
              <a:t>CPU time with perfect cache </a:t>
            </a:r>
            <a:r>
              <a:rPr lang="en-US" sz="2000" b="0" i="0" u="none" strike="noStrike" baseline="0" dirty="0">
                <a:latin typeface="Symbol" panose="05050102010706020507" pitchFamily="18" charset="2"/>
              </a:rPr>
              <a:t>=  </a:t>
            </a:r>
          </a:p>
          <a:p>
            <a:pPr marL="0" indent="0" algn="ctr">
              <a:buNone/>
            </a:pPr>
            <a:r>
              <a:rPr lang="en-US" sz="2000" b="0" i="0" u="none" strike="noStrike" baseline="0" dirty="0">
                <a:solidFill>
                  <a:srgbClr val="FF0000"/>
                </a:solidFill>
                <a:latin typeface="Symbol" panose="05050102010706020507" pitchFamily="18" charset="2"/>
              </a:rPr>
              <a:t>(</a:t>
            </a:r>
            <a:r>
              <a:rPr lang="en-US" sz="2000" b="0" i="0" u="none" strike="noStrike" baseline="0" dirty="0">
                <a:solidFill>
                  <a:srgbClr val="FF0000"/>
                </a:solidFill>
                <a:latin typeface="Minion-Regular"/>
              </a:rPr>
              <a:t>I </a:t>
            </a:r>
            <a:r>
              <a:rPr lang="en-US" sz="2000" dirty="0">
                <a:solidFill>
                  <a:srgbClr val="FF0000"/>
                </a:solidFill>
                <a:latin typeface="Calibri" panose="020F0502020204030204" pitchFamily="34" charset="0"/>
              </a:rPr>
              <a:t>×</a:t>
            </a:r>
            <a:r>
              <a:rPr lang="en-US" sz="2000" b="0" i="0" u="none" strike="noStrike" baseline="0" dirty="0">
                <a:solidFill>
                  <a:srgbClr val="FF0000"/>
                </a:solidFill>
                <a:latin typeface="Symbol" panose="05050102010706020507" pitchFamily="18" charset="2"/>
              </a:rPr>
              <a:t> </a:t>
            </a:r>
            <a:r>
              <a:rPr lang="en-US" sz="2000" b="0" i="0" u="none" strike="noStrike" baseline="0" dirty="0" err="1">
                <a:solidFill>
                  <a:srgbClr val="FF0000"/>
                </a:solidFill>
                <a:latin typeface="Minion-Regular"/>
              </a:rPr>
              <a:t>CPI</a:t>
            </a:r>
            <a:r>
              <a:rPr lang="en-US" sz="2000" b="0" i="0" u="none" strike="noStrike" baseline="-25000" dirty="0" err="1">
                <a:solidFill>
                  <a:srgbClr val="FF0000"/>
                </a:solidFill>
                <a:latin typeface="Minion-Regular"/>
              </a:rPr>
              <a:t>stall</a:t>
            </a:r>
            <a:r>
              <a:rPr lang="en-US" sz="2000" b="0" i="0" u="none" strike="noStrike" baseline="0" dirty="0">
                <a:solidFill>
                  <a:srgbClr val="FF0000"/>
                </a:solidFill>
                <a:latin typeface="Minion-Regular"/>
              </a:rPr>
              <a:t> </a:t>
            </a:r>
            <a:r>
              <a:rPr lang="en-US" sz="2000" dirty="0">
                <a:solidFill>
                  <a:srgbClr val="FF0000"/>
                </a:solidFill>
                <a:latin typeface="Calibri" panose="020F0502020204030204" pitchFamily="34" charset="0"/>
              </a:rPr>
              <a:t>×</a:t>
            </a:r>
            <a:r>
              <a:rPr lang="en-US" sz="2000" b="0" i="0" u="none" strike="noStrike" baseline="0" dirty="0">
                <a:solidFill>
                  <a:srgbClr val="FF0000"/>
                </a:solidFill>
                <a:latin typeface="Symbol" panose="05050102010706020507" pitchFamily="18" charset="2"/>
              </a:rPr>
              <a:t> </a:t>
            </a:r>
            <a:r>
              <a:rPr lang="en-US" sz="2000" b="0" i="0" u="none" strike="noStrike" baseline="0" dirty="0">
                <a:solidFill>
                  <a:srgbClr val="FF0000"/>
                </a:solidFill>
                <a:latin typeface="Minion-Regular"/>
              </a:rPr>
              <a:t>Clock cycle)/(I </a:t>
            </a:r>
            <a:r>
              <a:rPr lang="en-US" sz="2000" dirty="0">
                <a:solidFill>
                  <a:srgbClr val="FF0000"/>
                </a:solidFill>
                <a:latin typeface="Calibri" panose="020F0502020204030204" pitchFamily="34" charset="0"/>
              </a:rPr>
              <a:t>×</a:t>
            </a:r>
            <a:r>
              <a:rPr lang="en-US" sz="2000" b="0" i="0" u="none" strike="noStrike" baseline="0" dirty="0">
                <a:solidFill>
                  <a:srgbClr val="FF0000"/>
                </a:solidFill>
                <a:latin typeface="Symbol" panose="05050102010706020507" pitchFamily="18" charset="2"/>
              </a:rPr>
              <a:t> </a:t>
            </a:r>
            <a:r>
              <a:rPr lang="en-US" sz="2000" b="0" i="0" u="none" strike="noStrike" baseline="0" dirty="0" err="1">
                <a:solidFill>
                  <a:srgbClr val="FF0000"/>
                </a:solidFill>
                <a:latin typeface="Minion-Regular"/>
              </a:rPr>
              <a:t>CPI</a:t>
            </a:r>
            <a:r>
              <a:rPr lang="en-US" sz="2000" b="0" i="0" u="none" strike="noStrike" baseline="-25000" dirty="0" err="1">
                <a:solidFill>
                  <a:srgbClr val="FF0000"/>
                </a:solidFill>
                <a:latin typeface="Minion-Regular"/>
              </a:rPr>
              <a:t>perfect</a:t>
            </a:r>
            <a:r>
              <a:rPr lang="en-US" sz="2000" b="0" i="0" u="none" strike="noStrike" baseline="0" dirty="0">
                <a:solidFill>
                  <a:srgbClr val="FF0000"/>
                </a:solidFill>
                <a:latin typeface="Minion-Regular"/>
              </a:rPr>
              <a:t> </a:t>
            </a:r>
            <a:r>
              <a:rPr lang="en-US" sz="2000" dirty="0">
                <a:solidFill>
                  <a:srgbClr val="FF0000"/>
                </a:solidFill>
                <a:latin typeface="Calibri" panose="020F0502020204030204" pitchFamily="34" charset="0"/>
              </a:rPr>
              <a:t>× </a:t>
            </a:r>
            <a:r>
              <a:rPr lang="en-US" sz="2000" b="0" i="0" u="none" strike="noStrike" baseline="0" dirty="0">
                <a:solidFill>
                  <a:srgbClr val="FF0000"/>
                </a:solidFill>
                <a:latin typeface="Minion-Regular"/>
              </a:rPr>
              <a:t>Clock cycle) </a:t>
            </a:r>
            <a:r>
              <a:rPr lang="en-US" sz="2000" b="0" i="0" u="none" strike="noStrike" baseline="0" dirty="0">
                <a:solidFill>
                  <a:srgbClr val="FF0000"/>
                </a:solidFill>
                <a:latin typeface="Symbol" panose="05050102010706020507" pitchFamily="18" charset="2"/>
              </a:rPr>
              <a:t>=</a:t>
            </a:r>
            <a:r>
              <a:rPr lang="en-US" sz="2000" dirty="0">
                <a:solidFill>
                  <a:srgbClr val="FF0000"/>
                </a:solidFill>
                <a:latin typeface="Symbol" panose="05050102010706020507" pitchFamily="18" charset="2"/>
              </a:rPr>
              <a:t> </a:t>
            </a:r>
            <a:r>
              <a:rPr lang="en-US" sz="2000" b="0" i="0" u="none" strike="noStrike" baseline="0" dirty="0" err="1">
                <a:solidFill>
                  <a:srgbClr val="FF0000"/>
                </a:solidFill>
                <a:latin typeface="Minion-Regular"/>
              </a:rPr>
              <a:t>CPI</a:t>
            </a:r>
            <a:r>
              <a:rPr lang="en-US" sz="2000" b="0" i="0" u="none" strike="noStrike" baseline="-25000" dirty="0" err="1">
                <a:solidFill>
                  <a:srgbClr val="FF0000"/>
                </a:solidFill>
                <a:latin typeface="Minion-Regular"/>
              </a:rPr>
              <a:t>stall</a:t>
            </a:r>
            <a:r>
              <a:rPr lang="en-US" sz="2000" b="0" i="0" u="none" strike="noStrike" baseline="-25000" dirty="0">
                <a:solidFill>
                  <a:srgbClr val="FF0000"/>
                </a:solidFill>
                <a:latin typeface="Minion-Regular"/>
              </a:rPr>
              <a:t> </a:t>
            </a:r>
            <a:r>
              <a:rPr lang="en-US" sz="2000" dirty="0">
                <a:solidFill>
                  <a:srgbClr val="FF0000"/>
                </a:solidFill>
                <a:latin typeface="MathematicalPi-One"/>
              </a:rPr>
              <a:t>/ </a:t>
            </a:r>
            <a:r>
              <a:rPr lang="en-US" sz="2000" b="0" i="0" u="none" strike="noStrike" baseline="0" dirty="0" err="1">
                <a:solidFill>
                  <a:srgbClr val="FF0000"/>
                </a:solidFill>
                <a:latin typeface="Minion-Regular"/>
              </a:rPr>
              <a:t>CPI</a:t>
            </a:r>
            <a:r>
              <a:rPr lang="en-US" sz="2000" b="0" i="0" u="none" strike="noStrike" baseline="-25000" dirty="0" err="1">
                <a:solidFill>
                  <a:srgbClr val="FF0000"/>
                </a:solidFill>
                <a:latin typeface="Minion-Regular"/>
              </a:rPr>
              <a:t>perfect</a:t>
            </a:r>
            <a:r>
              <a:rPr lang="en-US" sz="2000" b="0" i="0" u="none" strike="noStrike" baseline="-25000" dirty="0">
                <a:solidFill>
                  <a:srgbClr val="FF0000"/>
                </a:solidFill>
                <a:latin typeface="Minion-Regular"/>
              </a:rPr>
              <a:t> </a:t>
            </a:r>
            <a:r>
              <a:rPr lang="en-US" sz="2000" b="0" i="0" u="none" strike="noStrike" baseline="0" dirty="0">
                <a:solidFill>
                  <a:srgbClr val="FF0000"/>
                </a:solidFill>
                <a:latin typeface="Symbol" panose="05050102010706020507" pitchFamily="18" charset="2"/>
              </a:rPr>
              <a:t>= </a:t>
            </a:r>
            <a:r>
              <a:rPr lang="en-US" sz="2000" b="0" i="0" u="none" strike="noStrike" baseline="0" dirty="0">
                <a:solidFill>
                  <a:srgbClr val="FF0000"/>
                </a:solidFill>
                <a:latin typeface="Minion-Regular"/>
              </a:rPr>
              <a:t>5.44/2</a:t>
            </a:r>
          </a:p>
          <a:p>
            <a:pPr algn="l"/>
            <a:r>
              <a:rPr lang="en-US" sz="2000" b="0" i="0" u="none" strike="noStrike" baseline="0" dirty="0">
                <a:latin typeface="Minion-Regular"/>
              </a:rPr>
              <a:t>The performance with the perfect cache is better by </a:t>
            </a:r>
            <a:r>
              <a:rPr lang="en-US" sz="2000" b="0" i="0" u="none" strike="noStrike" baseline="0" dirty="0">
                <a:latin typeface="MathematicalPi-One"/>
              </a:rPr>
              <a:t> </a:t>
            </a:r>
            <a:r>
              <a:rPr lang="en-US" sz="2000" b="0" i="0" u="none" strike="noStrike" baseline="0" dirty="0">
                <a:solidFill>
                  <a:srgbClr val="FF0000"/>
                </a:solidFill>
                <a:latin typeface="Minion-Regular"/>
              </a:rPr>
              <a:t>5.44/2</a:t>
            </a:r>
            <a:r>
              <a:rPr lang="en-US" sz="2000" dirty="0">
                <a:solidFill>
                  <a:srgbClr val="FF0000"/>
                </a:solidFill>
                <a:latin typeface="Minion-Regular"/>
              </a:rPr>
              <a:t> </a:t>
            </a:r>
            <a:r>
              <a:rPr lang="en-US" sz="2000" b="0" i="0" u="none" strike="noStrike" baseline="0" dirty="0">
                <a:solidFill>
                  <a:srgbClr val="FF0000"/>
                </a:solidFill>
                <a:latin typeface="Symbol" panose="05050102010706020507" pitchFamily="18" charset="2"/>
              </a:rPr>
              <a:t>= </a:t>
            </a:r>
            <a:r>
              <a:rPr lang="en-US" sz="2000" b="0" i="0" u="none" strike="noStrike" baseline="0" dirty="0">
                <a:solidFill>
                  <a:srgbClr val="FF0000"/>
                </a:solidFill>
                <a:latin typeface="Minion-Regular"/>
              </a:rPr>
              <a:t>2.72.</a:t>
            </a:r>
            <a:endParaRPr lang="en-US" sz="2000" dirty="0">
              <a:solidFill>
                <a:srgbClr val="FF0000"/>
              </a:solidFill>
            </a:endParaRPr>
          </a:p>
        </p:txBody>
      </p:sp>
    </p:spTree>
    <p:extLst>
      <p:ext uri="{BB962C8B-B14F-4D97-AF65-F5344CB8AC3E}">
        <p14:creationId xmlns:p14="http://schemas.microsoft.com/office/powerpoint/2010/main" val="26891242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9D8CE-6574-4F46-9322-2895E1363035}"/>
              </a:ext>
            </a:extLst>
          </p:cNvPr>
          <p:cNvSpPr>
            <a:spLocks noGrp="1"/>
          </p:cNvSpPr>
          <p:nvPr>
            <p:ph type="title"/>
          </p:nvPr>
        </p:nvSpPr>
        <p:spPr/>
        <p:txBody>
          <a:bodyPr>
            <a:normAutofit/>
          </a:bodyPr>
          <a:lstStyle/>
          <a:p>
            <a:pPr algn="ctr"/>
            <a:r>
              <a:rPr lang="en-US" sz="3600" b="1" dirty="0"/>
              <a:t>Calculating Cache Performance</a:t>
            </a:r>
            <a:endParaRPr lang="en-US" sz="3600" dirty="0"/>
          </a:p>
        </p:txBody>
      </p:sp>
      <p:sp>
        <p:nvSpPr>
          <p:cNvPr id="3" name="Content Placeholder 2">
            <a:extLst>
              <a:ext uri="{FF2B5EF4-FFF2-40B4-BE49-F238E27FC236}">
                <a16:creationId xmlns:a16="http://schemas.microsoft.com/office/drawing/2014/main" id="{5BC6ABDE-BA86-4F55-A1C8-428137E9AD02}"/>
              </a:ext>
            </a:extLst>
          </p:cNvPr>
          <p:cNvSpPr>
            <a:spLocks noGrp="1"/>
          </p:cNvSpPr>
          <p:nvPr>
            <p:ph idx="1"/>
          </p:nvPr>
        </p:nvSpPr>
        <p:spPr/>
        <p:txBody>
          <a:bodyPr>
            <a:noAutofit/>
          </a:bodyPr>
          <a:lstStyle/>
          <a:p>
            <a:pPr algn="l"/>
            <a:r>
              <a:rPr lang="en-US" sz="2000" b="0" i="0" u="none" strike="noStrike" baseline="0" dirty="0">
                <a:latin typeface="Minion-Regular"/>
              </a:rPr>
              <a:t>Suppose we speed-up the computer in the previous example by reducing its CPI from 2 to 1without changing the clock rate, which might be done with an improved pipeline then:</a:t>
            </a:r>
            <a:endParaRPr lang="en-US" sz="2000" dirty="0">
              <a:solidFill>
                <a:schemeClr val="accent1">
                  <a:lumMod val="60000"/>
                  <a:lumOff val="40000"/>
                </a:schemeClr>
              </a:solidFill>
            </a:endParaRPr>
          </a:p>
        </p:txBody>
      </p:sp>
    </p:spTree>
    <p:extLst>
      <p:ext uri="{BB962C8B-B14F-4D97-AF65-F5344CB8AC3E}">
        <p14:creationId xmlns:p14="http://schemas.microsoft.com/office/powerpoint/2010/main" val="8659562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88118-7698-41BF-8ED4-54DEA83BD22C}"/>
              </a:ext>
            </a:extLst>
          </p:cNvPr>
          <p:cNvSpPr>
            <a:spLocks noGrp="1"/>
          </p:cNvSpPr>
          <p:nvPr>
            <p:ph type="title"/>
          </p:nvPr>
        </p:nvSpPr>
        <p:spPr/>
        <p:txBody>
          <a:bodyPr>
            <a:normAutofit/>
          </a:bodyPr>
          <a:lstStyle/>
          <a:p>
            <a:pPr algn="ctr"/>
            <a:r>
              <a:rPr lang="en-US" sz="3600" b="1" dirty="0"/>
              <a:t>Average Memory Access Time (AMAT)</a:t>
            </a:r>
          </a:p>
        </p:txBody>
      </p:sp>
      <p:sp>
        <p:nvSpPr>
          <p:cNvPr id="3" name="Content Placeholder 2">
            <a:extLst>
              <a:ext uri="{FF2B5EF4-FFF2-40B4-BE49-F238E27FC236}">
                <a16:creationId xmlns:a16="http://schemas.microsoft.com/office/drawing/2014/main" id="{739CCC16-8677-4915-8F70-8ACD8ED14D1C}"/>
              </a:ext>
            </a:extLst>
          </p:cNvPr>
          <p:cNvSpPr>
            <a:spLocks noGrp="1"/>
          </p:cNvSpPr>
          <p:nvPr>
            <p:ph idx="1"/>
          </p:nvPr>
        </p:nvSpPr>
        <p:spPr/>
        <p:txBody>
          <a:bodyPr>
            <a:normAutofit/>
          </a:bodyPr>
          <a:lstStyle/>
          <a:p>
            <a:pPr algn="l"/>
            <a:r>
              <a:rPr lang="en-US" sz="2600" b="0" i="0" u="none" strike="noStrike" baseline="0" dirty="0">
                <a:latin typeface="Minion-Regular"/>
              </a:rPr>
              <a:t>Average memory access time is the average time to access memory considering both hits and misses and the frequency of different accesses; it is equal to the following:</a:t>
            </a:r>
          </a:p>
          <a:p>
            <a:pPr marL="0" indent="0" algn="l">
              <a:buNone/>
            </a:pPr>
            <a:endParaRPr lang="en-US" sz="2600" b="0" i="0" u="none" strike="noStrike" baseline="0" dirty="0">
              <a:latin typeface="Minion-Regular"/>
            </a:endParaRPr>
          </a:p>
          <a:p>
            <a:pPr marL="0" indent="0" algn="ctr">
              <a:buNone/>
            </a:pPr>
            <a:r>
              <a:rPr lang="en-US" sz="2600" b="0" i="0" u="none" strike="noStrike" baseline="0" dirty="0">
                <a:latin typeface="Minion-Regular"/>
              </a:rPr>
              <a:t>AMAT </a:t>
            </a:r>
            <a:r>
              <a:rPr lang="en-US" sz="2600" b="0" i="0" u="none" strike="noStrike" baseline="0" dirty="0">
                <a:latin typeface="Symbol" panose="05050102010706020507" pitchFamily="18" charset="2"/>
              </a:rPr>
              <a:t>= </a:t>
            </a:r>
            <a:r>
              <a:rPr lang="en-US" sz="2600" b="0" i="0" u="none" strike="noStrike" baseline="0" dirty="0">
                <a:latin typeface="Minion-Regular"/>
              </a:rPr>
              <a:t>Time for a hit </a:t>
            </a:r>
            <a:r>
              <a:rPr lang="en-US" sz="2600" b="0" i="0" u="none" strike="noStrike" baseline="0" dirty="0">
                <a:latin typeface="Symbol" panose="05050102010706020507" pitchFamily="18" charset="2"/>
              </a:rPr>
              <a:t>+ </a:t>
            </a:r>
            <a:r>
              <a:rPr lang="en-US" sz="2600" b="0" i="0" u="none" strike="noStrike" baseline="0" dirty="0">
                <a:latin typeface="Minion-Regular"/>
              </a:rPr>
              <a:t>Miss rate </a:t>
            </a:r>
            <a:r>
              <a:rPr lang="en-US" sz="2600" b="0" i="0" u="none" strike="noStrike" baseline="0" dirty="0">
                <a:latin typeface="Calibri" panose="020F0502020204030204" pitchFamily="34" charset="0"/>
              </a:rPr>
              <a:t>×</a:t>
            </a:r>
            <a:r>
              <a:rPr lang="en-US" sz="2600" b="0" i="0" u="none" strike="noStrike" baseline="0" dirty="0">
                <a:latin typeface="Symbol" panose="05050102010706020507" pitchFamily="18" charset="2"/>
              </a:rPr>
              <a:t> </a:t>
            </a:r>
            <a:r>
              <a:rPr lang="en-US" sz="2600" b="0" i="0" u="none" strike="noStrike" baseline="0" dirty="0">
                <a:latin typeface="Minion-Regular"/>
              </a:rPr>
              <a:t>Miss penalty</a:t>
            </a:r>
          </a:p>
          <a:p>
            <a:pPr marL="0" indent="0" algn="l">
              <a:buNone/>
            </a:pPr>
            <a:endParaRPr lang="en-US" sz="1800" dirty="0">
              <a:latin typeface="Minion-Regular"/>
            </a:endParaRPr>
          </a:p>
          <a:p>
            <a:pPr algn="l"/>
            <a:endParaRPr lang="en-US" dirty="0"/>
          </a:p>
        </p:txBody>
      </p:sp>
    </p:spTree>
    <p:extLst>
      <p:ext uri="{BB962C8B-B14F-4D97-AF65-F5344CB8AC3E}">
        <p14:creationId xmlns:p14="http://schemas.microsoft.com/office/powerpoint/2010/main" val="9628026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18C125-FDA6-4762-A731-DFE47F8F5099}"/>
              </a:ext>
            </a:extLst>
          </p:cNvPr>
          <p:cNvSpPr>
            <a:spLocks noGrp="1"/>
          </p:cNvSpPr>
          <p:nvPr>
            <p:ph type="title"/>
          </p:nvPr>
        </p:nvSpPr>
        <p:spPr/>
        <p:txBody>
          <a:bodyPr>
            <a:normAutofit/>
          </a:bodyPr>
          <a:lstStyle/>
          <a:p>
            <a:pPr algn="ctr"/>
            <a:r>
              <a:rPr lang="en-US" sz="3600" b="1" dirty="0"/>
              <a:t>Average Memory Access Time (AMAT)</a:t>
            </a:r>
            <a:endParaRPr lang="en-US" sz="3600" dirty="0"/>
          </a:p>
        </p:txBody>
      </p:sp>
      <p:sp>
        <p:nvSpPr>
          <p:cNvPr id="3" name="Content Placeholder 2">
            <a:extLst>
              <a:ext uri="{FF2B5EF4-FFF2-40B4-BE49-F238E27FC236}">
                <a16:creationId xmlns:a16="http://schemas.microsoft.com/office/drawing/2014/main" id="{B7B548D9-0CDC-4317-9542-AFF15C01A37A}"/>
              </a:ext>
            </a:extLst>
          </p:cNvPr>
          <p:cNvSpPr>
            <a:spLocks noGrp="1"/>
          </p:cNvSpPr>
          <p:nvPr>
            <p:ph idx="1"/>
          </p:nvPr>
        </p:nvSpPr>
        <p:spPr/>
        <p:txBody>
          <a:bodyPr>
            <a:normAutofit/>
          </a:bodyPr>
          <a:lstStyle/>
          <a:p>
            <a:pPr algn="l"/>
            <a:r>
              <a:rPr lang="en-US" sz="2400" b="0" i="0" u="none" strike="noStrike" baseline="0" dirty="0">
                <a:latin typeface="Minion-Regular"/>
              </a:rPr>
              <a:t>Find the AMAT for a processor with a 1 ns clock cycle time, a miss penalty of 20 clock cycles, a miss rate of 0.05 misses per instruction, and a cache access time (including hit detection) of 1 clock cycle. Assume that the read and write miss penalties are the same and ignore other write stalls.</a:t>
            </a:r>
          </a:p>
          <a:p>
            <a:pPr algn="l"/>
            <a:endParaRPr lang="en-US" sz="2400" dirty="0">
              <a:latin typeface="Minion-Regular"/>
            </a:endParaRPr>
          </a:p>
          <a:p>
            <a:pPr algn="l"/>
            <a:r>
              <a:rPr lang="en-US" sz="2400" b="0" i="0" u="none" strike="noStrike" baseline="0" dirty="0">
                <a:latin typeface="Minion-Regular"/>
              </a:rPr>
              <a:t>The average memory access time per instruction is</a:t>
            </a:r>
          </a:p>
          <a:p>
            <a:pPr marL="0" indent="0" algn="l">
              <a:buNone/>
            </a:pPr>
            <a:endParaRPr lang="en-US" sz="2400" b="0" i="0" u="none" strike="noStrike" baseline="0" dirty="0">
              <a:latin typeface="Minion-Regular"/>
            </a:endParaRPr>
          </a:p>
          <a:p>
            <a:pPr marL="0" indent="0" algn="l">
              <a:buNone/>
            </a:pPr>
            <a:r>
              <a:rPr lang="en-US" sz="2400" b="0" i="0" u="none" strike="noStrike" baseline="0" dirty="0">
                <a:latin typeface="Minion-Regular"/>
              </a:rPr>
              <a:t>	  AMAT </a:t>
            </a:r>
            <a:r>
              <a:rPr lang="en-US" sz="2400" b="0" i="0" u="none" strike="noStrike" baseline="0" dirty="0">
                <a:latin typeface="Symbol" panose="05050102010706020507" pitchFamily="18" charset="2"/>
              </a:rPr>
              <a:t>= </a:t>
            </a:r>
            <a:r>
              <a:rPr lang="en-US" sz="2400" b="0" i="0" u="none" strike="noStrike" baseline="0" dirty="0">
                <a:latin typeface="Minion-Regular"/>
              </a:rPr>
              <a:t>Time for a hit </a:t>
            </a:r>
            <a:r>
              <a:rPr lang="en-US" sz="2400" b="0" i="0" u="none" strike="noStrike" baseline="0" dirty="0">
                <a:latin typeface="Symbol" panose="05050102010706020507" pitchFamily="18" charset="2"/>
              </a:rPr>
              <a:t>+ </a:t>
            </a:r>
            <a:r>
              <a:rPr lang="en-US" sz="2400" b="0" i="0" u="none" strike="noStrike" baseline="0" dirty="0">
                <a:latin typeface="Minion-Regular"/>
              </a:rPr>
              <a:t>Miss rate </a:t>
            </a:r>
            <a:r>
              <a:rPr lang="en-US" sz="2400" b="0" i="0" u="none" strike="noStrike" baseline="0" dirty="0">
                <a:latin typeface="Calibri" panose="020F0502020204030204" pitchFamily="34" charset="0"/>
              </a:rPr>
              <a:t>×</a:t>
            </a:r>
            <a:r>
              <a:rPr lang="en-US" sz="2400" b="0" i="0" u="none" strike="noStrike" baseline="0" dirty="0">
                <a:latin typeface="Minion-Regular"/>
              </a:rPr>
              <a:t> Miss penalty</a:t>
            </a:r>
          </a:p>
          <a:p>
            <a:pPr marL="0" indent="0" algn="l">
              <a:buNone/>
            </a:pPr>
            <a:r>
              <a:rPr lang="en-US" sz="2400" b="0" i="0" u="none" strike="noStrike" baseline="0" dirty="0">
                <a:latin typeface="Symbol" panose="05050102010706020507" pitchFamily="18" charset="2"/>
              </a:rPr>
              <a:t>		= </a:t>
            </a:r>
            <a:r>
              <a:rPr lang="en-US" sz="2400" b="0" i="0" u="none" strike="noStrike" baseline="0" dirty="0">
                <a:latin typeface="Minion-Regular"/>
              </a:rPr>
              <a:t>1 </a:t>
            </a:r>
            <a:r>
              <a:rPr lang="en-US" sz="2400" b="0" i="0" u="none" strike="noStrike" baseline="0" dirty="0">
                <a:latin typeface="Symbol" panose="05050102010706020507" pitchFamily="18" charset="2"/>
              </a:rPr>
              <a:t>+ </a:t>
            </a:r>
            <a:r>
              <a:rPr lang="en-US" sz="2400" b="0" i="0" u="none" strike="noStrike" baseline="0" dirty="0">
                <a:latin typeface="Minion-Regular"/>
              </a:rPr>
              <a:t>0.05 </a:t>
            </a:r>
            <a:r>
              <a:rPr lang="en-US" sz="2400" b="0" i="0" u="none" strike="noStrike" baseline="0" dirty="0">
                <a:latin typeface="Calibri" panose="020F0502020204030204" pitchFamily="34" charset="0"/>
              </a:rPr>
              <a:t>×</a:t>
            </a:r>
            <a:r>
              <a:rPr lang="en-US" sz="2400" b="0" i="0" u="none" strike="noStrike" baseline="0" dirty="0">
                <a:latin typeface="Symbol" panose="05050102010706020507" pitchFamily="18" charset="2"/>
              </a:rPr>
              <a:t> </a:t>
            </a:r>
            <a:r>
              <a:rPr lang="en-US" sz="2400" b="0" i="0" u="none" strike="noStrike" baseline="0" dirty="0">
                <a:latin typeface="Minion-Regular"/>
              </a:rPr>
              <a:t>20</a:t>
            </a:r>
          </a:p>
          <a:p>
            <a:pPr marL="0" indent="0" algn="l">
              <a:buNone/>
            </a:pPr>
            <a:r>
              <a:rPr lang="en-US" sz="2400" b="0" i="0" u="none" strike="noStrike" baseline="0" dirty="0">
                <a:latin typeface="Symbol" panose="05050102010706020507" pitchFamily="18" charset="2"/>
              </a:rPr>
              <a:t>		= </a:t>
            </a:r>
            <a:r>
              <a:rPr lang="en-US" sz="2400" b="0" i="0" u="none" strike="noStrike" baseline="0" dirty="0">
                <a:latin typeface="Minion-Regular"/>
              </a:rPr>
              <a:t>2 clock cycles or 2 ns.</a:t>
            </a:r>
            <a:endParaRPr lang="en-US" sz="2400" dirty="0"/>
          </a:p>
        </p:txBody>
      </p:sp>
    </p:spTree>
    <p:extLst>
      <p:ext uri="{BB962C8B-B14F-4D97-AF65-F5344CB8AC3E}">
        <p14:creationId xmlns:p14="http://schemas.microsoft.com/office/powerpoint/2010/main" val="28632654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08F214-016E-42B8-91A6-2983C720587B}"/>
              </a:ext>
            </a:extLst>
          </p:cNvPr>
          <p:cNvSpPr>
            <a:spLocks noGrp="1"/>
          </p:cNvSpPr>
          <p:nvPr>
            <p:ph type="title"/>
          </p:nvPr>
        </p:nvSpPr>
        <p:spPr/>
        <p:txBody>
          <a:bodyPr>
            <a:normAutofit/>
          </a:bodyPr>
          <a:lstStyle/>
          <a:p>
            <a:pPr algn="ctr"/>
            <a:r>
              <a:rPr lang="en-US" sz="3600" b="1" dirty="0"/>
              <a:t>Cache Replacement</a:t>
            </a:r>
          </a:p>
        </p:txBody>
      </p:sp>
      <p:sp>
        <p:nvSpPr>
          <p:cNvPr id="3" name="Content Placeholder 2">
            <a:extLst>
              <a:ext uri="{FF2B5EF4-FFF2-40B4-BE49-F238E27FC236}">
                <a16:creationId xmlns:a16="http://schemas.microsoft.com/office/drawing/2014/main" id="{850DAFAA-BF7D-407D-8B95-70219D8B81C1}"/>
              </a:ext>
            </a:extLst>
          </p:cNvPr>
          <p:cNvSpPr>
            <a:spLocks noGrp="1"/>
          </p:cNvSpPr>
          <p:nvPr>
            <p:ph idx="1"/>
          </p:nvPr>
        </p:nvSpPr>
        <p:spPr/>
        <p:txBody>
          <a:bodyPr>
            <a:normAutofit/>
          </a:bodyPr>
          <a:lstStyle/>
          <a:p>
            <a:r>
              <a:rPr lang="en-US" sz="2400" dirty="0"/>
              <a:t>Miss : need to put a new block in the cache. Which block do we kick out ?</a:t>
            </a:r>
          </a:p>
          <a:p>
            <a:pPr lvl="2"/>
            <a:r>
              <a:rPr lang="en-US" sz="2400" dirty="0"/>
              <a:t>Random</a:t>
            </a:r>
          </a:p>
          <a:p>
            <a:pPr lvl="2"/>
            <a:r>
              <a:rPr lang="en-US" sz="2400" dirty="0"/>
              <a:t>FIFO</a:t>
            </a:r>
          </a:p>
          <a:p>
            <a:pPr lvl="2"/>
            <a:r>
              <a:rPr lang="en-US" sz="2400" dirty="0"/>
              <a:t>LRU</a:t>
            </a:r>
          </a:p>
          <a:p>
            <a:pPr lvl="3"/>
            <a:r>
              <a:rPr lang="en-US" sz="2400" dirty="0"/>
              <a:t>NMRU</a:t>
            </a:r>
          </a:p>
          <a:p>
            <a:pPr lvl="3"/>
            <a:r>
              <a:rPr lang="en-US" sz="2400" dirty="0"/>
              <a:t>PLRU</a:t>
            </a:r>
          </a:p>
        </p:txBody>
      </p:sp>
    </p:spTree>
    <p:extLst>
      <p:ext uri="{BB962C8B-B14F-4D97-AF65-F5344CB8AC3E}">
        <p14:creationId xmlns:p14="http://schemas.microsoft.com/office/powerpoint/2010/main" val="9819199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DF7FAA-4408-4E88-B3FF-293A966AB0F0}"/>
              </a:ext>
            </a:extLst>
          </p:cNvPr>
          <p:cNvSpPr>
            <a:spLocks noGrp="1"/>
          </p:cNvSpPr>
          <p:nvPr>
            <p:ph type="title"/>
          </p:nvPr>
        </p:nvSpPr>
        <p:spPr>
          <a:xfrm>
            <a:off x="838200" y="307975"/>
            <a:ext cx="10515600" cy="1325563"/>
          </a:xfrm>
        </p:spPr>
        <p:txBody>
          <a:bodyPr>
            <a:normAutofit/>
          </a:bodyPr>
          <a:lstStyle/>
          <a:p>
            <a:pPr algn="ctr"/>
            <a:r>
              <a:rPr lang="en-US" sz="3600" b="1" dirty="0"/>
              <a:t>Implementing the LRU</a:t>
            </a:r>
          </a:p>
        </p:txBody>
      </p:sp>
      <p:sp>
        <p:nvSpPr>
          <p:cNvPr id="18" name="Content Placeholder 17">
            <a:extLst>
              <a:ext uri="{FF2B5EF4-FFF2-40B4-BE49-F238E27FC236}">
                <a16:creationId xmlns:a16="http://schemas.microsoft.com/office/drawing/2014/main" id="{822A362A-CFCF-4150-84A6-C6EB171DF6F2}"/>
              </a:ext>
            </a:extLst>
          </p:cNvPr>
          <p:cNvSpPr>
            <a:spLocks noGrp="1"/>
          </p:cNvSpPr>
          <p:nvPr>
            <p:ph idx="1"/>
          </p:nvPr>
        </p:nvSpPr>
        <p:spPr/>
        <p:txBody>
          <a:bodyPr/>
          <a:lstStyle/>
          <a:p>
            <a:r>
              <a:rPr lang="en-US" dirty="0"/>
              <a:t>References:  A, B, C, D, E, B, B, D &amp; B </a:t>
            </a:r>
          </a:p>
          <a:p>
            <a:endParaRPr lang="en-US" dirty="0"/>
          </a:p>
        </p:txBody>
      </p:sp>
      <p:graphicFrame>
        <p:nvGraphicFramePr>
          <p:cNvPr id="19" name="Table 16">
            <a:extLst>
              <a:ext uri="{FF2B5EF4-FFF2-40B4-BE49-F238E27FC236}">
                <a16:creationId xmlns:a16="http://schemas.microsoft.com/office/drawing/2014/main" id="{451E5402-EE0F-4CB3-B6EF-34D09F246B63}"/>
              </a:ext>
            </a:extLst>
          </p:cNvPr>
          <p:cNvGraphicFramePr>
            <a:graphicFrameLocks/>
          </p:cNvGraphicFramePr>
          <p:nvPr>
            <p:extLst>
              <p:ext uri="{D42A27DB-BD31-4B8C-83A1-F6EECF244321}">
                <p14:modId xmlns:p14="http://schemas.microsoft.com/office/powerpoint/2010/main" val="3894234497"/>
              </p:ext>
            </p:extLst>
          </p:nvPr>
        </p:nvGraphicFramePr>
        <p:xfrm>
          <a:off x="3290888" y="3074194"/>
          <a:ext cx="5610224" cy="1854200"/>
        </p:xfrm>
        <a:graphic>
          <a:graphicData uri="http://schemas.openxmlformats.org/drawingml/2006/table">
            <a:tbl>
              <a:tblPr firstRow="1" bandRow="1">
                <a:tableStyleId>{5C22544A-7EE6-4342-B048-85BDC9FD1C3A}</a:tableStyleId>
              </a:tblPr>
              <a:tblGrid>
                <a:gridCol w="1402556">
                  <a:extLst>
                    <a:ext uri="{9D8B030D-6E8A-4147-A177-3AD203B41FA5}">
                      <a16:colId xmlns:a16="http://schemas.microsoft.com/office/drawing/2014/main" val="4230849606"/>
                    </a:ext>
                  </a:extLst>
                </a:gridCol>
                <a:gridCol w="1402556">
                  <a:extLst>
                    <a:ext uri="{9D8B030D-6E8A-4147-A177-3AD203B41FA5}">
                      <a16:colId xmlns:a16="http://schemas.microsoft.com/office/drawing/2014/main" val="2148222290"/>
                    </a:ext>
                  </a:extLst>
                </a:gridCol>
                <a:gridCol w="1402556">
                  <a:extLst>
                    <a:ext uri="{9D8B030D-6E8A-4147-A177-3AD203B41FA5}">
                      <a16:colId xmlns:a16="http://schemas.microsoft.com/office/drawing/2014/main" val="2435637191"/>
                    </a:ext>
                  </a:extLst>
                </a:gridCol>
                <a:gridCol w="1402556">
                  <a:extLst>
                    <a:ext uri="{9D8B030D-6E8A-4147-A177-3AD203B41FA5}">
                      <a16:colId xmlns:a16="http://schemas.microsoft.com/office/drawing/2014/main" val="518750256"/>
                    </a:ext>
                  </a:extLst>
                </a:gridCol>
              </a:tblGrid>
              <a:tr h="370840">
                <a:tc>
                  <a:txBody>
                    <a:bodyPr/>
                    <a:lstStyle/>
                    <a:p>
                      <a:pPr algn="l"/>
                      <a:r>
                        <a:rPr lang="en-US" dirty="0"/>
                        <a:t>Data</a:t>
                      </a:r>
                    </a:p>
                  </a:txBody>
                  <a:tcPr/>
                </a:tc>
                <a:tc>
                  <a:txBody>
                    <a:bodyPr/>
                    <a:lstStyle/>
                    <a:p>
                      <a:pPr algn="l"/>
                      <a:r>
                        <a:rPr lang="en-US" dirty="0"/>
                        <a:t>Tag</a:t>
                      </a:r>
                    </a:p>
                  </a:txBody>
                  <a:tcPr/>
                </a:tc>
                <a:tc>
                  <a:txBody>
                    <a:bodyPr/>
                    <a:lstStyle/>
                    <a:p>
                      <a:pPr algn="l"/>
                      <a:r>
                        <a:rPr lang="en-US" dirty="0"/>
                        <a:t>Valid</a:t>
                      </a:r>
                    </a:p>
                  </a:txBody>
                  <a:tcPr/>
                </a:tc>
                <a:tc>
                  <a:txBody>
                    <a:bodyPr/>
                    <a:lstStyle/>
                    <a:p>
                      <a:pPr algn="l"/>
                      <a:r>
                        <a:rPr lang="en-US" dirty="0"/>
                        <a:t>LRU</a:t>
                      </a:r>
                    </a:p>
                  </a:txBody>
                  <a:tcPr/>
                </a:tc>
                <a:extLst>
                  <a:ext uri="{0D108BD9-81ED-4DB2-BD59-A6C34878D82A}">
                    <a16:rowId xmlns:a16="http://schemas.microsoft.com/office/drawing/2014/main" val="115565598"/>
                  </a:ext>
                </a:extLst>
              </a:tr>
              <a:tr h="370840">
                <a:tc>
                  <a:txBody>
                    <a:bodyPr/>
                    <a:lstStyle/>
                    <a:p>
                      <a:pPr algn="l"/>
                      <a:endParaRPr lang="en-US" dirty="0"/>
                    </a:p>
                  </a:txBody>
                  <a:tcPr/>
                </a:tc>
                <a:tc>
                  <a:txBody>
                    <a:bodyPr/>
                    <a:lstStyle/>
                    <a:p>
                      <a:pPr algn="l"/>
                      <a:endParaRPr lang="en-US" dirty="0"/>
                    </a:p>
                  </a:txBody>
                  <a:tcPr/>
                </a:tc>
                <a:tc>
                  <a:txBody>
                    <a:bodyPr/>
                    <a:lstStyle/>
                    <a:p>
                      <a:pPr algn="l"/>
                      <a:endParaRPr lang="en-US"/>
                    </a:p>
                  </a:txBody>
                  <a:tcPr/>
                </a:tc>
                <a:tc>
                  <a:txBody>
                    <a:bodyPr/>
                    <a:lstStyle/>
                    <a:p>
                      <a:pPr algn="l"/>
                      <a:r>
                        <a:rPr lang="en-US" dirty="0"/>
                        <a:t>0</a:t>
                      </a:r>
                    </a:p>
                  </a:txBody>
                  <a:tcPr/>
                </a:tc>
                <a:extLst>
                  <a:ext uri="{0D108BD9-81ED-4DB2-BD59-A6C34878D82A}">
                    <a16:rowId xmlns:a16="http://schemas.microsoft.com/office/drawing/2014/main" val="3453478987"/>
                  </a:ext>
                </a:extLst>
              </a:tr>
              <a:tr h="370840">
                <a:tc>
                  <a:txBody>
                    <a:bodyPr/>
                    <a:lstStyle/>
                    <a:p>
                      <a:pPr algn="l"/>
                      <a:endParaRPr lang="en-US"/>
                    </a:p>
                  </a:txBody>
                  <a:tcPr/>
                </a:tc>
                <a:tc>
                  <a:txBody>
                    <a:bodyPr/>
                    <a:lstStyle/>
                    <a:p>
                      <a:pPr algn="l"/>
                      <a:endParaRPr lang="en-US"/>
                    </a:p>
                  </a:txBody>
                  <a:tcPr/>
                </a:tc>
                <a:tc>
                  <a:txBody>
                    <a:bodyPr/>
                    <a:lstStyle/>
                    <a:p>
                      <a:pPr algn="l"/>
                      <a:endParaRPr lang="en-US"/>
                    </a:p>
                  </a:txBody>
                  <a:tcPr/>
                </a:tc>
                <a:tc>
                  <a:txBody>
                    <a:bodyPr/>
                    <a:lstStyle/>
                    <a:p>
                      <a:pPr algn="l"/>
                      <a:r>
                        <a:rPr lang="en-US" dirty="0"/>
                        <a:t>1</a:t>
                      </a:r>
                    </a:p>
                  </a:txBody>
                  <a:tcPr/>
                </a:tc>
                <a:extLst>
                  <a:ext uri="{0D108BD9-81ED-4DB2-BD59-A6C34878D82A}">
                    <a16:rowId xmlns:a16="http://schemas.microsoft.com/office/drawing/2014/main" val="733572628"/>
                  </a:ext>
                </a:extLst>
              </a:tr>
              <a:tr h="370840">
                <a:tc>
                  <a:txBody>
                    <a:bodyPr/>
                    <a:lstStyle/>
                    <a:p>
                      <a:pPr algn="l"/>
                      <a:endParaRPr lang="en-US"/>
                    </a:p>
                  </a:txBody>
                  <a:tcPr/>
                </a:tc>
                <a:tc>
                  <a:txBody>
                    <a:bodyPr/>
                    <a:lstStyle/>
                    <a:p>
                      <a:pPr algn="l"/>
                      <a:endParaRPr lang="en-US"/>
                    </a:p>
                  </a:txBody>
                  <a:tcPr/>
                </a:tc>
                <a:tc>
                  <a:txBody>
                    <a:bodyPr/>
                    <a:lstStyle/>
                    <a:p>
                      <a:pPr algn="l"/>
                      <a:endParaRPr lang="en-US"/>
                    </a:p>
                  </a:txBody>
                  <a:tcPr/>
                </a:tc>
                <a:tc>
                  <a:txBody>
                    <a:bodyPr/>
                    <a:lstStyle/>
                    <a:p>
                      <a:pPr algn="l"/>
                      <a:r>
                        <a:rPr lang="en-US" dirty="0"/>
                        <a:t>2</a:t>
                      </a:r>
                    </a:p>
                  </a:txBody>
                  <a:tcPr/>
                </a:tc>
                <a:extLst>
                  <a:ext uri="{0D108BD9-81ED-4DB2-BD59-A6C34878D82A}">
                    <a16:rowId xmlns:a16="http://schemas.microsoft.com/office/drawing/2014/main" val="2850097188"/>
                  </a:ext>
                </a:extLst>
              </a:tr>
              <a:tr h="370840">
                <a:tc>
                  <a:txBody>
                    <a:bodyPr/>
                    <a:lstStyle/>
                    <a:p>
                      <a:pPr algn="l"/>
                      <a:endParaRPr lang="en-US"/>
                    </a:p>
                  </a:txBody>
                  <a:tcPr/>
                </a:tc>
                <a:tc>
                  <a:txBody>
                    <a:bodyPr/>
                    <a:lstStyle/>
                    <a:p>
                      <a:pPr algn="l"/>
                      <a:endParaRPr lang="en-US"/>
                    </a:p>
                  </a:txBody>
                  <a:tcPr/>
                </a:tc>
                <a:tc>
                  <a:txBody>
                    <a:bodyPr/>
                    <a:lstStyle/>
                    <a:p>
                      <a:pPr algn="l"/>
                      <a:endParaRPr lang="en-US"/>
                    </a:p>
                  </a:txBody>
                  <a:tcPr/>
                </a:tc>
                <a:tc>
                  <a:txBody>
                    <a:bodyPr/>
                    <a:lstStyle/>
                    <a:p>
                      <a:pPr algn="l"/>
                      <a:r>
                        <a:rPr lang="en-US" dirty="0"/>
                        <a:t>3</a:t>
                      </a:r>
                    </a:p>
                  </a:txBody>
                  <a:tcPr/>
                </a:tc>
                <a:extLst>
                  <a:ext uri="{0D108BD9-81ED-4DB2-BD59-A6C34878D82A}">
                    <a16:rowId xmlns:a16="http://schemas.microsoft.com/office/drawing/2014/main" val="1980581526"/>
                  </a:ext>
                </a:extLst>
              </a:tr>
            </a:tbl>
          </a:graphicData>
        </a:graphic>
      </p:graphicFrame>
    </p:spTree>
    <p:extLst>
      <p:ext uri="{BB962C8B-B14F-4D97-AF65-F5344CB8AC3E}">
        <p14:creationId xmlns:p14="http://schemas.microsoft.com/office/powerpoint/2010/main" val="32185659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CCA22-E806-49FC-A55B-6F4A8F6693CE}"/>
              </a:ext>
            </a:extLst>
          </p:cNvPr>
          <p:cNvSpPr>
            <a:spLocks noGrp="1"/>
          </p:cNvSpPr>
          <p:nvPr>
            <p:ph type="title"/>
          </p:nvPr>
        </p:nvSpPr>
        <p:spPr/>
        <p:txBody>
          <a:bodyPr>
            <a:normAutofit/>
          </a:bodyPr>
          <a:lstStyle/>
          <a:p>
            <a:pPr algn="ctr"/>
            <a:r>
              <a:rPr lang="en-US" sz="3600" b="1" dirty="0"/>
              <a:t>Implementing the LRU</a:t>
            </a:r>
          </a:p>
        </p:txBody>
      </p:sp>
      <p:sp>
        <p:nvSpPr>
          <p:cNvPr id="7" name="Content Placeholder 6">
            <a:extLst>
              <a:ext uri="{FF2B5EF4-FFF2-40B4-BE49-F238E27FC236}">
                <a16:creationId xmlns:a16="http://schemas.microsoft.com/office/drawing/2014/main" id="{E7BA12FB-4FD7-44D1-A807-CBFBC7DF9724}"/>
              </a:ext>
            </a:extLst>
          </p:cNvPr>
          <p:cNvSpPr>
            <a:spLocks noGrp="1"/>
          </p:cNvSpPr>
          <p:nvPr>
            <p:ph idx="1"/>
          </p:nvPr>
        </p:nvSpPr>
        <p:spPr/>
        <p:txBody>
          <a:bodyPr/>
          <a:lstStyle/>
          <a:p>
            <a:r>
              <a:rPr lang="en-US" dirty="0"/>
              <a:t>References: A, B, A, D, K</a:t>
            </a:r>
          </a:p>
        </p:txBody>
      </p:sp>
      <p:graphicFrame>
        <p:nvGraphicFramePr>
          <p:cNvPr id="8" name="Table 5">
            <a:extLst>
              <a:ext uri="{FF2B5EF4-FFF2-40B4-BE49-F238E27FC236}">
                <a16:creationId xmlns:a16="http://schemas.microsoft.com/office/drawing/2014/main" id="{B9D2032B-4291-4C9E-9050-DA4FAF0E3148}"/>
              </a:ext>
            </a:extLst>
          </p:cNvPr>
          <p:cNvGraphicFramePr>
            <a:graphicFrameLocks/>
          </p:cNvGraphicFramePr>
          <p:nvPr>
            <p:extLst>
              <p:ext uri="{D42A27DB-BD31-4B8C-83A1-F6EECF244321}">
                <p14:modId xmlns:p14="http://schemas.microsoft.com/office/powerpoint/2010/main" val="2253664592"/>
              </p:ext>
            </p:extLst>
          </p:nvPr>
        </p:nvGraphicFramePr>
        <p:xfrm>
          <a:off x="4929187" y="2554288"/>
          <a:ext cx="2928940" cy="3337560"/>
        </p:xfrm>
        <a:graphic>
          <a:graphicData uri="http://schemas.openxmlformats.org/drawingml/2006/table">
            <a:tbl>
              <a:tblPr firstRow="1" bandRow="1">
                <a:tableStyleId>{5C22544A-7EE6-4342-B048-85BDC9FD1C3A}</a:tableStyleId>
              </a:tblPr>
              <a:tblGrid>
                <a:gridCol w="2043114">
                  <a:extLst>
                    <a:ext uri="{9D8B030D-6E8A-4147-A177-3AD203B41FA5}">
                      <a16:colId xmlns:a16="http://schemas.microsoft.com/office/drawing/2014/main" val="3859933887"/>
                    </a:ext>
                  </a:extLst>
                </a:gridCol>
                <a:gridCol w="885826">
                  <a:extLst>
                    <a:ext uri="{9D8B030D-6E8A-4147-A177-3AD203B41FA5}">
                      <a16:colId xmlns:a16="http://schemas.microsoft.com/office/drawing/2014/main" val="3531555107"/>
                    </a:ext>
                  </a:extLst>
                </a:gridCol>
              </a:tblGrid>
              <a:tr h="370840">
                <a:tc>
                  <a:txBody>
                    <a:bodyPr/>
                    <a:lstStyle/>
                    <a:p>
                      <a:r>
                        <a:rPr lang="en-US" dirty="0"/>
                        <a:t>Data</a:t>
                      </a:r>
                    </a:p>
                  </a:txBody>
                  <a:tcPr/>
                </a:tc>
                <a:tc>
                  <a:txBody>
                    <a:bodyPr/>
                    <a:lstStyle/>
                    <a:p>
                      <a:r>
                        <a:rPr lang="en-US" dirty="0"/>
                        <a:t>Rank</a:t>
                      </a:r>
                    </a:p>
                  </a:txBody>
                  <a:tcPr/>
                </a:tc>
                <a:extLst>
                  <a:ext uri="{0D108BD9-81ED-4DB2-BD59-A6C34878D82A}">
                    <a16:rowId xmlns:a16="http://schemas.microsoft.com/office/drawing/2014/main" val="3914290396"/>
                  </a:ext>
                </a:extLst>
              </a:tr>
              <a:tr h="370840">
                <a:tc>
                  <a:txBody>
                    <a:bodyPr/>
                    <a:lstStyle/>
                    <a:p>
                      <a:r>
                        <a:rPr lang="en-US" dirty="0"/>
                        <a:t>A</a:t>
                      </a:r>
                    </a:p>
                  </a:txBody>
                  <a:tcPr/>
                </a:tc>
                <a:tc>
                  <a:txBody>
                    <a:bodyPr/>
                    <a:lstStyle/>
                    <a:p>
                      <a:r>
                        <a:rPr lang="en-US" dirty="0"/>
                        <a:t>7</a:t>
                      </a:r>
                    </a:p>
                  </a:txBody>
                  <a:tcPr/>
                </a:tc>
                <a:extLst>
                  <a:ext uri="{0D108BD9-81ED-4DB2-BD59-A6C34878D82A}">
                    <a16:rowId xmlns:a16="http://schemas.microsoft.com/office/drawing/2014/main" val="1925573377"/>
                  </a:ext>
                </a:extLst>
              </a:tr>
              <a:tr h="370840">
                <a:tc>
                  <a:txBody>
                    <a:bodyPr/>
                    <a:lstStyle/>
                    <a:p>
                      <a:r>
                        <a:rPr lang="en-US" dirty="0"/>
                        <a:t>B</a:t>
                      </a:r>
                    </a:p>
                  </a:txBody>
                  <a:tcPr/>
                </a:tc>
                <a:tc>
                  <a:txBody>
                    <a:bodyPr/>
                    <a:lstStyle/>
                    <a:p>
                      <a:r>
                        <a:rPr lang="en-US" dirty="0"/>
                        <a:t>3</a:t>
                      </a:r>
                    </a:p>
                  </a:txBody>
                  <a:tcPr/>
                </a:tc>
                <a:extLst>
                  <a:ext uri="{0D108BD9-81ED-4DB2-BD59-A6C34878D82A}">
                    <a16:rowId xmlns:a16="http://schemas.microsoft.com/office/drawing/2014/main" val="2960442368"/>
                  </a:ext>
                </a:extLst>
              </a:tr>
              <a:tr h="370840">
                <a:tc>
                  <a:txBody>
                    <a:bodyPr/>
                    <a:lstStyle/>
                    <a:p>
                      <a:r>
                        <a:rPr lang="en-US" dirty="0"/>
                        <a:t>C</a:t>
                      </a:r>
                    </a:p>
                  </a:txBody>
                  <a:tcPr/>
                </a:tc>
                <a:tc>
                  <a:txBody>
                    <a:bodyPr/>
                    <a:lstStyle/>
                    <a:p>
                      <a:r>
                        <a:rPr lang="en-US" dirty="0"/>
                        <a:t>2</a:t>
                      </a:r>
                    </a:p>
                  </a:txBody>
                  <a:tcPr/>
                </a:tc>
                <a:extLst>
                  <a:ext uri="{0D108BD9-81ED-4DB2-BD59-A6C34878D82A}">
                    <a16:rowId xmlns:a16="http://schemas.microsoft.com/office/drawing/2014/main" val="1844146923"/>
                  </a:ext>
                </a:extLst>
              </a:tr>
              <a:tr h="370840">
                <a:tc>
                  <a:txBody>
                    <a:bodyPr/>
                    <a:lstStyle/>
                    <a:p>
                      <a:r>
                        <a:rPr lang="en-US" dirty="0"/>
                        <a:t>D</a:t>
                      </a:r>
                    </a:p>
                  </a:txBody>
                  <a:tcPr/>
                </a:tc>
                <a:tc>
                  <a:txBody>
                    <a:bodyPr/>
                    <a:lstStyle/>
                    <a:p>
                      <a:r>
                        <a:rPr lang="en-US" dirty="0"/>
                        <a:t>6</a:t>
                      </a:r>
                    </a:p>
                  </a:txBody>
                  <a:tcPr/>
                </a:tc>
                <a:extLst>
                  <a:ext uri="{0D108BD9-81ED-4DB2-BD59-A6C34878D82A}">
                    <a16:rowId xmlns:a16="http://schemas.microsoft.com/office/drawing/2014/main" val="265348481"/>
                  </a:ext>
                </a:extLst>
              </a:tr>
              <a:tr h="370840">
                <a:tc>
                  <a:txBody>
                    <a:bodyPr/>
                    <a:lstStyle/>
                    <a:p>
                      <a:r>
                        <a:rPr lang="en-US" dirty="0"/>
                        <a:t>E</a:t>
                      </a:r>
                    </a:p>
                  </a:txBody>
                  <a:tcPr/>
                </a:tc>
                <a:tc>
                  <a:txBody>
                    <a:bodyPr/>
                    <a:lstStyle/>
                    <a:p>
                      <a:r>
                        <a:rPr lang="en-US" dirty="0"/>
                        <a:t>5</a:t>
                      </a:r>
                    </a:p>
                  </a:txBody>
                  <a:tcPr/>
                </a:tc>
                <a:extLst>
                  <a:ext uri="{0D108BD9-81ED-4DB2-BD59-A6C34878D82A}">
                    <a16:rowId xmlns:a16="http://schemas.microsoft.com/office/drawing/2014/main" val="1060485227"/>
                  </a:ext>
                </a:extLst>
              </a:tr>
              <a:tr h="370840">
                <a:tc>
                  <a:txBody>
                    <a:bodyPr/>
                    <a:lstStyle/>
                    <a:p>
                      <a:r>
                        <a:rPr lang="en-US" dirty="0"/>
                        <a:t>F </a:t>
                      </a:r>
                    </a:p>
                  </a:txBody>
                  <a:tcPr/>
                </a:tc>
                <a:tc>
                  <a:txBody>
                    <a:bodyPr/>
                    <a:lstStyle/>
                    <a:p>
                      <a:r>
                        <a:rPr lang="en-US" dirty="0"/>
                        <a:t>1</a:t>
                      </a:r>
                    </a:p>
                  </a:txBody>
                  <a:tcPr/>
                </a:tc>
                <a:extLst>
                  <a:ext uri="{0D108BD9-81ED-4DB2-BD59-A6C34878D82A}">
                    <a16:rowId xmlns:a16="http://schemas.microsoft.com/office/drawing/2014/main" val="268327491"/>
                  </a:ext>
                </a:extLst>
              </a:tr>
              <a:tr h="370840">
                <a:tc>
                  <a:txBody>
                    <a:bodyPr/>
                    <a:lstStyle/>
                    <a:p>
                      <a:r>
                        <a:rPr lang="en-US" dirty="0"/>
                        <a:t>G</a:t>
                      </a:r>
                    </a:p>
                  </a:txBody>
                  <a:tcPr/>
                </a:tc>
                <a:tc>
                  <a:txBody>
                    <a:bodyPr/>
                    <a:lstStyle/>
                    <a:p>
                      <a:r>
                        <a:rPr lang="en-US" dirty="0"/>
                        <a:t>4</a:t>
                      </a:r>
                    </a:p>
                  </a:txBody>
                  <a:tcPr/>
                </a:tc>
                <a:extLst>
                  <a:ext uri="{0D108BD9-81ED-4DB2-BD59-A6C34878D82A}">
                    <a16:rowId xmlns:a16="http://schemas.microsoft.com/office/drawing/2014/main" val="1666094014"/>
                  </a:ext>
                </a:extLst>
              </a:tr>
              <a:tr h="370840">
                <a:tc>
                  <a:txBody>
                    <a:bodyPr/>
                    <a:lstStyle/>
                    <a:p>
                      <a:r>
                        <a:rPr lang="en-US" dirty="0"/>
                        <a:t>H</a:t>
                      </a:r>
                    </a:p>
                  </a:txBody>
                  <a:tcPr/>
                </a:tc>
                <a:tc>
                  <a:txBody>
                    <a:bodyPr/>
                    <a:lstStyle/>
                    <a:p>
                      <a:r>
                        <a:rPr lang="en-US" dirty="0"/>
                        <a:t>0</a:t>
                      </a:r>
                    </a:p>
                  </a:txBody>
                  <a:tcPr/>
                </a:tc>
                <a:extLst>
                  <a:ext uri="{0D108BD9-81ED-4DB2-BD59-A6C34878D82A}">
                    <a16:rowId xmlns:a16="http://schemas.microsoft.com/office/drawing/2014/main" val="2474259148"/>
                  </a:ext>
                </a:extLst>
              </a:tr>
            </a:tbl>
          </a:graphicData>
        </a:graphic>
      </p:graphicFrame>
    </p:spTree>
    <p:extLst>
      <p:ext uri="{BB962C8B-B14F-4D97-AF65-F5344CB8AC3E}">
        <p14:creationId xmlns:p14="http://schemas.microsoft.com/office/powerpoint/2010/main" val="30791457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E6BCA-C37F-455E-8482-47053B03F10E}"/>
              </a:ext>
            </a:extLst>
          </p:cNvPr>
          <p:cNvSpPr>
            <a:spLocks noGrp="1"/>
          </p:cNvSpPr>
          <p:nvPr>
            <p:ph type="title"/>
          </p:nvPr>
        </p:nvSpPr>
        <p:spPr/>
        <p:txBody>
          <a:bodyPr>
            <a:normAutofit/>
          </a:bodyPr>
          <a:lstStyle/>
          <a:p>
            <a:pPr algn="ctr"/>
            <a:r>
              <a:rPr lang="en-US" sz="3600" b="1" dirty="0"/>
              <a:t>Handling Cache Misses</a:t>
            </a:r>
          </a:p>
        </p:txBody>
      </p:sp>
      <p:sp>
        <p:nvSpPr>
          <p:cNvPr id="3" name="Content Placeholder 2">
            <a:extLst>
              <a:ext uri="{FF2B5EF4-FFF2-40B4-BE49-F238E27FC236}">
                <a16:creationId xmlns:a16="http://schemas.microsoft.com/office/drawing/2014/main" id="{128BBE18-1711-4454-A152-C1F9272A7EA7}"/>
              </a:ext>
            </a:extLst>
          </p:cNvPr>
          <p:cNvSpPr>
            <a:spLocks noGrp="1"/>
          </p:cNvSpPr>
          <p:nvPr>
            <p:ph idx="1"/>
          </p:nvPr>
        </p:nvSpPr>
        <p:spPr/>
        <p:txBody>
          <a:bodyPr>
            <a:normAutofit lnSpcReduction="10000"/>
          </a:bodyPr>
          <a:lstStyle/>
          <a:p>
            <a:pPr algn="l"/>
            <a:r>
              <a:rPr lang="en-US" dirty="0">
                <a:solidFill>
                  <a:srgbClr val="00FFFF"/>
                </a:solidFill>
                <a:latin typeface="Minion-Semibold"/>
              </a:rPr>
              <a:t>Cache Miss</a:t>
            </a:r>
            <a:endParaRPr lang="en-US" sz="2800" b="0" i="0" u="none" strike="noStrike" baseline="0" dirty="0">
              <a:solidFill>
                <a:srgbClr val="00FFFF"/>
              </a:solidFill>
              <a:latin typeface="Minion-Semibold"/>
            </a:endParaRPr>
          </a:p>
          <a:p>
            <a:pPr lvl="1"/>
            <a:r>
              <a:rPr lang="en-US" b="0" i="0" u="none" strike="noStrike" baseline="0" dirty="0">
                <a:solidFill>
                  <a:srgbClr val="000000"/>
                </a:solidFill>
                <a:latin typeface="Minion-Regular"/>
              </a:rPr>
              <a:t>A request for data from the cache that cannot be filled because the data is not present in the cache.</a:t>
            </a:r>
          </a:p>
          <a:p>
            <a:pPr algn="l"/>
            <a:r>
              <a:rPr lang="en-US" sz="3200" b="0" i="0" u="none" strike="noStrike" baseline="0" dirty="0">
                <a:solidFill>
                  <a:srgbClr val="00FFFF"/>
                </a:solidFill>
                <a:latin typeface="Minion-Semibold"/>
              </a:rPr>
              <a:t>Steps to be taken on </a:t>
            </a:r>
            <a:r>
              <a:rPr lang="en-US" sz="3200" dirty="0">
                <a:solidFill>
                  <a:srgbClr val="00FFFF"/>
                </a:solidFill>
                <a:latin typeface="Minion-Semibold"/>
              </a:rPr>
              <a:t>an instruction cache miss</a:t>
            </a:r>
            <a:r>
              <a:rPr lang="en-US" sz="3000" b="0" i="0" u="none" strike="noStrike" baseline="0" dirty="0">
                <a:solidFill>
                  <a:schemeClr val="accent1">
                    <a:lumMod val="75000"/>
                  </a:schemeClr>
                </a:solidFill>
                <a:latin typeface="Minion-Regular"/>
              </a:rPr>
              <a:t>:</a:t>
            </a:r>
          </a:p>
          <a:p>
            <a:pPr lvl="1"/>
            <a:r>
              <a:rPr lang="en-US" b="0" i="0" u="none" strike="noStrike" baseline="0" dirty="0">
                <a:latin typeface="Minion-Regular"/>
              </a:rPr>
              <a:t> Send the original PC value (current PC – 4) to the memory.</a:t>
            </a:r>
          </a:p>
          <a:p>
            <a:pPr lvl="1"/>
            <a:r>
              <a:rPr lang="en-US" b="0" i="0" u="none" strike="noStrike" baseline="0" dirty="0">
                <a:latin typeface="Minion-Regular"/>
              </a:rPr>
              <a:t> Instruct main memory to perform a read and wait for the memory to complete its access.</a:t>
            </a:r>
          </a:p>
          <a:p>
            <a:pPr lvl="1"/>
            <a:r>
              <a:rPr lang="en-US" b="0" i="0" u="none" strike="noStrike" baseline="0" dirty="0">
                <a:latin typeface="Minion-Regular"/>
              </a:rPr>
              <a:t> Write the cache entry, putting the data from memory in the data portion of the entry, writing the upper bits of the address (from the ALU) into the tag field, and turning the valid bit on.</a:t>
            </a:r>
          </a:p>
          <a:p>
            <a:pPr lvl="1"/>
            <a:r>
              <a:rPr lang="en-US" b="0" i="0" u="none" strike="noStrike" baseline="0" dirty="0">
                <a:latin typeface="Minion-Regular"/>
              </a:rPr>
              <a:t>Restart the instruction execution at the first step, which will re-fetch the instruction, this time finding it in the cache.</a:t>
            </a:r>
            <a:endParaRPr lang="en-US" dirty="0"/>
          </a:p>
        </p:txBody>
      </p:sp>
    </p:spTree>
    <p:extLst>
      <p:ext uri="{BB962C8B-B14F-4D97-AF65-F5344CB8AC3E}">
        <p14:creationId xmlns:p14="http://schemas.microsoft.com/office/powerpoint/2010/main" val="34035269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6F924-93EE-4DF6-808A-E433A5458ECF}"/>
              </a:ext>
            </a:extLst>
          </p:cNvPr>
          <p:cNvSpPr>
            <a:spLocks noGrp="1"/>
          </p:cNvSpPr>
          <p:nvPr>
            <p:ph type="title"/>
          </p:nvPr>
        </p:nvSpPr>
        <p:spPr/>
        <p:txBody>
          <a:bodyPr>
            <a:normAutofit/>
          </a:bodyPr>
          <a:lstStyle/>
          <a:p>
            <a:pPr algn="ctr"/>
            <a:r>
              <a:rPr lang="en-US" sz="3600" b="1" dirty="0"/>
              <a:t>Write Policy</a:t>
            </a:r>
          </a:p>
        </p:txBody>
      </p:sp>
      <p:sp>
        <p:nvSpPr>
          <p:cNvPr id="3" name="Content Placeholder 2">
            <a:extLst>
              <a:ext uri="{FF2B5EF4-FFF2-40B4-BE49-F238E27FC236}">
                <a16:creationId xmlns:a16="http://schemas.microsoft.com/office/drawing/2014/main" id="{277BF17E-66C4-4C19-A61A-082AA813FCE5}"/>
              </a:ext>
            </a:extLst>
          </p:cNvPr>
          <p:cNvSpPr>
            <a:spLocks noGrp="1"/>
          </p:cNvSpPr>
          <p:nvPr>
            <p:ph idx="1"/>
          </p:nvPr>
        </p:nvSpPr>
        <p:spPr/>
        <p:txBody>
          <a:bodyPr/>
          <a:lstStyle/>
          <a:p>
            <a:r>
              <a:rPr lang="en-US" dirty="0"/>
              <a:t>Write allocate</a:t>
            </a:r>
          </a:p>
          <a:p>
            <a:pPr lvl="1"/>
            <a:r>
              <a:rPr lang="en-US" dirty="0"/>
              <a:t>Allocate a block in the cache for writing</a:t>
            </a:r>
          </a:p>
          <a:p>
            <a:r>
              <a:rPr lang="en-US" dirty="0"/>
              <a:t>No write allocate</a:t>
            </a:r>
          </a:p>
          <a:p>
            <a:pPr lvl="1"/>
            <a:r>
              <a:rPr lang="en-US" dirty="0"/>
              <a:t>Do not allocate a block in cache for writing</a:t>
            </a:r>
          </a:p>
          <a:p>
            <a:r>
              <a:rPr lang="en-US" dirty="0"/>
              <a:t>Write through cache</a:t>
            </a:r>
          </a:p>
          <a:p>
            <a:pPr lvl="1"/>
            <a:r>
              <a:rPr lang="en-US" dirty="0"/>
              <a:t>Update cache immediately</a:t>
            </a:r>
          </a:p>
          <a:p>
            <a:r>
              <a:rPr lang="en-US" dirty="0"/>
              <a:t>Write back caches</a:t>
            </a:r>
          </a:p>
          <a:p>
            <a:pPr lvl="1"/>
            <a:r>
              <a:rPr lang="en-US" dirty="0"/>
              <a:t>Update cache on replacement</a:t>
            </a:r>
          </a:p>
          <a:p>
            <a:pPr lvl="2"/>
            <a:r>
              <a:rPr lang="en-US" dirty="0"/>
              <a:t>Dirty bit can be “0 ”  or “1”</a:t>
            </a:r>
          </a:p>
          <a:p>
            <a:endParaRPr lang="en-US" dirty="0"/>
          </a:p>
          <a:p>
            <a:endParaRPr lang="en-US" dirty="0"/>
          </a:p>
        </p:txBody>
      </p:sp>
    </p:spTree>
    <p:extLst>
      <p:ext uri="{BB962C8B-B14F-4D97-AF65-F5344CB8AC3E}">
        <p14:creationId xmlns:p14="http://schemas.microsoft.com/office/powerpoint/2010/main" val="12031611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E5C5F-5E20-4B23-91EF-15D7062515F9}"/>
              </a:ext>
            </a:extLst>
          </p:cNvPr>
          <p:cNvSpPr>
            <a:spLocks noGrp="1"/>
          </p:cNvSpPr>
          <p:nvPr>
            <p:ph type="title"/>
          </p:nvPr>
        </p:nvSpPr>
        <p:spPr/>
        <p:txBody>
          <a:bodyPr>
            <a:normAutofit/>
          </a:bodyPr>
          <a:lstStyle/>
          <a:p>
            <a:pPr algn="ctr"/>
            <a:r>
              <a:rPr lang="en-US" sz="3600" b="1" dirty="0"/>
              <a:t>Write Back cache </a:t>
            </a:r>
          </a:p>
        </p:txBody>
      </p:sp>
      <p:sp>
        <p:nvSpPr>
          <p:cNvPr id="6" name="Content Placeholder 5">
            <a:extLst>
              <a:ext uri="{FF2B5EF4-FFF2-40B4-BE49-F238E27FC236}">
                <a16:creationId xmlns:a16="http://schemas.microsoft.com/office/drawing/2014/main" id="{CD7E9AA3-90AF-4785-8BAD-F19E8E117C39}"/>
              </a:ext>
            </a:extLst>
          </p:cNvPr>
          <p:cNvSpPr>
            <a:spLocks noGrp="1"/>
          </p:cNvSpPr>
          <p:nvPr>
            <p:ph idx="1"/>
          </p:nvPr>
        </p:nvSpPr>
        <p:spPr/>
        <p:txBody>
          <a:bodyPr/>
          <a:lstStyle/>
          <a:p>
            <a:r>
              <a:rPr lang="en-US" dirty="0"/>
              <a:t>Write A, Read A, Read B, Read C, Write C, Read D, Read F</a:t>
            </a:r>
          </a:p>
        </p:txBody>
      </p:sp>
      <p:graphicFrame>
        <p:nvGraphicFramePr>
          <p:cNvPr id="7" name="Table 4">
            <a:extLst>
              <a:ext uri="{FF2B5EF4-FFF2-40B4-BE49-F238E27FC236}">
                <a16:creationId xmlns:a16="http://schemas.microsoft.com/office/drawing/2014/main" id="{FC98238A-140D-4A87-8A2F-75AD19C2755C}"/>
              </a:ext>
            </a:extLst>
          </p:cNvPr>
          <p:cNvGraphicFramePr>
            <a:graphicFrameLocks/>
          </p:cNvGraphicFramePr>
          <p:nvPr>
            <p:extLst>
              <p:ext uri="{D42A27DB-BD31-4B8C-83A1-F6EECF244321}">
                <p14:modId xmlns:p14="http://schemas.microsoft.com/office/powerpoint/2010/main" val="318439415"/>
              </p:ext>
            </p:extLst>
          </p:nvPr>
        </p:nvGraphicFramePr>
        <p:xfrm>
          <a:off x="1081087" y="3125788"/>
          <a:ext cx="10515600" cy="1483360"/>
        </p:xfrm>
        <a:graphic>
          <a:graphicData uri="http://schemas.openxmlformats.org/drawingml/2006/table">
            <a:tbl>
              <a:tblPr firstRow="1" bandRow="1">
                <a:tableStyleId>{5C22544A-7EE6-4342-B048-85BDC9FD1C3A}</a:tableStyleId>
              </a:tblPr>
              <a:tblGrid>
                <a:gridCol w="1119188">
                  <a:extLst>
                    <a:ext uri="{9D8B030D-6E8A-4147-A177-3AD203B41FA5}">
                      <a16:colId xmlns:a16="http://schemas.microsoft.com/office/drawing/2014/main" val="147149128"/>
                    </a:ext>
                  </a:extLst>
                </a:gridCol>
                <a:gridCol w="4138612">
                  <a:extLst>
                    <a:ext uri="{9D8B030D-6E8A-4147-A177-3AD203B41FA5}">
                      <a16:colId xmlns:a16="http://schemas.microsoft.com/office/drawing/2014/main" val="915084605"/>
                    </a:ext>
                  </a:extLst>
                </a:gridCol>
                <a:gridCol w="1133476">
                  <a:extLst>
                    <a:ext uri="{9D8B030D-6E8A-4147-A177-3AD203B41FA5}">
                      <a16:colId xmlns:a16="http://schemas.microsoft.com/office/drawing/2014/main" val="2117019143"/>
                    </a:ext>
                  </a:extLst>
                </a:gridCol>
                <a:gridCol w="4124324">
                  <a:extLst>
                    <a:ext uri="{9D8B030D-6E8A-4147-A177-3AD203B41FA5}">
                      <a16:colId xmlns:a16="http://schemas.microsoft.com/office/drawing/2014/main" val="1331218263"/>
                    </a:ext>
                  </a:extLst>
                </a:gridCol>
              </a:tblGrid>
              <a:tr h="370840">
                <a:tc>
                  <a:txBody>
                    <a:bodyPr/>
                    <a:lstStyle/>
                    <a:p>
                      <a:r>
                        <a:rPr lang="en-US" dirty="0"/>
                        <a:t>Valid Bit</a:t>
                      </a:r>
                    </a:p>
                  </a:txBody>
                  <a:tcPr/>
                </a:tc>
                <a:tc>
                  <a:txBody>
                    <a:bodyPr/>
                    <a:lstStyle/>
                    <a:p>
                      <a:r>
                        <a:rPr lang="en-US" dirty="0"/>
                        <a:t> Tag</a:t>
                      </a:r>
                    </a:p>
                  </a:txBody>
                  <a:tcPr/>
                </a:tc>
                <a:tc>
                  <a:txBody>
                    <a:bodyPr/>
                    <a:lstStyle/>
                    <a:p>
                      <a:r>
                        <a:rPr lang="en-US" dirty="0"/>
                        <a:t>Dirty Bit</a:t>
                      </a:r>
                    </a:p>
                  </a:txBody>
                  <a:tcPr/>
                </a:tc>
                <a:tc>
                  <a:txBody>
                    <a:bodyPr/>
                    <a:lstStyle/>
                    <a:p>
                      <a:r>
                        <a:rPr lang="en-US" dirty="0"/>
                        <a:t>Data</a:t>
                      </a:r>
                    </a:p>
                  </a:txBody>
                  <a:tcPr/>
                </a:tc>
                <a:extLst>
                  <a:ext uri="{0D108BD9-81ED-4DB2-BD59-A6C34878D82A}">
                    <a16:rowId xmlns:a16="http://schemas.microsoft.com/office/drawing/2014/main" val="1392297528"/>
                  </a:ext>
                </a:extLst>
              </a:tr>
              <a:tr h="370840">
                <a:tc>
                  <a:txBody>
                    <a:bodyPr/>
                    <a:lstStyle/>
                    <a:p>
                      <a:r>
                        <a:rPr lang="en-US" dirty="0"/>
                        <a:t>0</a:t>
                      </a:r>
                    </a:p>
                  </a:txBody>
                  <a:tcPr/>
                </a:tc>
                <a:tc>
                  <a:txBody>
                    <a:bodyPr/>
                    <a:lstStyle/>
                    <a:p>
                      <a:endParaRPr lang="en-US" dirty="0"/>
                    </a:p>
                  </a:txBody>
                  <a:tcPr/>
                </a:tc>
                <a:tc>
                  <a:txBody>
                    <a:bodyPr/>
                    <a:lstStyle/>
                    <a:p>
                      <a:endParaRPr lang="en-US" dirty="0"/>
                    </a:p>
                  </a:txBody>
                  <a:tcPr/>
                </a:tc>
                <a:tc>
                  <a:txBody>
                    <a:bodyPr/>
                    <a:lstStyle/>
                    <a:p>
                      <a:endParaRPr lang="en-US"/>
                    </a:p>
                  </a:txBody>
                  <a:tcPr/>
                </a:tc>
                <a:extLst>
                  <a:ext uri="{0D108BD9-81ED-4DB2-BD59-A6C34878D82A}">
                    <a16:rowId xmlns:a16="http://schemas.microsoft.com/office/drawing/2014/main" val="1747334511"/>
                  </a:ext>
                </a:extLst>
              </a:tr>
              <a:tr h="370840">
                <a:tc>
                  <a:txBody>
                    <a:bodyPr/>
                    <a:lstStyle/>
                    <a:p>
                      <a:r>
                        <a:rPr lang="en-US" dirty="0"/>
                        <a:t>0</a:t>
                      </a:r>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820624542"/>
                  </a:ext>
                </a:extLst>
              </a:tr>
              <a:tr h="370840">
                <a:tc>
                  <a:txBody>
                    <a:bodyPr/>
                    <a:lstStyle/>
                    <a:p>
                      <a:r>
                        <a:rPr lang="en-US" dirty="0"/>
                        <a:t>0</a:t>
                      </a:r>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2313121504"/>
                  </a:ext>
                </a:extLst>
              </a:tr>
            </a:tbl>
          </a:graphicData>
        </a:graphic>
      </p:graphicFrame>
    </p:spTree>
    <p:extLst>
      <p:ext uri="{BB962C8B-B14F-4D97-AF65-F5344CB8AC3E}">
        <p14:creationId xmlns:p14="http://schemas.microsoft.com/office/powerpoint/2010/main" val="7940464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E1CF77-C389-4FBF-A8F6-6244973A247C}"/>
              </a:ext>
            </a:extLst>
          </p:cNvPr>
          <p:cNvSpPr>
            <a:spLocks noGrp="1"/>
          </p:cNvSpPr>
          <p:nvPr>
            <p:ph type="title"/>
          </p:nvPr>
        </p:nvSpPr>
        <p:spPr/>
        <p:txBody>
          <a:bodyPr>
            <a:normAutofit/>
          </a:bodyPr>
          <a:lstStyle/>
          <a:p>
            <a:pPr algn="ctr"/>
            <a:r>
              <a:rPr lang="en-US" sz="3600" b="1" dirty="0"/>
              <a:t>Write back Cache (Q)</a:t>
            </a:r>
          </a:p>
        </p:txBody>
      </p:sp>
      <p:sp>
        <p:nvSpPr>
          <p:cNvPr id="3" name="Content Placeholder 2">
            <a:extLst>
              <a:ext uri="{FF2B5EF4-FFF2-40B4-BE49-F238E27FC236}">
                <a16:creationId xmlns:a16="http://schemas.microsoft.com/office/drawing/2014/main" id="{586F98DD-47F6-41F2-9AEE-C0DA8EE5C6E8}"/>
              </a:ext>
            </a:extLst>
          </p:cNvPr>
          <p:cNvSpPr>
            <a:spLocks noGrp="1"/>
          </p:cNvSpPr>
          <p:nvPr>
            <p:ph idx="1"/>
          </p:nvPr>
        </p:nvSpPr>
        <p:spPr/>
        <p:txBody>
          <a:bodyPr/>
          <a:lstStyle/>
          <a:p>
            <a:r>
              <a:rPr lang="en-US" dirty="0"/>
              <a:t>Suppose a cache with only one line :</a:t>
            </a:r>
          </a:p>
          <a:p>
            <a:pPr lvl="1"/>
            <a:r>
              <a:rPr lang="en-US" dirty="0"/>
              <a:t>Read A, Read B, Write B, Read C, Read D, Write D</a:t>
            </a:r>
          </a:p>
          <a:p>
            <a:pPr lvl="1"/>
            <a:endParaRPr lang="en-US" dirty="0"/>
          </a:p>
          <a:p>
            <a:pPr lvl="1"/>
            <a:endParaRPr lang="en-US" dirty="0"/>
          </a:p>
          <a:p>
            <a:pPr lvl="1"/>
            <a:endParaRPr lang="en-US" dirty="0"/>
          </a:p>
          <a:p>
            <a:pPr lvl="1"/>
            <a:endParaRPr lang="en-US" dirty="0"/>
          </a:p>
          <a:p>
            <a:pPr lvl="1"/>
            <a:r>
              <a:rPr lang="en-US" dirty="0"/>
              <a:t>How many misses we have ?</a:t>
            </a:r>
          </a:p>
          <a:p>
            <a:pPr lvl="1"/>
            <a:r>
              <a:rPr lang="en-US" dirty="0"/>
              <a:t>How many write backs we have ?</a:t>
            </a:r>
          </a:p>
          <a:p>
            <a:pPr lvl="1"/>
            <a:endParaRPr lang="en-US" dirty="0"/>
          </a:p>
          <a:p>
            <a:pPr lvl="1"/>
            <a:endParaRPr lang="en-US" dirty="0"/>
          </a:p>
          <a:p>
            <a:endParaRPr lang="en-US" dirty="0"/>
          </a:p>
        </p:txBody>
      </p:sp>
      <p:graphicFrame>
        <p:nvGraphicFramePr>
          <p:cNvPr id="4" name="Table 4">
            <a:extLst>
              <a:ext uri="{FF2B5EF4-FFF2-40B4-BE49-F238E27FC236}">
                <a16:creationId xmlns:a16="http://schemas.microsoft.com/office/drawing/2014/main" id="{2777A6FF-99ED-432A-8790-5FD63594BB8E}"/>
              </a:ext>
            </a:extLst>
          </p:cNvPr>
          <p:cNvGraphicFramePr>
            <a:graphicFrameLocks noGrp="1"/>
          </p:cNvGraphicFramePr>
          <p:nvPr>
            <p:extLst>
              <p:ext uri="{D42A27DB-BD31-4B8C-83A1-F6EECF244321}">
                <p14:modId xmlns:p14="http://schemas.microsoft.com/office/powerpoint/2010/main" val="355961341"/>
              </p:ext>
            </p:extLst>
          </p:nvPr>
        </p:nvGraphicFramePr>
        <p:xfrm>
          <a:off x="2332038" y="3058160"/>
          <a:ext cx="8128000" cy="74168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193991989"/>
                    </a:ext>
                  </a:extLst>
                </a:gridCol>
                <a:gridCol w="2032000">
                  <a:extLst>
                    <a:ext uri="{9D8B030D-6E8A-4147-A177-3AD203B41FA5}">
                      <a16:colId xmlns:a16="http://schemas.microsoft.com/office/drawing/2014/main" val="3413185373"/>
                    </a:ext>
                  </a:extLst>
                </a:gridCol>
                <a:gridCol w="2032000">
                  <a:extLst>
                    <a:ext uri="{9D8B030D-6E8A-4147-A177-3AD203B41FA5}">
                      <a16:colId xmlns:a16="http://schemas.microsoft.com/office/drawing/2014/main" val="3658958210"/>
                    </a:ext>
                  </a:extLst>
                </a:gridCol>
                <a:gridCol w="2032000">
                  <a:extLst>
                    <a:ext uri="{9D8B030D-6E8A-4147-A177-3AD203B41FA5}">
                      <a16:colId xmlns:a16="http://schemas.microsoft.com/office/drawing/2014/main" val="3932373166"/>
                    </a:ext>
                  </a:extLst>
                </a:gridCol>
              </a:tblGrid>
              <a:tr h="370840">
                <a:tc>
                  <a:txBody>
                    <a:bodyPr/>
                    <a:lstStyle/>
                    <a:p>
                      <a:r>
                        <a:rPr lang="en-US" dirty="0"/>
                        <a:t>Valid Bit</a:t>
                      </a:r>
                    </a:p>
                  </a:txBody>
                  <a:tcPr/>
                </a:tc>
                <a:tc>
                  <a:txBody>
                    <a:bodyPr/>
                    <a:lstStyle/>
                    <a:p>
                      <a:r>
                        <a:rPr lang="en-US" dirty="0"/>
                        <a:t>Dirty Bit</a:t>
                      </a:r>
                    </a:p>
                  </a:txBody>
                  <a:tcPr/>
                </a:tc>
                <a:tc>
                  <a:txBody>
                    <a:bodyPr/>
                    <a:lstStyle/>
                    <a:p>
                      <a:r>
                        <a:rPr lang="en-US" dirty="0"/>
                        <a:t>Tag</a:t>
                      </a:r>
                    </a:p>
                  </a:txBody>
                  <a:tcPr/>
                </a:tc>
                <a:tc>
                  <a:txBody>
                    <a:bodyPr/>
                    <a:lstStyle/>
                    <a:p>
                      <a:r>
                        <a:rPr lang="en-US" dirty="0"/>
                        <a:t>Data</a:t>
                      </a:r>
                    </a:p>
                  </a:txBody>
                  <a:tcPr/>
                </a:tc>
                <a:extLst>
                  <a:ext uri="{0D108BD9-81ED-4DB2-BD59-A6C34878D82A}">
                    <a16:rowId xmlns:a16="http://schemas.microsoft.com/office/drawing/2014/main" val="3060336189"/>
                  </a:ext>
                </a:extLst>
              </a:tr>
              <a:tr h="370840">
                <a:tc>
                  <a:txBody>
                    <a:bodyPr/>
                    <a:lstStyle/>
                    <a:p>
                      <a:r>
                        <a:rPr lang="en-US" dirty="0"/>
                        <a:t>0</a:t>
                      </a:r>
                    </a:p>
                  </a:txBody>
                  <a:tcPr/>
                </a:tc>
                <a:tc>
                  <a:txBody>
                    <a:bodyPr/>
                    <a:lstStyle/>
                    <a:p>
                      <a:r>
                        <a:rPr lang="en-US" dirty="0"/>
                        <a:t>1</a:t>
                      </a:r>
                    </a:p>
                  </a:txBody>
                  <a:tcPr/>
                </a:tc>
                <a:tc>
                  <a:txBody>
                    <a:bodyPr/>
                    <a:lstStyle/>
                    <a:p>
                      <a:r>
                        <a:rPr lang="en-US" dirty="0"/>
                        <a:t>Tag of M</a:t>
                      </a:r>
                    </a:p>
                  </a:txBody>
                  <a:tcPr/>
                </a:tc>
                <a:tc>
                  <a:txBody>
                    <a:bodyPr/>
                    <a:lstStyle/>
                    <a:p>
                      <a:r>
                        <a:rPr lang="en-US" dirty="0"/>
                        <a:t>M</a:t>
                      </a:r>
                    </a:p>
                  </a:txBody>
                  <a:tcPr/>
                </a:tc>
                <a:extLst>
                  <a:ext uri="{0D108BD9-81ED-4DB2-BD59-A6C34878D82A}">
                    <a16:rowId xmlns:a16="http://schemas.microsoft.com/office/drawing/2014/main" val="1253500429"/>
                  </a:ext>
                </a:extLst>
              </a:tr>
            </a:tbl>
          </a:graphicData>
        </a:graphic>
      </p:graphicFrame>
    </p:spTree>
    <p:extLst>
      <p:ext uri="{BB962C8B-B14F-4D97-AF65-F5344CB8AC3E}">
        <p14:creationId xmlns:p14="http://schemas.microsoft.com/office/powerpoint/2010/main" val="8075627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2D26B9-88D9-4B6C-864A-3C59C9182E65}"/>
              </a:ext>
            </a:extLst>
          </p:cNvPr>
          <p:cNvSpPr>
            <a:spLocks noGrp="1"/>
          </p:cNvSpPr>
          <p:nvPr>
            <p:ph type="title"/>
          </p:nvPr>
        </p:nvSpPr>
        <p:spPr/>
        <p:txBody>
          <a:bodyPr>
            <a:normAutofit/>
          </a:bodyPr>
          <a:lstStyle/>
          <a:p>
            <a:pPr algn="ctr"/>
            <a:r>
              <a:rPr lang="en-US" sz="3600" b="1" dirty="0"/>
              <a:t>Way Prediction</a:t>
            </a:r>
          </a:p>
        </p:txBody>
      </p:sp>
      <p:graphicFrame>
        <p:nvGraphicFramePr>
          <p:cNvPr id="4" name="Table 4">
            <a:extLst>
              <a:ext uri="{FF2B5EF4-FFF2-40B4-BE49-F238E27FC236}">
                <a16:creationId xmlns:a16="http://schemas.microsoft.com/office/drawing/2014/main" id="{25591A9B-25E3-41E9-B04B-99E26FF2706B}"/>
              </a:ext>
            </a:extLst>
          </p:cNvPr>
          <p:cNvGraphicFramePr>
            <a:graphicFrameLocks noGrp="1"/>
          </p:cNvGraphicFramePr>
          <p:nvPr>
            <p:ph idx="1"/>
            <p:extLst>
              <p:ext uri="{D42A27DB-BD31-4B8C-83A1-F6EECF244321}">
                <p14:modId xmlns:p14="http://schemas.microsoft.com/office/powerpoint/2010/main" val="2925499332"/>
              </p:ext>
            </p:extLst>
          </p:nvPr>
        </p:nvGraphicFramePr>
        <p:xfrm>
          <a:off x="838200" y="1825625"/>
          <a:ext cx="10515600" cy="3145792"/>
        </p:xfrm>
        <a:graphic>
          <a:graphicData uri="http://schemas.openxmlformats.org/drawingml/2006/table">
            <a:tbl>
              <a:tblPr firstRow="1" bandRow="1">
                <a:tableStyleId>{5C22544A-7EE6-4342-B048-85BDC9FD1C3A}</a:tableStyleId>
              </a:tblPr>
              <a:tblGrid>
                <a:gridCol w="2628900">
                  <a:extLst>
                    <a:ext uri="{9D8B030D-6E8A-4147-A177-3AD203B41FA5}">
                      <a16:colId xmlns:a16="http://schemas.microsoft.com/office/drawing/2014/main" val="125608308"/>
                    </a:ext>
                  </a:extLst>
                </a:gridCol>
                <a:gridCol w="2628900">
                  <a:extLst>
                    <a:ext uri="{9D8B030D-6E8A-4147-A177-3AD203B41FA5}">
                      <a16:colId xmlns:a16="http://schemas.microsoft.com/office/drawing/2014/main" val="3227272837"/>
                    </a:ext>
                  </a:extLst>
                </a:gridCol>
                <a:gridCol w="2628900">
                  <a:extLst>
                    <a:ext uri="{9D8B030D-6E8A-4147-A177-3AD203B41FA5}">
                      <a16:colId xmlns:a16="http://schemas.microsoft.com/office/drawing/2014/main" val="636704713"/>
                    </a:ext>
                  </a:extLst>
                </a:gridCol>
                <a:gridCol w="2628900">
                  <a:extLst>
                    <a:ext uri="{9D8B030D-6E8A-4147-A177-3AD203B41FA5}">
                      <a16:colId xmlns:a16="http://schemas.microsoft.com/office/drawing/2014/main" val="497544564"/>
                    </a:ext>
                  </a:extLst>
                </a:gridCol>
              </a:tblGrid>
              <a:tr h="557848">
                <a:tc>
                  <a:txBody>
                    <a:bodyPr/>
                    <a:lstStyle/>
                    <a:p>
                      <a:endParaRPr lang="en-US" dirty="0"/>
                    </a:p>
                  </a:txBody>
                  <a:tcPr/>
                </a:tc>
                <a:tc>
                  <a:txBody>
                    <a:bodyPr/>
                    <a:lstStyle/>
                    <a:p>
                      <a:r>
                        <a:rPr lang="en-US" dirty="0"/>
                        <a:t>32 KB and 8 way set associative cache</a:t>
                      </a:r>
                    </a:p>
                  </a:txBody>
                  <a:tcPr/>
                </a:tc>
                <a:tc>
                  <a:txBody>
                    <a:bodyPr/>
                    <a:lstStyle/>
                    <a:p>
                      <a:r>
                        <a:rPr lang="en-US" dirty="0"/>
                        <a:t>4KB direct mapped cache</a:t>
                      </a:r>
                    </a:p>
                  </a:txBody>
                  <a:tcPr/>
                </a:tc>
                <a:tc>
                  <a:txBody>
                    <a:bodyPr/>
                    <a:lstStyle/>
                    <a:p>
                      <a:r>
                        <a:rPr lang="en-US" dirty="0"/>
                        <a:t>32 KB and 8 way set associative cache with way prediction</a:t>
                      </a:r>
                    </a:p>
                  </a:txBody>
                  <a:tcPr/>
                </a:tc>
                <a:extLst>
                  <a:ext uri="{0D108BD9-81ED-4DB2-BD59-A6C34878D82A}">
                    <a16:rowId xmlns:a16="http://schemas.microsoft.com/office/drawing/2014/main" val="3033801993"/>
                  </a:ext>
                </a:extLst>
              </a:tr>
              <a:tr h="557848">
                <a:tc>
                  <a:txBody>
                    <a:bodyPr/>
                    <a:lstStyle/>
                    <a:p>
                      <a:r>
                        <a:rPr lang="en-US" dirty="0"/>
                        <a:t>Hit Rate</a:t>
                      </a:r>
                    </a:p>
                  </a:txBody>
                  <a:tcPr/>
                </a:tc>
                <a:tc>
                  <a:txBody>
                    <a:bodyPr/>
                    <a:lstStyle/>
                    <a:p>
                      <a:r>
                        <a:rPr lang="en-US" dirty="0"/>
                        <a:t>90%</a:t>
                      </a:r>
                    </a:p>
                  </a:txBody>
                  <a:tcPr/>
                </a:tc>
                <a:tc>
                  <a:txBody>
                    <a:bodyPr/>
                    <a:lstStyle/>
                    <a:p>
                      <a:r>
                        <a:rPr lang="en-US" dirty="0"/>
                        <a:t>70%</a:t>
                      </a:r>
                    </a:p>
                  </a:txBody>
                  <a:tcPr/>
                </a:tc>
                <a:tc>
                  <a:txBody>
                    <a:bodyPr/>
                    <a:lstStyle/>
                    <a:p>
                      <a:r>
                        <a:rPr lang="en-US" dirty="0"/>
                        <a:t>90%</a:t>
                      </a:r>
                    </a:p>
                  </a:txBody>
                  <a:tcPr/>
                </a:tc>
                <a:extLst>
                  <a:ext uri="{0D108BD9-81ED-4DB2-BD59-A6C34878D82A}">
                    <a16:rowId xmlns:a16="http://schemas.microsoft.com/office/drawing/2014/main" val="2236069468"/>
                  </a:ext>
                </a:extLst>
              </a:tr>
              <a:tr h="557848">
                <a:tc>
                  <a:txBody>
                    <a:bodyPr/>
                    <a:lstStyle/>
                    <a:p>
                      <a:r>
                        <a:rPr lang="en-US" dirty="0"/>
                        <a:t>Hit Latency</a:t>
                      </a:r>
                    </a:p>
                  </a:txBody>
                  <a:tcPr/>
                </a:tc>
                <a:tc>
                  <a:txBody>
                    <a:bodyPr/>
                    <a:lstStyle/>
                    <a:p>
                      <a:r>
                        <a:rPr lang="en-US" dirty="0"/>
                        <a:t>2</a:t>
                      </a:r>
                    </a:p>
                  </a:txBody>
                  <a:tcPr/>
                </a:tc>
                <a:tc>
                  <a:txBody>
                    <a:bodyPr/>
                    <a:lstStyle/>
                    <a:p>
                      <a:r>
                        <a:rPr lang="en-US" dirty="0"/>
                        <a:t>1</a:t>
                      </a:r>
                    </a:p>
                  </a:txBody>
                  <a:tcPr/>
                </a:tc>
                <a:tc>
                  <a:txBody>
                    <a:bodyPr/>
                    <a:lstStyle/>
                    <a:p>
                      <a:r>
                        <a:rPr lang="en-US" dirty="0"/>
                        <a:t>1 or 2</a:t>
                      </a:r>
                    </a:p>
                  </a:txBody>
                  <a:tcPr/>
                </a:tc>
                <a:extLst>
                  <a:ext uri="{0D108BD9-81ED-4DB2-BD59-A6C34878D82A}">
                    <a16:rowId xmlns:a16="http://schemas.microsoft.com/office/drawing/2014/main" val="1904767961"/>
                  </a:ext>
                </a:extLst>
              </a:tr>
              <a:tr h="557848">
                <a:tc>
                  <a:txBody>
                    <a:bodyPr/>
                    <a:lstStyle/>
                    <a:p>
                      <a:r>
                        <a:rPr lang="en-US" dirty="0"/>
                        <a:t>Miss penalty</a:t>
                      </a:r>
                    </a:p>
                  </a:txBody>
                  <a:tcPr/>
                </a:tc>
                <a:tc>
                  <a:txBody>
                    <a:bodyPr/>
                    <a:lstStyle/>
                    <a:p>
                      <a:r>
                        <a:rPr lang="en-US" dirty="0"/>
                        <a:t>20</a:t>
                      </a:r>
                    </a:p>
                  </a:txBody>
                  <a:tcPr/>
                </a:tc>
                <a:tc>
                  <a:txBody>
                    <a:bodyPr/>
                    <a:lstStyle/>
                    <a:p>
                      <a:r>
                        <a:rPr lang="en-US" dirty="0"/>
                        <a:t>20</a:t>
                      </a:r>
                    </a:p>
                  </a:txBody>
                  <a:tcPr/>
                </a:tc>
                <a:tc>
                  <a:txBody>
                    <a:bodyPr/>
                    <a:lstStyle/>
                    <a:p>
                      <a:r>
                        <a:rPr lang="en-US" dirty="0"/>
                        <a:t>20</a:t>
                      </a:r>
                    </a:p>
                  </a:txBody>
                  <a:tcPr/>
                </a:tc>
                <a:extLst>
                  <a:ext uri="{0D108BD9-81ED-4DB2-BD59-A6C34878D82A}">
                    <a16:rowId xmlns:a16="http://schemas.microsoft.com/office/drawing/2014/main" val="2170145348"/>
                  </a:ext>
                </a:extLst>
              </a:tr>
              <a:tr h="557848">
                <a:tc>
                  <a:txBody>
                    <a:bodyPr/>
                    <a:lstStyle/>
                    <a:p>
                      <a:r>
                        <a:rPr lang="en-US" dirty="0"/>
                        <a:t>AMAT</a:t>
                      </a:r>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252355220"/>
                  </a:ext>
                </a:extLst>
              </a:tr>
            </a:tbl>
          </a:graphicData>
        </a:graphic>
      </p:graphicFrame>
    </p:spTree>
    <p:extLst>
      <p:ext uri="{BB962C8B-B14F-4D97-AF65-F5344CB8AC3E}">
        <p14:creationId xmlns:p14="http://schemas.microsoft.com/office/powerpoint/2010/main" val="35985631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2D26B9-88D9-4B6C-864A-3C59C9182E65}"/>
              </a:ext>
            </a:extLst>
          </p:cNvPr>
          <p:cNvSpPr>
            <a:spLocks noGrp="1"/>
          </p:cNvSpPr>
          <p:nvPr>
            <p:ph type="title"/>
          </p:nvPr>
        </p:nvSpPr>
        <p:spPr/>
        <p:txBody>
          <a:bodyPr>
            <a:normAutofit/>
          </a:bodyPr>
          <a:lstStyle/>
          <a:p>
            <a:pPr algn="ctr"/>
            <a:r>
              <a:rPr lang="en-US" sz="3600" b="1" dirty="0"/>
              <a:t>Way Prediction</a:t>
            </a:r>
          </a:p>
        </p:txBody>
      </p:sp>
      <p:graphicFrame>
        <p:nvGraphicFramePr>
          <p:cNvPr id="4" name="Table 4">
            <a:extLst>
              <a:ext uri="{FF2B5EF4-FFF2-40B4-BE49-F238E27FC236}">
                <a16:creationId xmlns:a16="http://schemas.microsoft.com/office/drawing/2014/main" id="{25591A9B-25E3-41E9-B04B-99E26FF2706B}"/>
              </a:ext>
            </a:extLst>
          </p:cNvPr>
          <p:cNvGraphicFramePr>
            <a:graphicFrameLocks noGrp="1"/>
          </p:cNvGraphicFramePr>
          <p:nvPr>
            <p:ph idx="1"/>
          </p:nvPr>
        </p:nvGraphicFramePr>
        <p:xfrm>
          <a:off x="838200" y="1825625"/>
          <a:ext cx="10515600" cy="3145792"/>
        </p:xfrm>
        <a:graphic>
          <a:graphicData uri="http://schemas.openxmlformats.org/drawingml/2006/table">
            <a:tbl>
              <a:tblPr firstRow="1" bandRow="1">
                <a:tableStyleId>{5C22544A-7EE6-4342-B048-85BDC9FD1C3A}</a:tableStyleId>
              </a:tblPr>
              <a:tblGrid>
                <a:gridCol w="2628900">
                  <a:extLst>
                    <a:ext uri="{9D8B030D-6E8A-4147-A177-3AD203B41FA5}">
                      <a16:colId xmlns:a16="http://schemas.microsoft.com/office/drawing/2014/main" val="125608308"/>
                    </a:ext>
                  </a:extLst>
                </a:gridCol>
                <a:gridCol w="2628900">
                  <a:extLst>
                    <a:ext uri="{9D8B030D-6E8A-4147-A177-3AD203B41FA5}">
                      <a16:colId xmlns:a16="http://schemas.microsoft.com/office/drawing/2014/main" val="3227272837"/>
                    </a:ext>
                  </a:extLst>
                </a:gridCol>
                <a:gridCol w="2628900">
                  <a:extLst>
                    <a:ext uri="{9D8B030D-6E8A-4147-A177-3AD203B41FA5}">
                      <a16:colId xmlns:a16="http://schemas.microsoft.com/office/drawing/2014/main" val="636704713"/>
                    </a:ext>
                  </a:extLst>
                </a:gridCol>
                <a:gridCol w="2628900">
                  <a:extLst>
                    <a:ext uri="{9D8B030D-6E8A-4147-A177-3AD203B41FA5}">
                      <a16:colId xmlns:a16="http://schemas.microsoft.com/office/drawing/2014/main" val="497544564"/>
                    </a:ext>
                  </a:extLst>
                </a:gridCol>
              </a:tblGrid>
              <a:tr h="557848">
                <a:tc>
                  <a:txBody>
                    <a:bodyPr/>
                    <a:lstStyle/>
                    <a:p>
                      <a:endParaRPr lang="en-US" dirty="0"/>
                    </a:p>
                  </a:txBody>
                  <a:tcPr/>
                </a:tc>
                <a:tc>
                  <a:txBody>
                    <a:bodyPr/>
                    <a:lstStyle/>
                    <a:p>
                      <a:r>
                        <a:rPr lang="en-US" dirty="0"/>
                        <a:t>32 KB and 8 way set associative cache</a:t>
                      </a:r>
                    </a:p>
                  </a:txBody>
                  <a:tcPr/>
                </a:tc>
                <a:tc>
                  <a:txBody>
                    <a:bodyPr/>
                    <a:lstStyle/>
                    <a:p>
                      <a:r>
                        <a:rPr lang="en-US" dirty="0"/>
                        <a:t>4KB direct mapped cache</a:t>
                      </a:r>
                    </a:p>
                  </a:txBody>
                  <a:tcPr/>
                </a:tc>
                <a:tc>
                  <a:txBody>
                    <a:bodyPr/>
                    <a:lstStyle/>
                    <a:p>
                      <a:r>
                        <a:rPr lang="en-US" dirty="0"/>
                        <a:t>32 KB and 8 way set associative cache with way prediction</a:t>
                      </a:r>
                    </a:p>
                  </a:txBody>
                  <a:tcPr/>
                </a:tc>
                <a:extLst>
                  <a:ext uri="{0D108BD9-81ED-4DB2-BD59-A6C34878D82A}">
                    <a16:rowId xmlns:a16="http://schemas.microsoft.com/office/drawing/2014/main" val="3033801993"/>
                  </a:ext>
                </a:extLst>
              </a:tr>
              <a:tr h="557848">
                <a:tc>
                  <a:txBody>
                    <a:bodyPr/>
                    <a:lstStyle/>
                    <a:p>
                      <a:r>
                        <a:rPr lang="en-US" dirty="0"/>
                        <a:t>Hit Rate</a:t>
                      </a:r>
                    </a:p>
                  </a:txBody>
                  <a:tcPr/>
                </a:tc>
                <a:tc>
                  <a:txBody>
                    <a:bodyPr/>
                    <a:lstStyle/>
                    <a:p>
                      <a:r>
                        <a:rPr lang="en-US" dirty="0"/>
                        <a:t>90%</a:t>
                      </a:r>
                    </a:p>
                  </a:txBody>
                  <a:tcPr/>
                </a:tc>
                <a:tc>
                  <a:txBody>
                    <a:bodyPr/>
                    <a:lstStyle/>
                    <a:p>
                      <a:r>
                        <a:rPr lang="en-US" dirty="0"/>
                        <a:t>70%</a:t>
                      </a:r>
                    </a:p>
                  </a:txBody>
                  <a:tcPr/>
                </a:tc>
                <a:tc>
                  <a:txBody>
                    <a:bodyPr/>
                    <a:lstStyle/>
                    <a:p>
                      <a:r>
                        <a:rPr lang="en-US" dirty="0"/>
                        <a:t>90%</a:t>
                      </a:r>
                    </a:p>
                  </a:txBody>
                  <a:tcPr/>
                </a:tc>
                <a:extLst>
                  <a:ext uri="{0D108BD9-81ED-4DB2-BD59-A6C34878D82A}">
                    <a16:rowId xmlns:a16="http://schemas.microsoft.com/office/drawing/2014/main" val="2236069468"/>
                  </a:ext>
                </a:extLst>
              </a:tr>
              <a:tr h="557848">
                <a:tc>
                  <a:txBody>
                    <a:bodyPr/>
                    <a:lstStyle/>
                    <a:p>
                      <a:r>
                        <a:rPr lang="en-US" dirty="0"/>
                        <a:t>Hit Latency</a:t>
                      </a:r>
                    </a:p>
                  </a:txBody>
                  <a:tcPr/>
                </a:tc>
                <a:tc>
                  <a:txBody>
                    <a:bodyPr/>
                    <a:lstStyle/>
                    <a:p>
                      <a:r>
                        <a:rPr lang="en-US" dirty="0"/>
                        <a:t>2</a:t>
                      </a:r>
                    </a:p>
                  </a:txBody>
                  <a:tcPr/>
                </a:tc>
                <a:tc>
                  <a:txBody>
                    <a:bodyPr/>
                    <a:lstStyle/>
                    <a:p>
                      <a:r>
                        <a:rPr lang="en-US" dirty="0"/>
                        <a:t>1</a:t>
                      </a:r>
                    </a:p>
                  </a:txBody>
                  <a:tcPr/>
                </a:tc>
                <a:tc>
                  <a:txBody>
                    <a:bodyPr/>
                    <a:lstStyle/>
                    <a:p>
                      <a:r>
                        <a:rPr lang="en-US" dirty="0"/>
                        <a:t>1 or 2</a:t>
                      </a:r>
                    </a:p>
                  </a:txBody>
                  <a:tcPr/>
                </a:tc>
                <a:extLst>
                  <a:ext uri="{0D108BD9-81ED-4DB2-BD59-A6C34878D82A}">
                    <a16:rowId xmlns:a16="http://schemas.microsoft.com/office/drawing/2014/main" val="1904767961"/>
                  </a:ext>
                </a:extLst>
              </a:tr>
              <a:tr h="557848">
                <a:tc>
                  <a:txBody>
                    <a:bodyPr/>
                    <a:lstStyle/>
                    <a:p>
                      <a:r>
                        <a:rPr lang="en-US" dirty="0"/>
                        <a:t>Miss penalty</a:t>
                      </a:r>
                    </a:p>
                  </a:txBody>
                  <a:tcPr/>
                </a:tc>
                <a:tc>
                  <a:txBody>
                    <a:bodyPr/>
                    <a:lstStyle/>
                    <a:p>
                      <a:r>
                        <a:rPr lang="en-US" dirty="0"/>
                        <a:t>20</a:t>
                      </a:r>
                    </a:p>
                  </a:txBody>
                  <a:tcPr/>
                </a:tc>
                <a:tc>
                  <a:txBody>
                    <a:bodyPr/>
                    <a:lstStyle/>
                    <a:p>
                      <a:r>
                        <a:rPr lang="en-US" dirty="0"/>
                        <a:t>20</a:t>
                      </a:r>
                    </a:p>
                  </a:txBody>
                  <a:tcPr/>
                </a:tc>
                <a:tc>
                  <a:txBody>
                    <a:bodyPr/>
                    <a:lstStyle/>
                    <a:p>
                      <a:r>
                        <a:rPr lang="en-US" dirty="0"/>
                        <a:t>20</a:t>
                      </a:r>
                    </a:p>
                  </a:txBody>
                  <a:tcPr/>
                </a:tc>
                <a:extLst>
                  <a:ext uri="{0D108BD9-81ED-4DB2-BD59-A6C34878D82A}">
                    <a16:rowId xmlns:a16="http://schemas.microsoft.com/office/drawing/2014/main" val="2170145348"/>
                  </a:ext>
                </a:extLst>
              </a:tr>
              <a:tr h="557848">
                <a:tc>
                  <a:txBody>
                    <a:bodyPr/>
                    <a:lstStyle/>
                    <a:p>
                      <a:r>
                        <a:rPr lang="en-US" dirty="0"/>
                        <a:t>AMAT</a:t>
                      </a:r>
                    </a:p>
                  </a:txBody>
                  <a:tcPr/>
                </a:tc>
                <a:tc>
                  <a:txBody>
                    <a:bodyPr/>
                    <a:lstStyle/>
                    <a:p>
                      <a:r>
                        <a:rPr lang="en-US" dirty="0"/>
                        <a:t>2+0.1 * 20</a:t>
                      </a:r>
                    </a:p>
                  </a:txBody>
                  <a:tcPr/>
                </a:tc>
                <a:tc>
                  <a:txBody>
                    <a:bodyPr/>
                    <a:lstStyle/>
                    <a:p>
                      <a:r>
                        <a:rPr lang="en-US" dirty="0"/>
                        <a:t>1+0.3*20</a:t>
                      </a:r>
                    </a:p>
                  </a:txBody>
                  <a:tcPr/>
                </a:tc>
                <a:tc>
                  <a:txBody>
                    <a:bodyPr/>
                    <a:lstStyle/>
                    <a:p>
                      <a:r>
                        <a:rPr lang="en-US" dirty="0"/>
                        <a:t>0.7*1+0.3*2+0.1*20</a:t>
                      </a:r>
                    </a:p>
                  </a:txBody>
                  <a:tcPr/>
                </a:tc>
                <a:extLst>
                  <a:ext uri="{0D108BD9-81ED-4DB2-BD59-A6C34878D82A}">
                    <a16:rowId xmlns:a16="http://schemas.microsoft.com/office/drawing/2014/main" val="2252355220"/>
                  </a:ext>
                </a:extLst>
              </a:tr>
            </a:tbl>
          </a:graphicData>
        </a:graphic>
      </p:graphicFrame>
    </p:spTree>
    <p:extLst>
      <p:ext uri="{BB962C8B-B14F-4D97-AF65-F5344CB8AC3E}">
        <p14:creationId xmlns:p14="http://schemas.microsoft.com/office/powerpoint/2010/main" val="9920168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08F214-016E-42B8-91A6-2983C720587B}"/>
              </a:ext>
            </a:extLst>
          </p:cNvPr>
          <p:cNvSpPr>
            <a:spLocks noGrp="1"/>
          </p:cNvSpPr>
          <p:nvPr>
            <p:ph type="title"/>
          </p:nvPr>
        </p:nvSpPr>
        <p:spPr/>
        <p:txBody>
          <a:bodyPr>
            <a:normAutofit/>
          </a:bodyPr>
          <a:lstStyle/>
          <a:p>
            <a:pPr algn="ctr"/>
            <a:r>
              <a:rPr lang="en-US" sz="3600" b="1" dirty="0"/>
              <a:t>Cache Replacement</a:t>
            </a:r>
          </a:p>
        </p:txBody>
      </p:sp>
      <p:sp>
        <p:nvSpPr>
          <p:cNvPr id="3" name="Content Placeholder 2">
            <a:extLst>
              <a:ext uri="{FF2B5EF4-FFF2-40B4-BE49-F238E27FC236}">
                <a16:creationId xmlns:a16="http://schemas.microsoft.com/office/drawing/2014/main" id="{850DAFAA-BF7D-407D-8B95-70219D8B81C1}"/>
              </a:ext>
            </a:extLst>
          </p:cNvPr>
          <p:cNvSpPr>
            <a:spLocks noGrp="1"/>
          </p:cNvSpPr>
          <p:nvPr>
            <p:ph idx="1"/>
          </p:nvPr>
        </p:nvSpPr>
        <p:spPr/>
        <p:txBody>
          <a:bodyPr>
            <a:normAutofit/>
          </a:bodyPr>
          <a:lstStyle/>
          <a:p>
            <a:r>
              <a:rPr lang="en-US" sz="2400" dirty="0"/>
              <a:t>Miss : need to put a new block in the cache. Which block do we kick out ?</a:t>
            </a:r>
          </a:p>
          <a:p>
            <a:pPr lvl="2"/>
            <a:r>
              <a:rPr lang="en-US" sz="2400" dirty="0"/>
              <a:t>Random</a:t>
            </a:r>
          </a:p>
          <a:p>
            <a:pPr lvl="2"/>
            <a:r>
              <a:rPr lang="en-US" sz="2400" dirty="0"/>
              <a:t>FIFO</a:t>
            </a:r>
          </a:p>
          <a:p>
            <a:pPr lvl="2"/>
            <a:r>
              <a:rPr lang="en-US" sz="2400" dirty="0"/>
              <a:t>LRU</a:t>
            </a:r>
          </a:p>
          <a:p>
            <a:pPr lvl="3"/>
            <a:r>
              <a:rPr lang="en-US" sz="2400" dirty="0">
                <a:solidFill>
                  <a:srgbClr val="FF0000"/>
                </a:solidFill>
              </a:rPr>
              <a:t>NMRU</a:t>
            </a:r>
          </a:p>
          <a:p>
            <a:pPr lvl="3"/>
            <a:r>
              <a:rPr lang="en-US" sz="2400" dirty="0">
                <a:solidFill>
                  <a:srgbClr val="FF0000"/>
                </a:solidFill>
              </a:rPr>
              <a:t>PLRU</a:t>
            </a:r>
          </a:p>
        </p:txBody>
      </p:sp>
    </p:spTree>
    <p:extLst>
      <p:ext uri="{BB962C8B-B14F-4D97-AF65-F5344CB8AC3E}">
        <p14:creationId xmlns:p14="http://schemas.microsoft.com/office/powerpoint/2010/main" val="27320193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68D229-88A5-450A-A017-7A8AECD7A2F0}"/>
              </a:ext>
            </a:extLst>
          </p:cNvPr>
          <p:cNvSpPr>
            <a:spLocks noGrp="1"/>
          </p:cNvSpPr>
          <p:nvPr>
            <p:ph type="title"/>
          </p:nvPr>
        </p:nvSpPr>
        <p:spPr/>
        <p:txBody>
          <a:bodyPr>
            <a:normAutofit/>
          </a:bodyPr>
          <a:lstStyle/>
          <a:p>
            <a:pPr algn="ctr"/>
            <a:r>
              <a:rPr lang="en-US" sz="3600" b="1" dirty="0"/>
              <a:t>Not Most Recently Used</a:t>
            </a:r>
          </a:p>
        </p:txBody>
      </p:sp>
      <p:sp>
        <p:nvSpPr>
          <p:cNvPr id="6" name="Content Placeholder 5">
            <a:extLst>
              <a:ext uri="{FF2B5EF4-FFF2-40B4-BE49-F238E27FC236}">
                <a16:creationId xmlns:a16="http://schemas.microsoft.com/office/drawing/2014/main" id="{3304DE51-4EDA-45C7-9BD0-0608EC9183EB}"/>
              </a:ext>
            </a:extLst>
          </p:cNvPr>
          <p:cNvSpPr>
            <a:spLocks noGrp="1"/>
          </p:cNvSpPr>
          <p:nvPr>
            <p:ph idx="1"/>
          </p:nvPr>
        </p:nvSpPr>
        <p:spPr/>
        <p:txBody>
          <a:bodyPr/>
          <a:lstStyle/>
          <a:p>
            <a:r>
              <a:rPr lang="en-US" dirty="0"/>
              <a:t>Fully associative cache with 04 lines</a:t>
            </a:r>
          </a:p>
          <a:p>
            <a:r>
              <a:rPr lang="en-US" dirty="0"/>
              <a:t>Empty at the start</a:t>
            </a:r>
          </a:p>
          <a:p>
            <a:r>
              <a:rPr lang="en-US" dirty="0"/>
              <a:t>Accesses: A, A, B, A, C, A, D, A, E, A, A,A,A, B</a:t>
            </a:r>
          </a:p>
        </p:txBody>
      </p:sp>
      <p:graphicFrame>
        <p:nvGraphicFramePr>
          <p:cNvPr id="7" name="Table 4">
            <a:extLst>
              <a:ext uri="{FF2B5EF4-FFF2-40B4-BE49-F238E27FC236}">
                <a16:creationId xmlns:a16="http://schemas.microsoft.com/office/drawing/2014/main" id="{99F5354D-7303-4B9F-AD45-CA47F6300397}"/>
              </a:ext>
            </a:extLst>
          </p:cNvPr>
          <p:cNvGraphicFramePr>
            <a:graphicFrameLocks/>
          </p:cNvGraphicFramePr>
          <p:nvPr>
            <p:extLst>
              <p:ext uri="{D42A27DB-BD31-4B8C-83A1-F6EECF244321}">
                <p14:modId xmlns:p14="http://schemas.microsoft.com/office/powerpoint/2010/main" val="1713885606"/>
              </p:ext>
            </p:extLst>
          </p:nvPr>
        </p:nvGraphicFramePr>
        <p:xfrm>
          <a:off x="8043862" y="3428999"/>
          <a:ext cx="1585913" cy="2371724"/>
        </p:xfrm>
        <a:graphic>
          <a:graphicData uri="http://schemas.openxmlformats.org/drawingml/2006/table">
            <a:tbl>
              <a:tblPr firstRow="1" bandRow="1">
                <a:tableStyleId>{5C22544A-7EE6-4342-B048-85BDC9FD1C3A}</a:tableStyleId>
              </a:tblPr>
              <a:tblGrid>
                <a:gridCol w="1585913">
                  <a:extLst>
                    <a:ext uri="{9D8B030D-6E8A-4147-A177-3AD203B41FA5}">
                      <a16:colId xmlns:a16="http://schemas.microsoft.com/office/drawing/2014/main" val="3232795298"/>
                    </a:ext>
                  </a:extLst>
                </a:gridCol>
              </a:tblGrid>
              <a:tr h="592931">
                <a:tc>
                  <a:txBody>
                    <a:bodyPr/>
                    <a:lstStyle/>
                    <a:p>
                      <a:endParaRPr lang="en-US" dirty="0"/>
                    </a:p>
                  </a:txBody>
                  <a:tcPr/>
                </a:tc>
                <a:extLst>
                  <a:ext uri="{0D108BD9-81ED-4DB2-BD59-A6C34878D82A}">
                    <a16:rowId xmlns:a16="http://schemas.microsoft.com/office/drawing/2014/main" val="2450926361"/>
                  </a:ext>
                </a:extLst>
              </a:tr>
              <a:tr h="592931">
                <a:tc>
                  <a:txBody>
                    <a:bodyPr/>
                    <a:lstStyle/>
                    <a:p>
                      <a:endParaRPr lang="en-US"/>
                    </a:p>
                  </a:txBody>
                  <a:tcPr/>
                </a:tc>
                <a:extLst>
                  <a:ext uri="{0D108BD9-81ED-4DB2-BD59-A6C34878D82A}">
                    <a16:rowId xmlns:a16="http://schemas.microsoft.com/office/drawing/2014/main" val="2702578293"/>
                  </a:ext>
                </a:extLst>
              </a:tr>
              <a:tr h="592931">
                <a:tc>
                  <a:txBody>
                    <a:bodyPr/>
                    <a:lstStyle/>
                    <a:p>
                      <a:endParaRPr lang="en-US"/>
                    </a:p>
                  </a:txBody>
                  <a:tcPr/>
                </a:tc>
                <a:extLst>
                  <a:ext uri="{0D108BD9-81ED-4DB2-BD59-A6C34878D82A}">
                    <a16:rowId xmlns:a16="http://schemas.microsoft.com/office/drawing/2014/main" val="1538519625"/>
                  </a:ext>
                </a:extLst>
              </a:tr>
              <a:tr h="592931">
                <a:tc>
                  <a:txBody>
                    <a:bodyPr/>
                    <a:lstStyle/>
                    <a:p>
                      <a:endParaRPr lang="en-US" dirty="0"/>
                    </a:p>
                  </a:txBody>
                  <a:tcPr/>
                </a:tc>
                <a:extLst>
                  <a:ext uri="{0D108BD9-81ED-4DB2-BD59-A6C34878D82A}">
                    <a16:rowId xmlns:a16="http://schemas.microsoft.com/office/drawing/2014/main" val="2098644634"/>
                  </a:ext>
                </a:extLst>
              </a:tr>
            </a:tbl>
          </a:graphicData>
        </a:graphic>
      </p:graphicFrame>
    </p:spTree>
    <p:extLst>
      <p:ext uri="{BB962C8B-B14F-4D97-AF65-F5344CB8AC3E}">
        <p14:creationId xmlns:p14="http://schemas.microsoft.com/office/powerpoint/2010/main" val="9012393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76A223-0695-4ADC-9DD5-2AF4E08F44F3}"/>
              </a:ext>
            </a:extLst>
          </p:cNvPr>
          <p:cNvSpPr>
            <a:spLocks noGrp="1"/>
          </p:cNvSpPr>
          <p:nvPr>
            <p:ph type="title"/>
          </p:nvPr>
        </p:nvSpPr>
        <p:spPr/>
        <p:txBody>
          <a:bodyPr>
            <a:normAutofit/>
          </a:bodyPr>
          <a:lstStyle/>
          <a:p>
            <a:pPr algn="ctr"/>
            <a:r>
              <a:rPr lang="en-US" sz="3600" b="1" dirty="0"/>
              <a:t>Multi-Level Caches</a:t>
            </a:r>
          </a:p>
        </p:txBody>
      </p:sp>
      <p:sp>
        <p:nvSpPr>
          <p:cNvPr id="3" name="Content Placeholder 2">
            <a:extLst>
              <a:ext uri="{FF2B5EF4-FFF2-40B4-BE49-F238E27FC236}">
                <a16:creationId xmlns:a16="http://schemas.microsoft.com/office/drawing/2014/main" id="{47871093-AF17-4D66-9E2D-E1FCBA2F2D4C}"/>
              </a:ext>
            </a:extLst>
          </p:cNvPr>
          <p:cNvSpPr>
            <a:spLocks noGrp="1"/>
          </p:cNvSpPr>
          <p:nvPr>
            <p:ph idx="1"/>
          </p:nvPr>
        </p:nvSpPr>
        <p:spPr/>
        <p:txBody>
          <a:bodyPr/>
          <a:lstStyle/>
          <a:p>
            <a:r>
              <a:rPr lang="en-US" dirty="0"/>
              <a:t>AMAT for Multilevel Cache: </a:t>
            </a:r>
          </a:p>
        </p:txBody>
      </p:sp>
    </p:spTree>
    <p:extLst>
      <p:ext uri="{BB962C8B-B14F-4D97-AF65-F5344CB8AC3E}">
        <p14:creationId xmlns:p14="http://schemas.microsoft.com/office/powerpoint/2010/main" val="37198924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76A223-0695-4ADC-9DD5-2AF4E08F44F3}"/>
              </a:ext>
            </a:extLst>
          </p:cNvPr>
          <p:cNvSpPr>
            <a:spLocks noGrp="1"/>
          </p:cNvSpPr>
          <p:nvPr>
            <p:ph type="title"/>
          </p:nvPr>
        </p:nvSpPr>
        <p:spPr/>
        <p:txBody>
          <a:bodyPr>
            <a:normAutofit/>
          </a:bodyPr>
          <a:lstStyle/>
          <a:p>
            <a:pPr algn="ctr"/>
            <a:r>
              <a:rPr lang="en-US" sz="3600" b="1" dirty="0"/>
              <a:t>Multi-Level Cache Performance</a:t>
            </a:r>
          </a:p>
        </p:txBody>
      </p:sp>
      <p:sp>
        <p:nvSpPr>
          <p:cNvPr id="3" name="Content Placeholder 2">
            <a:extLst>
              <a:ext uri="{FF2B5EF4-FFF2-40B4-BE49-F238E27FC236}">
                <a16:creationId xmlns:a16="http://schemas.microsoft.com/office/drawing/2014/main" id="{47871093-AF17-4D66-9E2D-E1FCBA2F2D4C}"/>
              </a:ext>
            </a:extLst>
          </p:cNvPr>
          <p:cNvSpPr>
            <a:spLocks noGrp="1"/>
          </p:cNvSpPr>
          <p:nvPr>
            <p:ph idx="1"/>
          </p:nvPr>
        </p:nvSpPr>
        <p:spPr/>
        <p:txBody>
          <a:bodyPr/>
          <a:lstStyle/>
          <a:p>
            <a:r>
              <a:rPr lang="en-US" dirty="0"/>
              <a:t>A</a:t>
            </a:r>
          </a:p>
          <a:p>
            <a:endParaRPr lang="en-US" dirty="0"/>
          </a:p>
        </p:txBody>
      </p:sp>
      <p:graphicFrame>
        <p:nvGraphicFramePr>
          <p:cNvPr id="4" name="Table 4">
            <a:extLst>
              <a:ext uri="{FF2B5EF4-FFF2-40B4-BE49-F238E27FC236}">
                <a16:creationId xmlns:a16="http://schemas.microsoft.com/office/drawing/2014/main" id="{EFE0C21B-BA28-4889-840D-D0D8E3C84F78}"/>
              </a:ext>
            </a:extLst>
          </p:cNvPr>
          <p:cNvGraphicFramePr>
            <a:graphicFrameLocks/>
          </p:cNvGraphicFramePr>
          <p:nvPr>
            <p:extLst>
              <p:ext uri="{D42A27DB-BD31-4B8C-83A1-F6EECF244321}">
                <p14:modId xmlns:p14="http://schemas.microsoft.com/office/powerpoint/2010/main" val="244930046"/>
              </p:ext>
            </p:extLst>
          </p:nvPr>
        </p:nvGraphicFramePr>
        <p:xfrm>
          <a:off x="838200" y="2154237"/>
          <a:ext cx="10515600" cy="3035936"/>
        </p:xfrm>
        <a:graphic>
          <a:graphicData uri="http://schemas.openxmlformats.org/drawingml/2006/table">
            <a:tbl>
              <a:tblPr firstRow="1" bandRow="1">
                <a:tableStyleId>{5C22544A-7EE6-4342-B048-85BDC9FD1C3A}</a:tableStyleId>
              </a:tblPr>
              <a:tblGrid>
                <a:gridCol w="2103120">
                  <a:extLst>
                    <a:ext uri="{9D8B030D-6E8A-4147-A177-3AD203B41FA5}">
                      <a16:colId xmlns:a16="http://schemas.microsoft.com/office/drawing/2014/main" val="125608308"/>
                    </a:ext>
                  </a:extLst>
                </a:gridCol>
                <a:gridCol w="2103120">
                  <a:extLst>
                    <a:ext uri="{9D8B030D-6E8A-4147-A177-3AD203B41FA5}">
                      <a16:colId xmlns:a16="http://schemas.microsoft.com/office/drawing/2014/main" val="3227272837"/>
                    </a:ext>
                  </a:extLst>
                </a:gridCol>
                <a:gridCol w="2103120">
                  <a:extLst>
                    <a:ext uri="{9D8B030D-6E8A-4147-A177-3AD203B41FA5}">
                      <a16:colId xmlns:a16="http://schemas.microsoft.com/office/drawing/2014/main" val="636704713"/>
                    </a:ext>
                  </a:extLst>
                </a:gridCol>
                <a:gridCol w="2103120">
                  <a:extLst>
                    <a:ext uri="{9D8B030D-6E8A-4147-A177-3AD203B41FA5}">
                      <a16:colId xmlns:a16="http://schemas.microsoft.com/office/drawing/2014/main" val="3722357334"/>
                    </a:ext>
                  </a:extLst>
                </a:gridCol>
                <a:gridCol w="2103120">
                  <a:extLst>
                    <a:ext uri="{9D8B030D-6E8A-4147-A177-3AD203B41FA5}">
                      <a16:colId xmlns:a16="http://schemas.microsoft.com/office/drawing/2014/main" val="497544564"/>
                    </a:ext>
                  </a:extLst>
                </a:gridCol>
              </a:tblGrid>
              <a:tr h="557848">
                <a:tc>
                  <a:txBody>
                    <a:bodyPr/>
                    <a:lstStyle/>
                    <a:p>
                      <a:endParaRPr lang="en-US" dirty="0"/>
                    </a:p>
                  </a:txBody>
                  <a:tcPr/>
                </a:tc>
                <a:tc>
                  <a:txBody>
                    <a:bodyPr/>
                    <a:lstStyle/>
                    <a:p>
                      <a:r>
                        <a:rPr lang="en-US" dirty="0"/>
                        <a:t>16 KB</a:t>
                      </a:r>
                    </a:p>
                  </a:txBody>
                  <a:tcPr/>
                </a:tc>
                <a:tc>
                  <a:txBody>
                    <a:bodyPr/>
                    <a:lstStyle/>
                    <a:p>
                      <a:r>
                        <a:rPr lang="en-US" dirty="0"/>
                        <a:t>128 KB</a:t>
                      </a:r>
                    </a:p>
                  </a:txBody>
                  <a:tcPr/>
                </a:tc>
                <a:tc>
                  <a:txBody>
                    <a:bodyPr/>
                    <a:lstStyle/>
                    <a:p>
                      <a:r>
                        <a:rPr lang="en-US" dirty="0"/>
                        <a:t>No Cache</a:t>
                      </a:r>
                    </a:p>
                  </a:txBody>
                  <a:tcPr/>
                </a:tc>
                <a:tc>
                  <a:txBody>
                    <a:bodyPr/>
                    <a:lstStyle/>
                    <a:p>
                      <a:r>
                        <a:rPr lang="en-US" dirty="0"/>
                        <a:t>L1=16 KB</a:t>
                      </a:r>
                    </a:p>
                    <a:p>
                      <a:r>
                        <a:rPr lang="en-US" dirty="0"/>
                        <a:t>L2=128 KB</a:t>
                      </a:r>
                    </a:p>
                  </a:txBody>
                  <a:tcPr/>
                </a:tc>
                <a:extLst>
                  <a:ext uri="{0D108BD9-81ED-4DB2-BD59-A6C34878D82A}">
                    <a16:rowId xmlns:a16="http://schemas.microsoft.com/office/drawing/2014/main" val="3033801993"/>
                  </a:ext>
                </a:extLst>
              </a:tr>
              <a:tr h="557848">
                <a:tc>
                  <a:txBody>
                    <a:bodyPr/>
                    <a:lstStyle/>
                    <a:p>
                      <a:r>
                        <a:rPr lang="en-US" dirty="0"/>
                        <a:t>Hit Rate</a:t>
                      </a:r>
                    </a:p>
                  </a:txBody>
                  <a:tcPr/>
                </a:tc>
                <a:tc>
                  <a:txBody>
                    <a:bodyPr/>
                    <a:lstStyle/>
                    <a:p>
                      <a:r>
                        <a:rPr lang="en-US" dirty="0"/>
                        <a:t>90%</a:t>
                      </a:r>
                    </a:p>
                  </a:txBody>
                  <a:tcPr/>
                </a:tc>
                <a:tc>
                  <a:txBody>
                    <a:bodyPr/>
                    <a:lstStyle/>
                    <a:p>
                      <a:r>
                        <a:rPr lang="en-US" dirty="0"/>
                        <a:t>97.5%</a:t>
                      </a:r>
                    </a:p>
                  </a:txBody>
                  <a:tcPr/>
                </a:tc>
                <a:tc>
                  <a:txBody>
                    <a:bodyPr/>
                    <a:lstStyle/>
                    <a:p>
                      <a:r>
                        <a:rPr lang="en-US" dirty="0"/>
                        <a:t>100</a:t>
                      </a:r>
                    </a:p>
                  </a:txBody>
                  <a:tcPr/>
                </a:tc>
                <a:tc>
                  <a:txBody>
                    <a:bodyPr/>
                    <a:lstStyle/>
                    <a:p>
                      <a:r>
                        <a:rPr lang="en-US" dirty="0"/>
                        <a:t>90% for L1</a:t>
                      </a:r>
                    </a:p>
                    <a:p>
                      <a:r>
                        <a:rPr lang="en-US" dirty="0"/>
                        <a:t>75% for L2</a:t>
                      </a:r>
                    </a:p>
                  </a:txBody>
                  <a:tcPr/>
                </a:tc>
                <a:extLst>
                  <a:ext uri="{0D108BD9-81ED-4DB2-BD59-A6C34878D82A}">
                    <a16:rowId xmlns:a16="http://schemas.microsoft.com/office/drawing/2014/main" val="2236069468"/>
                  </a:ext>
                </a:extLst>
              </a:tr>
              <a:tr h="557848">
                <a:tc>
                  <a:txBody>
                    <a:bodyPr/>
                    <a:lstStyle/>
                    <a:p>
                      <a:r>
                        <a:rPr lang="en-US" dirty="0"/>
                        <a:t>Hit Latency</a:t>
                      </a:r>
                    </a:p>
                  </a:txBody>
                  <a:tcPr/>
                </a:tc>
                <a:tc>
                  <a:txBody>
                    <a:bodyPr/>
                    <a:lstStyle/>
                    <a:p>
                      <a:r>
                        <a:rPr lang="en-US" dirty="0"/>
                        <a:t>2</a:t>
                      </a:r>
                    </a:p>
                  </a:txBody>
                  <a:tcPr/>
                </a:tc>
                <a:tc>
                  <a:txBody>
                    <a:bodyPr/>
                    <a:lstStyle/>
                    <a:p>
                      <a:r>
                        <a:rPr lang="en-US" dirty="0"/>
                        <a:t>10</a:t>
                      </a:r>
                    </a:p>
                  </a:txBody>
                  <a:tcPr/>
                </a:tc>
                <a:tc>
                  <a:txBody>
                    <a:bodyPr/>
                    <a:lstStyle/>
                    <a:p>
                      <a:r>
                        <a:rPr lang="en-US" dirty="0"/>
                        <a:t>100</a:t>
                      </a:r>
                    </a:p>
                  </a:txBody>
                  <a:tcPr/>
                </a:tc>
                <a:tc>
                  <a:txBody>
                    <a:bodyPr/>
                    <a:lstStyle/>
                    <a:p>
                      <a:r>
                        <a:rPr lang="en-US" dirty="0"/>
                        <a:t>02 for L1 </a:t>
                      </a:r>
                    </a:p>
                    <a:p>
                      <a:r>
                        <a:rPr lang="en-US" dirty="0"/>
                        <a:t>12 for L2</a:t>
                      </a:r>
                    </a:p>
                  </a:txBody>
                  <a:tcPr/>
                </a:tc>
                <a:extLst>
                  <a:ext uri="{0D108BD9-81ED-4DB2-BD59-A6C34878D82A}">
                    <a16:rowId xmlns:a16="http://schemas.microsoft.com/office/drawing/2014/main" val="1904767961"/>
                  </a:ext>
                </a:extLst>
              </a:tr>
              <a:tr h="557848">
                <a:tc>
                  <a:txBody>
                    <a:bodyPr/>
                    <a:lstStyle/>
                    <a:p>
                      <a:r>
                        <a:rPr lang="en-US" dirty="0"/>
                        <a:t>Miss penalty</a:t>
                      </a:r>
                    </a:p>
                  </a:txBody>
                  <a:tcPr/>
                </a:tc>
                <a:tc>
                  <a:txBody>
                    <a:bodyPr/>
                    <a:lstStyle/>
                    <a:p>
                      <a:r>
                        <a:rPr lang="en-US" dirty="0"/>
                        <a:t>20</a:t>
                      </a:r>
                    </a:p>
                  </a:txBody>
                  <a:tcPr/>
                </a:tc>
                <a:tc>
                  <a:txBody>
                    <a:bodyPr/>
                    <a:lstStyle/>
                    <a:p>
                      <a:r>
                        <a:rPr lang="en-US" dirty="0"/>
                        <a:t>20</a:t>
                      </a:r>
                    </a:p>
                  </a:txBody>
                  <a:tcPr/>
                </a:tc>
                <a:tc>
                  <a:txBody>
                    <a:bodyPr/>
                    <a:lstStyle/>
                    <a:p>
                      <a:r>
                        <a:rPr lang="en-US" dirty="0"/>
                        <a:t>100</a:t>
                      </a:r>
                    </a:p>
                  </a:txBody>
                  <a:tcPr/>
                </a:tc>
                <a:tc>
                  <a:txBody>
                    <a:bodyPr/>
                    <a:lstStyle/>
                    <a:p>
                      <a:r>
                        <a:rPr lang="en-US" dirty="0"/>
                        <a:t>20</a:t>
                      </a:r>
                    </a:p>
                  </a:txBody>
                  <a:tcPr/>
                </a:tc>
                <a:extLst>
                  <a:ext uri="{0D108BD9-81ED-4DB2-BD59-A6C34878D82A}">
                    <a16:rowId xmlns:a16="http://schemas.microsoft.com/office/drawing/2014/main" val="2170145348"/>
                  </a:ext>
                </a:extLst>
              </a:tr>
              <a:tr h="557848">
                <a:tc>
                  <a:txBody>
                    <a:bodyPr/>
                    <a:lstStyle/>
                    <a:p>
                      <a:r>
                        <a:rPr lang="en-US" dirty="0"/>
                        <a:t>AMAT</a:t>
                      </a:r>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252355220"/>
                  </a:ext>
                </a:extLst>
              </a:tr>
            </a:tbl>
          </a:graphicData>
        </a:graphic>
      </p:graphicFrame>
    </p:spTree>
    <p:extLst>
      <p:ext uri="{BB962C8B-B14F-4D97-AF65-F5344CB8AC3E}">
        <p14:creationId xmlns:p14="http://schemas.microsoft.com/office/powerpoint/2010/main" val="9265861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76A223-0695-4ADC-9DD5-2AF4E08F44F3}"/>
              </a:ext>
            </a:extLst>
          </p:cNvPr>
          <p:cNvSpPr>
            <a:spLocks noGrp="1"/>
          </p:cNvSpPr>
          <p:nvPr>
            <p:ph type="title"/>
          </p:nvPr>
        </p:nvSpPr>
        <p:spPr/>
        <p:txBody>
          <a:bodyPr>
            <a:normAutofit/>
          </a:bodyPr>
          <a:lstStyle/>
          <a:p>
            <a:pPr algn="ctr"/>
            <a:r>
              <a:rPr lang="en-US" sz="3600" b="1" dirty="0"/>
              <a:t>Multi-Level Cache Performance</a:t>
            </a:r>
          </a:p>
        </p:txBody>
      </p:sp>
      <p:sp>
        <p:nvSpPr>
          <p:cNvPr id="3" name="Content Placeholder 2">
            <a:extLst>
              <a:ext uri="{FF2B5EF4-FFF2-40B4-BE49-F238E27FC236}">
                <a16:creationId xmlns:a16="http://schemas.microsoft.com/office/drawing/2014/main" id="{47871093-AF17-4D66-9E2D-E1FCBA2F2D4C}"/>
              </a:ext>
            </a:extLst>
          </p:cNvPr>
          <p:cNvSpPr>
            <a:spLocks noGrp="1"/>
          </p:cNvSpPr>
          <p:nvPr>
            <p:ph idx="1"/>
          </p:nvPr>
        </p:nvSpPr>
        <p:spPr/>
        <p:txBody>
          <a:bodyPr/>
          <a:lstStyle/>
          <a:p>
            <a:r>
              <a:rPr lang="en-US" dirty="0"/>
              <a:t>A</a:t>
            </a:r>
          </a:p>
          <a:p>
            <a:endParaRPr lang="en-US" dirty="0"/>
          </a:p>
        </p:txBody>
      </p:sp>
      <p:graphicFrame>
        <p:nvGraphicFramePr>
          <p:cNvPr id="4" name="Table 4">
            <a:extLst>
              <a:ext uri="{FF2B5EF4-FFF2-40B4-BE49-F238E27FC236}">
                <a16:creationId xmlns:a16="http://schemas.microsoft.com/office/drawing/2014/main" id="{EFE0C21B-BA28-4889-840D-D0D8E3C84F78}"/>
              </a:ext>
            </a:extLst>
          </p:cNvPr>
          <p:cNvGraphicFramePr>
            <a:graphicFrameLocks/>
          </p:cNvGraphicFramePr>
          <p:nvPr>
            <p:extLst>
              <p:ext uri="{D42A27DB-BD31-4B8C-83A1-F6EECF244321}">
                <p14:modId xmlns:p14="http://schemas.microsoft.com/office/powerpoint/2010/main" val="761984522"/>
              </p:ext>
            </p:extLst>
          </p:nvPr>
        </p:nvGraphicFramePr>
        <p:xfrm>
          <a:off x="838200" y="2154237"/>
          <a:ext cx="10515600" cy="3035936"/>
        </p:xfrm>
        <a:graphic>
          <a:graphicData uri="http://schemas.openxmlformats.org/drawingml/2006/table">
            <a:tbl>
              <a:tblPr firstRow="1" bandRow="1">
                <a:tableStyleId>{5C22544A-7EE6-4342-B048-85BDC9FD1C3A}</a:tableStyleId>
              </a:tblPr>
              <a:tblGrid>
                <a:gridCol w="2103120">
                  <a:extLst>
                    <a:ext uri="{9D8B030D-6E8A-4147-A177-3AD203B41FA5}">
                      <a16:colId xmlns:a16="http://schemas.microsoft.com/office/drawing/2014/main" val="125608308"/>
                    </a:ext>
                  </a:extLst>
                </a:gridCol>
                <a:gridCol w="2103120">
                  <a:extLst>
                    <a:ext uri="{9D8B030D-6E8A-4147-A177-3AD203B41FA5}">
                      <a16:colId xmlns:a16="http://schemas.microsoft.com/office/drawing/2014/main" val="3227272837"/>
                    </a:ext>
                  </a:extLst>
                </a:gridCol>
                <a:gridCol w="2103120">
                  <a:extLst>
                    <a:ext uri="{9D8B030D-6E8A-4147-A177-3AD203B41FA5}">
                      <a16:colId xmlns:a16="http://schemas.microsoft.com/office/drawing/2014/main" val="636704713"/>
                    </a:ext>
                  </a:extLst>
                </a:gridCol>
                <a:gridCol w="2103120">
                  <a:extLst>
                    <a:ext uri="{9D8B030D-6E8A-4147-A177-3AD203B41FA5}">
                      <a16:colId xmlns:a16="http://schemas.microsoft.com/office/drawing/2014/main" val="3722357334"/>
                    </a:ext>
                  </a:extLst>
                </a:gridCol>
                <a:gridCol w="2103120">
                  <a:extLst>
                    <a:ext uri="{9D8B030D-6E8A-4147-A177-3AD203B41FA5}">
                      <a16:colId xmlns:a16="http://schemas.microsoft.com/office/drawing/2014/main" val="497544564"/>
                    </a:ext>
                  </a:extLst>
                </a:gridCol>
              </a:tblGrid>
              <a:tr h="557848">
                <a:tc>
                  <a:txBody>
                    <a:bodyPr/>
                    <a:lstStyle/>
                    <a:p>
                      <a:endParaRPr lang="en-US" dirty="0"/>
                    </a:p>
                  </a:txBody>
                  <a:tcPr/>
                </a:tc>
                <a:tc>
                  <a:txBody>
                    <a:bodyPr/>
                    <a:lstStyle/>
                    <a:p>
                      <a:r>
                        <a:rPr lang="en-US" dirty="0"/>
                        <a:t>16 KB</a:t>
                      </a:r>
                    </a:p>
                  </a:txBody>
                  <a:tcPr/>
                </a:tc>
                <a:tc>
                  <a:txBody>
                    <a:bodyPr/>
                    <a:lstStyle/>
                    <a:p>
                      <a:r>
                        <a:rPr lang="en-US" dirty="0"/>
                        <a:t>128 KB</a:t>
                      </a:r>
                    </a:p>
                  </a:txBody>
                  <a:tcPr/>
                </a:tc>
                <a:tc>
                  <a:txBody>
                    <a:bodyPr/>
                    <a:lstStyle/>
                    <a:p>
                      <a:r>
                        <a:rPr lang="en-US" dirty="0"/>
                        <a:t>No Cache</a:t>
                      </a:r>
                    </a:p>
                  </a:txBody>
                  <a:tcPr/>
                </a:tc>
                <a:tc>
                  <a:txBody>
                    <a:bodyPr/>
                    <a:lstStyle/>
                    <a:p>
                      <a:r>
                        <a:rPr lang="en-US" dirty="0"/>
                        <a:t>L1=16 KB</a:t>
                      </a:r>
                    </a:p>
                    <a:p>
                      <a:r>
                        <a:rPr lang="en-US" dirty="0"/>
                        <a:t>L2=128 KB</a:t>
                      </a:r>
                    </a:p>
                  </a:txBody>
                  <a:tcPr/>
                </a:tc>
                <a:extLst>
                  <a:ext uri="{0D108BD9-81ED-4DB2-BD59-A6C34878D82A}">
                    <a16:rowId xmlns:a16="http://schemas.microsoft.com/office/drawing/2014/main" val="3033801993"/>
                  </a:ext>
                </a:extLst>
              </a:tr>
              <a:tr h="557848">
                <a:tc>
                  <a:txBody>
                    <a:bodyPr/>
                    <a:lstStyle/>
                    <a:p>
                      <a:r>
                        <a:rPr lang="en-US" dirty="0"/>
                        <a:t>Hit Rate</a:t>
                      </a:r>
                    </a:p>
                  </a:txBody>
                  <a:tcPr/>
                </a:tc>
                <a:tc>
                  <a:txBody>
                    <a:bodyPr/>
                    <a:lstStyle/>
                    <a:p>
                      <a:r>
                        <a:rPr lang="en-US" dirty="0"/>
                        <a:t>90%</a:t>
                      </a:r>
                    </a:p>
                  </a:txBody>
                  <a:tcPr/>
                </a:tc>
                <a:tc>
                  <a:txBody>
                    <a:bodyPr/>
                    <a:lstStyle/>
                    <a:p>
                      <a:r>
                        <a:rPr lang="en-US" dirty="0"/>
                        <a:t>97.5%</a:t>
                      </a:r>
                    </a:p>
                  </a:txBody>
                  <a:tcPr/>
                </a:tc>
                <a:tc>
                  <a:txBody>
                    <a:bodyPr/>
                    <a:lstStyle/>
                    <a:p>
                      <a:r>
                        <a:rPr lang="en-US" dirty="0"/>
                        <a:t>100</a:t>
                      </a:r>
                    </a:p>
                  </a:txBody>
                  <a:tcPr/>
                </a:tc>
                <a:tc>
                  <a:txBody>
                    <a:bodyPr/>
                    <a:lstStyle/>
                    <a:p>
                      <a:r>
                        <a:rPr lang="en-US" dirty="0"/>
                        <a:t>90% for L1</a:t>
                      </a:r>
                    </a:p>
                    <a:p>
                      <a:r>
                        <a:rPr lang="en-US" dirty="0"/>
                        <a:t>75% for L2</a:t>
                      </a:r>
                    </a:p>
                  </a:txBody>
                  <a:tcPr/>
                </a:tc>
                <a:extLst>
                  <a:ext uri="{0D108BD9-81ED-4DB2-BD59-A6C34878D82A}">
                    <a16:rowId xmlns:a16="http://schemas.microsoft.com/office/drawing/2014/main" val="2236069468"/>
                  </a:ext>
                </a:extLst>
              </a:tr>
              <a:tr h="557848">
                <a:tc>
                  <a:txBody>
                    <a:bodyPr/>
                    <a:lstStyle/>
                    <a:p>
                      <a:r>
                        <a:rPr lang="en-US" dirty="0"/>
                        <a:t>Hit Latency</a:t>
                      </a:r>
                    </a:p>
                  </a:txBody>
                  <a:tcPr/>
                </a:tc>
                <a:tc>
                  <a:txBody>
                    <a:bodyPr/>
                    <a:lstStyle/>
                    <a:p>
                      <a:r>
                        <a:rPr lang="en-US" dirty="0"/>
                        <a:t>2</a:t>
                      </a:r>
                    </a:p>
                  </a:txBody>
                  <a:tcPr/>
                </a:tc>
                <a:tc>
                  <a:txBody>
                    <a:bodyPr/>
                    <a:lstStyle/>
                    <a:p>
                      <a:r>
                        <a:rPr lang="en-US" dirty="0"/>
                        <a:t>10</a:t>
                      </a:r>
                    </a:p>
                  </a:txBody>
                  <a:tcPr/>
                </a:tc>
                <a:tc>
                  <a:txBody>
                    <a:bodyPr/>
                    <a:lstStyle/>
                    <a:p>
                      <a:r>
                        <a:rPr lang="en-US" dirty="0"/>
                        <a:t>100</a:t>
                      </a:r>
                    </a:p>
                  </a:txBody>
                  <a:tcPr/>
                </a:tc>
                <a:tc>
                  <a:txBody>
                    <a:bodyPr/>
                    <a:lstStyle/>
                    <a:p>
                      <a:r>
                        <a:rPr lang="en-US" dirty="0"/>
                        <a:t>02 for L1 </a:t>
                      </a:r>
                    </a:p>
                    <a:p>
                      <a:r>
                        <a:rPr lang="en-US" dirty="0"/>
                        <a:t>12 for L2</a:t>
                      </a:r>
                    </a:p>
                  </a:txBody>
                  <a:tcPr/>
                </a:tc>
                <a:extLst>
                  <a:ext uri="{0D108BD9-81ED-4DB2-BD59-A6C34878D82A}">
                    <a16:rowId xmlns:a16="http://schemas.microsoft.com/office/drawing/2014/main" val="1904767961"/>
                  </a:ext>
                </a:extLst>
              </a:tr>
              <a:tr h="557848">
                <a:tc>
                  <a:txBody>
                    <a:bodyPr/>
                    <a:lstStyle/>
                    <a:p>
                      <a:r>
                        <a:rPr lang="en-US" dirty="0"/>
                        <a:t>Miss penalty</a:t>
                      </a:r>
                    </a:p>
                  </a:txBody>
                  <a:tcPr/>
                </a:tc>
                <a:tc>
                  <a:txBody>
                    <a:bodyPr/>
                    <a:lstStyle/>
                    <a:p>
                      <a:r>
                        <a:rPr lang="en-US" dirty="0"/>
                        <a:t>20</a:t>
                      </a:r>
                    </a:p>
                  </a:txBody>
                  <a:tcPr/>
                </a:tc>
                <a:tc>
                  <a:txBody>
                    <a:bodyPr/>
                    <a:lstStyle/>
                    <a:p>
                      <a:r>
                        <a:rPr lang="en-US" dirty="0"/>
                        <a:t>20</a:t>
                      </a:r>
                    </a:p>
                  </a:txBody>
                  <a:tcPr/>
                </a:tc>
                <a:tc>
                  <a:txBody>
                    <a:bodyPr/>
                    <a:lstStyle/>
                    <a:p>
                      <a:r>
                        <a:rPr lang="en-US" dirty="0"/>
                        <a:t>100</a:t>
                      </a:r>
                    </a:p>
                  </a:txBody>
                  <a:tcPr/>
                </a:tc>
                <a:tc>
                  <a:txBody>
                    <a:bodyPr/>
                    <a:lstStyle/>
                    <a:p>
                      <a:r>
                        <a:rPr lang="en-US" dirty="0"/>
                        <a:t>20</a:t>
                      </a:r>
                    </a:p>
                  </a:txBody>
                  <a:tcPr/>
                </a:tc>
                <a:extLst>
                  <a:ext uri="{0D108BD9-81ED-4DB2-BD59-A6C34878D82A}">
                    <a16:rowId xmlns:a16="http://schemas.microsoft.com/office/drawing/2014/main" val="2170145348"/>
                  </a:ext>
                </a:extLst>
              </a:tr>
              <a:tr h="557848">
                <a:tc>
                  <a:txBody>
                    <a:bodyPr/>
                    <a:lstStyle/>
                    <a:p>
                      <a:r>
                        <a:rPr lang="en-US" dirty="0"/>
                        <a:t>AMAT</a:t>
                      </a:r>
                    </a:p>
                  </a:txBody>
                  <a:tcPr/>
                </a:tc>
                <a:tc>
                  <a:txBody>
                    <a:bodyPr/>
                    <a:lstStyle/>
                    <a:p>
                      <a:r>
                        <a:rPr lang="en-US" dirty="0"/>
                        <a:t>12</a:t>
                      </a:r>
                    </a:p>
                  </a:txBody>
                  <a:tcPr/>
                </a:tc>
                <a:tc>
                  <a:txBody>
                    <a:bodyPr/>
                    <a:lstStyle/>
                    <a:p>
                      <a:r>
                        <a:rPr lang="en-US" dirty="0"/>
                        <a:t>12.5</a:t>
                      </a:r>
                    </a:p>
                  </a:txBody>
                  <a:tcPr/>
                </a:tc>
                <a:tc>
                  <a:txBody>
                    <a:bodyPr/>
                    <a:lstStyle/>
                    <a:p>
                      <a:r>
                        <a:rPr lang="en-US" dirty="0"/>
                        <a:t>100</a:t>
                      </a:r>
                    </a:p>
                  </a:txBody>
                  <a:tcPr/>
                </a:tc>
                <a:tc>
                  <a:txBody>
                    <a:bodyPr/>
                    <a:lstStyle/>
                    <a:p>
                      <a:r>
                        <a:rPr lang="en-US" dirty="0"/>
                        <a:t>5.5</a:t>
                      </a:r>
                    </a:p>
                  </a:txBody>
                  <a:tcPr/>
                </a:tc>
                <a:extLst>
                  <a:ext uri="{0D108BD9-81ED-4DB2-BD59-A6C34878D82A}">
                    <a16:rowId xmlns:a16="http://schemas.microsoft.com/office/drawing/2014/main" val="2252355220"/>
                  </a:ext>
                </a:extLst>
              </a:tr>
            </a:tbl>
          </a:graphicData>
        </a:graphic>
      </p:graphicFrame>
    </p:spTree>
    <p:extLst>
      <p:ext uri="{BB962C8B-B14F-4D97-AF65-F5344CB8AC3E}">
        <p14:creationId xmlns:p14="http://schemas.microsoft.com/office/powerpoint/2010/main" val="16114598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4C748-81FC-4F6F-8A14-DE018832B448}"/>
              </a:ext>
            </a:extLst>
          </p:cNvPr>
          <p:cNvSpPr>
            <a:spLocks noGrp="1"/>
          </p:cNvSpPr>
          <p:nvPr>
            <p:ph type="title"/>
          </p:nvPr>
        </p:nvSpPr>
        <p:spPr/>
        <p:txBody>
          <a:bodyPr>
            <a:normAutofit/>
          </a:bodyPr>
          <a:lstStyle/>
          <a:p>
            <a:pPr algn="ctr"/>
            <a:r>
              <a:rPr lang="en-US" sz="3600" b="1" i="0" u="none" strike="noStrike" baseline="0" dirty="0"/>
              <a:t>Handling Writes</a:t>
            </a:r>
            <a:endParaRPr lang="en-US" sz="3600" b="1" dirty="0"/>
          </a:p>
        </p:txBody>
      </p:sp>
      <p:sp>
        <p:nvSpPr>
          <p:cNvPr id="3" name="Content Placeholder 2">
            <a:extLst>
              <a:ext uri="{FF2B5EF4-FFF2-40B4-BE49-F238E27FC236}">
                <a16:creationId xmlns:a16="http://schemas.microsoft.com/office/drawing/2014/main" id="{8094228E-F620-4B15-9D34-2B7711329C2F}"/>
              </a:ext>
            </a:extLst>
          </p:cNvPr>
          <p:cNvSpPr>
            <a:spLocks noGrp="1"/>
          </p:cNvSpPr>
          <p:nvPr>
            <p:ph idx="1"/>
          </p:nvPr>
        </p:nvSpPr>
        <p:spPr/>
        <p:txBody>
          <a:bodyPr>
            <a:normAutofit/>
          </a:bodyPr>
          <a:lstStyle/>
          <a:p>
            <a:pPr algn="l"/>
            <a:r>
              <a:rPr lang="en-US" sz="2800" b="0" i="0" u="none" strike="noStrike" baseline="0" dirty="0">
                <a:solidFill>
                  <a:srgbClr val="00FFFF"/>
                </a:solidFill>
                <a:latin typeface="Minion-Semibold"/>
              </a:rPr>
              <a:t>write-through </a:t>
            </a:r>
          </a:p>
          <a:p>
            <a:pPr lvl="1"/>
            <a:r>
              <a:rPr lang="en-US" b="0" i="0" u="none" strike="noStrike" baseline="0" dirty="0">
                <a:solidFill>
                  <a:srgbClr val="000000"/>
                </a:solidFill>
                <a:latin typeface="Minion-Regular"/>
              </a:rPr>
              <a:t>A scheme in which writes always update both the cache and the next lower level of the memory hierarchy, ensuring that data is always consistent between</a:t>
            </a:r>
            <a:r>
              <a:rPr lang="en-US" dirty="0">
                <a:solidFill>
                  <a:srgbClr val="000000"/>
                </a:solidFill>
                <a:latin typeface="Minion-Regular"/>
              </a:rPr>
              <a:t> </a:t>
            </a:r>
            <a:r>
              <a:rPr lang="en-US" b="0" i="0" u="none" strike="noStrike" baseline="0" dirty="0">
                <a:solidFill>
                  <a:srgbClr val="000000"/>
                </a:solidFill>
                <a:latin typeface="Minion-Regular"/>
              </a:rPr>
              <a:t>the two.</a:t>
            </a:r>
          </a:p>
          <a:p>
            <a:pPr lvl="1"/>
            <a:r>
              <a:rPr lang="en-US" b="0" i="0" u="none" strike="noStrike" baseline="0" dirty="0">
                <a:latin typeface="Minion-Regular"/>
              </a:rPr>
              <a:t>For example, suppose 10% of the instructions are stores. If the CPI without cache misses was 1.0, spending 100 extra cycles on every write would lead to a CPI of 1.0 </a:t>
            </a:r>
            <a:r>
              <a:rPr lang="en-US" b="0" i="0" u="none" strike="noStrike" baseline="0" dirty="0">
                <a:latin typeface="Symbol" panose="05050102010706020507" pitchFamily="18" charset="2"/>
              </a:rPr>
              <a:t>+ </a:t>
            </a:r>
            <a:r>
              <a:rPr lang="en-US" b="0" i="0" u="none" strike="noStrike" baseline="0" dirty="0">
                <a:latin typeface="Minion-Regular"/>
              </a:rPr>
              <a:t>100 </a:t>
            </a:r>
            <a:r>
              <a:rPr lang="en-US" sz="2400" b="0" i="0" u="none" strike="noStrike" baseline="0" dirty="0">
                <a:latin typeface="Minion-Regular"/>
              </a:rPr>
              <a:t>× </a:t>
            </a:r>
            <a:r>
              <a:rPr lang="en-US" b="0" i="0" u="none" strike="noStrike" baseline="0" dirty="0">
                <a:latin typeface="Minion-Regular"/>
              </a:rPr>
              <a:t>10% </a:t>
            </a:r>
            <a:r>
              <a:rPr lang="en-US" b="0" i="0" u="none" strike="noStrike" baseline="0" dirty="0">
                <a:latin typeface="Symbol" panose="05050102010706020507" pitchFamily="18" charset="2"/>
              </a:rPr>
              <a:t>= </a:t>
            </a:r>
            <a:r>
              <a:rPr lang="en-US" b="0" i="0" u="none" strike="noStrike" baseline="0" dirty="0">
                <a:latin typeface="Minion-Regular"/>
              </a:rPr>
              <a:t>11, reducing performance by more than a factor of 10.</a:t>
            </a:r>
            <a:endParaRPr lang="en-US" b="0" i="0" u="none" strike="noStrike" baseline="0" dirty="0">
              <a:solidFill>
                <a:srgbClr val="000000"/>
              </a:solidFill>
              <a:latin typeface="Minion-Regular"/>
            </a:endParaRPr>
          </a:p>
          <a:p>
            <a:pPr algn="l"/>
            <a:r>
              <a:rPr lang="en-US" sz="2800" b="0" i="0" u="none" strike="noStrike" baseline="0" dirty="0">
                <a:solidFill>
                  <a:srgbClr val="00FFFF"/>
                </a:solidFill>
                <a:latin typeface="Minion-Semibold"/>
              </a:rPr>
              <a:t>write buffer </a:t>
            </a:r>
          </a:p>
          <a:p>
            <a:pPr lvl="1"/>
            <a:r>
              <a:rPr lang="en-US" b="0" i="0" u="none" strike="noStrike" baseline="0" dirty="0">
                <a:solidFill>
                  <a:srgbClr val="000000"/>
                </a:solidFill>
                <a:latin typeface="Minion-Regular"/>
              </a:rPr>
              <a:t>A queue that holds data while the data is waiting to be written to memory.</a:t>
            </a:r>
          </a:p>
          <a:p>
            <a:pPr marL="0" indent="0">
              <a:buNone/>
            </a:pPr>
            <a:endParaRPr lang="en-US" dirty="0"/>
          </a:p>
        </p:txBody>
      </p:sp>
    </p:spTree>
    <p:extLst>
      <p:ext uri="{BB962C8B-B14F-4D97-AF65-F5344CB8AC3E}">
        <p14:creationId xmlns:p14="http://schemas.microsoft.com/office/powerpoint/2010/main" val="41276777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61B29-2206-4162-9322-BA17C5EED812}"/>
              </a:ext>
            </a:extLst>
          </p:cNvPr>
          <p:cNvSpPr>
            <a:spLocks noGrp="1"/>
          </p:cNvSpPr>
          <p:nvPr>
            <p:ph type="title"/>
          </p:nvPr>
        </p:nvSpPr>
        <p:spPr/>
        <p:txBody>
          <a:bodyPr/>
          <a:lstStyle/>
          <a:p>
            <a:pPr algn="ctr"/>
            <a:r>
              <a:rPr kumimoji="0" lang="en-US" sz="3600" b="1" i="0" u="none" strike="noStrike" kern="1200" cap="none" spc="0" normalizeH="0" baseline="0" noProof="0" dirty="0">
                <a:ln>
                  <a:noFill/>
                </a:ln>
                <a:solidFill>
                  <a:prstClr val="black"/>
                </a:solidFill>
                <a:effectLst/>
                <a:uLnTx/>
                <a:uFillTx/>
                <a:latin typeface="Calibri Light" panose="020F0302020204030204"/>
                <a:ea typeface="+mj-ea"/>
                <a:cs typeface="+mj-cs"/>
              </a:rPr>
              <a:t>Handling Writes</a:t>
            </a:r>
            <a:endParaRPr lang="en-US" dirty="0"/>
          </a:p>
        </p:txBody>
      </p:sp>
      <p:sp>
        <p:nvSpPr>
          <p:cNvPr id="3" name="Content Placeholder 2">
            <a:extLst>
              <a:ext uri="{FF2B5EF4-FFF2-40B4-BE49-F238E27FC236}">
                <a16:creationId xmlns:a16="http://schemas.microsoft.com/office/drawing/2014/main" id="{A7D66A34-744A-4C3D-8EF2-79430A4F96EF}"/>
              </a:ext>
            </a:extLst>
          </p:cNvPr>
          <p:cNvSpPr>
            <a:spLocks noGrp="1"/>
          </p:cNvSpPr>
          <p:nvPr>
            <p:ph idx="1"/>
          </p:nvPr>
        </p:nvSpPr>
        <p:spPr/>
        <p:txBody>
          <a:bodyPr/>
          <a:lstStyle/>
          <a:p>
            <a:pPr algn="l"/>
            <a:r>
              <a:rPr lang="en-US" b="0" i="0" u="none" strike="noStrike" baseline="0" dirty="0">
                <a:solidFill>
                  <a:srgbClr val="00FFFF"/>
                </a:solidFill>
                <a:latin typeface="Minion-Semibold"/>
              </a:rPr>
              <a:t>write-back </a:t>
            </a:r>
          </a:p>
          <a:p>
            <a:pPr lvl="1"/>
            <a:r>
              <a:rPr lang="en-US" b="0" i="0" u="none" strike="noStrike" baseline="0" dirty="0">
                <a:solidFill>
                  <a:srgbClr val="000000"/>
                </a:solidFill>
                <a:latin typeface="Minion-Regular"/>
              </a:rPr>
              <a:t>A scheme that handles writes by updating values only to the block in the cache, then writing the modified block to the lower level of the hierarchy when the block is replaced.</a:t>
            </a:r>
            <a:endParaRPr lang="en-US" dirty="0">
              <a:solidFill>
                <a:srgbClr val="000000"/>
              </a:solidFill>
              <a:latin typeface="Minion-Regular"/>
            </a:endParaRPr>
          </a:p>
          <a:p>
            <a:pPr marL="0" indent="0">
              <a:buNone/>
            </a:pPr>
            <a:endParaRPr lang="en-US" dirty="0"/>
          </a:p>
        </p:txBody>
      </p:sp>
    </p:spTree>
    <p:extLst>
      <p:ext uri="{BB962C8B-B14F-4D97-AF65-F5344CB8AC3E}">
        <p14:creationId xmlns:p14="http://schemas.microsoft.com/office/powerpoint/2010/main" val="7367682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2BAC43-672D-450D-B40E-C981352FF2EF}"/>
              </a:ext>
            </a:extLst>
          </p:cNvPr>
          <p:cNvSpPr>
            <a:spLocks noGrp="1"/>
          </p:cNvSpPr>
          <p:nvPr>
            <p:ph type="title"/>
          </p:nvPr>
        </p:nvSpPr>
        <p:spPr/>
        <p:txBody>
          <a:bodyPr>
            <a:normAutofit/>
          </a:bodyPr>
          <a:lstStyle/>
          <a:p>
            <a:pPr algn="ctr"/>
            <a:r>
              <a:rPr lang="en-US" sz="3600" b="1" i="0" u="none" strike="noStrike" baseline="0" dirty="0"/>
              <a:t>An Example Cache: The </a:t>
            </a:r>
            <a:r>
              <a:rPr lang="en-US" sz="3600" b="1" i="0" u="none" strike="noStrike" baseline="0" dirty="0" err="1"/>
              <a:t>Intrinsity</a:t>
            </a:r>
            <a:r>
              <a:rPr lang="en-US" sz="3600" b="1" i="0" u="none" strike="noStrike" baseline="0" dirty="0"/>
              <a:t> </a:t>
            </a:r>
            <a:r>
              <a:rPr lang="en-US" sz="3600" b="1" i="0" u="none" strike="noStrike" baseline="0" dirty="0" err="1"/>
              <a:t>FastMATH</a:t>
            </a:r>
            <a:r>
              <a:rPr lang="en-US" sz="3600" b="1" i="0" u="none" strike="noStrike" baseline="0" dirty="0"/>
              <a:t> Processor</a:t>
            </a:r>
            <a:endParaRPr lang="en-US" sz="3600" b="1" dirty="0"/>
          </a:p>
        </p:txBody>
      </p:sp>
      <p:pic>
        <p:nvPicPr>
          <p:cNvPr id="5" name="Content Placeholder 4">
            <a:extLst>
              <a:ext uri="{FF2B5EF4-FFF2-40B4-BE49-F238E27FC236}">
                <a16:creationId xmlns:a16="http://schemas.microsoft.com/office/drawing/2014/main" id="{54D9F4AA-A246-45FF-9ACC-7F438A96C5E8}"/>
              </a:ext>
            </a:extLst>
          </p:cNvPr>
          <p:cNvPicPr>
            <a:picLocks noGrp="1" noChangeAspect="1"/>
          </p:cNvPicPr>
          <p:nvPr>
            <p:ph idx="1"/>
          </p:nvPr>
        </p:nvPicPr>
        <p:blipFill>
          <a:blip r:embed="rId2"/>
          <a:stretch>
            <a:fillRect/>
          </a:stretch>
        </p:blipFill>
        <p:spPr>
          <a:xfrm>
            <a:off x="1185862" y="1690688"/>
            <a:ext cx="10167937" cy="4981575"/>
          </a:xfrm>
        </p:spPr>
      </p:pic>
    </p:spTree>
    <p:extLst>
      <p:ext uri="{BB962C8B-B14F-4D97-AF65-F5344CB8AC3E}">
        <p14:creationId xmlns:p14="http://schemas.microsoft.com/office/powerpoint/2010/main" val="10709298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A0553-2A06-4F8F-8B99-634B9BE77556}"/>
              </a:ext>
            </a:extLst>
          </p:cNvPr>
          <p:cNvSpPr>
            <a:spLocks noGrp="1"/>
          </p:cNvSpPr>
          <p:nvPr>
            <p:ph type="title"/>
          </p:nvPr>
        </p:nvSpPr>
        <p:spPr/>
        <p:txBody>
          <a:bodyPr>
            <a:normAutofit/>
          </a:bodyPr>
          <a:lstStyle/>
          <a:p>
            <a:pPr algn="ctr"/>
            <a:r>
              <a:rPr lang="en-US" sz="3600" b="1" dirty="0">
                <a:latin typeface="+mn-lt"/>
              </a:rPr>
              <a:t>F</a:t>
            </a:r>
            <a:r>
              <a:rPr lang="en-US" sz="3600" b="1" i="0" u="none" strike="noStrike" baseline="0" dirty="0">
                <a:latin typeface="+mn-lt"/>
              </a:rPr>
              <a:t>our-way set-associative Cache</a:t>
            </a:r>
            <a:endParaRPr lang="en-US" sz="3600" b="1" dirty="0">
              <a:latin typeface="+mn-lt"/>
            </a:endParaRPr>
          </a:p>
        </p:txBody>
      </p:sp>
      <p:sp>
        <p:nvSpPr>
          <p:cNvPr id="3" name="Content Placeholder 2">
            <a:extLst>
              <a:ext uri="{FF2B5EF4-FFF2-40B4-BE49-F238E27FC236}">
                <a16:creationId xmlns:a16="http://schemas.microsoft.com/office/drawing/2014/main" id="{38375B8B-EFBC-4117-87FB-9634DC6EDF77}"/>
              </a:ext>
            </a:extLst>
          </p:cNvPr>
          <p:cNvSpPr>
            <a:spLocks noGrp="1"/>
          </p:cNvSpPr>
          <p:nvPr>
            <p:ph idx="1"/>
          </p:nvPr>
        </p:nvSpPr>
        <p:spPr/>
        <p:txBody>
          <a:bodyPr/>
          <a:lstStyle/>
          <a:p>
            <a:endParaRPr lang="en-US" dirty="0"/>
          </a:p>
        </p:txBody>
      </p:sp>
      <p:pic>
        <p:nvPicPr>
          <p:cNvPr id="5" name="Picture 4">
            <a:extLst>
              <a:ext uri="{FF2B5EF4-FFF2-40B4-BE49-F238E27FC236}">
                <a16:creationId xmlns:a16="http://schemas.microsoft.com/office/drawing/2014/main" id="{8A8FCF16-D9E9-4C8F-9ECB-F1CA46F6A272}"/>
              </a:ext>
            </a:extLst>
          </p:cNvPr>
          <p:cNvPicPr>
            <a:picLocks noChangeAspect="1"/>
          </p:cNvPicPr>
          <p:nvPr/>
        </p:nvPicPr>
        <p:blipFill>
          <a:blip r:embed="rId2"/>
          <a:stretch>
            <a:fillRect/>
          </a:stretch>
        </p:blipFill>
        <p:spPr>
          <a:xfrm>
            <a:off x="838200" y="1690688"/>
            <a:ext cx="10515600" cy="4486276"/>
          </a:xfrm>
          <a:prstGeom prst="rect">
            <a:avLst/>
          </a:prstGeom>
        </p:spPr>
      </p:pic>
    </p:spTree>
    <p:extLst>
      <p:ext uri="{BB962C8B-B14F-4D97-AF65-F5344CB8AC3E}">
        <p14:creationId xmlns:p14="http://schemas.microsoft.com/office/powerpoint/2010/main" val="9519523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52A724-4D66-4830-8BA4-C9DAEB8E3695}"/>
              </a:ext>
            </a:extLst>
          </p:cNvPr>
          <p:cNvSpPr>
            <a:spLocks noGrp="1"/>
          </p:cNvSpPr>
          <p:nvPr>
            <p:ph type="title"/>
          </p:nvPr>
        </p:nvSpPr>
        <p:spPr/>
        <p:txBody>
          <a:bodyPr>
            <a:normAutofit/>
          </a:bodyPr>
          <a:lstStyle/>
          <a:p>
            <a:pPr algn="ctr"/>
            <a:r>
              <a:rPr lang="en-US" sz="3600" b="1" i="0" u="none" strike="noStrike" baseline="0" dirty="0"/>
              <a:t>One-word-wide Memory </a:t>
            </a:r>
            <a:r>
              <a:rPr lang="en-US" sz="3600" b="1" dirty="0"/>
              <a:t>O</a:t>
            </a:r>
            <a:r>
              <a:rPr lang="en-US" sz="3600" b="1" i="0" u="none" strike="noStrike" baseline="0" dirty="0"/>
              <a:t>rganization</a:t>
            </a:r>
            <a:endParaRPr lang="en-US" sz="3600" b="1" dirty="0"/>
          </a:p>
        </p:txBody>
      </p:sp>
      <p:pic>
        <p:nvPicPr>
          <p:cNvPr id="5" name="Content Placeholder 4">
            <a:extLst>
              <a:ext uri="{FF2B5EF4-FFF2-40B4-BE49-F238E27FC236}">
                <a16:creationId xmlns:a16="http://schemas.microsoft.com/office/drawing/2014/main" id="{6CADEFF6-9152-4D2B-A971-7AA1C88A73F7}"/>
              </a:ext>
            </a:extLst>
          </p:cNvPr>
          <p:cNvPicPr>
            <a:picLocks noGrp="1" noChangeAspect="1"/>
          </p:cNvPicPr>
          <p:nvPr>
            <p:ph idx="1"/>
          </p:nvPr>
        </p:nvPicPr>
        <p:blipFill>
          <a:blip r:embed="rId2"/>
          <a:stretch>
            <a:fillRect/>
          </a:stretch>
        </p:blipFill>
        <p:spPr>
          <a:xfrm>
            <a:off x="4657725" y="1937104"/>
            <a:ext cx="2428875" cy="4555771"/>
          </a:xfrm>
        </p:spPr>
      </p:pic>
      <p:sp>
        <p:nvSpPr>
          <p:cNvPr id="9" name="TextBox 8">
            <a:extLst>
              <a:ext uri="{FF2B5EF4-FFF2-40B4-BE49-F238E27FC236}">
                <a16:creationId xmlns:a16="http://schemas.microsoft.com/office/drawing/2014/main" id="{432721EB-C7F5-4628-9AA4-A573329D1112}"/>
              </a:ext>
            </a:extLst>
          </p:cNvPr>
          <p:cNvSpPr txBox="1"/>
          <p:nvPr/>
        </p:nvSpPr>
        <p:spPr>
          <a:xfrm>
            <a:off x="6347222" y="2124372"/>
            <a:ext cx="6093618" cy="923330"/>
          </a:xfrm>
          <a:prstGeom prst="rect">
            <a:avLst/>
          </a:prstGeom>
          <a:noFill/>
        </p:spPr>
        <p:txBody>
          <a:bodyPr wrap="square">
            <a:spAutoFit/>
          </a:bodyPr>
          <a:lstStyle/>
          <a:p>
            <a:pPr algn="l"/>
            <a:r>
              <a:rPr lang="en-US" sz="1800" b="0" i="0" u="none" strike="noStrike" baseline="0" dirty="0">
                <a:latin typeface="Minion-Regular"/>
              </a:rPr>
              <a:t>1 memory bus clock cycle to send the address</a:t>
            </a:r>
          </a:p>
          <a:p>
            <a:pPr algn="l"/>
            <a:r>
              <a:rPr lang="en-US" sz="1800" b="0" i="0" u="none" strike="noStrike" baseline="0" dirty="0">
                <a:latin typeface="Minion-Regular"/>
              </a:rPr>
              <a:t>15 memory bus clock cycles for each DRAM access initiated</a:t>
            </a:r>
          </a:p>
          <a:p>
            <a:pPr algn="l"/>
            <a:r>
              <a:rPr lang="en-US" sz="1800" b="0" i="0" u="none" strike="noStrike" baseline="0" dirty="0">
                <a:latin typeface="Minion-Regular"/>
              </a:rPr>
              <a:t>1 memory bus clock cycle to send a word of data</a:t>
            </a:r>
            <a:endParaRPr lang="en-US" dirty="0"/>
          </a:p>
        </p:txBody>
      </p:sp>
    </p:spTree>
    <p:extLst>
      <p:ext uri="{BB962C8B-B14F-4D97-AF65-F5344CB8AC3E}">
        <p14:creationId xmlns:p14="http://schemas.microsoft.com/office/powerpoint/2010/main" val="28808243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3637FA-B092-4B6E-BAF3-2CC12CC9C113}"/>
              </a:ext>
            </a:extLst>
          </p:cNvPr>
          <p:cNvSpPr>
            <a:spLocks noGrp="1"/>
          </p:cNvSpPr>
          <p:nvPr>
            <p:ph type="title"/>
          </p:nvPr>
        </p:nvSpPr>
        <p:spPr/>
        <p:txBody>
          <a:bodyPr>
            <a:normAutofit/>
          </a:bodyPr>
          <a:lstStyle/>
          <a:p>
            <a:pPr algn="ctr"/>
            <a:r>
              <a:rPr lang="en-US" sz="3600" b="1" i="0" u="none" strike="noStrike" baseline="0" dirty="0"/>
              <a:t>Wider memory organization</a:t>
            </a:r>
            <a:endParaRPr lang="en-US" sz="3600" b="1" dirty="0"/>
          </a:p>
        </p:txBody>
      </p:sp>
      <p:pic>
        <p:nvPicPr>
          <p:cNvPr id="5" name="Content Placeholder 4">
            <a:extLst>
              <a:ext uri="{FF2B5EF4-FFF2-40B4-BE49-F238E27FC236}">
                <a16:creationId xmlns:a16="http://schemas.microsoft.com/office/drawing/2014/main" id="{586243FF-B7E9-48BC-8479-CED5C6A85D85}"/>
              </a:ext>
            </a:extLst>
          </p:cNvPr>
          <p:cNvPicPr>
            <a:picLocks noGrp="1" noChangeAspect="1"/>
          </p:cNvPicPr>
          <p:nvPr>
            <p:ph idx="1"/>
          </p:nvPr>
        </p:nvPicPr>
        <p:blipFill>
          <a:blip r:embed="rId2"/>
          <a:stretch>
            <a:fillRect/>
          </a:stretch>
        </p:blipFill>
        <p:spPr>
          <a:xfrm>
            <a:off x="4157657" y="1690687"/>
            <a:ext cx="2671763" cy="4802188"/>
          </a:xfrm>
        </p:spPr>
      </p:pic>
      <p:sp>
        <p:nvSpPr>
          <p:cNvPr id="7" name="TextBox 6">
            <a:extLst>
              <a:ext uri="{FF2B5EF4-FFF2-40B4-BE49-F238E27FC236}">
                <a16:creationId xmlns:a16="http://schemas.microsoft.com/office/drawing/2014/main" id="{A77CBCC5-2E4D-4B8B-BD68-585DD483097D}"/>
              </a:ext>
            </a:extLst>
          </p:cNvPr>
          <p:cNvSpPr txBox="1"/>
          <p:nvPr/>
        </p:nvSpPr>
        <p:spPr>
          <a:xfrm>
            <a:off x="6204346" y="2095797"/>
            <a:ext cx="6254353" cy="923330"/>
          </a:xfrm>
          <a:prstGeom prst="rect">
            <a:avLst/>
          </a:prstGeom>
          <a:noFill/>
        </p:spPr>
        <p:txBody>
          <a:bodyPr wrap="square">
            <a:spAutoFit/>
          </a:bodyPr>
          <a:lstStyle/>
          <a:p>
            <a:pPr algn="l"/>
            <a:r>
              <a:rPr lang="en-US" sz="1800" b="0" i="0" u="none" strike="noStrike" baseline="0" dirty="0">
                <a:latin typeface="Minion-Regular"/>
              </a:rPr>
              <a:t>1 memory bus clock cycle to send the address</a:t>
            </a:r>
          </a:p>
          <a:p>
            <a:pPr algn="l"/>
            <a:r>
              <a:rPr lang="en-US" sz="1800" b="0" i="0" u="none" strike="noStrike" baseline="0" dirty="0">
                <a:latin typeface="Minion-Regular"/>
              </a:rPr>
              <a:t>15 memory bus clock cycles for each DRAM access initiated</a:t>
            </a:r>
          </a:p>
          <a:p>
            <a:pPr algn="l"/>
            <a:r>
              <a:rPr lang="en-US" sz="1800" b="0" i="0" u="none" strike="noStrike" baseline="0" dirty="0">
                <a:latin typeface="Minion-Regular"/>
              </a:rPr>
              <a:t>1 memory bus clock cycle to send a word of data</a:t>
            </a:r>
            <a:endParaRPr lang="en-US" dirty="0"/>
          </a:p>
        </p:txBody>
      </p:sp>
    </p:spTree>
    <p:extLst>
      <p:ext uri="{BB962C8B-B14F-4D97-AF65-F5344CB8AC3E}">
        <p14:creationId xmlns:p14="http://schemas.microsoft.com/office/powerpoint/2010/main" val="32164848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8A47A-5794-4B5A-8239-8D4762891E14}"/>
              </a:ext>
            </a:extLst>
          </p:cNvPr>
          <p:cNvSpPr>
            <a:spLocks noGrp="1"/>
          </p:cNvSpPr>
          <p:nvPr>
            <p:ph type="title"/>
          </p:nvPr>
        </p:nvSpPr>
        <p:spPr/>
        <p:txBody>
          <a:bodyPr>
            <a:normAutofit/>
          </a:bodyPr>
          <a:lstStyle/>
          <a:p>
            <a:pPr algn="ctr"/>
            <a:r>
              <a:rPr lang="en-US" sz="3600" b="1" i="0" u="none" strike="noStrike" baseline="0" dirty="0"/>
              <a:t>Interleaved memory organization</a:t>
            </a:r>
            <a:endParaRPr lang="en-US" sz="3600" b="1" dirty="0"/>
          </a:p>
        </p:txBody>
      </p:sp>
      <p:pic>
        <p:nvPicPr>
          <p:cNvPr id="5" name="Content Placeholder 4">
            <a:extLst>
              <a:ext uri="{FF2B5EF4-FFF2-40B4-BE49-F238E27FC236}">
                <a16:creationId xmlns:a16="http://schemas.microsoft.com/office/drawing/2014/main" id="{9D704FE5-E034-4AF8-B9D4-82EF5BA96456}"/>
              </a:ext>
            </a:extLst>
          </p:cNvPr>
          <p:cNvPicPr>
            <a:picLocks noGrp="1" noChangeAspect="1"/>
          </p:cNvPicPr>
          <p:nvPr>
            <p:ph idx="1"/>
          </p:nvPr>
        </p:nvPicPr>
        <p:blipFill>
          <a:blip r:embed="rId2"/>
          <a:stretch>
            <a:fillRect/>
          </a:stretch>
        </p:blipFill>
        <p:spPr>
          <a:xfrm>
            <a:off x="4343398" y="1690687"/>
            <a:ext cx="3571875" cy="4802187"/>
          </a:xfrm>
        </p:spPr>
      </p:pic>
      <p:sp>
        <p:nvSpPr>
          <p:cNvPr id="7" name="TextBox 6">
            <a:extLst>
              <a:ext uri="{FF2B5EF4-FFF2-40B4-BE49-F238E27FC236}">
                <a16:creationId xmlns:a16="http://schemas.microsoft.com/office/drawing/2014/main" id="{3B5A34ED-9101-442E-8606-F56F45E9BE41}"/>
              </a:ext>
            </a:extLst>
          </p:cNvPr>
          <p:cNvSpPr txBox="1"/>
          <p:nvPr/>
        </p:nvSpPr>
        <p:spPr>
          <a:xfrm>
            <a:off x="6587728" y="2052935"/>
            <a:ext cx="6093618" cy="923330"/>
          </a:xfrm>
          <a:prstGeom prst="rect">
            <a:avLst/>
          </a:prstGeom>
          <a:noFill/>
        </p:spPr>
        <p:txBody>
          <a:bodyPr wrap="square">
            <a:spAutoFit/>
          </a:bodyPr>
          <a:lstStyle/>
          <a:p>
            <a:pPr algn="l"/>
            <a:r>
              <a:rPr lang="en-US" sz="1800" b="0" i="0" u="none" strike="noStrike" baseline="0" dirty="0">
                <a:latin typeface="Minion-Regular"/>
              </a:rPr>
              <a:t>1 memory bus clock cycle to send the address</a:t>
            </a:r>
          </a:p>
          <a:p>
            <a:pPr algn="l"/>
            <a:r>
              <a:rPr lang="en-US" sz="1800" b="0" i="0" u="none" strike="noStrike" baseline="0" dirty="0">
                <a:latin typeface="Minion-Regular"/>
              </a:rPr>
              <a:t>15 memory bus clock cycles for each DRAM access initiated</a:t>
            </a:r>
          </a:p>
          <a:p>
            <a:pPr algn="l"/>
            <a:r>
              <a:rPr lang="en-US" sz="1800" b="0" i="0" u="none" strike="noStrike" baseline="0" dirty="0">
                <a:latin typeface="Minion-Regular"/>
              </a:rPr>
              <a:t> 1 memory bus clock cycle to send a word of data</a:t>
            </a:r>
            <a:endParaRPr lang="en-US" dirty="0"/>
          </a:p>
        </p:txBody>
      </p:sp>
    </p:spTree>
    <p:extLst>
      <p:ext uri="{BB962C8B-B14F-4D97-AF65-F5344CB8AC3E}">
        <p14:creationId xmlns:p14="http://schemas.microsoft.com/office/powerpoint/2010/main" val="41185003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11287</TotalTime>
  <Words>1453</Words>
  <Application>Microsoft Office PowerPoint</Application>
  <PresentationFormat>Widescreen</PresentationFormat>
  <Paragraphs>248</Paragraphs>
  <Slides>29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29</vt:i4>
      </vt:variant>
    </vt:vector>
  </HeadingPairs>
  <TitlesOfParts>
    <vt:vector size="37" baseType="lpstr">
      <vt:lpstr>Arial</vt:lpstr>
      <vt:lpstr>Calibri</vt:lpstr>
      <vt:lpstr>Calibri Light</vt:lpstr>
      <vt:lpstr>MathematicalPi-One</vt:lpstr>
      <vt:lpstr>Minion-Regular</vt:lpstr>
      <vt:lpstr>Minion-Semibold</vt:lpstr>
      <vt:lpstr>Symbol</vt:lpstr>
      <vt:lpstr>Office Theme</vt:lpstr>
      <vt:lpstr>Caches-II</vt:lpstr>
      <vt:lpstr>Handling Cache Misses</vt:lpstr>
      <vt:lpstr>Handling Writes</vt:lpstr>
      <vt:lpstr>Handling Writes</vt:lpstr>
      <vt:lpstr>An Example Cache: The Intrinsity FastMATH Processor</vt:lpstr>
      <vt:lpstr>Four-way set-associative Cache</vt:lpstr>
      <vt:lpstr>One-word-wide Memory Organization</vt:lpstr>
      <vt:lpstr>Wider memory organization</vt:lpstr>
      <vt:lpstr>Interleaved memory organization</vt:lpstr>
      <vt:lpstr>Measuring and Improving Cache Performance</vt:lpstr>
      <vt:lpstr>Measuring and Improving Cache Performance</vt:lpstr>
      <vt:lpstr>Calculating Cache Performance</vt:lpstr>
      <vt:lpstr>Calculating Cache Performance</vt:lpstr>
      <vt:lpstr>Calculating Cache Performance</vt:lpstr>
      <vt:lpstr>Average Memory Access Time (AMAT)</vt:lpstr>
      <vt:lpstr>Average Memory Access Time (AMAT)</vt:lpstr>
      <vt:lpstr>Cache Replacement</vt:lpstr>
      <vt:lpstr>Implementing the LRU</vt:lpstr>
      <vt:lpstr>Implementing the LRU</vt:lpstr>
      <vt:lpstr>Write Policy</vt:lpstr>
      <vt:lpstr>Write Back cache </vt:lpstr>
      <vt:lpstr>Write back Cache (Q)</vt:lpstr>
      <vt:lpstr>Way Prediction</vt:lpstr>
      <vt:lpstr>Way Prediction</vt:lpstr>
      <vt:lpstr>Cache Replacement</vt:lpstr>
      <vt:lpstr>Not Most Recently Used</vt:lpstr>
      <vt:lpstr>Multi-Level Caches</vt:lpstr>
      <vt:lpstr>Multi-Level Cache Performance</vt:lpstr>
      <vt:lpstr>Multi-Level Cache Performance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Farhan Hussain</dc:creator>
  <cp:lastModifiedBy>Farhan Hussain</cp:lastModifiedBy>
  <cp:revision>4</cp:revision>
  <dcterms:created xsi:type="dcterms:W3CDTF">2022-01-11T07:19:00Z</dcterms:created>
  <dcterms:modified xsi:type="dcterms:W3CDTF">2022-01-21T20:01:21Z</dcterms:modified>
</cp:coreProperties>
</file>