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9" r:id="rId3"/>
    <p:sldId id="257" r:id="rId4"/>
    <p:sldId id="258" r:id="rId5"/>
    <p:sldId id="260"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61" r:id="rId30"/>
    <p:sldId id="263" r:id="rId31"/>
    <p:sldId id="264" r:id="rId32"/>
    <p:sldId id="265" r:id="rId33"/>
    <p:sldId id="266" r:id="rId34"/>
    <p:sldId id="267" r:id="rId35"/>
    <p:sldId id="268"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4909" autoAdjust="0"/>
  </p:normalViewPr>
  <p:slideViewPr>
    <p:cSldViewPr snapToGrid="0">
      <p:cViewPr varScale="1">
        <p:scale>
          <a:sx n="66" d="100"/>
          <a:sy n="66"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10886-C362-4530-8FEC-C54314BC8FD0}"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F54FC-FCA3-487C-B90E-C7A9994BD8D4}" type="slidenum">
              <a:rPr lang="en-US" smtClean="0"/>
              <a:t>‹#›</a:t>
            </a:fld>
            <a:endParaRPr lang="en-US"/>
          </a:p>
        </p:txBody>
      </p:sp>
    </p:spTree>
    <p:extLst>
      <p:ext uri="{BB962C8B-B14F-4D97-AF65-F5344CB8AC3E}">
        <p14:creationId xmlns:p14="http://schemas.microsoft.com/office/powerpoint/2010/main" val="274179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mozilla.org/en-US/docs/Web/HTML/Element/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mozilla.org/en-US/docs/Web/CSS/margin#Valu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mozilla.org/en-US/docs/Web/HTML/Element/html"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Front end -&gt; yang cantik2,</a:t>
            </a:r>
            <a:r>
              <a:rPr lang="en-US" baseline="0" smtClean="0"/>
              <a:t> bikin UI, entah yang desain di photoshop (desainer) sama yang implemen pake kode (</a:t>
            </a:r>
            <a:r>
              <a:rPr lang="en-US" baseline="0" smtClean="0"/>
              <a:t>developer) </a:t>
            </a:r>
            <a:r>
              <a:rPr lang="en-US" baseline="0" smtClean="0"/>
              <a:t>bisa dibilang front end.</a:t>
            </a:r>
          </a:p>
          <a:p>
            <a:endParaRPr lang="en-US" baseline="0" smtClean="0"/>
          </a:p>
          <a:p>
            <a:r>
              <a:rPr lang="en-US" baseline="0" smtClean="0"/>
              <a:t>Back-end -&gt; Mengolah, meyimpan, dan memberikan kembali akses ke data yang disimpan</a:t>
            </a:r>
          </a:p>
          <a:p>
            <a:endParaRPr lang="en-US" baseline="0" smtClean="0"/>
          </a:p>
          <a:p>
            <a:r>
              <a:rPr lang="en-US" baseline="0" smtClean="0"/>
              <a:t>Fullstack -&gt; Bisa keduanya, tapi bukan berarti harus master keduanya sekaligus. Tapi memiliki pemahaman yang cukup untuk berkerja di front end dan backend sekaligus</a:t>
            </a:r>
            <a:br>
              <a:rPr lang="en-US" baseline="0" smtClean="0"/>
            </a:br>
            <a:r>
              <a:rPr lang="en-US" baseline="0" smtClean="0"/>
              <a:t/>
            </a:r>
            <a:br>
              <a:rPr lang="en-US" baseline="0" smtClean="0"/>
            </a:br>
            <a:endParaRPr lang="en-US"/>
          </a:p>
        </p:txBody>
      </p:sp>
      <p:sp>
        <p:nvSpPr>
          <p:cNvPr id="4" name="Slide Number Placeholder 3"/>
          <p:cNvSpPr>
            <a:spLocks noGrp="1"/>
          </p:cNvSpPr>
          <p:nvPr>
            <p:ph type="sldNum" sz="quarter" idx="10"/>
          </p:nvPr>
        </p:nvSpPr>
        <p:spPr/>
        <p:txBody>
          <a:bodyPr/>
          <a:lstStyle/>
          <a:p>
            <a:fld id="{1F5F54FC-FCA3-487C-B90E-C7A9994BD8D4}" type="slidenum">
              <a:rPr lang="en-US" smtClean="0"/>
              <a:t>2</a:t>
            </a:fld>
            <a:endParaRPr lang="en-US"/>
          </a:p>
        </p:txBody>
      </p:sp>
    </p:spTree>
    <p:extLst>
      <p:ext uri="{BB962C8B-B14F-4D97-AF65-F5344CB8AC3E}">
        <p14:creationId xmlns:p14="http://schemas.microsoft.com/office/powerpoint/2010/main" val="121520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a:t>Maksimal header 6.</a:t>
            </a:r>
          </a:p>
        </p:txBody>
      </p:sp>
      <p:sp>
        <p:nvSpPr>
          <p:cNvPr id="4" name="Slide Number Placeholder 3"/>
          <p:cNvSpPr>
            <a:spLocks noGrp="1"/>
          </p:cNvSpPr>
          <p:nvPr>
            <p:ph type="sldNum" sz="quarter" idx="10"/>
          </p:nvPr>
        </p:nvSpPr>
        <p:spPr/>
        <p:txBody>
          <a:bodyPr/>
          <a:lstStyle/>
          <a:p>
            <a:fld id="{E3EE11DF-3D08-4740-A96F-F0A7D4ED0056}" type="slidenum">
              <a:rPr lang="en-US" smtClean="0"/>
              <a:t>12</a:t>
            </a:fld>
            <a:endParaRPr lang="en-US"/>
          </a:p>
        </p:txBody>
      </p:sp>
    </p:spTree>
    <p:extLst>
      <p:ext uri="{BB962C8B-B14F-4D97-AF65-F5344CB8AC3E}">
        <p14:creationId xmlns:p14="http://schemas.microsoft.com/office/powerpoint/2010/main" val="89294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i="0"/>
          </a:p>
        </p:txBody>
      </p:sp>
      <p:sp>
        <p:nvSpPr>
          <p:cNvPr id="4" name="Slide Number Placeholder 3"/>
          <p:cNvSpPr>
            <a:spLocks noGrp="1"/>
          </p:cNvSpPr>
          <p:nvPr>
            <p:ph type="sldNum" sz="quarter" idx="10"/>
          </p:nvPr>
        </p:nvSpPr>
        <p:spPr/>
        <p:txBody>
          <a:bodyPr/>
          <a:lstStyle/>
          <a:p>
            <a:fld id="{E3EE11DF-3D08-4740-A96F-F0A7D4ED0056}" type="slidenum">
              <a:rPr lang="en-US" smtClean="0"/>
              <a:t>13</a:t>
            </a:fld>
            <a:endParaRPr lang="en-US"/>
          </a:p>
        </p:txBody>
      </p:sp>
    </p:spTree>
    <p:extLst>
      <p:ext uri="{BB962C8B-B14F-4D97-AF65-F5344CB8AC3E}">
        <p14:creationId xmlns:p14="http://schemas.microsoft.com/office/powerpoint/2010/main" val="3743061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a:t>Ada</a:t>
            </a:r>
            <a:r>
              <a:rPr lang="en-GB" i="0" baseline="0"/>
              <a:t> dua macam list ordered &lt;ol&gt; sama unordered &lt;ul&gt;.</a:t>
            </a:r>
            <a:endParaRPr lang="en-GB" i="0"/>
          </a:p>
        </p:txBody>
      </p:sp>
      <p:sp>
        <p:nvSpPr>
          <p:cNvPr id="4" name="Slide Number Placeholder 3"/>
          <p:cNvSpPr>
            <a:spLocks noGrp="1"/>
          </p:cNvSpPr>
          <p:nvPr>
            <p:ph type="sldNum" sz="quarter" idx="10"/>
          </p:nvPr>
        </p:nvSpPr>
        <p:spPr/>
        <p:txBody>
          <a:bodyPr/>
          <a:lstStyle/>
          <a:p>
            <a:fld id="{E3EE11DF-3D08-4740-A96F-F0A7D4ED0056}" type="slidenum">
              <a:rPr lang="en-US" smtClean="0"/>
              <a:t>14</a:t>
            </a:fld>
            <a:endParaRPr lang="en-US"/>
          </a:p>
        </p:txBody>
      </p:sp>
    </p:spTree>
    <p:extLst>
      <p:ext uri="{BB962C8B-B14F-4D97-AF65-F5344CB8AC3E}">
        <p14:creationId xmlns:p14="http://schemas.microsoft.com/office/powerpoint/2010/main" val="1243120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a:t>href = </a:t>
            </a:r>
            <a:r>
              <a:rPr lang="en-GB"/>
              <a:t>remember that it stands for </a:t>
            </a:r>
            <a:r>
              <a:rPr lang="en-GB" b="1" i="1"/>
              <a:t>h</a:t>
            </a:r>
            <a:r>
              <a:rPr lang="en-GB" i="1"/>
              <a:t>ypertext </a:t>
            </a:r>
            <a:r>
              <a:rPr lang="en-GB" b="1" i="1"/>
              <a:t>ref</a:t>
            </a:r>
            <a:r>
              <a:rPr lang="en-GB" i="1"/>
              <a:t>erence</a:t>
            </a:r>
            <a:r>
              <a:rPr lang="en-GB"/>
              <a:t>.</a:t>
            </a:r>
          </a:p>
          <a:p>
            <a:endParaRPr lang="en-GB" i="0"/>
          </a:p>
          <a:p>
            <a:r>
              <a:rPr lang="en-GB"/>
              <a:t>You might get unexpected results if you omit the https:// or http:// part, called the </a:t>
            </a:r>
            <a:r>
              <a:rPr lang="en-GB" i="1"/>
              <a:t>protocol</a:t>
            </a:r>
            <a:r>
              <a:rPr lang="en-GB"/>
              <a:t>, at the beginning of the web address. After making a link, click it to make sure it is sending you where you wanted it to</a:t>
            </a:r>
            <a:endParaRPr lang="en-GB" i="0"/>
          </a:p>
        </p:txBody>
      </p:sp>
      <p:sp>
        <p:nvSpPr>
          <p:cNvPr id="4" name="Slide Number Placeholder 3"/>
          <p:cNvSpPr>
            <a:spLocks noGrp="1"/>
          </p:cNvSpPr>
          <p:nvPr>
            <p:ph type="sldNum" sz="quarter" idx="10"/>
          </p:nvPr>
        </p:nvSpPr>
        <p:spPr/>
        <p:txBody>
          <a:bodyPr/>
          <a:lstStyle/>
          <a:p>
            <a:fld id="{E3EE11DF-3D08-4740-A96F-F0A7D4ED0056}" type="slidenum">
              <a:rPr lang="en-US" smtClean="0"/>
              <a:t>15</a:t>
            </a:fld>
            <a:endParaRPr lang="en-US"/>
          </a:p>
        </p:txBody>
      </p:sp>
    </p:spTree>
    <p:extLst>
      <p:ext uri="{BB962C8B-B14F-4D97-AF65-F5344CB8AC3E}">
        <p14:creationId xmlns:p14="http://schemas.microsoft.com/office/powerpoint/2010/main" val="134486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EE11DF-3D08-4740-A96F-F0A7D4ED0056}" type="slidenum">
              <a:rPr lang="en-US" smtClean="0"/>
              <a:t>16</a:t>
            </a:fld>
            <a:endParaRPr lang="en-US"/>
          </a:p>
        </p:txBody>
      </p:sp>
    </p:spTree>
    <p:extLst>
      <p:ext uri="{BB962C8B-B14F-4D97-AF65-F5344CB8AC3E}">
        <p14:creationId xmlns:p14="http://schemas.microsoft.com/office/powerpoint/2010/main" val="293009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i="0" baseline="0"/>
          </a:p>
        </p:txBody>
      </p:sp>
      <p:sp>
        <p:nvSpPr>
          <p:cNvPr id="4" name="Slide Number Placeholder 3"/>
          <p:cNvSpPr>
            <a:spLocks noGrp="1"/>
          </p:cNvSpPr>
          <p:nvPr>
            <p:ph type="sldNum" sz="quarter" idx="10"/>
          </p:nvPr>
        </p:nvSpPr>
        <p:spPr/>
        <p:txBody>
          <a:bodyPr/>
          <a:lstStyle/>
          <a:p>
            <a:fld id="{E3EE11DF-3D08-4740-A96F-F0A7D4ED0056}" type="slidenum">
              <a:rPr lang="en-US" smtClean="0"/>
              <a:t>17</a:t>
            </a:fld>
            <a:endParaRPr lang="en-US"/>
          </a:p>
        </p:txBody>
      </p:sp>
    </p:spTree>
    <p:extLst>
      <p:ext uri="{BB962C8B-B14F-4D97-AF65-F5344CB8AC3E}">
        <p14:creationId xmlns:p14="http://schemas.microsoft.com/office/powerpoint/2010/main" val="1664105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i="0" baseline="0"/>
          </a:p>
        </p:txBody>
      </p:sp>
      <p:sp>
        <p:nvSpPr>
          <p:cNvPr id="4" name="Slide Number Placeholder 3"/>
          <p:cNvSpPr>
            <a:spLocks noGrp="1"/>
          </p:cNvSpPr>
          <p:nvPr>
            <p:ph type="sldNum" sz="quarter" idx="10"/>
          </p:nvPr>
        </p:nvSpPr>
        <p:spPr/>
        <p:txBody>
          <a:bodyPr/>
          <a:lstStyle/>
          <a:p>
            <a:fld id="{E3EE11DF-3D08-4740-A96F-F0A7D4ED0056}" type="slidenum">
              <a:rPr lang="en-US" smtClean="0"/>
              <a:t>18</a:t>
            </a:fld>
            <a:endParaRPr lang="en-US"/>
          </a:p>
        </p:txBody>
      </p:sp>
    </p:spTree>
    <p:extLst>
      <p:ext uri="{BB962C8B-B14F-4D97-AF65-F5344CB8AC3E}">
        <p14:creationId xmlns:p14="http://schemas.microsoft.com/office/powerpoint/2010/main" val="411591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Selector:</a:t>
            </a:r>
            <a:r>
              <a:rPr lang="en-GB"/>
              <a:t> The HTML element name at the start of the rule set. It selects the element(s) to be styled (in this case, p elements). To style a different element, just change the selector. </a:t>
            </a:r>
            <a:r>
              <a:rPr lang="en-GB" b="1"/>
              <a:t>Declaration: </a:t>
            </a:r>
            <a:r>
              <a:rPr lang="en-GB"/>
              <a:t>A single rule like color: red; specifying which of the element's </a:t>
            </a:r>
            <a:r>
              <a:rPr lang="en-GB" b="1"/>
              <a:t>properties </a:t>
            </a:r>
            <a:r>
              <a:rPr lang="en-GB"/>
              <a:t>you want to style. </a:t>
            </a:r>
          </a:p>
          <a:p>
            <a:r>
              <a:rPr lang="en-GB" b="1"/>
              <a:t>Properties: </a:t>
            </a:r>
            <a:r>
              <a:rPr lang="en-GB"/>
              <a:t>Ways in which you can style a given HTML element. (In this case, color is a property of the </a:t>
            </a:r>
            <a:r>
              <a:rPr lang="en-GB">
                <a:hlinkClick r:id="rId3" tooltip="The HTML &lt;p&gt; element represents a paragraph of text."/>
              </a:rPr>
              <a:t>&lt;p&gt;</a:t>
            </a:r>
            <a:r>
              <a:rPr lang="en-GB"/>
              <a:t> elements.) In CSS, you choose which properties you want to affect in your rule. </a:t>
            </a:r>
          </a:p>
          <a:p>
            <a:r>
              <a:rPr lang="en-GB" b="1"/>
              <a:t>Property value: </a:t>
            </a:r>
            <a:r>
              <a:rPr lang="en-GB"/>
              <a:t>To the right of the property after the colon, we have the </a:t>
            </a:r>
            <a:r>
              <a:rPr lang="en-GB" b="1"/>
              <a:t>property value</a:t>
            </a:r>
            <a:r>
              <a:rPr lang="en-GB"/>
              <a:t>, which chooses one out of many possible appearances for a given property (there are many color values besides red). </a:t>
            </a:r>
          </a:p>
          <a:p>
            <a:endParaRPr lang="en-GB"/>
          </a:p>
        </p:txBody>
      </p:sp>
      <p:sp>
        <p:nvSpPr>
          <p:cNvPr id="4" name="Slide Number Placeholder 3"/>
          <p:cNvSpPr>
            <a:spLocks noGrp="1"/>
          </p:cNvSpPr>
          <p:nvPr>
            <p:ph type="sldNum" sz="quarter" idx="10"/>
          </p:nvPr>
        </p:nvSpPr>
        <p:spPr/>
        <p:txBody>
          <a:bodyPr/>
          <a:lstStyle/>
          <a:p>
            <a:fld id="{E3EE11DF-3D08-4740-A96F-F0A7D4ED0056}" type="slidenum">
              <a:rPr lang="en-US" smtClean="0"/>
              <a:t>19</a:t>
            </a:fld>
            <a:endParaRPr lang="en-US"/>
          </a:p>
        </p:txBody>
      </p:sp>
    </p:spTree>
    <p:extLst>
      <p:ext uri="{BB962C8B-B14F-4D97-AF65-F5344CB8AC3E}">
        <p14:creationId xmlns:p14="http://schemas.microsoft.com/office/powerpoint/2010/main" val="1438323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Also some basic rule:</a:t>
            </a:r>
          </a:p>
          <a:p>
            <a:pPr marL="185766" indent="-185766">
              <a:buFont typeface="Arial" panose="020B0604020202020204" pitchFamily="34" charset="0"/>
              <a:buChar char="•"/>
            </a:pPr>
            <a:r>
              <a:rPr lang="en-GB"/>
              <a:t>Each rule set (apart from the selector) must be wrapped in curly braces ({}).</a:t>
            </a:r>
          </a:p>
          <a:p>
            <a:pPr marL="185766" indent="-185766">
              <a:buFont typeface="Arial" panose="020B0604020202020204" pitchFamily="34" charset="0"/>
              <a:buChar char="•"/>
            </a:pPr>
            <a:r>
              <a:rPr lang="en-GB"/>
              <a:t>Within each declaration, you must use a colon (:) to separate the property from its values.</a:t>
            </a:r>
          </a:p>
          <a:p>
            <a:pPr marL="185766" indent="-185766">
              <a:buFont typeface="Arial" panose="020B0604020202020204" pitchFamily="34" charset="0"/>
              <a:buChar char="•"/>
            </a:pPr>
            <a:r>
              <a:rPr lang="en-GB"/>
              <a:t>Within each rule set, you must use a semicolon (;) to separate each declaration from the next one.</a:t>
            </a:r>
          </a:p>
        </p:txBody>
      </p:sp>
      <p:sp>
        <p:nvSpPr>
          <p:cNvPr id="4" name="Slide Number Placeholder 3"/>
          <p:cNvSpPr>
            <a:spLocks noGrp="1"/>
          </p:cNvSpPr>
          <p:nvPr>
            <p:ph type="sldNum" sz="quarter" idx="10"/>
          </p:nvPr>
        </p:nvSpPr>
        <p:spPr/>
        <p:txBody>
          <a:bodyPr/>
          <a:lstStyle/>
          <a:p>
            <a:fld id="{E3EE11DF-3D08-4740-A96F-F0A7D4ED0056}" type="slidenum">
              <a:rPr lang="en-US" smtClean="0"/>
              <a:t>20</a:t>
            </a:fld>
            <a:endParaRPr lang="en-US"/>
          </a:p>
        </p:txBody>
      </p:sp>
    </p:spTree>
    <p:extLst>
      <p:ext uri="{BB962C8B-B14F-4D97-AF65-F5344CB8AC3E}">
        <p14:creationId xmlns:p14="http://schemas.microsoft.com/office/powerpoint/2010/main" val="372774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EE11DF-3D08-4740-A96F-F0A7D4ED0056}" type="slidenum">
              <a:rPr lang="en-US" smtClean="0"/>
              <a:t>21</a:t>
            </a:fld>
            <a:endParaRPr lang="en-US"/>
          </a:p>
        </p:txBody>
      </p:sp>
    </p:spTree>
    <p:extLst>
      <p:ext uri="{BB962C8B-B14F-4D97-AF65-F5344CB8AC3E}">
        <p14:creationId xmlns:p14="http://schemas.microsoft.com/office/powerpoint/2010/main" val="310707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HTML untuk kerangka,</a:t>
            </a:r>
            <a:r>
              <a:rPr lang="en-US" baseline="0" smtClean="0"/>
              <a:t> CSS untuk mempercantik.</a:t>
            </a:r>
            <a:br>
              <a:rPr lang="en-US" baseline="0" smtClean="0"/>
            </a:br>
            <a:r>
              <a:rPr lang="en-US" baseline="0" smtClean="0"/>
              <a:t/>
            </a:r>
            <a:br>
              <a:rPr lang="en-US" baseline="0" smtClean="0"/>
            </a:br>
            <a:r>
              <a:rPr lang="en-US" baseline="0" smtClean="0"/>
              <a:t>Buat front-end nih B)</a:t>
            </a:r>
            <a:endParaRPr lang="en-US"/>
          </a:p>
        </p:txBody>
      </p:sp>
      <p:sp>
        <p:nvSpPr>
          <p:cNvPr id="4" name="Slide Number Placeholder 3"/>
          <p:cNvSpPr>
            <a:spLocks noGrp="1"/>
          </p:cNvSpPr>
          <p:nvPr>
            <p:ph type="sldNum" sz="quarter" idx="10"/>
          </p:nvPr>
        </p:nvSpPr>
        <p:spPr/>
        <p:txBody>
          <a:bodyPr/>
          <a:lstStyle/>
          <a:p>
            <a:fld id="{1F5F54FC-FCA3-487C-B90E-C7A9994BD8D4}" type="slidenum">
              <a:rPr lang="en-US" smtClean="0"/>
              <a:t>4</a:t>
            </a:fld>
            <a:endParaRPr lang="en-US"/>
          </a:p>
        </p:txBody>
      </p:sp>
    </p:spTree>
    <p:extLst>
      <p:ext uri="{BB962C8B-B14F-4D97-AF65-F5344CB8AC3E}">
        <p14:creationId xmlns:p14="http://schemas.microsoft.com/office/powerpoint/2010/main" val="4239759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EE11DF-3D08-4740-A96F-F0A7D4ED0056}" type="slidenum">
              <a:rPr lang="en-US" smtClean="0"/>
              <a:t>22</a:t>
            </a:fld>
            <a:endParaRPr lang="en-US"/>
          </a:p>
        </p:txBody>
      </p:sp>
    </p:spTree>
    <p:extLst>
      <p:ext uri="{BB962C8B-B14F-4D97-AF65-F5344CB8AC3E}">
        <p14:creationId xmlns:p14="http://schemas.microsoft.com/office/powerpoint/2010/main" val="3610134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EE11DF-3D08-4740-A96F-F0A7D4ED0056}" type="slidenum">
              <a:rPr lang="en-US" smtClean="0"/>
              <a:t>23</a:t>
            </a:fld>
            <a:endParaRPr lang="en-US"/>
          </a:p>
        </p:txBody>
      </p:sp>
    </p:spTree>
    <p:extLst>
      <p:ext uri="{BB962C8B-B14F-4D97-AF65-F5344CB8AC3E}">
        <p14:creationId xmlns:p14="http://schemas.microsoft.com/office/powerpoint/2010/main" val="309159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en-GB"/>
              <a:t>padding, the space just around the content (e.g., around paragraph text)</a:t>
            </a:r>
          </a:p>
          <a:p>
            <a:pPr marL="185766" indent="-185766">
              <a:buFont typeface="Arial" panose="020B0604020202020204" pitchFamily="34" charset="0"/>
              <a:buChar char="•"/>
            </a:pPr>
            <a:r>
              <a:rPr lang="en-GB"/>
              <a:t>border, the solid line that sits just outside the padding</a:t>
            </a:r>
          </a:p>
          <a:p>
            <a:pPr marL="185766" indent="-185766">
              <a:buFont typeface="Arial" panose="020B0604020202020204" pitchFamily="34" charset="0"/>
              <a:buChar char="•"/>
            </a:pPr>
            <a:r>
              <a:rPr lang="en-GB"/>
              <a:t>margin, the space around the outside of the element</a:t>
            </a:r>
          </a:p>
          <a:p>
            <a:pPr marL="185766" indent="-185766">
              <a:buFont typeface="Arial" panose="020B0604020202020204" pitchFamily="34" charset="0"/>
              <a:buChar char="•"/>
            </a:pPr>
            <a:endParaRPr lang="en-GB"/>
          </a:p>
          <a:p>
            <a:r>
              <a:rPr lang="en-GB"/>
              <a:t>In this section we also use:</a:t>
            </a:r>
          </a:p>
          <a:p>
            <a:pPr marL="185766" indent="-185766">
              <a:buFont typeface="Arial" panose="020B0604020202020204" pitchFamily="34" charset="0"/>
              <a:buChar char="•"/>
            </a:pPr>
            <a:r>
              <a:rPr lang="en-GB"/>
              <a:t>width (of an element)</a:t>
            </a:r>
          </a:p>
          <a:p>
            <a:pPr marL="185766" indent="-185766">
              <a:buFont typeface="Arial" panose="020B0604020202020204" pitchFamily="34" charset="0"/>
              <a:buChar char="•"/>
            </a:pPr>
            <a:r>
              <a:rPr lang="en-GB"/>
              <a:t>background-color, the color behind an element's content and padding</a:t>
            </a:r>
          </a:p>
          <a:p>
            <a:pPr marL="185766" indent="-185766">
              <a:buFont typeface="Arial" panose="020B0604020202020204" pitchFamily="34" charset="0"/>
              <a:buChar char="•"/>
            </a:pPr>
            <a:r>
              <a:rPr lang="en-GB"/>
              <a:t>color, the color of an element's content (usually text)</a:t>
            </a:r>
          </a:p>
          <a:p>
            <a:pPr marL="185766" indent="-185766">
              <a:buFont typeface="Arial" panose="020B0604020202020204" pitchFamily="34" charset="0"/>
              <a:buChar char="•"/>
            </a:pPr>
            <a:r>
              <a:rPr lang="en-GB"/>
              <a:t>text-shadow: sets a drop shadow on the text inside an element</a:t>
            </a:r>
          </a:p>
          <a:p>
            <a:pPr marL="185766" indent="-185766">
              <a:buFont typeface="Arial" panose="020B0604020202020204" pitchFamily="34" charset="0"/>
              <a:buChar char="•"/>
            </a:pPr>
            <a:r>
              <a:rPr lang="en-GB"/>
              <a:t>display: sets the display mode of an element (don't worry about this yet)</a:t>
            </a:r>
          </a:p>
          <a:p>
            <a:endParaRPr lang="en-GB"/>
          </a:p>
        </p:txBody>
      </p:sp>
      <p:sp>
        <p:nvSpPr>
          <p:cNvPr id="4" name="Slide Number Placeholder 3"/>
          <p:cNvSpPr>
            <a:spLocks noGrp="1"/>
          </p:cNvSpPr>
          <p:nvPr>
            <p:ph type="sldNum" sz="quarter" idx="10"/>
          </p:nvPr>
        </p:nvSpPr>
        <p:spPr/>
        <p:txBody>
          <a:bodyPr/>
          <a:lstStyle/>
          <a:p>
            <a:fld id="{E3EE11DF-3D08-4740-A96F-F0A7D4ED0056}" type="slidenum">
              <a:rPr lang="en-US" smtClean="0"/>
              <a:t>24</a:t>
            </a:fld>
            <a:endParaRPr lang="en-US"/>
          </a:p>
        </p:txBody>
      </p:sp>
    </p:spTree>
    <p:extLst>
      <p:ext uri="{BB962C8B-B14F-4D97-AF65-F5344CB8AC3E}">
        <p14:creationId xmlns:p14="http://schemas.microsoft.com/office/powerpoint/2010/main" val="4166981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en-GB"/>
              <a:t>padding, the space just around the content (e.g., around paragraph text)</a:t>
            </a:r>
          </a:p>
          <a:p>
            <a:pPr marL="185766" indent="-185766">
              <a:buFont typeface="Arial" panose="020B0604020202020204" pitchFamily="34" charset="0"/>
              <a:buChar char="•"/>
            </a:pPr>
            <a:r>
              <a:rPr lang="en-GB"/>
              <a:t>border, the solid line that sits just outside the padding</a:t>
            </a:r>
          </a:p>
          <a:p>
            <a:pPr marL="185766" indent="-185766">
              <a:buFont typeface="Arial" panose="020B0604020202020204" pitchFamily="34" charset="0"/>
              <a:buChar char="•"/>
            </a:pPr>
            <a:r>
              <a:rPr lang="en-GB"/>
              <a:t>margin, the space around the outside of the element</a:t>
            </a:r>
          </a:p>
          <a:p>
            <a:pPr marL="185766" indent="-185766">
              <a:buFont typeface="Arial" panose="020B0604020202020204" pitchFamily="34" charset="0"/>
              <a:buChar char="•"/>
            </a:pPr>
            <a:endParaRPr lang="en-GB"/>
          </a:p>
          <a:p>
            <a:endParaRPr lang="en-GB"/>
          </a:p>
        </p:txBody>
      </p:sp>
      <p:sp>
        <p:nvSpPr>
          <p:cNvPr id="4" name="Slide Number Placeholder 3"/>
          <p:cNvSpPr>
            <a:spLocks noGrp="1"/>
          </p:cNvSpPr>
          <p:nvPr>
            <p:ph type="sldNum" sz="quarter" idx="10"/>
          </p:nvPr>
        </p:nvSpPr>
        <p:spPr/>
        <p:txBody>
          <a:bodyPr/>
          <a:lstStyle/>
          <a:p>
            <a:fld id="{E3EE11DF-3D08-4740-A96F-F0A7D4ED0056}" type="slidenum">
              <a:rPr lang="en-US" smtClean="0"/>
              <a:t>25</a:t>
            </a:fld>
            <a:endParaRPr lang="en-US"/>
          </a:p>
        </p:txBody>
      </p:sp>
    </p:spTree>
    <p:extLst>
      <p:ext uri="{BB962C8B-B14F-4D97-AF65-F5344CB8AC3E}">
        <p14:creationId xmlns:p14="http://schemas.microsoft.com/office/powerpoint/2010/main" val="2568052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en-GB"/>
              <a:t>width: 600px; — this forces the body to always be 600 pixels wide.</a:t>
            </a:r>
          </a:p>
          <a:p>
            <a:pPr marL="185766" indent="-185766">
              <a:buFont typeface="Arial" panose="020B0604020202020204" pitchFamily="34" charset="0"/>
              <a:buChar char="•"/>
            </a:pPr>
            <a:r>
              <a:rPr lang="en-GB"/>
              <a:t>margin: 0 auto; — When you set two values on a property like margin or padding, the first value affects the element's top </a:t>
            </a:r>
            <a:r>
              <a:rPr lang="en-GB" b="1"/>
              <a:t>and</a:t>
            </a:r>
            <a:r>
              <a:rPr lang="en-GB"/>
              <a:t> bottom side (make it 0 in this case), and the second value the left </a:t>
            </a:r>
            <a:r>
              <a:rPr lang="en-GB" b="1"/>
              <a:t>and</a:t>
            </a:r>
            <a:r>
              <a:rPr lang="en-GB"/>
              <a:t> right side (here, auto is a special value that divides the available horizontal space evenly between left and right). You can also use one, three, or four values, as documented </a:t>
            </a:r>
            <a:r>
              <a:rPr lang="en-GB">
                <a:hlinkClick r:id="rId3"/>
              </a:rPr>
              <a:t>here</a:t>
            </a:r>
            <a:r>
              <a:rPr lang="en-GB"/>
              <a:t>.</a:t>
            </a:r>
          </a:p>
          <a:p>
            <a:pPr marL="185766" indent="-185766">
              <a:buFont typeface="Arial" panose="020B0604020202020204" pitchFamily="34" charset="0"/>
              <a:buChar char="•"/>
            </a:pPr>
            <a:r>
              <a:rPr lang="en-GB"/>
              <a:t>background-color: #FF9500; — as before, this sets the element's background color. We've used a sort of reddish orange for the body as opposed to dark blue for the </a:t>
            </a:r>
            <a:r>
              <a:rPr lang="en-GB">
                <a:hlinkClick r:id="rId4" tooltip="The HTML &lt;html&gt; element represents the root (top-level element) of an HTML document, so it is also referred to as the root element. All other elements must be descendants of this element."/>
              </a:rPr>
              <a:t>&lt;html&gt;</a:t>
            </a:r>
            <a:r>
              <a:rPr lang="en-GB"/>
              <a:t> element, but feel free to go ahead and experiment.</a:t>
            </a:r>
          </a:p>
          <a:p>
            <a:pPr marL="185766" indent="-185766">
              <a:buFont typeface="Arial" panose="020B0604020202020204" pitchFamily="34" charset="0"/>
              <a:buChar char="•"/>
            </a:pPr>
            <a:r>
              <a:rPr lang="en-GB"/>
              <a:t>padding: 0 20px 20px 20px; — we have four values set on the padding, to make a bit of space around our content. This time we are setting no padding on the top of the body, and 20 pixels on the left, bottom and right. The values set top, right, bottom, left, in that order.</a:t>
            </a:r>
          </a:p>
          <a:p>
            <a:pPr marL="185766" indent="-185766">
              <a:buFont typeface="Arial" panose="020B0604020202020204" pitchFamily="34" charset="0"/>
              <a:buChar char="•"/>
            </a:pPr>
            <a:r>
              <a:rPr lang="en-GB"/>
              <a:t>border: 5px solid black; — this simply sets a 5-pixel–wide, solid black border on all sides of the body.</a:t>
            </a:r>
          </a:p>
        </p:txBody>
      </p:sp>
      <p:sp>
        <p:nvSpPr>
          <p:cNvPr id="4" name="Slide Number Placeholder 3"/>
          <p:cNvSpPr>
            <a:spLocks noGrp="1"/>
          </p:cNvSpPr>
          <p:nvPr>
            <p:ph type="sldNum" sz="quarter" idx="10"/>
          </p:nvPr>
        </p:nvSpPr>
        <p:spPr/>
        <p:txBody>
          <a:bodyPr/>
          <a:lstStyle/>
          <a:p>
            <a:fld id="{E3EE11DF-3D08-4740-A96F-F0A7D4ED0056}" type="slidenum">
              <a:rPr lang="en-US" smtClean="0"/>
              <a:t>26</a:t>
            </a:fld>
            <a:endParaRPr lang="en-US"/>
          </a:p>
        </p:txBody>
      </p:sp>
    </p:spTree>
    <p:extLst>
      <p:ext uri="{BB962C8B-B14F-4D97-AF65-F5344CB8AC3E}">
        <p14:creationId xmlns:p14="http://schemas.microsoft.com/office/powerpoint/2010/main" val="3608968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en-GB"/>
              <a:t>To get rid of the top gap of H1 we overrode the default styling by setting margin: 0;.</a:t>
            </a:r>
          </a:p>
          <a:p>
            <a:pPr marL="185766" indent="-185766">
              <a:buFont typeface="Arial" panose="020B0604020202020204" pitchFamily="34" charset="0"/>
              <a:buChar char="•"/>
            </a:pPr>
            <a:endParaRPr lang="en-GB"/>
          </a:p>
          <a:p>
            <a:r>
              <a:rPr lang="en-GB"/>
              <a:t>Next up, we've set the heading's top and bottom padding to 20 pixels, and made the heading text the same color as the html background color.</a:t>
            </a:r>
          </a:p>
          <a:p>
            <a:pPr marL="185766" indent="-185766">
              <a:buFont typeface="Arial" panose="020B0604020202020204" pitchFamily="34" charset="0"/>
              <a:buChar char="•"/>
            </a:pPr>
            <a:endParaRPr lang="en-GB"/>
          </a:p>
          <a:p>
            <a:r>
              <a:rPr lang="en-GB"/>
              <a:t>Text Shadow:</a:t>
            </a:r>
          </a:p>
          <a:p>
            <a:pPr marL="185766" indent="-185766">
              <a:buFont typeface="Arial" panose="020B0604020202020204" pitchFamily="34" charset="0"/>
              <a:buChar char="•"/>
            </a:pPr>
            <a:r>
              <a:rPr lang="en-GB"/>
              <a:t>The first pixel value sets the </a:t>
            </a:r>
            <a:r>
              <a:rPr lang="en-GB" b="1"/>
              <a:t>horizontal offset</a:t>
            </a:r>
            <a:r>
              <a:rPr lang="en-GB"/>
              <a:t> of the shadow from the text — how far it moves across: a negative value should move it to the left.</a:t>
            </a:r>
          </a:p>
          <a:p>
            <a:pPr marL="185766" indent="-185766">
              <a:buFont typeface="Arial" panose="020B0604020202020204" pitchFamily="34" charset="0"/>
              <a:buChar char="•"/>
            </a:pPr>
            <a:r>
              <a:rPr lang="en-GB"/>
              <a:t>The second pixel value sets the </a:t>
            </a:r>
            <a:r>
              <a:rPr lang="en-GB" b="1"/>
              <a:t>vertical offset</a:t>
            </a:r>
            <a:r>
              <a:rPr lang="en-GB"/>
              <a:t> of the shadow from the text — how far it moves down, in this example; a negative value should move it up.</a:t>
            </a:r>
          </a:p>
          <a:p>
            <a:pPr marL="185766" indent="-185766">
              <a:buFont typeface="Arial" panose="020B0604020202020204" pitchFamily="34" charset="0"/>
              <a:buChar char="•"/>
            </a:pPr>
            <a:r>
              <a:rPr lang="en-GB"/>
              <a:t>The third pixel value sets the </a:t>
            </a:r>
            <a:r>
              <a:rPr lang="en-GB" b="1"/>
              <a:t>blur radius</a:t>
            </a:r>
            <a:r>
              <a:rPr lang="en-GB"/>
              <a:t> of the shadow — a bigger value will mean a more blurry shadow.</a:t>
            </a:r>
          </a:p>
          <a:p>
            <a:pPr marL="185766" indent="-185766">
              <a:buFont typeface="Arial" panose="020B0604020202020204" pitchFamily="34" charset="0"/>
              <a:buChar char="•"/>
            </a:pPr>
            <a:r>
              <a:rPr lang="en-GB"/>
              <a:t>The fourth value sets the base color of the shadow.</a:t>
            </a:r>
          </a:p>
          <a:p>
            <a:pPr marL="185766" indent="-185766">
              <a:buFont typeface="Arial" panose="020B0604020202020204" pitchFamily="34" charset="0"/>
              <a:buChar char="•"/>
            </a:pPr>
            <a:endParaRPr lang="en-GB"/>
          </a:p>
        </p:txBody>
      </p:sp>
      <p:sp>
        <p:nvSpPr>
          <p:cNvPr id="4" name="Slide Number Placeholder 3"/>
          <p:cNvSpPr>
            <a:spLocks noGrp="1"/>
          </p:cNvSpPr>
          <p:nvPr>
            <p:ph type="sldNum" sz="quarter" idx="10"/>
          </p:nvPr>
        </p:nvSpPr>
        <p:spPr/>
        <p:txBody>
          <a:bodyPr/>
          <a:lstStyle/>
          <a:p>
            <a:fld id="{E3EE11DF-3D08-4740-A96F-F0A7D4ED0056}" type="slidenum">
              <a:rPr lang="en-US" smtClean="0"/>
              <a:t>27</a:t>
            </a:fld>
            <a:endParaRPr lang="en-US"/>
          </a:p>
        </p:txBody>
      </p:sp>
    </p:spTree>
    <p:extLst>
      <p:ext uri="{BB962C8B-B14F-4D97-AF65-F5344CB8AC3E}">
        <p14:creationId xmlns:p14="http://schemas.microsoft.com/office/powerpoint/2010/main" val="102488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HTML untuk kerangka,</a:t>
            </a:r>
            <a:r>
              <a:rPr lang="en-US" baseline="0" smtClean="0"/>
              <a:t> CSS untuk mempercantik.</a:t>
            </a:r>
            <a:br>
              <a:rPr lang="en-US" baseline="0" smtClean="0"/>
            </a:br>
            <a:r>
              <a:rPr lang="en-US" baseline="0" smtClean="0"/>
              <a:t/>
            </a:r>
            <a:br>
              <a:rPr lang="en-US" baseline="0" smtClean="0"/>
            </a:br>
            <a:r>
              <a:rPr lang="en-US" baseline="0" smtClean="0"/>
              <a:t>Buat front-end nih B)</a:t>
            </a:r>
            <a:endParaRPr lang="en-US"/>
          </a:p>
        </p:txBody>
      </p:sp>
      <p:sp>
        <p:nvSpPr>
          <p:cNvPr id="4" name="Slide Number Placeholder 3"/>
          <p:cNvSpPr>
            <a:spLocks noGrp="1"/>
          </p:cNvSpPr>
          <p:nvPr>
            <p:ph type="sldNum" sz="quarter" idx="10"/>
          </p:nvPr>
        </p:nvSpPr>
        <p:spPr/>
        <p:txBody>
          <a:bodyPr/>
          <a:lstStyle/>
          <a:p>
            <a:fld id="{1F5F54FC-FCA3-487C-B90E-C7A9994BD8D4}" type="slidenum">
              <a:rPr lang="en-US" smtClean="0"/>
              <a:t>5</a:t>
            </a:fld>
            <a:endParaRPr lang="en-US"/>
          </a:p>
        </p:txBody>
      </p:sp>
    </p:spTree>
    <p:extLst>
      <p:ext uri="{BB962C8B-B14F-4D97-AF65-F5344CB8AC3E}">
        <p14:creationId xmlns:p14="http://schemas.microsoft.com/office/powerpoint/2010/main" val="1403644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EE11DF-3D08-4740-A96F-F0A7D4ED0056}" type="slidenum">
              <a:rPr lang="en-US" smtClean="0"/>
              <a:t>6</a:t>
            </a:fld>
            <a:endParaRPr lang="en-US"/>
          </a:p>
        </p:txBody>
      </p:sp>
    </p:spTree>
    <p:extLst>
      <p:ext uri="{BB962C8B-B14F-4D97-AF65-F5344CB8AC3E}">
        <p14:creationId xmlns:p14="http://schemas.microsoft.com/office/powerpoint/2010/main" val="5163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i="0" baseline="0"/>
          </a:p>
        </p:txBody>
      </p:sp>
      <p:sp>
        <p:nvSpPr>
          <p:cNvPr id="4" name="Slide Number Placeholder 3"/>
          <p:cNvSpPr>
            <a:spLocks noGrp="1"/>
          </p:cNvSpPr>
          <p:nvPr>
            <p:ph type="sldNum" sz="quarter" idx="10"/>
          </p:nvPr>
        </p:nvSpPr>
        <p:spPr/>
        <p:txBody>
          <a:bodyPr/>
          <a:lstStyle/>
          <a:p>
            <a:fld id="{E3EE11DF-3D08-4740-A96F-F0A7D4ED0056}" type="slidenum">
              <a:rPr lang="en-US" smtClean="0"/>
              <a:t>7</a:t>
            </a:fld>
            <a:endParaRPr lang="en-US"/>
          </a:p>
        </p:txBody>
      </p:sp>
    </p:spTree>
    <p:extLst>
      <p:ext uri="{BB962C8B-B14F-4D97-AF65-F5344CB8AC3E}">
        <p14:creationId xmlns:p14="http://schemas.microsoft.com/office/powerpoint/2010/main" val="37222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The opening tag:</a:t>
            </a:r>
            <a:r>
              <a:rPr lang="en-GB"/>
              <a:t> berisi nama elemen,</a:t>
            </a:r>
            <a:r>
              <a:rPr lang="en-GB" baseline="0"/>
              <a:t> menandakan kapan elemen dimulai (dalam kasus ini paragraph dimulai)</a:t>
            </a:r>
            <a:endParaRPr lang="en-GB"/>
          </a:p>
          <a:p>
            <a:r>
              <a:rPr lang="en-GB" b="1"/>
              <a:t>The closing tag:</a:t>
            </a:r>
            <a:r>
              <a:rPr lang="en-GB"/>
              <a:t> sama</a:t>
            </a:r>
            <a:r>
              <a:rPr lang="en-GB" baseline="0"/>
              <a:t> dengan opening tag, tapi ditambah </a:t>
            </a:r>
            <a:r>
              <a:rPr lang="en-GB" i="1" baseline="0"/>
              <a:t>forward slash</a:t>
            </a:r>
            <a:r>
              <a:rPr lang="en-GB" i="0" baseline="0"/>
              <a:t>, menandakan kapan elemen berakhir. Biasanya pemula suka lupa kasih closing tag, hasilnya ya jadi lucu.</a:t>
            </a:r>
          </a:p>
          <a:p>
            <a:r>
              <a:rPr lang="en-GB" b="1"/>
              <a:t>The content:</a:t>
            </a:r>
            <a:r>
              <a:rPr lang="en-GB"/>
              <a:t> This is the content of the element, which in this case is just text.</a:t>
            </a:r>
          </a:p>
          <a:p>
            <a:r>
              <a:rPr lang="en-GB" b="1"/>
              <a:t>The element:</a:t>
            </a:r>
            <a:r>
              <a:rPr lang="en-GB"/>
              <a:t> The opening tag, the closing tag, and the content together comprise the element.</a:t>
            </a:r>
          </a:p>
        </p:txBody>
      </p:sp>
      <p:sp>
        <p:nvSpPr>
          <p:cNvPr id="4" name="Slide Number Placeholder 3"/>
          <p:cNvSpPr>
            <a:spLocks noGrp="1"/>
          </p:cNvSpPr>
          <p:nvPr>
            <p:ph type="sldNum" sz="quarter" idx="10"/>
          </p:nvPr>
        </p:nvSpPr>
        <p:spPr/>
        <p:txBody>
          <a:bodyPr/>
          <a:lstStyle/>
          <a:p>
            <a:fld id="{E3EE11DF-3D08-4740-A96F-F0A7D4ED0056}" type="slidenum">
              <a:rPr lang="en-US" smtClean="0"/>
              <a:t>8</a:t>
            </a:fld>
            <a:endParaRPr lang="en-US"/>
          </a:p>
        </p:txBody>
      </p:sp>
    </p:spTree>
    <p:extLst>
      <p:ext uri="{BB962C8B-B14F-4D97-AF65-F5344CB8AC3E}">
        <p14:creationId xmlns:p14="http://schemas.microsoft.com/office/powerpoint/2010/main" val="2808015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a:t>Attribute</a:t>
            </a:r>
            <a:r>
              <a:rPr lang="en-GB" i="1" baseline="0"/>
              <a:t> </a:t>
            </a:r>
            <a:r>
              <a:rPr lang="en-GB" i="0" baseline="0"/>
              <a:t>digunakan untuk menyimpan informasi tambahan tentang elemen yang tidak ingin kita tampilkan pada webpage. Dalam kasus ini, class adalah nama </a:t>
            </a:r>
            <a:r>
              <a:rPr lang="en-GB" i="1" baseline="0"/>
              <a:t>attribute</a:t>
            </a:r>
            <a:r>
              <a:rPr lang="en-GB" i="0" baseline="0"/>
              <a:t>, dan editor-note adalah value dari attribute. Attribute dapat digunakan sebagai identifier untuk menargetkan elemen dalam styling nanti</a:t>
            </a:r>
            <a:endParaRPr lang="en-GB" i="1"/>
          </a:p>
        </p:txBody>
      </p:sp>
      <p:sp>
        <p:nvSpPr>
          <p:cNvPr id="4" name="Slide Number Placeholder 3"/>
          <p:cNvSpPr>
            <a:spLocks noGrp="1"/>
          </p:cNvSpPr>
          <p:nvPr>
            <p:ph type="sldNum" sz="quarter" idx="10"/>
          </p:nvPr>
        </p:nvSpPr>
        <p:spPr/>
        <p:txBody>
          <a:bodyPr/>
          <a:lstStyle/>
          <a:p>
            <a:fld id="{E3EE11DF-3D08-4740-A96F-F0A7D4ED0056}" type="slidenum">
              <a:rPr lang="en-US" smtClean="0"/>
              <a:t>9</a:t>
            </a:fld>
            <a:endParaRPr lang="en-US"/>
          </a:p>
        </p:txBody>
      </p:sp>
    </p:spTree>
    <p:extLst>
      <p:ext uri="{BB962C8B-B14F-4D97-AF65-F5344CB8AC3E}">
        <p14:creationId xmlns:p14="http://schemas.microsoft.com/office/powerpoint/2010/main" val="17467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a:t>Jangan lupa tagnya harus ngurut</a:t>
            </a:r>
            <a:r>
              <a:rPr lang="en-GB" i="0" baseline="0"/>
              <a:t> nutupnya</a:t>
            </a:r>
            <a:endParaRPr lang="en-GB" i="0"/>
          </a:p>
        </p:txBody>
      </p:sp>
      <p:sp>
        <p:nvSpPr>
          <p:cNvPr id="4" name="Slide Number Placeholder 3"/>
          <p:cNvSpPr>
            <a:spLocks noGrp="1"/>
          </p:cNvSpPr>
          <p:nvPr>
            <p:ph type="sldNum" sz="quarter" idx="10"/>
          </p:nvPr>
        </p:nvSpPr>
        <p:spPr/>
        <p:txBody>
          <a:bodyPr/>
          <a:lstStyle/>
          <a:p>
            <a:fld id="{E3EE11DF-3D08-4740-A96F-F0A7D4ED0056}" type="slidenum">
              <a:rPr lang="en-US" smtClean="0"/>
              <a:t>10</a:t>
            </a:fld>
            <a:endParaRPr lang="en-US"/>
          </a:p>
        </p:txBody>
      </p:sp>
    </p:spTree>
    <p:extLst>
      <p:ext uri="{BB962C8B-B14F-4D97-AF65-F5344CB8AC3E}">
        <p14:creationId xmlns:p14="http://schemas.microsoft.com/office/powerpoint/2010/main" val="236729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5766" indent="-185766">
              <a:buFont typeface="Arial" panose="020B0604020202020204" pitchFamily="34" charset="0"/>
              <a:buChar char="•"/>
            </a:pPr>
            <a:r>
              <a:rPr lang="en-US"/>
              <a:t>&lt;!DOCTYPE html&gt; — the doctype: Tambahin</a:t>
            </a:r>
            <a:r>
              <a:rPr lang="en-US" baseline="0"/>
              <a:t> aja, konvensi lama di HTML. Ada sejarahnya tapi ga penting-penting amat.</a:t>
            </a:r>
          </a:p>
          <a:p>
            <a:pPr marL="185766" indent="-185766">
              <a:buFont typeface="Arial" panose="020B0604020202020204" pitchFamily="34" charset="0"/>
              <a:buChar char="•"/>
            </a:pPr>
            <a:r>
              <a:rPr lang="en-US"/>
              <a:t>&lt;html&gt;&lt;/html&gt; -- Biasanya disebut root element, seluruh sintaks</a:t>
            </a:r>
            <a:r>
              <a:rPr lang="en-US" baseline="0"/>
              <a:t> html kita harus ada di dalam tag ini</a:t>
            </a:r>
          </a:p>
          <a:p>
            <a:pPr marL="185766" indent="-185766">
              <a:buFont typeface="Arial" panose="020B0604020202020204" pitchFamily="34" charset="0"/>
              <a:buChar char="•"/>
            </a:pPr>
            <a:r>
              <a:rPr lang="en-US"/>
              <a:t>&lt;head&gt;&lt;/head&gt; -- Container dari seluruh</a:t>
            </a:r>
            <a:r>
              <a:rPr lang="en-US" baseline="0"/>
              <a:t> element html yang bukan bagian dari konten yang ingin disajikan pada web. Contohnya metadata kaya page description, tag, script, dll</a:t>
            </a:r>
          </a:p>
          <a:p>
            <a:pPr marL="185766" indent="-185766">
              <a:buFont typeface="Arial" panose="020B0604020202020204" pitchFamily="34" charset="0"/>
              <a:buChar char="•"/>
            </a:pPr>
            <a:r>
              <a:rPr lang="en-US"/>
              <a:t>&lt;meta charset="utf-8"&gt; --</a:t>
            </a:r>
            <a:r>
              <a:rPr lang="en-US" baseline="0"/>
              <a:t> Elemen ini ngatur supaya dokumennya pakai konvensi UTF-8. Salah satu konvensi juga. Soalnya kebanyakan karakter sudah include pakai ini.</a:t>
            </a:r>
          </a:p>
          <a:p>
            <a:pPr marL="185766" indent="-185766">
              <a:buFont typeface="Arial" panose="020B0604020202020204" pitchFamily="34" charset="0"/>
              <a:buChar char="•"/>
            </a:pPr>
            <a:r>
              <a:rPr lang="en-US"/>
              <a:t>&lt;title&gt;&lt;/title&gt; -- Elemen ini ngatur judul</a:t>
            </a:r>
            <a:r>
              <a:rPr lang="en-US" baseline="0"/>
              <a:t> halaman</a:t>
            </a:r>
          </a:p>
          <a:p>
            <a:pPr marL="185766" indent="-185766">
              <a:buFont typeface="Arial" panose="020B0604020202020204" pitchFamily="34" charset="0"/>
              <a:buChar char="•"/>
            </a:pPr>
            <a:r>
              <a:rPr lang="en-US"/>
              <a:t>&lt;body&gt;&lt;/body&gt; -- Elemen ini isinya konten yang pengen disajikan</a:t>
            </a:r>
            <a:r>
              <a:rPr lang="en-US" baseline="0"/>
              <a:t>, contohnya tulisan, image, video, dll</a:t>
            </a:r>
            <a:endParaRPr lang="en-GB" i="0"/>
          </a:p>
        </p:txBody>
      </p:sp>
      <p:sp>
        <p:nvSpPr>
          <p:cNvPr id="4" name="Slide Number Placeholder 3"/>
          <p:cNvSpPr>
            <a:spLocks noGrp="1"/>
          </p:cNvSpPr>
          <p:nvPr>
            <p:ph type="sldNum" sz="quarter" idx="10"/>
          </p:nvPr>
        </p:nvSpPr>
        <p:spPr/>
        <p:txBody>
          <a:bodyPr/>
          <a:lstStyle/>
          <a:p>
            <a:fld id="{E3EE11DF-3D08-4740-A96F-F0A7D4ED0056}" type="slidenum">
              <a:rPr lang="en-US" smtClean="0"/>
              <a:t>11</a:t>
            </a:fld>
            <a:endParaRPr lang="en-US"/>
          </a:p>
        </p:txBody>
      </p:sp>
    </p:spTree>
    <p:extLst>
      <p:ext uri="{BB962C8B-B14F-4D97-AF65-F5344CB8AC3E}">
        <p14:creationId xmlns:p14="http://schemas.microsoft.com/office/powerpoint/2010/main" val="3333397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2DCE4E-FB97-4730-8BF2-330869029028}"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139749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DCE4E-FB97-4730-8BF2-330869029028}"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220228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DCE4E-FB97-4730-8BF2-330869029028}"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192993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DCE4E-FB97-4730-8BF2-330869029028}"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174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DCE4E-FB97-4730-8BF2-330869029028}"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174961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DCE4E-FB97-4730-8BF2-330869029028}"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371596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DCE4E-FB97-4730-8BF2-330869029028}"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317593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DCE4E-FB97-4730-8BF2-330869029028}"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20255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DCE4E-FB97-4730-8BF2-330869029028}"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302639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DCE4E-FB97-4730-8BF2-330869029028}"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372639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DCE4E-FB97-4730-8BF2-330869029028}"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B387F-88D4-4704-9ED5-CA1BF175BFD6}" type="slidenum">
              <a:rPr lang="en-US" smtClean="0"/>
              <a:t>‹#›</a:t>
            </a:fld>
            <a:endParaRPr lang="en-US"/>
          </a:p>
        </p:txBody>
      </p:sp>
    </p:spTree>
    <p:extLst>
      <p:ext uri="{BB962C8B-B14F-4D97-AF65-F5344CB8AC3E}">
        <p14:creationId xmlns:p14="http://schemas.microsoft.com/office/powerpoint/2010/main" val="122975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DCE4E-FB97-4730-8BF2-330869029028}" type="datetimeFigureOut">
              <a:rPr lang="en-US" smtClean="0"/>
              <a:t>11/30/2018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B387F-88D4-4704-9ED5-CA1BF175BFD6}" type="slidenum">
              <a:rPr lang="en-US" smtClean="0"/>
              <a:t>‹#›</a:t>
            </a:fld>
            <a:endParaRPr lang="en-US"/>
          </a:p>
        </p:txBody>
      </p:sp>
    </p:spTree>
    <p:extLst>
      <p:ext uri="{BB962C8B-B14F-4D97-AF65-F5344CB8AC3E}">
        <p14:creationId xmlns:p14="http://schemas.microsoft.com/office/powerpoint/2010/main" val="2949815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Agency FB" panose="020B0503020202020204" pitchFamily="34" charset="0"/>
              </a:rPr>
              <a:t>Intro to Web Development</a:t>
            </a:r>
            <a:endParaRPr lang="en-US">
              <a:latin typeface="Agency FB" panose="020B0503020202020204" pitchFamily="34" charset="0"/>
            </a:endParaRPr>
          </a:p>
        </p:txBody>
      </p:sp>
      <p:sp>
        <p:nvSpPr>
          <p:cNvPr id="3" name="Subtitle 2"/>
          <p:cNvSpPr>
            <a:spLocks noGrp="1"/>
          </p:cNvSpPr>
          <p:nvPr>
            <p:ph type="subTitle" idx="1"/>
          </p:nvPr>
        </p:nvSpPr>
        <p:spPr/>
        <p:txBody>
          <a:bodyPr/>
          <a:lstStyle/>
          <a:p>
            <a:r>
              <a:rPr lang="en-US" smtClean="0">
                <a:latin typeface="Agency FB" panose="020B0503020202020204" pitchFamily="34" charset="0"/>
              </a:rPr>
              <a:t>Day 3 PPAB Divkom</a:t>
            </a:r>
            <a:endParaRPr lang="en-US">
              <a:latin typeface="Agency FB" panose="020B0503020202020204" pitchFamily="34" charset="0"/>
            </a:endParaRPr>
          </a:p>
        </p:txBody>
      </p:sp>
    </p:spTree>
    <p:extLst>
      <p:ext uri="{BB962C8B-B14F-4D97-AF65-F5344CB8AC3E}">
        <p14:creationId xmlns:p14="http://schemas.microsoft.com/office/powerpoint/2010/main" val="112663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Nesting Attribute</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1563727" y="2227358"/>
            <a:ext cx="9052196" cy="1177795"/>
          </a:xfrm>
          <a:prstGeom prst="rect">
            <a:avLst/>
          </a:prstGeom>
        </p:spPr>
      </p:pic>
      <p:pic>
        <p:nvPicPr>
          <p:cNvPr id="4" name="Picture 3"/>
          <p:cNvPicPr>
            <a:picLocks noChangeAspect="1"/>
          </p:cNvPicPr>
          <p:nvPr/>
        </p:nvPicPr>
        <p:blipFill rotWithShape="1">
          <a:blip r:embed="rId4"/>
          <a:srcRect r="9830"/>
          <a:stretch/>
        </p:blipFill>
        <p:spPr>
          <a:xfrm>
            <a:off x="1563727" y="3941824"/>
            <a:ext cx="9064543" cy="1177795"/>
          </a:xfrm>
          <a:prstGeom prst="rect">
            <a:avLst/>
          </a:prstGeom>
        </p:spPr>
      </p:pic>
      <p:sp>
        <p:nvSpPr>
          <p:cNvPr id="6" name="TextBox 5"/>
          <p:cNvSpPr txBox="1"/>
          <p:nvPr/>
        </p:nvSpPr>
        <p:spPr>
          <a:xfrm>
            <a:off x="1414437" y="1858026"/>
            <a:ext cx="1037143" cy="400110"/>
          </a:xfrm>
          <a:prstGeom prst="rect">
            <a:avLst/>
          </a:prstGeom>
          <a:noFill/>
        </p:spPr>
        <p:txBody>
          <a:bodyPr wrap="none" rtlCol="0">
            <a:spAutoFit/>
          </a:bodyPr>
          <a:lstStyle/>
          <a:p>
            <a:r>
              <a:rPr lang="en-US" sz="2000" b="1">
                <a:latin typeface="Open Sans Light" panose="020B0306030504020204" pitchFamily="34" charset="0"/>
                <a:ea typeface="Open Sans Light" panose="020B0306030504020204" pitchFamily="34" charset="0"/>
                <a:cs typeface="Open Sans Light" panose="020B0306030504020204" pitchFamily="34" charset="0"/>
              </a:rPr>
              <a:t>Correct</a:t>
            </a:r>
          </a:p>
        </p:txBody>
      </p:sp>
      <p:sp>
        <p:nvSpPr>
          <p:cNvPr id="14" name="TextBox 13"/>
          <p:cNvSpPr txBox="1"/>
          <p:nvPr/>
        </p:nvSpPr>
        <p:spPr>
          <a:xfrm>
            <a:off x="1414436" y="3741768"/>
            <a:ext cx="1215076" cy="400110"/>
          </a:xfrm>
          <a:prstGeom prst="rect">
            <a:avLst/>
          </a:prstGeom>
          <a:noFill/>
        </p:spPr>
        <p:txBody>
          <a:bodyPr wrap="none" rtlCol="0">
            <a:spAutoFit/>
          </a:bodyPr>
          <a:lstStyle/>
          <a:p>
            <a:r>
              <a:rPr lang="en-US" sz="2000" b="1">
                <a:latin typeface="Open Sans Light" panose="020B0306030504020204" pitchFamily="34" charset="0"/>
                <a:ea typeface="Open Sans Light" panose="020B0306030504020204" pitchFamily="34" charset="0"/>
                <a:cs typeface="Open Sans Light" panose="020B0306030504020204" pitchFamily="34" charset="0"/>
              </a:rPr>
              <a:t>Incorrect</a:t>
            </a:r>
          </a:p>
        </p:txBody>
      </p:sp>
    </p:spTree>
    <p:extLst>
      <p:ext uri="{BB962C8B-B14F-4D97-AF65-F5344CB8AC3E}">
        <p14:creationId xmlns:p14="http://schemas.microsoft.com/office/powerpoint/2010/main" val="34956707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Anatomy of a HTML Document</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1345940" y="1560059"/>
            <a:ext cx="9500118" cy="4535950"/>
          </a:xfrm>
          <a:prstGeom prst="rect">
            <a:avLst/>
          </a:prstGeom>
        </p:spPr>
      </p:pic>
    </p:spTree>
    <p:extLst>
      <p:ext uri="{BB962C8B-B14F-4D97-AF65-F5344CB8AC3E}">
        <p14:creationId xmlns:p14="http://schemas.microsoft.com/office/powerpoint/2010/main" val="572694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Marking Text: Header</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2214561" y="2296886"/>
            <a:ext cx="7762875" cy="3105150"/>
          </a:xfrm>
          <a:prstGeom prst="rect">
            <a:avLst/>
          </a:prstGeom>
        </p:spPr>
      </p:pic>
    </p:spTree>
    <p:extLst>
      <p:ext uri="{BB962C8B-B14F-4D97-AF65-F5344CB8AC3E}">
        <p14:creationId xmlns:p14="http://schemas.microsoft.com/office/powerpoint/2010/main" val="3882993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Marking Text: Paragraph</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3"/>
          <a:stretch>
            <a:fillRect/>
          </a:stretch>
        </p:blipFill>
        <p:spPr>
          <a:xfrm>
            <a:off x="2572647" y="3038169"/>
            <a:ext cx="7046704" cy="1177566"/>
          </a:xfrm>
          <a:prstGeom prst="rect">
            <a:avLst/>
          </a:prstGeom>
        </p:spPr>
      </p:pic>
    </p:spTree>
    <p:extLst>
      <p:ext uri="{BB962C8B-B14F-4D97-AF65-F5344CB8AC3E}">
        <p14:creationId xmlns:p14="http://schemas.microsoft.com/office/powerpoint/2010/main" val="20699096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Marking Text: List</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2414408" y="1994093"/>
            <a:ext cx="7416020" cy="3964255"/>
          </a:xfrm>
          <a:prstGeom prst="rect">
            <a:avLst/>
          </a:prstGeom>
        </p:spPr>
      </p:pic>
    </p:spTree>
    <p:extLst>
      <p:ext uri="{BB962C8B-B14F-4D97-AF65-F5344CB8AC3E}">
        <p14:creationId xmlns:p14="http://schemas.microsoft.com/office/powerpoint/2010/main" val="917759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dirty="0">
                <a:latin typeface="Open Sans Light" panose="020B0306030504020204" pitchFamily="34" charset="0"/>
                <a:ea typeface="Open Sans Light" panose="020B0306030504020204" pitchFamily="34" charset="0"/>
                <a:cs typeface="Open Sans Light" panose="020B0306030504020204" pitchFamily="34" charset="0"/>
              </a:rPr>
              <a:t>Input type</a:t>
            </a:r>
            <a:endParaRPr lang="en-US" b="1"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a:extLst>
              <a:ext uri="{FF2B5EF4-FFF2-40B4-BE49-F238E27FC236}">
                <a16:creationId xmlns:a16="http://schemas.microsoft.com/office/drawing/2014/main" xmlns="" id="{948EC49F-29D9-485A-90AD-31F89F04D223}"/>
              </a:ext>
            </a:extLst>
          </p:cNvPr>
          <p:cNvPicPr>
            <a:picLocks noChangeAspect="1"/>
          </p:cNvPicPr>
          <p:nvPr/>
        </p:nvPicPr>
        <p:blipFill>
          <a:blip r:embed="rId3"/>
          <a:stretch>
            <a:fillRect/>
          </a:stretch>
        </p:blipFill>
        <p:spPr>
          <a:xfrm>
            <a:off x="838200" y="1789853"/>
            <a:ext cx="10076315" cy="488126"/>
          </a:xfrm>
          <a:prstGeom prst="rect">
            <a:avLst/>
          </a:prstGeom>
        </p:spPr>
      </p:pic>
    </p:spTree>
    <p:extLst>
      <p:ext uri="{BB962C8B-B14F-4D97-AF65-F5344CB8AC3E}">
        <p14:creationId xmlns:p14="http://schemas.microsoft.com/office/powerpoint/2010/main" val="8194337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latin typeface="Open Sans" panose="020B0606030504020204" pitchFamily="34" charset="0"/>
                <a:ea typeface="Open Sans" panose="020B0606030504020204" pitchFamily="34" charset="0"/>
                <a:cs typeface="Open Sans" panose="020B0606030504020204" pitchFamily="34" charset="0"/>
              </a:rPr>
              <a:t>CSS</a:t>
            </a:r>
            <a:br>
              <a:rPr lang="en-ID">
                <a:latin typeface="Open Sans" panose="020B0606030504020204" pitchFamily="34" charset="0"/>
                <a:ea typeface="Open Sans" panose="020B0606030504020204" pitchFamily="34" charset="0"/>
                <a:cs typeface="Open Sans" panose="020B0606030504020204" pitchFamily="34" charset="0"/>
              </a:rPr>
            </a:br>
            <a:r>
              <a:rPr lang="en-ID">
                <a:latin typeface="Open Sans" panose="020B0606030504020204" pitchFamily="34" charset="0"/>
                <a:ea typeface="Open Sans" panose="020B0606030504020204" pitchFamily="34" charset="0"/>
                <a:cs typeface="Open Sans" panose="020B0606030504020204" pitchFamily="34" charset="0"/>
              </a:rPr>
              <a:t>The Skin of Our Website</a:t>
            </a: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p:cNvSpPr>
            <a:spLocks noGrp="1"/>
          </p:cNvSpPr>
          <p:nvPr>
            <p:ph type="body" idx="1"/>
          </p:nvPr>
        </p:nvSpPr>
        <p:spPr/>
        <p:txBody>
          <a:bodyPr>
            <a:normAutofit/>
          </a:bodyPr>
          <a:lstStyle/>
          <a:p>
            <a:pPr>
              <a:lnSpc>
                <a:spcPts val="1800"/>
              </a:lnSpc>
            </a:pPr>
            <a:r>
              <a:rPr lang="en-ID" sz="1800" i="1">
                <a:latin typeface="Open Sans Light" panose="020B0306030504020204" pitchFamily="34" charset="0"/>
                <a:ea typeface="Open Sans Light" panose="020B0306030504020204" pitchFamily="34" charset="0"/>
                <a:cs typeface="Open Sans Light" panose="020B0306030504020204" pitchFamily="34" charset="0"/>
              </a:rPr>
              <a:t>Let’s style our Website!</a:t>
            </a:r>
          </a:p>
        </p:txBody>
      </p:sp>
    </p:spTree>
    <p:extLst>
      <p:ext uri="{BB962C8B-B14F-4D97-AF65-F5344CB8AC3E}">
        <p14:creationId xmlns:p14="http://schemas.microsoft.com/office/powerpoint/2010/main" val="7383696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What is CSS</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Content Placeholder 2"/>
          <p:cNvSpPr txBox="1">
            <a:spLocks/>
          </p:cNvSpPr>
          <p:nvPr/>
        </p:nvSpPr>
        <p:spPr>
          <a:xfrm>
            <a:off x="838200" y="1747474"/>
            <a:ext cx="10689237" cy="2871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CSS is also </a:t>
            </a:r>
            <a:r>
              <a:rPr lang="en-GB" b="1">
                <a:latin typeface="Open Sans Light" panose="020B0306030504020204" pitchFamily="34" charset="0"/>
                <a:ea typeface="Open Sans Light" panose="020B0306030504020204" pitchFamily="34" charset="0"/>
                <a:cs typeface="Open Sans Light" panose="020B0306030504020204" pitchFamily="34" charset="0"/>
              </a:rPr>
              <a:t>not </a:t>
            </a:r>
            <a:r>
              <a:rPr lang="en-GB">
                <a:latin typeface="Open Sans Light" panose="020B0306030504020204" pitchFamily="34" charset="0"/>
                <a:ea typeface="Open Sans Light" panose="020B0306030504020204" pitchFamily="34" charset="0"/>
                <a:cs typeface="Open Sans Light" panose="020B0306030504020204" pitchFamily="34" charset="0"/>
              </a:rPr>
              <a:t>a programming language!</a:t>
            </a:r>
          </a:p>
          <a:p>
            <a:pPr marL="342900" indent="-342900" algn="l">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CSS consist of several element that style your website.</a:t>
            </a:r>
          </a:p>
          <a:p>
            <a:pPr marL="342900" indent="-342900" algn="l">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For, example we want to display this paragraph as red colored text</a:t>
            </a:r>
          </a:p>
          <a:p>
            <a:pPr>
              <a:lnSpc>
                <a:spcPts val="2800"/>
              </a:lnSpc>
            </a:pPr>
            <a:r>
              <a:rPr lang="en-GB">
                <a:solidFill>
                  <a:schemeClr val="accent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&lt;p&gt; My cat is very grumpy &lt;/p&gt;</a:t>
            </a:r>
          </a:p>
          <a:p>
            <a:pPr marL="342900" indent="-342900" algn="just">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In CSS, we could specify the paragraph by selecting it and apply some style.</a:t>
            </a:r>
          </a:p>
          <a:p>
            <a:pPr>
              <a:lnSpc>
                <a:spcPts val="2800"/>
              </a:lnSpc>
            </a:pPr>
            <a:endParaRPr lang="en-GB">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3009303" y="4619318"/>
            <a:ext cx="6347029" cy="1479494"/>
          </a:xfrm>
          <a:prstGeom prst="rect">
            <a:avLst/>
          </a:prstGeom>
        </p:spPr>
      </p:pic>
    </p:spTree>
    <p:extLst>
      <p:ext uri="{BB962C8B-B14F-4D97-AF65-F5344CB8AC3E}">
        <p14:creationId xmlns:p14="http://schemas.microsoft.com/office/powerpoint/2010/main" val="8090091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What is CSS</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Content Placeholder 2"/>
          <p:cNvSpPr txBox="1">
            <a:spLocks/>
          </p:cNvSpPr>
          <p:nvPr/>
        </p:nvSpPr>
        <p:spPr>
          <a:xfrm>
            <a:off x="838200" y="1747474"/>
            <a:ext cx="10689237" cy="45096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ts val="2800"/>
              </a:lnSpc>
              <a:buFont typeface="Arial" panose="020B0604020202020204" pitchFamily="34" charset="0"/>
              <a:buChar char="•"/>
            </a:pPr>
            <a:r>
              <a:rPr lang="en-GB" dirty="0">
                <a:latin typeface="Open Sans Light" panose="020B0306030504020204" pitchFamily="34" charset="0"/>
                <a:ea typeface="Open Sans Light" panose="020B0306030504020204" pitchFamily="34" charset="0"/>
                <a:cs typeface="Open Sans Light" panose="020B0306030504020204" pitchFamily="34" charset="0"/>
              </a:rPr>
              <a:t>After that, save the code into `styles/style.css` </a:t>
            </a:r>
          </a:p>
          <a:p>
            <a:pPr marL="342900" indent="-342900" algn="l">
              <a:lnSpc>
                <a:spcPts val="2800"/>
              </a:lnSpc>
              <a:buFont typeface="Arial" panose="020B0604020202020204" pitchFamily="34" charset="0"/>
              <a:buChar char="•"/>
            </a:pPr>
            <a:r>
              <a:rPr lang="en-GB" dirty="0">
                <a:latin typeface="Open Sans Light" panose="020B0306030504020204" pitchFamily="34" charset="0"/>
                <a:ea typeface="Open Sans Light" panose="020B0306030504020204" pitchFamily="34" charset="0"/>
                <a:cs typeface="Open Sans Light" panose="020B0306030504020204" pitchFamily="34" charset="0"/>
              </a:rPr>
              <a:t>Open your `index.html` and add this line to the &lt;head&gt;&lt;/head&gt; tag</a:t>
            </a:r>
          </a:p>
          <a:p>
            <a:pPr marL="342900" indent="-342900" algn="l">
              <a:lnSpc>
                <a:spcPts val="2800"/>
              </a:lnSpc>
              <a:buFont typeface="Arial" panose="020B0604020202020204" pitchFamily="34" charset="0"/>
              <a:buChar char="•"/>
            </a:pPr>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l">
              <a:lnSpc>
                <a:spcPts val="2800"/>
              </a:lnSpc>
              <a:buFont typeface="Arial" panose="020B0604020202020204" pitchFamily="34" charset="0"/>
              <a:buChar char="•"/>
            </a:pPr>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l">
              <a:lnSpc>
                <a:spcPts val="2800"/>
              </a:lnSpc>
              <a:buFont typeface="Arial" panose="020B0604020202020204" pitchFamily="34" charset="0"/>
              <a:buChar char="•"/>
            </a:pPr>
            <a:r>
              <a:rPr lang="en-GB" dirty="0">
                <a:latin typeface="Open Sans Light" panose="020B0306030504020204" pitchFamily="34" charset="0"/>
                <a:ea typeface="Open Sans Light" panose="020B0306030504020204" pitchFamily="34" charset="0"/>
                <a:cs typeface="Open Sans Light" panose="020B0306030504020204" pitchFamily="34" charset="0"/>
              </a:rPr>
              <a:t>Save `index.html` and refresh!</a:t>
            </a:r>
          </a:p>
          <a:p>
            <a:pPr marL="342900" indent="-342900" algn="l">
              <a:lnSpc>
                <a:spcPts val="2800"/>
              </a:lnSpc>
              <a:buFont typeface="Arial" panose="020B0604020202020204" pitchFamily="34" charset="0"/>
              <a:buChar char="•"/>
            </a:pPr>
            <a:r>
              <a:rPr lang="en-GB" dirty="0">
                <a:latin typeface="Open Sans Light" panose="020B0306030504020204" pitchFamily="34" charset="0"/>
                <a:ea typeface="Open Sans Light" panose="020B0306030504020204" pitchFamily="34" charset="0"/>
                <a:cs typeface="Open Sans Light" panose="020B0306030504020204" pitchFamily="34" charset="0"/>
              </a:rPr>
              <a:t>Or you could write directly at HTML</a:t>
            </a:r>
          </a:p>
          <a:p>
            <a:pPr>
              <a:lnSpc>
                <a:spcPts val="2800"/>
              </a:lnSpc>
            </a:pPr>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3"/>
          <a:stretch>
            <a:fillRect/>
          </a:stretch>
        </p:blipFill>
        <p:spPr>
          <a:xfrm>
            <a:off x="1758701" y="2758765"/>
            <a:ext cx="8674595" cy="849261"/>
          </a:xfrm>
          <a:prstGeom prst="rect">
            <a:avLst/>
          </a:prstGeom>
        </p:spPr>
      </p:pic>
      <p:pic>
        <p:nvPicPr>
          <p:cNvPr id="2" name="Picture 1">
            <a:extLst>
              <a:ext uri="{FF2B5EF4-FFF2-40B4-BE49-F238E27FC236}">
                <a16:creationId xmlns:a16="http://schemas.microsoft.com/office/drawing/2014/main" xmlns="" id="{23E4B089-742B-4B07-831C-E3A52F181354}"/>
              </a:ext>
            </a:extLst>
          </p:cNvPr>
          <p:cNvPicPr>
            <a:picLocks noChangeAspect="1"/>
          </p:cNvPicPr>
          <p:nvPr/>
        </p:nvPicPr>
        <p:blipFill>
          <a:blip r:embed="rId4"/>
          <a:stretch>
            <a:fillRect/>
          </a:stretch>
        </p:blipFill>
        <p:spPr>
          <a:xfrm>
            <a:off x="1758701" y="4633054"/>
            <a:ext cx="1593516" cy="1321452"/>
          </a:xfrm>
          <a:prstGeom prst="rect">
            <a:avLst/>
          </a:prstGeom>
        </p:spPr>
      </p:pic>
    </p:spTree>
    <p:extLst>
      <p:ext uri="{BB962C8B-B14F-4D97-AF65-F5344CB8AC3E}">
        <p14:creationId xmlns:p14="http://schemas.microsoft.com/office/powerpoint/2010/main" val="2454000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Dissecting the CSS</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3"/>
          <a:stretch>
            <a:fillRect/>
          </a:stretch>
        </p:blipFill>
        <p:spPr>
          <a:xfrm>
            <a:off x="2504511" y="1994093"/>
            <a:ext cx="7182975" cy="4069173"/>
          </a:xfrm>
          <a:prstGeom prst="rect">
            <a:avLst/>
          </a:prstGeom>
        </p:spPr>
      </p:pic>
    </p:spTree>
    <p:extLst>
      <p:ext uri="{BB962C8B-B14F-4D97-AF65-F5344CB8AC3E}">
        <p14:creationId xmlns:p14="http://schemas.microsoft.com/office/powerpoint/2010/main" val="13841338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Web development, apa aja sih?</a:t>
            </a:r>
            <a:endParaRPr lang="en-US">
              <a:latin typeface="Agency FB" panose="020B05030202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mtClean="0">
                <a:latin typeface="Roboto" pitchFamily="2" charset="0"/>
                <a:ea typeface="Roboto" pitchFamily="2" charset="0"/>
              </a:rPr>
              <a:t> Front-end Developer</a:t>
            </a:r>
            <a:endParaRPr lang="en-US">
              <a:latin typeface="Roboto" pitchFamily="2" charset="0"/>
              <a:ea typeface="Roboto" pitchFamily="2" charset="0"/>
            </a:endParaRPr>
          </a:p>
          <a:p>
            <a:pPr marL="0" indent="0">
              <a:buNone/>
            </a:pPr>
            <a:r>
              <a:rPr lang="en-US" smtClean="0">
                <a:latin typeface="Roboto" pitchFamily="2" charset="0"/>
                <a:ea typeface="Roboto" pitchFamily="2" charset="0"/>
              </a:rPr>
              <a:t>Bertanggung jawab pada bagian web yang langsung dirasakan pengguna. Misal layout, desain, dan lain lain.</a:t>
            </a:r>
          </a:p>
          <a:p>
            <a:pPr>
              <a:buFont typeface="Wingdings" panose="05000000000000000000" pitchFamily="2" charset="2"/>
              <a:buChar char="ü"/>
            </a:pPr>
            <a:r>
              <a:rPr lang="en-US">
                <a:latin typeface="Roboto" pitchFamily="2" charset="0"/>
                <a:ea typeface="Roboto" pitchFamily="2" charset="0"/>
              </a:rPr>
              <a:t> </a:t>
            </a:r>
            <a:r>
              <a:rPr lang="en-US" smtClean="0">
                <a:latin typeface="Roboto" pitchFamily="2" charset="0"/>
                <a:ea typeface="Roboto" pitchFamily="2" charset="0"/>
              </a:rPr>
              <a:t>Back-end Developer</a:t>
            </a:r>
          </a:p>
          <a:p>
            <a:pPr marL="0" indent="0">
              <a:buNone/>
            </a:pPr>
            <a:r>
              <a:rPr lang="en-US" smtClean="0">
                <a:latin typeface="Roboto" pitchFamily="2" charset="0"/>
                <a:ea typeface="Roboto" pitchFamily="2" charset="0"/>
              </a:rPr>
              <a:t>Bertanggung jawab pada layanan yang berjalan dibelakang layar. Mengurus aplikasi, server, dan database.</a:t>
            </a:r>
          </a:p>
          <a:p>
            <a:pPr>
              <a:buFont typeface="Wingdings" panose="05000000000000000000" pitchFamily="2" charset="2"/>
              <a:buChar char="ü"/>
            </a:pPr>
            <a:r>
              <a:rPr lang="en-US">
                <a:latin typeface="Roboto" pitchFamily="2" charset="0"/>
                <a:ea typeface="Roboto" pitchFamily="2" charset="0"/>
              </a:rPr>
              <a:t> </a:t>
            </a:r>
            <a:r>
              <a:rPr lang="en-US" smtClean="0">
                <a:latin typeface="Roboto" pitchFamily="2" charset="0"/>
                <a:ea typeface="Roboto" pitchFamily="2" charset="0"/>
              </a:rPr>
              <a:t>Fullstack Developer</a:t>
            </a:r>
          </a:p>
          <a:p>
            <a:pPr marL="0" indent="0">
              <a:buNone/>
            </a:pPr>
            <a:r>
              <a:rPr lang="en-US" smtClean="0">
                <a:latin typeface="Roboto" pitchFamily="2" charset="0"/>
                <a:ea typeface="Roboto" pitchFamily="2" charset="0"/>
              </a:rPr>
              <a:t>Bisa berkerja di Front-end dan Back-end sekaligus.</a:t>
            </a:r>
            <a:endParaRPr lang="en-US">
              <a:latin typeface="Roboto" pitchFamily="2" charset="0"/>
              <a:ea typeface="Roboto" pitchFamily="2" charset="0"/>
            </a:endParaRPr>
          </a:p>
        </p:txBody>
      </p:sp>
    </p:spTree>
    <p:extLst>
      <p:ext uri="{BB962C8B-B14F-4D97-AF65-F5344CB8AC3E}">
        <p14:creationId xmlns:p14="http://schemas.microsoft.com/office/powerpoint/2010/main" val="413590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Multiple Rules</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2692324" y="2317656"/>
            <a:ext cx="6807350" cy="3061167"/>
          </a:xfrm>
          <a:prstGeom prst="rect">
            <a:avLst/>
          </a:prstGeom>
        </p:spPr>
      </p:pic>
    </p:spTree>
    <p:extLst>
      <p:ext uri="{BB962C8B-B14F-4D97-AF65-F5344CB8AC3E}">
        <p14:creationId xmlns:p14="http://schemas.microsoft.com/office/powerpoint/2010/main" val="632696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Selecting Multiple Element</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3"/>
          <a:stretch>
            <a:fillRect/>
          </a:stretch>
        </p:blipFill>
        <p:spPr>
          <a:xfrm>
            <a:off x="3218612" y="2505075"/>
            <a:ext cx="5754773" cy="3150658"/>
          </a:xfrm>
          <a:prstGeom prst="rect">
            <a:avLst/>
          </a:prstGeom>
        </p:spPr>
      </p:pic>
    </p:spTree>
    <p:extLst>
      <p:ext uri="{BB962C8B-B14F-4D97-AF65-F5344CB8AC3E}">
        <p14:creationId xmlns:p14="http://schemas.microsoft.com/office/powerpoint/2010/main" val="34934693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More Selector</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1008279" y="1690688"/>
            <a:ext cx="10175439" cy="4426480"/>
          </a:xfrm>
          <a:prstGeom prst="rect">
            <a:avLst/>
          </a:prstGeom>
        </p:spPr>
      </p:pic>
    </p:spTree>
    <p:extLst>
      <p:ext uri="{BB962C8B-B14F-4D97-AF65-F5344CB8AC3E}">
        <p14:creationId xmlns:p14="http://schemas.microsoft.com/office/powerpoint/2010/main" val="3015543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Font and Text</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Content Placeholder 2"/>
          <p:cNvSpPr txBox="1">
            <a:spLocks/>
          </p:cNvSpPr>
          <p:nvPr/>
        </p:nvSpPr>
        <p:spPr>
          <a:xfrm>
            <a:off x="838200" y="1747474"/>
            <a:ext cx="10689237" cy="2871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Create new style.css (delete the red paragraph from before)</a:t>
            </a:r>
          </a:p>
          <a:p>
            <a:pPr marL="342900" indent="-342900" algn="l">
              <a:lnSpc>
                <a:spcPts val="2800"/>
              </a:lnSpc>
              <a:buFont typeface="Arial" panose="020B0604020202020204" pitchFamily="34" charset="0"/>
              <a:buChar char="•"/>
            </a:pPr>
            <a:endParaRPr lang="en-GB">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l">
              <a:lnSpc>
                <a:spcPts val="2800"/>
              </a:lnSpc>
              <a:buFont typeface="Arial" panose="020B0604020202020204" pitchFamily="34" charset="0"/>
              <a:buChar char="•"/>
            </a:pPr>
            <a:endParaRPr lang="en-GB">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l">
              <a:lnSpc>
                <a:spcPts val="2800"/>
              </a:lnSpc>
              <a:buFont typeface="Arial" panose="020B0604020202020204" pitchFamily="34" charset="0"/>
              <a:buChar char="•"/>
            </a:pPr>
            <a:endParaRPr lang="en-GB">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just">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We will also stylize header and list</a:t>
            </a:r>
          </a:p>
          <a:p>
            <a:pPr algn="just">
              <a:lnSpc>
                <a:spcPts val="2800"/>
              </a:lnSpc>
            </a:pPr>
            <a:endParaRPr lang="en-GB">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7" name="Picture 6"/>
          <p:cNvPicPr>
            <a:picLocks noChangeAspect="1"/>
          </p:cNvPicPr>
          <p:nvPr/>
        </p:nvPicPr>
        <p:blipFill rotWithShape="1">
          <a:blip r:embed="rId3"/>
          <a:srcRect l="-701" t="7325" r="701" b="-1100"/>
          <a:stretch/>
        </p:blipFill>
        <p:spPr>
          <a:xfrm>
            <a:off x="2472265" y="2177004"/>
            <a:ext cx="7247467" cy="1445251"/>
          </a:xfrm>
          <a:prstGeom prst="rect">
            <a:avLst/>
          </a:prstGeom>
        </p:spPr>
      </p:pic>
      <p:pic>
        <p:nvPicPr>
          <p:cNvPr id="8" name="Picture 7"/>
          <p:cNvPicPr>
            <a:picLocks noChangeAspect="1"/>
          </p:cNvPicPr>
          <p:nvPr/>
        </p:nvPicPr>
        <p:blipFill>
          <a:blip r:embed="rId4"/>
          <a:stretch>
            <a:fillRect/>
          </a:stretch>
        </p:blipFill>
        <p:spPr>
          <a:xfrm>
            <a:off x="3434855" y="4051785"/>
            <a:ext cx="5495925" cy="2362200"/>
          </a:xfrm>
          <a:prstGeom prst="rect">
            <a:avLst/>
          </a:prstGeom>
        </p:spPr>
      </p:pic>
    </p:spTree>
    <p:extLst>
      <p:ext uri="{BB962C8B-B14F-4D97-AF65-F5344CB8AC3E}">
        <p14:creationId xmlns:p14="http://schemas.microsoft.com/office/powerpoint/2010/main" val="3425269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CSS is all about Boxes</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3161505" y="1690688"/>
            <a:ext cx="5868987" cy="4445150"/>
          </a:xfrm>
          <a:prstGeom prst="rect">
            <a:avLst/>
          </a:prstGeom>
        </p:spPr>
      </p:pic>
    </p:spTree>
    <p:extLst>
      <p:ext uri="{BB962C8B-B14F-4D97-AF65-F5344CB8AC3E}">
        <p14:creationId xmlns:p14="http://schemas.microsoft.com/office/powerpoint/2010/main" val="11554507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Changing Page Color</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3"/>
          <a:stretch>
            <a:fillRect/>
          </a:stretch>
        </p:blipFill>
        <p:spPr>
          <a:xfrm>
            <a:off x="3406774" y="2752724"/>
            <a:ext cx="5378450" cy="1920875"/>
          </a:xfrm>
          <a:prstGeom prst="rect">
            <a:avLst/>
          </a:prstGeom>
        </p:spPr>
      </p:pic>
    </p:spTree>
    <p:extLst>
      <p:ext uri="{BB962C8B-B14F-4D97-AF65-F5344CB8AC3E}">
        <p14:creationId xmlns:p14="http://schemas.microsoft.com/office/powerpoint/2010/main" val="4068307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Sorting the Body Out</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3379915" y="2129560"/>
            <a:ext cx="5432168" cy="3424238"/>
          </a:xfrm>
          <a:prstGeom prst="rect">
            <a:avLst/>
          </a:prstGeom>
        </p:spPr>
      </p:pic>
    </p:spTree>
    <p:extLst>
      <p:ext uri="{BB962C8B-B14F-4D97-AF65-F5344CB8AC3E}">
        <p14:creationId xmlns:p14="http://schemas.microsoft.com/office/powerpoint/2010/main" val="218535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Positioning and Styling our Title</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3"/>
          <a:stretch>
            <a:fillRect/>
          </a:stretch>
        </p:blipFill>
        <p:spPr>
          <a:xfrm>
            <a:off x="3087981" y="2415646"/>
            <a:ext cx="6016035" cy="2850621"/>
          </a:xfrm>
          <a:prstGeom prst="rect">
            <a:avLst/>
          </a:prstGeom>
        </p:spPr>
      </p:pic>
    </p:spTree>
    <p:extLst>
      <p:ext uri="{BB962C8B-B14F-4D97-AF65-F5344CB8AC3E}">
        <p14:creationId xmlns:p14="http://schemas.microsoft.com/office/powerpoint/2010/main" val="351493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B05C6-18E4-4F1B-82DB-F1286B0EA8F0}"/>
              </a:ext>
            </a:extLst>
          </p:cNvPr>
          <p:cNvSpPr>
            <a:spLocks noGrp="1"/>
          </p:cNvSpPr>
          <p:nvPr>
            <p:ph type="title"/>
          </p:nvPr>
        </p:nvSpPr>
        <p:spPr/>
        <p:txBody>
          <a:bodyPr/>
          <a:lstStyle/>
          <a:p>
            <a:pPr algn="ctr"/>
            <a:r>
              <a:rPr lang="en-US"/>
              <a:t>Input Styling</a:t>
            </a:r>
          </a:p>
        </p:txBody>
      </p:sp>
      <p:pic>
        <p:nvPicPr>
          <p:cNvPr id="4" name="Content Placeholder 3">
            <a:extLst>
              <a:ext uri="{FF2B5EF4-FFF2-40B4-BE49-F238E27FC236}">
                <a16:creationId xmlns:a16="http://schemas.microsoft.com/office/drawing/2014/main" xmlns="" id="{43704CFF-11DF-40D3-9A65-28FC89527502}"/>
              </a:ext>
            </a:extLst>
          </p:cNvPr>
          <p:cNvPicPr>
            <a:picLocks noGrp="1" noChangeAspect="1"/>
          </p:cNvPicPr>
          <p:nvPr>
            <p:ph idx="1"/>
          </p:nvPr>
        </p:nvPicPr>
        <p:blipFill>
          <a:blip r:embed="rId2"/>
          <a:stretch>
            <a:fillRect/>
          </a:stretch>
        </p:blipFill>
        <p:spPr>
          <a:xfrm>
            <a:off x="3467100" y="1609359"/>
            <a:ext cx="5257800" cy="5248641"/>
          </a:xfrm>
          <a:prstGeom prst="rect">
            <a:avLst/>
          </a:prstGeom>
        </p:spPr>
      </p:pic>
    </p:spTree>
    <p:extLst>
      <p:ext uri="{BB962C8B-B14F-4D97-AF65-F5344CB8AC3E}">
        <p14:creationId xmlns:p14="http://schemas.microsoft.com/office/powerpoint/2010/main" val="2737718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Javascript : syntax dasar</a:t>
            </a:r>
            <a:br>
              <a:rPr lang="en-US" smtClean="0">
                <a:latin typeface="Agency FB" panose="020B0503020202020204" pitchFamily="34" charset="0"/>
              </a:rPr>
            </a:br>
            <a:r>
              <a:rPr lang="en-US" smtClean="0">
                <a:latin typeface="Agency FB" panose="020B0503020202020204" pitchFamily="34" charset="0"/>
              </a:rPr>
              <a:t>Variabel </a:t>
            </a:r>
            <a:endParaRPr lang="en-US">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5178255" y="2557577"/>
            <a:ext cx="4049339" cy="1003531"/>
          </a:xfrm>
          <a:prstGeom prst="rect">
            <a:avLst/>
          </a:prstGeom>
        </p:spPr>
      </p:pic>
      <p:pic>
        <p:nvPicPr>
          <p:cNvPr id="5" name="Picture 4"/>
          <p:cNvPicPr>
            <a:picLocks noChangeAspect="1"/>
          </p:cNvPicPr>
          <p:nvPr/>
        </p:nvPicPr>
        <p:blipFill>
          <a:blip r:embed="rId3"/>
          <a:stretch>
            <a:fillRect/>
          </a:stretch>
        </p:blipFill>
        <p:spPr>
          <a:xfrm>
            <a:off x="4829425" y="3561108"/>
            <a:ext cx="4732338" cy="942975"/>
          </a:xfrm>
          <a:prstGeom prst="rect">
            <a:avLst/>
          </a:prstGeom>
        </p:spPr>
      </p:pic>
      <p:pic>
        <p:nvPicPr>
          <p:cNvPr id="6" name="Picture 5"/>
          <p:cNvPicPr>
            <a:picLocks noChangeAspect="1"/>
          </p:cNvPicPr>
          <p:nvPr/>
        </p:nvPicPr>
        <p:blipFill>
          <a:blip r:embed="rId4"/>
          <a:stretch>
            <a:fillRect/>
          </a:stretch>
        </p:blipFill>
        <p:spPr>
          <a:xfrm>
            <a:off x="6052988" y="4806662"/>
            <a:ext cx="2285211" cy="836417"/>
          </a:xfrm>
          <a:prstGeom prst="rect">
            <a:avLst/>
          </a:prstGeom>
        </p:spPr>
      </p:pic>
      <p:sp>
        <p:nvSpPr>
          <p:cNvPr id="7" name="TextBox 6"/>
          <p:cNvSpPr txBox="1"/>
          <p:nvPr/>
        </p:nvSpPr>
        <p:spPr>
          <a:xfrm>
            <a:off x="3788018" y="5062196"/>
            <a:ext cx="2082814" cy="369332"/>
          </a:xfrm>
          <a:prstGeom prst="rect">
            <a:avLst/>
          </a:prstGeom>
          <a:noFill/>
        </p:spPr>
        <p:txBody>
          <a:bodyPr wrap="none" rtlCol="0">
            <a:spAutoFit/>
          </a:bodyPr>
          <a:lstStyle/>
          <a:p>
            <a:r>
              <a:rPr lang="en-ID" smtClean="0">
                <a:latin typeface="Open Sans Light" panose="020B0306030504020204" pitchFamily="34" charset="0"/>
                <a:ea typeface="Open Sans Light" panose="020B0306030504020204" pitchFamily="34" charset="0"/>
                <a:cs typeface="Open Sans Light" panose="020B0306030504020204" pitchFamily="34" charset="0"/>
              </a:rPr>
              <a:t>Accessing Variable</a:t>
            </a: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TextBox 7"/>
          <p:cNvSpPr txBox="1"/>
          <p:nvPr/>
        </p:nvSpPr>
        <p:spPr>
          <a:xfrm>
            <a:off x="3114444" y="1690688"/>
            <a:ext cx="2049151" cy="369332"/>
          </a:xfrm>
          <a:prstGeom prst="rect">
            <a:avLst/>
          </a:prstGeom>
          <a:noFill/>
        </p:spPr>
        <p:txBody>
          <a:bodyPr wrap="none" rtlCol="0">
            <a:spAutoFit/>
          </a:bodyPr>
          <a:lstStyle/>
          <a:p>
            <a:r>
              <a:rPr lang="en-ID" smtClean="0">
                <a:latin typeface="Open Sans Light" panose="020B0306030504020204" pitchFamily="34" charset="0"/>
                <a:ea typeface="Open Sans Light" panose="020B0306030504020204" pitchFamily="34" charset="0"/>
                <a:cs typeface="Open Sans Light" panose="020B0306030504020204" pitchFamily="34" charset="0"/>
              </a:rPr>
              <a:t>Declaring Variable</a:t>
            </a: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extBox 8"/>
          <p:cNvSpPr txBox="1"/>
          <p:nvPr/>
        </p:nvSpPr>
        <p:spPr>
          <a:xfrm>
            <a:off x="3131595" y="2874677"/>
            <a:ext cx="1933734" cy="369332"/>
          </a:xfrm>
          <a:prstGeom prst="rect">
            <a:avLst/>
          </a:prstGeom>
          <a:noFill/>
        </p:spPr>
        <p:txBody>
          <a:bodyPr wrap="none" rtlCol="0">
            <a:spAutoFit/>
          </a:bodyPr>
          <a:lstStyle/>
          <a:p>
            <a:r>
              <a:rPr lang="en-ID" smtClean="0">
                <a:latin typeface="Open Sans Light" panose="020B0306030504020204" pitchFamily="34" charset="0"/>
                <a:ea typeface="Open Sans Light" panose="020B0306030504020204" pitchFamily="34" charset="0"/>
                <a:cs typeface="Open Sans Light" panose="020B0306030504020204" pitchFamily="34" charset="0"/>
              </a:rPr>
              <a:t>Defining Variable</a:t>
            </a: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2526480" y="3878207"/>
            <a:ext cx="2380780" cy="369332"/>
          </a:xfrm>
          <a:prstGeom prst="rect">
            <a:avLst/>
          </a:prstGeom>
          <a:noFill/>
        </p:spPr>
        <p:txBody>
          <a:bodyPr wrap="none" rtlCol="0">
            <a:spAutoFit/>
          </a:bodyPr>
          <a:lstStyle/>
          <a:p>
            <a:r>
              <a:rPr lang="en-ID" smtClean="0">
                <a:latin typeface="Open Sans Light" panose="020B0306030504020204" pitchFamily="34" charset="0"/>
                <a:ea typeface="Open Sans Light" panose="020B0306030504020204" pitchFamily="34" charset="0"/>
                <a:cs typeface="Open Sans Light" panose="020B0306030504020204" pitchFamily="34" charset="0"/>
              </a:rPr>
              <a:t>Both at the same line</a:t>
            </a:r>
            <a:endParaRPr lang="en-US">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1" name="Picture 10"/>
          <p:cNvPicPr>
            <a:picLocks noChangeAspect="1"/>
          </p:cNvPicPr>
          <p:nvPr/>
        </p:nvPicPr>
        <p:blipFill>
          <a:blip r:embed="rId5"/>
          <a:stretch>
            <a:fillRect/>
          </a:stretch>
        </p:blipFill>
        <p:spPr>
          <a:xfrm>
            <a:off x="5191111" y="1261967"/>
            <a:ext cx="4036483" cy="1226774"/>
          </a:xfrm>
          <a:prstGeom prst="rect">
            <a:avLst/>
          </a:prstGeom>
        </p:spPr>
      </p:pic>
    </p:spTree>
    <p:extLst>
      <p:ext uri="{BB962C8B-B14F-4D97-AF65-F5344CB8AC3E}">
        <p14:creationId xmlns:p14="http://schemas.microsoft.com/office/powerpoint/2010/main" val="40131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Apa saja yang dibutuhkan?</a:t>
            </a:r>
            <a:endParaRPr lang="en-US">
              <a:latin typeface="Agency FB" panose="020B0503020202020204" pitchFamily="34" charset="0"/>
            </a:endParaRPr>
          </a:p>
        </p:txBody>
      </p:sp>
      <p:sp>
        <p:nvSpPr>
          <p:cNvPr id="3" name="Content Placeholder 2"/>
          <p:cNvSpPr>
            <a:spLocks noGrp="1"/>
          </p:cNvSpPr>
          <p:nvPr>
            <p:ph idx="1"/>
          </p:nvPr>
        </p:nvSpPr>
        <p:spPr>
          <a:xfrm>
            <a:off x="838200" y="1825625"/>
            <a:ext cx="4991100" cy="4351338"/>
          </a:xfrm>
        </p:spPr>
        <p:txBody>
          <a:bodyPr/>
          <a:lstStyle/>
          <a:p>
            <a:pPr>
              <a:lnSpc>
                <a:spcPct val="250000"/>
              </a:lnSpc>
              <a:buFont typeface="Wingdings" panose="05000000000000000000" pitchFamily="2" charset="2"/>
              <a:buChar char="ü"/>
            </a:pPr>
            <a:r>
              <a:rPr lang="en-US" smtClean="0">
                <a:latin typeface="Roboto" pitchFamily="2" charset="0"/>
                <a:ea typeface="Roboto" pitchFamily="2" charset="0"/>
              </a:rPr>
              <a:t> Text editor</a:t>
            </a:r>
          </a:p>
          <a:p>
            <a:pPr>
              <a:lnSpc>
                <a:spcPct val="250000"/>
              </a:lnSpc>
              <a:buFont typeface="Wingdings" panose="05000000000000000000" pitchFamily="2" charset="2"/>
              <a:buChar char="ü"/>
            </a:pPr>
            <a:r>
              <a:rPr lang="en-US" smtClean="0">
                <a:latin typeface="Roboto" pitchFamily="2" charset="0"/>
                <a:ea typeface="Roboto" pitchFamily="2" charset="0"/>
              </a:rPr>
              <a:t> Browser</a:t>
            </a:r>
          </a:p>
          <a:p>
            <a:pPr>
              <a:lnSpc>
                <a:spcPct val="250000"/>
              </a:lnSpc>
              <a:buFont typeface="Wingdings" panose="05000000000000000000" pitchFamily="2" charset="2"/>
              <a:buChar char="ü"/>
            </a:pPr>
            <a:r>
              <a:rPr lang="en-US">
                <a:latin typeface="Roboto" pitchFamily="2" charset="0"/>
                <a:ea typeface="Roboto" pitchFamily="2" charset="0"/>
              </a:rPr>
              <a:t> </a:t>
            </a:r>
            <a:r>
              <a:rPr lang="en-US" smtClean="0">
                <a:latin typeface="Roboto" pitchFamily="2" charset="0"/>
                <a:ea typeface="Roboto" pitchFamily="2" charset="0"/>
              </a:rPr>
              <a:t>Kemauan</a:t>
            </a:r>
            <a:endParaRPr lang="en-US">
              <a:latin typeface="Roboto" pitchFamily="2" charset="0"/>
              <a:ea typeface="Roboto" pitchFamily="2" charset="0"/>
            </a:endParaRPr>
          </a:p>
        </p:txBody>
      </p:sp>
      <p:sp>
        <p:nvSpPr>
          <p:cNvPr id="4" name="Content Placeholder 2"/>
          <p:cNvSpPr txBox="1">
            <a:spLocks/>
          </p:cNvSpPr>
          <p:nvPr/>
        </p:nvSpPr>
        <p:spPr>
          <a:xfrm>
            <a:off x="7823200" y="1825625"/>
            <a:ext cx="49911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50000"/>
              </a:lnSpc>
              <a:buNone/>
            </a:pPr>
            <a:endParaRPr lang="en-US">
              <a:latin typeface="Roboto" pitchFamily="2" charset="0"/>
              <a:ea typeface="Roboto" pitchFamily="2" charset="0"/>
            </a:endParaRPr>
          </a:p>
        </p:txBody>
      </p:sp>
      <p:sp>
        <p:nvSpPr>
          <p:cNvPr id="7" name="TextBox 6"/>
          <p:cNvSpPr txBox="1"/>
          <p:nvPr/>
        </p:nvSpPr>
        <p:spPr>
          <a:xfrm flipH="1">
            <a:off x="6567289" y="2398143"/>
            <a:ext cx="4983481" cy="461665"/>
          </a:xfrm>
          <a:prstGeom prst="rect">
            <a:avLst/>
          </a:prstGeom>
          <a:noFill/>
        </p:spPr>
        <p:txBody>
          <a:bodyPr wrap="square" rtlCol="0">
            <a:spAutoFit/>
          </a:bodyPr>
          <a:lstStyle/>
          <a:p>
            <a:r>
              <a:rPr lang="en-US" sz="2400" smtClean="0">
                <a:latin typeface="Roboto" pitchFamily="2" charset="0"/>
                <a:ea typeface="Roboto" pitchFamily="2" charset="0"/>
              </a:rPr>
              <a:t>VSCode, Sublime Text, Atom, dll</a:t>
            </a:r>
            <a:endParaRPr lang="en-US" sz="2400">
              <a:latin typeface="Roboto" pitchFamily="2" charset="0"/>
              <a:ea typeface="Roboto" pitchFamily="2" charset="0"/>
            </a:endParaRPr>
          </a:p>
        </p:txBody>
      </p:sp>
      <p:sp>
        <p:nvSpPr>
          <p:cNvPr id="9" name="TextBox 8"/>
          <p:cNvSpPr txBox="1"/>
          <p:nvPr/>
        </p:nvSpPr>
        <p:spPr>
          <a:xfrm flipH="1">
            <a:off x="6567289" y="3545456"/>
            <a:ext cx="4983481" cy="2677656"/>
          </a:xfrm>
          <a:prstGeom prst="rect">
            <a:avLst/>
          </a:prstGeom>
          <a:noFill/>
        </p:spPr>
        <p:txBody>
          <a:bodyPr wrap="square" rtlCol="0">
            <a:spAutoFit/>
          </a:bodyPr>
          <a:lstStyle/>
          <a:p>
            <a:endParaRPr lang="en-US" sz="2400" smtClean="0">
              <a:latin typeface="Roboto" pitchFamily="2" charset="0"/>
              <a:ea typeface="Roboto" pitchFamily="2" charset="0"/>
            </a:endParaRPr>
          </a:p>
          <a:p>
            <a:endParaRPr lang="en-US" sz="2400">
              <a:latin typeface="Roboto" pitchFamily="2" charset="0"/>
              <a:ea typeface="Roboto" pitchFamily="2" charset="0"/>
            </a:endParaRPr>
          </a:p>
          <a:p>
            <a:endParaRPr lang="en-US" sz="2400" smtClean="0">
              <a:latin typeface="Roboto" pitchFamily="2" charset="0"/>
              <a:ea typeface="Roboto" pitchFamily="2" charset="0"/>
            </a:endParaRPr>
          </a:p>
          <a:p>
            <a:endParaRPr lang="en-US" sz="2400">
              <a:latin typeface="Roboto" pitchFamily="2" charset="0"/>
              <a:ea typeface="Roboto" pitchFamily="2" charset="0"/>
            </a:endParaRPr>
          </a:p>
          <a:p>
            <a:endParaRPr lang="en-US" sz="2400" smtClean="0">
              <a:latin typeface="Roboto" pitchFamily="2" charset="0"/>
              <a:ea typeface="Roboto" pitchFamily="2" charset="0"/>
            </a:endParaRPr>
          </a:p>
          <a:p>
            <a:endParaRPr lang="en-US" sz="2400">
              <a:latin typeface="Roboto" pitchFamily="2" charset="0"/>
              <a:ea typeface="Roboto" pitchFamily="2" charset="0"/>
            </a:endParaRPr>
          </a:p>
          <a:p>
            <a:r>
              <a:rPr lang="en-US" sz="2400" smtClean="0">
                <a:latin typeface="Roboto" pitchFamily="2" charset="0"/>
                <a:ea typeface="Roboto" pitchFamily="2" charset="0"/>
              </a:rPr>
              <a:t>Chrome atau Firefox</a:t>
            </a:r>
            <a:endParaRPr lang="en-US" sz="2400">
              <a:latin typeface="Roboto" pitchFamily="2" charset="0"/>
              <a:ea typeface="Roboto" pitchFamily="2" charset="0"/>
            </a:endParaRPr>
          </a:p>
        </p:txBody>
      </p:sp>
      <p:pic>
        <p:nvPicPr>
          <p:cNvPr id="11" name="Picture 10"/>
          <p:cNvPicPr>
            <a:picLocks noChangeAspect="1"/>
          </p:cNvPicPr>
          <p:nvPr/>
        </p:nvPicPr>
        <p:blipFill>
          <a:blip r:embed="rId2"/>
          <a:stretch>
            <a:fillRect/>
          </a:stretch>
        </p:blipFill>
        <p:spPr>
          <a:xfrm>
            <a:off x="8271773" y="2859808"/>
            <a:ext cx="3170747" cy="1941483"/>
          </a:xfrm>
          <a:prstGeom prst="rect">
            <a:avLst/>
          </a:prstGeom>
        </p:spPr>
      </p:pic>
      <p:pic>
        <p:nvPicPr>
          <p:cNvPr id="12" name="Picture 11"/>
          <p:cNvPicPr>
            <a:picLocks noChangeAspect="1"/>
          </p:cNvPicPr>
          <p:nvPr/>
        </p:nvPicPr>
        <p:blipFill>
          <a:blip r:embed="rId3"/>
          <a:stretch>
            <a:fillRect/>
          </a:stretch>
        </p:blipFill>
        <p:spPr>
          <a:xfrm>
            <a:off x="5197858" y="4210098"/>
            <a:ext cx="2256347" cy="1348371"/>
          </a:xfrm>
          <a:prstGeom prst="rect">
            <a:avLst/>
          </a:prstGeom>
        </p:spPr>
      </p:pic>
    </p:spTree>
    <p:extLst>
      <p:ext uri="{BB962C8B-B14F-4D97-AF65-F5344CB8AC3E}">
        <p14:creationId xmlns:p14="http://schemas.microsoft.com/office/powerpoint/2010/main" val="935967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Javascript : syntax dasar</a:t>
            </a:r>
            <a:br>
              <a:rPr lang="en-US" smtClean="0">
                <a:latin typeface="Agency FB" panose="020B0503020202020204" pitchFamily="34" charset="0"/>
              </a:rPr>
            </a:br>
            <a:r>
              <a:rPr lang="en-US" smtClean="0">
                <a:latin typeface="Agency FB" panose="020B0503020202020204" pitchFamily="34" charset="0"/>
              </a:rPr>
              <a:t>Variabel</a:t>
            </a:r>
            <a:endParaRPr lang="en-US">
              <a:latin typeface="Agency FB" panose="020B0503020202020204" pitchFamily="34" charset="0"/>
            </a:endParaRPr>
          </a:p>
        </p:txBody>
      </p:sp>
      <p:pic>
        <p:nvPicPr>
          <p:cNvPr id="12" name="Picture 11"/>
          <p:cNvPicPr>
            <a:picLocks noChangeAspect="1"/>
          </p:cNvPicPr>
          <p:nvPr/>
        </p:nvPicPr>
        <p:blipFill>
          <a:blip r:embed="rId2"/>
          <a:stretch>
            <a:fillRect/>
          </a:stretch>
        </p:blipFill>
        <p:spPr>
          <a:xfrm>
            <a:off x="886216" y="1994093"/>
            <a:ext cx="10467584" cy="3780896"/>
          </a:xfrm>
          <a:prstGeom prst="rect">
            <a:avLst/>
          </a:prstGeom>
        </p:spPr>
      </p:pic>
    </p:spTree>
    <p:extLst>
      <p:ext uri="{BB962C8B-B14F-4D97-AF65-F5344CB8AC3E}">
        <p14:creationId xmlns:p14="http://schemas.microsoft.com/office/powerpoint/2010/main" val="2196273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Javascript : syntax dasar</a:t>
            </a:r>
            <a:br>
              <a:rPr lang="en-US" smtClean="0">
                <a:latin typeface="Agency FB" panose="020B0503020202020204" pitchFamily="34" charset="0"/>
              </a:rPr>
            </a:br>
            <a:r>
              <a:rPr lang="en-US" smtClean="0">
                <a:latin typeface="Agency FB" panose="020B0503020202020204" pitchFamily="34" charset="0"/>
              </a:rPr>
              <a:t>Komentar</a:t>
            </a:r>
            <a:endParaRPr lang="en-US">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3533480" y="2058541"/>
            <a:ext cx="5125038" cy="1490662"/>
          </a:xfrm>
          <a:prstGeom prst="rect">
            <a:avLst/>
          </a:prstGeom>
        </p:spPr>
      </p:pic>
      <p:pic>
        <p:nvPicPr>
          <p:cNvPr id="5" name="Picture 4"/>
          <p:cNvPicPr>
            <a:picLocks noChangeAspect="1"/>
          </p:cNvPicPr>
          <p:nvPr/>
        </p:nvPicPr>
        <p:blipFill>
          <a:blip r:embed="rId3"/>
          <a:stretch>
            <a:fillRect/>
          </a:stretch>
        </p:blipFill>
        <p:spPr>
          <a:xfrm>
            <a:off x="4005491" y="3943655"/>
            <a:ext cx="4181016" cy="955146"/>
          </a:xfrm>
          <a:prstGeom prst="rect">
            <a:avLst/>
          </a:prstGeom>
        </p:spPr>
      </p:pic>
    </p:spTree>
    <p:extLst>
      <p:ext uri="{BB962C8B-B14F-4D97-AF65-F5344CB8AC3E}">
        <p14:creationId xmlns:p14="http://schemas.microsoft.com/office/powerpoint/2010/main" val="3647461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Javascript : syntax dasar</a:t>
            </a:r>
            <a:br>
              <a:rPr lang="en-US" smtClean="0">
                <a:latin typeface="Agency FB" panose="020B0503020202020204" pitchFamily="34" charset="0"/>
              </a:rPr>
            </a:br>
            <a:r>
              <a:rPr lang="en-US" smtClean="0">
                <a:latin typeface="Agency FB" panose="020B0503020202020204" pitchFamily="34" charset="0"/>
              </a:rPr>
              <a:t>Operator</a:t>
            </a:r>
            <a:endParaRPr lang="en-US">
              <a:latin typeface="Agency FB" panose="020B0503020202020204" pitchFamily="34" charset="0"/>
            </a:endParaRPr>
          </a:p>
        </p:txBody>
      </p:sp>
      <p:pic>
        <p:nvPicPr>
          <p:cNvPr id="6" name="Picture 5"/>
          <p:cNvPicPr>
            <a:picLocks noChangeAspect="1"/>
          </p:cNvPicPr>
          <p:nvPr/>
        </p:nvPicPr>
        <p:blipFill>
          <a:blip r:embed="rId2"/>
          <a:stretch>
            <a:fillRect/>
          </a:stretch>
        </p:blipFill>
        <p:spPr>
          <a:xfrm>
            <a:off x="2188275" y="1702263"/>
            <a:ext cx="7815448" cy="5078782"/>
          </a:xfrm>
          <a:prstGeom prst="rect">
            <a:avLst/>
          </a:prstGeom>
        </p:spPr>
      </p:pic>
    </p:spTree>
    <p:extLst>
      <p:ext uri="{BB962C8B-B14F-4D97-AF65-F5344CB8AC3E}">
        <p14:creationId xmlns:p14="http://schemas.microsoft.com/office/powerpoint/2010/main" val="1267351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Javascript : syntax dasar</a:t>
            </a:r>
            <a:br>
              <a:rPr lang="en-US" smtClean="0">
                <a:latin typeface="Agency FB" panose="020B0503020202020204" pitchFamily="34" charset="0"/>
              </a:rPr>
            </a:br>
            <a:r>
              <a:rPr lang="en-US" smtClean="0">
                <a:latin typeface="Agency FB" panose="020B0503020202020204" pitchFamily="34" charset="0"/>
              </a:rPr>
              <a:t>Percabangan</a:t>
            </a:r>
            <a:endParaRPr lang="en-US">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2380065" y="2486554"/>
            <a:ext cx="7605505" cy="2514599"/>
          </a:xfrm>
          <a:prstGeom prst="rect">
            <a:avLst/>
          </a:prstGeom>
        </p:spPr>
      </p:pic>
    </p:spTree>
    <p:extLst>
      <p:ext uri="{BB962C8B-B14F-4D97-AF65-F5344CB8AC3E}">
        <p14:creationId xmlns:p14="http://schemas.microsoft.com/office/powerpoint/2010/main" val="2253431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Javascript : syntax dasar</a:t>
            </a:r>
            <a:br>
              <a:rPr lang="en-US" smtClean="0">
                <a:latin typeface="Agency FB" panose="020B0503020202020204" pitchFamily="34" charset="0"/>
              </a:rPr>
            </a:br>
            <a:r>
              <a:rPr lang="en-US" smtClean="0">
                <a:latin typeface="Agency FB" panose="020B0503020202020204" pitchFamily="34" charset="0"/>
              </a:rPr>
              <a:t>Perulangan</a:t>
            </a:r>
            <a:endParaRPr lang="en-US">
              <a:latin typeface="Agency FB" panose="020B0503020202020204" pitchFamily="34" charset="0"/>
            </a:endParaRPr>
          </a:p>
        </p:txBody>
      </p:sp>
      <p:pic>
        <p:nvPicPr>
          <p:cNvPr id="3" name="Picture 2"/>
          <p:cNvPicPr>
            <a:picLocks noChangeAspect="1"/>
          </p:cNvPicPr>
          <p:nvPr/>
        </p:nvPicPr>
        <p:blipFill>
          <a:blip r:embed="rId2"/>
          <a:stretch>
            <a:fillRect/>
          </a:stretch>
        </p:blipFill>
        <p:spPr>
          <a:xfrm>
            <a:off x="1446967" y="2353217"/>
            <a:ext cx="9298065" cy="2658621"/>
          </a:xfrm>
          <a:prstGeom prst="rect">
            <a:avLst/>
          </a:prstGeom>
        </p:spPr>
      </p:pic>
    </p:spTree>
    <p:extLst>
      <p:ext uri="{BB962C8B-B14F-4D97-AF65-F5344CB8AC3E}">
        <p14:creationId xmlns:p14="http://schemas.microsoft.com/office/powerpoint/2010/main" val="2562300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Javascript : syntax dasar</a:t>
            </a:r>
            <a:br>
              <a:rPr lang="en-US" smtClean="0">
                <a:latin typeface="Agency FB" panose="020B0503020202020204" pitchFamily="34" charset="0"/>
              </a:rPr>
            </a:br>
            <a:r>
              <a:rPr lang="en-US" smtClean="0">
                <a:latin typeface="Agency FB" panose="020B0503020202020204" pitchFamily="34" charset="0"/>
              </a:rPr>
              <a:t>Perulangan</a:t>
            </a:r>
            <a:endParaRPr lang="en-US">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3050170" y="2557945"/>
            <a:ext cx="5748473" cy="2500192"/>
          </a:xfrm>
          <a:prstGeom prst="rect">
            <a:avLst/>
          </a:prstGeom>
        </p:spPr>
      </p:pic>
    </p:spTree>
    <p:extLst>
      <p:ext uri="{BB962C8B-B14F-4D97-AF65-F5344CB8AC3E}">
        <p14:creationId xmlns:p14="http://schemas.microsoft.com/office/powerpoint/2010/main" val="1554864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Javascript : syntax dasar</a:t>
            </a:r>
            <a:br>
              <a:rPr lang="en-US" smtClean="0">
                <a:latin typeface="Agency FB" panose="020B0503020202020204" pitchFamily="34" charset="0"/>
              </a:rPr>
            </a:br>
            <a:r>
              <a:rPr lang="en-US" smtClean="0">
                <a:latin typeface="Agency FB" panose="020B0503020202020204" pitchFamily="34" charset="0"/>
              </a:rPr>
              <a:t>Perulangan</a:t>
            </a:r>
            <a:endParaRPr lang="en-US">
              <a:latin typeface="Agency FB" panose="020B0503020202020204" pitchFamily="34" charset="0"/>
            </a:endParaRPr>
          </a:p>
        </p:txBody>
      </p:sp>
      <p:pic>
        <p:nvPicPr>
          <p:cNvPr id="3" name="Picture 2"/>
          <p:cNvPicPr>
            <a:picLocks noChangeAspect="1"/>
          </p:cNvPicPr>
          <p:nvPr/>
        </p:nvPicPr>
        <p:blipFill>
          <a:blip r:embed="rId2"/>
          <a:stretch>
            <a:fillRect/>
          </a:stretch>
        </p:blipFill>
        <p:spPr>
          <a:xfrm>
            <a:off x="2566625" y="1950214"/>
            <a:ext cx="6844356" cy="3154222"/>
          </a:xfrm>
          <a:prstGeom prst="rect">
            <a:avLst/>
          </a:prstGeom>
        </p:spPr>
      </p:pic>
    </p:spTree>
    <p:extLst>
      <p:ext uri="{BB962C8B-B14F-4D97-AF65-F5344CB8AC3E}">
        <p14:creationId xmlns:p14="http://schemas.microsoft.com/office/powerpoint/2010/main" val="188946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Apa saja yang dibutuhkan?</a:t>
            </a:r>
            <a:endParaRPr lang="en-US">
              <a:latin typeface="Agency FB" panose="020B05030202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mtClean="0"/>
              <a:t> HTML / CSS</a:t>
            </a:r>
          </a:p>
          <a:p>
            <a:pPr marL="0" indent="0">
              <a:buNone/>
            </a:pPr>
            <a:r>
              <a:rPr lang="en-US" smtClean="0"/>
              <a:t>Pertama dan utama. Keduanya digunakan di semua website.</a:t>
            </a:r>
          </a:p>
          <a:p>
            <a:pPr marL="0" indent="0">
              <a:buNone/>
            </a:pPr>
            <a:r>
              <a:rPr lang="en-US" smtClean="0"/>
              <a:t>Yang penting dipelajari :</a:t>
            </a:r>
          </a:p>
          <a:p>
            <a:pPr marL="514350" indent="-514350">
              <a:buAutoNum type="arabicPeriod"/>
            </a:pPr>
            <a:r>
              <a:rPr lang="en-US" smtClean="0"/>
              <a:t>Membuat desain dengan HTML dan CSS</a:t>
            </a:r>
          </a:p>
          <a:p>
            <a:pPr marL="514350" indent="-514350">
              <a:buAutoNum type="arabicPeriod"/>
            </a:pPr>
            <a:r>
              <a:rPr lang="en-US" smtClean="0"/>
              <a:t>Mengerti box model html</a:t>
            </a:r>
          </a:p>
          <a:p>
            <a:pPr marL="514350" indent="-514350">
              <a:buAutoNum type="arabicPeriod"/>
            </a:pPr>
            <a:r>
              <a:rPr lang="en-US" smtClean="0"/>
              <a:t>Penggunaan FlexBox &amp; CSS Grid</a:t>
            </a:r>
          </a:p>
          <a:p>
            <a:pPr marL="514350" indent="-514350">
              <a:buAutoNum type="arabicPeriod"/>
            </a:pPr>
            <a:r>
              <a:rPr lang="en-US" smtClean="0"/>
              <a:t>Membuat halaman yang responsif</a:t>
            </a:r>
          </a:p>
        </p:txBody>
      </p:sp>
    </p:spTree>
    <p:extLst>
      <p:ext uri="{BB962C8B-B14F-4D97-AF65-F5344CB8AC3E}">
        <p14:creationId xmlns:p14="http://schemas.microsoft.com/office/powerpoint/2010/main" val="168776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gency FB" panose="020B0503020202020204" pitchFamily="34" charset="0"/>
              </a:rPr>
              <a:t>Apa saja yang dibutuhkan?</a:t>
            </a:r>
            <a:endParaRPr lang="en-US">
              <a:latin typeface="Agency FB" panose="020B05030202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mtClean="0"/>
              <a:t> Javascript</a:t>
            </a:r>
          </a:p>
          <a:p>
            <a:pPr lvl="1"/>
            <a:r>
              <a:rPr lang="en-US" smtClean="0"/>
              <a:t>Javascript digunakan untuk menambah interaksi dinamis pada website</a:t>
            </a:r>
            <a:endParaRPr lang="en-US"/>
          </a:p>
          <a:p>
            <a:pPr lvl="1"/>
            <a:r>
              <a:rPr lang="en-US" smtClean="0"/>
              <a:t>Dapat digunakan di frontend, tapi dengan NodeJS, bisa digunakan pada backend.</a:t>
            </a:r>
            <a:endParaRPr lang="en-US"/>
          </a:p>
          <a:p>
            <a:pPr>
              <a:buFont typeface="Wingdings" panose="05000000000000000000" pitchFamily="2" charset="2"/>
              <a:buChar char="ü"/>
            </a:pPr>
            <a:r>
              <a:rPr lang="en-US"/>
              <a:t> </a:t>
            </a:r>
            <a:r>
              <a:rPr lang="en-US" smtClean="0"/>
              <a:t>Yang perlu dikuasai</a:t>
            </a:r>
          </a:p>
          <a:p>
            <a:pPr marL="914400" lvl="1" indent="-457200">
              <a:buAutoNum type="arabicPeriod"/>
            </a:pPr>
            <a:r>
              <a:rPr lang="en-US" smtClean="0"/>
              <a:t>Vanilla Javascript</a:t>
            </a:r>
          </a:p>
          <a:p>
            <a:pPr marL="914400" lvl="1" indent="-457200">
              <a:buAutoNum type="arabicPeriod"/>
            </a:pPr>
            <a:r>
              <a:rPr lang="en-US" smtClean="0"/>
              <a:t>Manipulasi DOM, event</a:t>
            </a:r>
          </a:p>
          <a:p>
            <a:pPr marL="914400" lvl="1" indent="-457200">
              <a:buAutoNum type="arabicPeriod"/>
            </a:pPr>
            <a:r>
              <a:rPr lang="en-US" smtClean="0"/>
              <a:t>JSON (javascript object notation)</a:t>
            </a:r>
          </a:p>
          <a:p>
            <a:pPr marL="914400" lvl="1" indent="-457200">
              <a:buAutoNum type="arabicPeriod"/>
            </a:pPr>
            <a:r>
              <a:rPr lang="en-US" smtClean="0"/>
              <a:t>ES2015+</a:t>
            </a:r>
          </a:p>
        </p:txBody>
      </p:sp>
    </p:spTree>
    <p:extLst>
      <p:ext uri="{BB962C8B-B14F-4D97-AF65-F5344CB8AC3E}">
        <p14:creationId xmlns:p14="http://schemas.microsoft.com/office/powerpoint/2010/main" val="140152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latin typeface="Open Sans" panose="020B0606030504020204" pitchFamily="34" charset="0"/>
                <a:ea typeface="Open Sans" panose="020B0606030504020204" pitchFamily="34" charset="0"/>
                <a:cs typeface="Open Sans" panose="020B0606030504020204" pitchFamily="34" charset="0"/>
              </a:rPr>
              <a:t>HTML</a:t>
            </a:r>
            <a:br>
              <a:rPr lang="en-ID">
                <a:latin typeface="Open Sans" panose="020B0606030504020204" pitchFamily="34" charset="0"/>
                <a:ea typeface="Open Sans" panose="020B0606030504020204" pitchFamily="34" charset="0"/>
                <a:cs typeface="Open Sans" panose="020B0606030504020204" pitchFamily="34" charset="0"/>
              </a:rPr>
            </a:br>
            <a:r>
              <a:rPr lang="en-ID">
                <a:latin typeface="Open Sans" panose="020B0606030504020204" pitchFamily="34" charset="0"/>
                <a:ea typeface="Open Sans" panose="020B0606030504020204" pitchFamily="34" charset="0"/>
                <a:cs typeface="Open Sans" panose="020B0606030504020204" pitchFamily="34" charset="0"/>
              </a:rPr>
              <a:t>The Skeleton of Our Website</a:t>
            </a: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p:cNvSpPr>
            <a:spLocks noGrp="1"/>
          </p:cNvSpPr>
          <p:nvPr>
            <p:ph type="body" idx="1"/>
          </p:nvPr>
        </p:nvSpPr>
        <p:spPr/>
        <p:txBody>
          <a:bodyPr>
            <a:normAutofit/>
          </a:bodyPr>
          <a:lstStyle/>
          <a:p>
            <a:pPr>
              <a:lnSpc>
                <a:spcPts val="1800"/>
              </a:lnSpc>
            </a:pPr>
            <a:r>
              <a:rPr lang="en-ID" sz="1800" i="1">
                <a:latin typeface="Open Sans Light" panose="020B0306030504020204" pitchFamily="34" charset="0"/>
                <a:ea typeface="Open Sans Light" panose="020B0306030504020204" pitchFamily="34" charset="0"/>
                <a:cs typeface="Open Sans Light" panose="020B0306030504020204" pitchFamily="34" charset="0"/>
              </a:rPr>
              <a:t>Finally, no more story please, let’s get into the real thing!</a:t>
            </a:r>
          </a:p>
        </p:txBody>
      </p:sp>
    </p:spTree>
    <p:extLst>
      <p:ext uri="{BB962C8B-B14F-4D97-AF65-F5344CB8AC3E}">
        <p14:creationId xmlns:p14="http://schemas.microsoft.com/office/powerpoint/2010/main" val="807379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What is HTML</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Content Placeholder 2"/>
          <p:cNvSpPr txBox="1">
            <a:spLocks/>
          </p:cNvSpPr>
          <p:nvPr/>
        </p:nvSpPr>
        <p:spPr>
          <a:xfrm>
            <a:off x="838200" y="1747474"/>
            <a:ext cx="1068923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HTML is </a:t>
            </a:r>
            <a:r>
              <a:rPr lang="en-GB" b="1">
                <a:latin typeface="Open Sans Light" panose="020B0306030504020204" pitchFamily="34" charset="0"/>
                <a:ea typeface="Open Sans Light" panose="020B0306030504020204" pitchFamily="34" charset="0"/>
                <a:cs typeface="Open Sans Light" panose="020B0306030504020204" pitchFamily="34" charset="0"/>
              </a:rPr>
              <a:t>not </a:t>
            </a:r>
            <a:r>
              <a:rPr lang="en-GB">
                <a:latin typeface="Open Sans Light" panose="020B0306030504020204" pitchFamily="34" charset="0"/>
                <a:ea typeface="Open Sans Light" panose="020B0306030504020204" pitchFamily="34" charset="0"/>
                <a:cs typeface="Open Sans Light" panose="020B0306030504020204" pitchFamily="34" charset="0"/>
              </a:rPr>
              <a:t>a programming language!</a:t>
            </a:r>
          </a:p>
          <a:p>
            <a:pPr marL="342900" indent="-342900" algn="l">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HTML consist of several element that structures your webpage.</a:t>
            </a:r>
          </a:p>
          <a:p>
            <a:pPr marL="342900" indent="-342900" algn="l">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For, example we want to display this as one stand line</a:t>
            </a:r>
          </a:p>
          <a:p>
            <a:pPr>
              <a:lnSpc>
                <a:spcPts val="2800"/>
              </a:lnSpc>
            </a:pPr>
            <a:r>
              <a:rPr lang="en-GB">
                <a:solidFill>
                  <a:schemeClr val="accent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My cat is very grumpy</a:t>
            </a:r>
          </a:p>
          <a:p>
            <a:pPr marL="342900" indent="-342900" algn="just">
              <a:lnSpc>
                <a:spcPts val="2800"/>
              </a:lnSpc>
              <a:buFont typeface="Arial" panose="020B0604020202020204" pitchFamily="34" charset="0"/>
              <a:buChar char="•"/>
            </a:pPr>
            <a:r>
              <a:rPr lang="en-GB">
                <a:latin typeface="Open Sans Light" panose="020B0306030504020204" pitchFamily="34" charset="0"/>
                <a:ea typeface="Open Sans Light" panose="020B0306030504020204" pitchFamily="34" charset="0"/>
                <a:cs typeface="Open Sans Light" panose="020B0306030504020204" pitchFamily="34" charset="0"/>
              </a:rPr>
              <a:t>In HTML, we could specify the sentence as paragraph by enclosing it in paragraph tags</a:t>
            </a:r>
          </a:p>
          <a:p>
            <a:pPr>
              <a:lnSpc>
                <a:spcPts val="2800"/>
              </a:lnSpc>
            </a:pPr>
            <a:r>
              <a:rPr lang="en-GB">
                <a:solidFill>
                  <a:schemeClr val="accent1">
                    <a:lumMod val="75000"/>
                  </a:schemeClr>
                </a:solidFill>
                <a:latin typeface="Open Sans Light" panose="020B0306030504020204" pitchFamily="34" charset="0"/>
                <a:ea typeface="Open Sans Light" panose="020B0306030504020204" pitchFamily="34" charset="0"/>
                <a:cs typeface="Open Sans Light" panose="020B0306030504020204" pitchFamily="34" charset="0"/>
              </a:rPr>
              <a:t>&lt;p&gt; My cat is very grumpy &lt;/p&gt;</a:t>
            </a:r>
          </a:p>
        </p:txBody>
      </p:sp>
    </p:spTree>
    <p:extLst>
      <p:ext uri="{BB962C8B-B14F-4D97-AF65-F5344CB8AC3E}">
        <p14:creationId xmlns:p14="http://schemas.microsoft.com/office/powerpoint/2010/main" val="2876108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Dissecting the HTML</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p:cNvPicPr>
            <a:picLocks noChangeAspect="1"/>
          </p:cNvPicPr>
          <p:nvPr/>
        </p:nvPicPr>
        <p:blipFill>
          <a:blip r:embed="rId3"/>
          <a:stretch>
            <a:fillRect/>
          </a:stretch>
        </p:blipFill>
        <p:spPr>
          <a:xfrm>
            <a:off x="623851" y="1994093"/>
            <a:ext cx="10944295" cy="3405968"/>
          </a:xfrm>
          <a:prstGeom prst="rect">
            <a:avLst/>
          </a:prstGeom>
        </p:spPr>
      </p:pic>
    </p:spTree>
    <p:extLst>
      <p:ext uri="{BB962C8B-B14F-4D97-AF65-F5344CB8AC3E}">
        <p14:creationId xmlns:p14="http://schemas.microsoft.com/office/powerpoint/2010/main" val="3522199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D">
                <a:latin typeface="Open Sans Light" panose="020B0306030504020204" pitchFamily="34" charset="0"/>
                <a:ea typeface="Open Sans Light" panose="020B0306030504020204" pitchFamily="34" charset="0"/>
                <a:cs typeface="Open Sans Light" panose="020B0306030504020204" pitchFamily="34" charset="0"/>
              </a:rPr>
              <a:t>Adding some Attributes</a:t>
            </a:r>
            <a:endParaRPr lang="en-US" b="1">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2"/>
          <p:cNvPicPr>
            <a:picLocks noChangeAspect="1"/>
          </p:cNvPicPr>
          <p:nvPr/>
        </p:nvPicPr>
        <p:blipFill>
          <a:blip r:embed="rId3"/>
          <a:stretch>
            <a:fillRect/>
          </a:stretch>
        </p:blipFill>
        <p:spPr>
          <a:xfrm>
            <a:off x="694498" y="3079104"/>
            <a:ext cx="10803001" cy="1370530"/>
          </a:xfrm>
          <a:prstGeom prst="rect">
            <a:avLst/>
          </a:prstGeom>
        </p:spPr>
      </p:pic>
    </p:spTree>
    <p:extLst>
      <p:ext uri="{BB962C8B-B14F-4D97-AF65-F5344CB8AC3E}">
        <p14:creationId xmlns:p14="http://schemas.microsoft.com/office/powerpoint/2010/main" val="36282869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1651</Words>
  <Application>Microsoft Office PowerPoint</Application>
  <PresentationFormat>Widescreen</PresentationFormat>
  <Paragraphs>182</Paragraphs>
  <Slides>36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Agency FB</vt:lpstr>
      <vt:lpstr>Arial</vt:lpstr>
      <vt:lpstr>Calibri</vt:lpstr>
      <vt:lpstr>Calibri Light</vt:lpstr>
      <vt:lpstr>Open Sans</vt:lpstr>
      <vt:lpstr>Open Sans Light</vt:lpstr>
      <vt:lpstr>Roboto</vt:lpstr>
      <vt:lpstr>Wingdings</vt:lpstr>
      <vt:lpstr>Office Theme</vt:lpstr>
      <vt:lpstr>Intro to Web Development</vt:lpstr>
      <vt:lpstr>Web development, apa aja sih?</vt:lpstr>
      <vt:lpstr>Apa saja yang dibutuhkan?</vt:lpstr>
      <vt:lpstr>Apa saja yang dibutuhkan?</vt:lpstr>
      <vt:lpstr>Apa saja yang dibutuhkan?</vt:lpstr>
      <vt:lpstr>HTML The Skeleton of Our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The Skin of Our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Styling</vt:lpstr>
      <vt:lpstr>Javascript : syntax dasar Variabel </vt:lpstr>
      <vt:lpstr>Javascript : syntax dasar Variabel</vt:lpstr>
      <vt:lpstr>Javascript : syntax dasar Komentar</vt:lpstr>
      <vt:lpstr>Javascript : syntax dasar Operator</vt:lpstr>
      <vt:lpstr>Javascript : syntax dasar Percabangan</vt:lpstr>
      <vt:lpstr>Javascript : syntax dasar Perulangan</vt:lpstr>
      <vt:lpstr>Javascript : syntax dasar Perulangan</vt:lpstr>
      <vt:lpstr>Javascript : syntax dasar Perulangan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Web Development</dc:title>
  <dc:creator>usamah jundi abdillah</dc:creator>
  <cp:lastModifiedBy>usamah jundi abdillah</cp:lastModifiedBy>
  <cp:revision>8</cp:revision>
  <dcterms:created xsi:type="dcterms:W3CDTF">2018-11-30T10:01:21Z</dcterms:created>
  <dcterms:modified xsi:type="dcterms:W3CDTF">2018-11-30T11:20:17Z</dcterms:modified>
</cp:coreProperties>
</file>