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72" r:id="rId4"/>
  </p:sldMasterIdLst>
  <p:notesMasterIdLst>
    <p:notesMasterId r:id="rId40"/>
  </p:notesMasterIdLst>
  <p:handoutMasterIdLst>
    <p:handoutMasterId r:id="rId41"/>
  </p:handoutMasterIdLst>
  <p:sldIdLst>
    <p:sldId id="256" r:id="rId5"/>
    <p:sldId id="257" r:id="rId6"/>
    <p:sldId id="258" r:id="rId7"/>
    <p:sldId id="259" r:id="rId8"/>
    <p:sldId id="262" r:id="rId9"/>
    <p:sldId id="260" r:id="rId10"/>
    <p:sldId id="261"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63" r:id="rId24"/>
    <p:sldId id="277" r:id="rId25"/>
    <p:sldId id="278" r:id="rId26"/>
    <p:sldId id="279" r:id="rId27"/>
    <p:sldId id="281" r:id="rId28"/>
    <p:sldId id="287" r:id="rId29"/>
    <p:sldId id="289" r:id="rId30"/>
    <p:sldId id="290" r:id="rId31"/>
    <p:sldId id="291" r:id="rId32"/>
    <p:sldId id="292" r:id="rId33"/>
    <p:sldId id="282" r:id="rId34"/>
    <p:sldId id="283" r:id="rId35"/>
    <p:sldId id="288" r:id="rId36"/>
    <p:sldId id="285" r:id="rId37"/>
    <p:sldId id="286" r:id="rId38"/>
    <p:sldId id="28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48" autoAdjust="0"/>
  </p:normalViewPr>
  <p:slideViewPr>
    <p:cSldViewPr snapToGrid="0">
      <p:cViewPr varScale="1">
        <p:scale>
          <a:sx n="83" d="100"/>
          <a:sy n="83" d="100"/>
        </p:scale>
        <p:origin x="643"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28-Feb-22</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28-Feb-22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sycnet.apa.org/doi/10.1037/h0042519"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www.amazon.com/s/ref=dp_byline_sr_book_2?ie=UTF8&amp;field-author=Seymour+A.+Papert&amp;text=Seymour+A.+Papert&amp;sort=relevancerank&amp;search-alias=books" TargetMode="External"/><Relationship Id="rId4" Type="http://schemas.openxmlformats.org/officeDocument/2006/relationships/hyperlink" Target="https://www.amazon.com/Marvin-Minsky/e/B000APALSQ/ref=dp_byline_cont_book_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[1] Rosenblatt, F. (1958). The perceptron: A probabilistic model for information storage and organization in the brain. </a:t>
            </a:r>
            <a:r>
              <a:rPr lang="en-GB" sz="1200" b="0" i="1" kern="1200" dirty="0" smtClean="0">
                <a:solidFill>
                  <a:schemeClr val="tx1"/>
                </a:solidFill>
                <a:effectLst/>
                <a:latin typeface="+mn-lt"/>
                <a:ea typeface="+mn-ea"/>
                <a:cs typeface="+mn-cs"/>
              </a:rPr>
              <a:t>Psychological Review, 65</a:t>
            </a:r>
            <a:r>
              <a:rPr lang="en-GB" sz="1200" b="0" i="0" kern="1200" dirty="0" smtClean="0">
                <a:solidFill>
                  <a:schemeClr val="tx1"/>
                </a:solidFill>
                <a:effectLst/>
                <a:latin typeface="+mn-lt"/>
                <a:ea typeface="+mn-ea"/>
                <a:cs typeface="+mn-cs"/>
              </a:rPr>
              <a:t>(6), 386–408. </a:t>
            </a:r>
            <a:r>
              <a:rPr lang="en-GB" sz="1200" b="0" i="0" u="none" strike="noStrike" kern="1200" dirty="0" smtClean="0">
                <a:solidFill>
                  <a:schemeClr val="tx1"/>
                </a:solidFill>
                <a:effectLst/>
                <a:latin typeface="+mn-lt"/>
                <a:ea typeface="+mn-ea"/>
                <a:cs typeface="+mn-cs"/>
                <a:hlinkClick r:id="rId3"/>
              </a:rPr>
              <a:t>https://doi.org/10.1037/h0042519</a:t>
            </a:r>
            <a:endParaRPr lang="en-GB" sz="1200" b="0" i="0" u="none" strike="noStrike" kern="1200" dirty="0" smtClean="0">
              <a:solidFill>
                <a:schemeClr val="tx1"/>
              </a:solidFill>
              <a:effectLst/>
              <a:latin typeface="+mn-lt"/>
              <a:ea typeface="+mn-ea"/>
              <a:cs typeface="+mn-cs"/>
            </a:endParaRPr>
          </a:p>
          <a:p>
            <a:r>
              <a:rPr lang="en-GB" sz="1200" b="0" i="0" u="none" strike="noStrike" kern="1200" dirty="0" smtClean="0">
                <a:solidFill>
                  <a:schemeClr val="tx1"/>
                </a:solidFill>
                <a:effectLst/>
                <a:latin typeface="+mn-lt"/>
                <a:ea typeface="+mn-ea"/>
                <a:cs typeface="+mn-cs"/>
              </a:rPr>
              <a:t>[2] </a:t>
            </a:r>
            <a:r>
              <a:rPr lang="en-GB" sz="1200" b="1" i="0" u="none" strike="noStrike" kern="1200" dirty="0" err="1" smtClean="0">
                <a:solidFill>
                  <a:schemeClr val="tx1"/>
                </a:solidFill>
                <a:effectLst/>
                <a:latin typeface="+mn-lt"/>
                <a:ea typeface="+mn-ea"/>
                <a:cs typeface="+mn-cs"/>
              </a:rPr>
              <a:t>Perceptrons</a:t>
            </a:r>
            <a:r>
              <a:rPr lang="en-GB" sz="1200" b="1" i="0" u="none" strike="noStrike" kern="1200" dirty="0" smtClean="0">
                <a:solidFill>
                  <a:schemeClr val="tx1"/>
                </a:solidFill>
                <a:effectLst/>
                <a:latin typeface="+mn-lt"/>
                <a:ea typeface="+mn-ea"/>
                <a:cs typeface="+mn-cs"/>
              </a:rPr>
              <a:t>: An Introduction to Computational Geometry, Expanded Edition Expanded, Subsequent Edition</a:t>
            </a:r>
          </a:p>
          <a:p>
            <a:r>
              <a:rPr lang="en-GB" sz="1200" b="0" i="0" kern="1200" dirty="0" smtClean="0">
                <a:solidFill>
                  <a:schemeClr val="tx1"/>
                </a:solidFill>
                <a:effectLst/>
                <a:latin typeface="+mn-lt"/>
                <a:ea typeface="+mn-ea"/>
                <a:cs typeface="+mn-cs"/>
              </a:rPr>
              <a:t>by </a:t>
            </a:r>
            <a:r>
              <a:rPr lang="en-GB" sz="1200" b="0" i="0" u="none" strike="noStrike" kern="1200" dirty="0" smtClean="0">
                <a:solidFill>
                  <a:schemeClr val="tx1"/>
                </a:solidFill>
                <a:effectLst/>
                <a:latin typeface="+mn-lt"/>
                <a:ea typeface="+mn-ea"/>
                <a:cs typeface="+mn-cs"/>
                <a:hlinkClick r:id="rId4"/>
              </a:rPr>
              <a:t>Marvin Minsky</a:t>
            </a:r>
            <a:r>
              <a:rPr lang="en-GB" sz="1200" b="0" i="0" kern="1200" dirty="0" smtClean="0">
                <a:solidFill>
                  <a:schemeClr val="tx1"/>
                </a:solidFill>
                <a:effectLst/>
                <a:latin typeface="+mn-lt"/>
                <a:ea typeface="+mn-ea"/>
                <a:cs typeface="+mn-cs"/>
              </a:rPr>
              <a:t>  (Author), </a:t>
            </a:r>
            <a:r>
              <a:rPr lang="en-GB" sz="1200" b="0" i="0" u="none" strike="noStrike" kern="1200" dirty="0" smtClean="0">
                <a:solidFill>
                  <a:schemeClr val="tx1"/>
                </a:solidFill>
                <a:effectLst/>
                <a:latin typeface="+mn-lt"/>
                <a:ea typeface="+mn-ea"/>
                <a:cs typeface="+mn-cs"/>
                <a:hlinkClick r:id="rId5"/>
              </a:rPr>
              <a:t>Seymour A. </a:t>
            </a:r>
            <a:r>
              <a:rPr lang="en-GB" sz="1200" b="0" i="0" u="none" strike="noStrike" kern="1200" dirty="0" err="1" smtClean="0">
                <a:solidFill>
                  <a:schemeClr val="tx1"/>
                </a:solidFill>
                <a:effectLst/>
                <a:latin typeface="+mn-lt"/>
                <a:ea typeface="+mn-ea"/>
                <a:cs typeface="+mn-cs"/>
                <a:hlinkClick r:id="rId5"/>
              </a:rPr>
              <a:t>Papert</a:t>
            </a:r>
            <a:r>
              <a:rPr lang="en-GB" sz="1200" b="0" i="0" kern="1200" dirty="0" smtClean="0">
                <a:solidFill>
                  <a:schemeClr val="tx1"/>
                </a:solidFill>
                <a:effectLst/>
                <a:latin typeface="+mn-lt"/>
                <a:ea typeface="+mn-ea"/>
                <a:cs typeface="+mn-cs"/>
              </a:rPr>
              <a:t> (Author)</a:t>
            </a:r>
          </a:p>
        </p:txBody>
      </p:sp>
      <p:sp>
        <p:nvSpPr>
          <p:cNvPr id="4" name="Slide Number Placeholder 3"/>
          <p:cNvSpPr>
            <a:spLocks noGrp="1"/>
          </p:cNvSpPr>
          <p:nvPr>
            <p:ph type="sldNum" sz="quarter" idx="10"/>
          </p:nvPr>
        </p:nvSpPr>
        <p:spPr/>
        <p:txBody>
          <a:bodyPr/>
          <a:lstStyle/>
          <a:p>
            <a:fld id="{CD3F15BC-4AA1-41C4-8C26-91A7E3BB93DC}" type="slidenum">
              <a:rPr lang="en-US" smtClean="0"/>
              <a:t>20</a:t>
            </a:fld>
            <a:endParaRPr lang="en-US" dirty="0"/>
          </a:p>
        </p:txBody>
      </p:sp>
    </p:spTree>
    <p:extLst>
      <p:ext uri="{BB962C8B-B14F-4D97-AF65-F5344CB8AC3E}">
        <p14:creationId xmlns:p14="http://schemas.microsoft.com/office/powerpoint/2010/main" val="191467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[3] </a:t>
            </a:r>
            <a:r>
              <a:rPr lang="en-GB" sz="1200" b="0" i="0" kern="1200" dirty="0" err="1" smtClean="0">
                <a:solidFill>
                  <a:schemeClr val="tx1"/>
                </a:solidFill>
                <a:effectLst/>
                <a:latin typeface="+mn-lt"/>
                <a:ea typeface="+mn-ea"/>
                <a:cs typeface="+mn-cs"/>
              </a:rPr>
              <a:t>Werbos</a:t>
            </a:r>
            <a:r>
              <a:rPr lang="en-GB" sz="1200" b="0" i="0" kern="1200" dirty="0" smtClean="0">
                <a:solidFill>
                  <a:schemeClr val="tx1"/>
                </a:solidFill>
                <a:effectLst/>
                <a:latin typeface="+mn-lt"/>
                <a:ea typeface="+mn-ea"/>
                <a:cs typeface="+mn-cs"/>
              </a:rPr>
              <a:t>, P.J. (1990). Backpropagation Through Time: What It Does and How to Do It.</a:t>
            </a:r>
            <a:endParaRPr lang="en-US" dirty="0"/>
          </a:p>
        </p:txBody>
      </p:sp>
      <p:sp>
        <p:nvSpPr>
          <p:cNvPr id="4" name="Slide Number Placeholder 3"/>
          <p:cNvSpPr>
            <a:spLocks noGrp="1"/>
          </p:cNvSpPr>
          <p:nvPr>
            <p:ph type="sldNum" sz="quarter" idx="10"/>
          </p:nvPr>
        </p:nvSpPr>
        <p:spPr/>
        <p:txBody>
          <a:bodyPr/>
          <a:lstStyle/>
          <a:p>
            <a:fld id="{CD3F15BC-4AA1-41C4-8C26-91A7E3BB93DC}" type="slidenum">
              <a:rPr lang="en-US" smtClean="0"/>
              <a:t>21</a:t>
            </a:fld>
            <a:endParaRPr lang="en-US" dirty="0"/>
          </a:p>
        </p:txBody>
      </p:sp>
    </p:spTree>
    <p:extLst>
      <p:ext uri="{BB962C8B-B14F-4D97-AF65-F5344CB8AC3E}">
        <p14:creationId xmlns:p14="http://schemas.microsoft.com/office/powerpoint/2010/main" val="414135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2693803-9C79-4ACB-BB72-0F6C6CA9C739}" type="datetime1">
              <a:rPr lang="en-US" smtClean="0"/>
              <a:t>28-Feb-22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GB" smtClean="0"/>
              <a:t>Presented by Usama Arshad. (PhD CS)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94BFAF-77A0-41F8-9E46-A98466DE403B}" type="datetime1">
              <a:rPr lang="en-US" smtClean="0"/>
              <a:t>28-Feb-22</a:t>
            </a:fld>
            <a:endParaRPr lang="en-US" dirty="0"/>
          </a:p>
        </p:txBody>
      </p:sp>
      <p:sp>
        <p:nvSpPr>
          <p:cNvPr id="5" name="Footer Placeholder 4"/>
          <p:cNvSpPr>
            <a:spLocks noGrp="1"/>
          </p:cNvSpPr>
          <p:nvPr>
            <p:ph type="ftr" sz="quarter" idx="11"/>
          </p:nvPr>
        </p:nvSpPr>
        <p:spPr/>
        <p:txBody>
          <a:bodyPr/>
          <a:lstStyle/>
          <a:p>
            <a:r>
              <a:rPr lang="en-GB" smtClean="0"/>
              <a:t>Presented by Usama Arshad. (PhD CS)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0331538-7484-4298-AE95-B9BD79AADA7C}" type="datetime1">
              <a:rPr lang="en-US" smtClean="0"/>
              <a:t>28-Feb-22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GB" smtClean="0"/>
              <a:t>Presented by Usama Arshad. (PhD CS)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C3C23A-A226-4F69-8492-C933903E4563}" type="datetime1">
              <a:rPr lang="en-US" smtClean="0"/>
              <a:t>28-Feb-22</a:t>
            </a:fld>
            <a:endParaRPr lang="en-US" dirty="0"/>
          </a:p>
        </p:txBody>
      </p:sp>
      <p:sp>
        <p:nvSpPr>
          <p:cNvPr id="5" name="Footer Placeholder 4"/>
          <p:cNvSpPr>
            <a:spLocks noGrp="1"/>
          </p:cNvSpPr>
          <p:nvPr>
            <p:ph type="ftr" sz="quarter" idx="11"/>
          </p:nvPr>
        </p:nvSpPr>
        <p:spPr/>
        <p:txBody>
          <a:bodyPr/>
          <a:lstStyle/>
          <a:p>
            <a:r>
              <a:rPr lang="en-GB" smtClean="0"/>
              <a:t>Presented by Usama Arshad. (PhD CS)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7E50711-6476-4B82-8542-47AED798BFAC}" type="datetime1">
              <a:rPr lang="en-US" smtClean="0"/>
              <a:t>28-Feb-22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GB" smtClean="0"/>
              <a:t>Presented by Usama Arshad. (PhD CS)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3EE532-9F16-4026-9D76-2785AE4FA754}" type="datetime1">
              <a:rPr lang="en-US" smtClean="0"/>
              <a:t>28-Feb-22</a:t>
            </a:fld>
            <a:endParaRPr lang="en-US" dirty="0"/>
          </a:p>
        </p:txBody>
      </p:sp>
      <p:sp>
        <p:nvSpPr>
          <p:cNvPr id="6" name="Footer Placeholder 5"/>
          <p:cNvSpPr>
            <a:spLocks noGrp="1"/>
          </p:cNvSpPr>
          <p:nvPr>
            <p:ph type="ftr" sz="quarter" idx="11"/>
          </p:nvPr>
        </p:nvSpPr>
        <p:spPr/>
        <p:txBody>
          <a:bodyPr/>
          <a:lstStyle/>
          <a:p>
            <a:r>
              <a:rPr lang="en-GB" smtClean="0"/>
              <a:t>Presented by Usama Arshad. (PhD CS)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68916E-1903-49FF-8B51-DD5D8508A5A7}" type="datetime1">
              <a:rPr lang="en-US" smtClean="0"/>
              <a:t>28-Feb-22</a:t>
            </a:fld>
            <a:endParaRPr lang="en-US" dirty="0"/>
          </a:p>
        </p:txBody>
      </p:sp>
      <p:sp>
        <p:nvSpPr>
          <p:cNvPr id="8" name="Footer Placeholder 7"/>
          <p:cNvSpPr>
            <a:spLocks noGrp="1"/>
          </p:cNvSpPr>
          <p:nvPr>
            <p:ph type="ftr" sz="quarter" idx="11"/>
          </p:nvPr>
        </p:nvSpPr>
        <p:spPr/>
        <p:txBody>
          <a:bodyPr/>
          <a:lstStyle/>
          <a:p>
            <a:r>
              <a:rPr lang="en-GB" smtClean="0"/>
              <a:t>Presented by Usama Arshad. (PhD CS)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B9C03F-92E9-4BFD-AE2E-64D7BBDF550F}" type="datetime1">
              <a:rPr lang="en-US" smtClean="0"/>
              <a:t>28-Feb-22</a:t>
            </a:fld>
            <a:endParaRPr lang="en-US" dirty="0"/>
          </a:p>
        </p:txBody>
      </p:sp>
      <p:sp>
        <p:nvSpPr>
          <p:cNvPr id="4" name="Footer Placeholder 3"/>
          <p:cNvSpPr>
            <a:spLocks noGrp="1"/>
          </p:cNvSpPr>
          <p:nvPr>
            <p:ph type="ftr" sz="quarter" idx="11"/>
          </p:nvPr>
        </p:nvSpPr>
        <p:spPr/>
        <p:txBody>
          <a:bodyPr/>
          <a:lstStyle/>
          <a:p>
            <a:r>
              <a:rPr lang="en-GB" smtClean="0"/>
              <a:t>Presented by Usama Arshad. (PhD CS)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19E66-0BEB-46D6-81B2-B8FE3455593D}" type="datetime1">
              <a:rPr lang="en-US" smtClean="0"/>
              <a:t>28-Feb-22</a:t>
            </a:fld>
            <a:endParaRPr lang="en-US" dirty="0"/>
          </a:p>
        </p:txBody>
      </p:sp>
      <p:sp>
        <p:nvSpPr>
          <p:cNvPr id="3" name="Footer Placeholder 2"/>
          <p:cNvSpPr>
            <a:spLocks noGrp="1"/>
          </p:cNvSpPr>
          <p:nvPr>
            <p:ph type="ftr" sz="quarter" idx="11"/>
          </p:nvPr>
        </p:nvSpPr>
        <p:spPr/>
        <p:txBody>
          <a:bodyPr/>
          <a:lstStyle/>
          <a:p>
            <a:r>
              <a:rPr lang="en-GB" smtClean="0"/>
              <a:t>Presented by Usama Arshad. (PhD CS)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EE22D80-FAE0-4F5A-9CF1-CAAA03A24832}" type="datetime1">
              <a:rPr lang="en-US" smtClean="0"/>
              <a:t>28-Feb-22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GB" smtClean="0"/>
              <a:t>Presented by Usama Arshad. (PhD CS)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371EB0A-79F7-4520-A8F3-D4B9A9A37426}" type="datetime1">
              <a:rPr lang="en-US" smtClean="0"/>
              <a:t>28-Feb-22</a:t>
            </a:fld>
            <a:endParaRPr lang="en-US" dirty="0"/>
          </a:p>
        </p:txBody>
      </p:sp>
      <p:sp>
        <p:nvSpPr>
          <p:cNvPr id="6" name="Footer Placeholder 5"/>
          <p:cNvSpPr>
            <a:spLocks noGrp="1"/>
          </p:cNvSpPr>
          <p:nvPr>
            <p:ph type="ftr" sz="quarter" idx="11"/>
          </p:nvPr>
        </p:nvSpPr>
        <p:spPr/>
        <p:txBody>
          <a:bodyPr/>
          <a:lstStyle/>
          <a:p>
            <a:r>
              <a:rPr lang="en-GB" smtClean="0"/>
              <a:t>Presented by Usama Arshad. (PhD CS)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BF88D78-6ECF-4D73-8534-7B2FB2A52A3E}" type="datetime1">
              <a:rPr lang="en-US" smtClean="0"/>
              <a:t>28-Feb-22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GB" smtClean="0"/>
              <a:t>Presented by Usama Arshad. (PhD CS)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8.png"/><Relationship Id="rId5" Type="http://schemas.microsoft.com/office/2007/relationships/hdphoto" Target="../media/hdphoto2.wdp"/><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tags" Target="../tags/tag5.xml"/><Relationship Id="rId7" Type="http://schemas.openxmlformats.org/officeDocument/2006/relationships/image" Target="../media/image29.w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31.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9.wmf"/><Relationship Id="rId4" Type="http://schemas.openxmlformats.org/officeDocument/2006/relationships/image" Target="../media/image31.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2.png"/><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dirty="0">
                <a:solidFill>
                  <a:schemeClr val="bg1"/>
                </a:solidFill>
              </a:rPr>
              <a:t>Artificial Neural Networks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smtClean="0">
                <a:solidFill>
                  <a:srgbClr val="7CEBFF"/>
                </a:solidFill>
              </a:rPr>
              <a:t>Presentation 1</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a:t>
            </a:r>
            <a:r>
              <a:rPr lang="en-US" sz="3600" dirty="0" smtClean="0"/>
              <a:t>0&lt;</a:t>
            </a:r>
            <a:endParaRPr lang="en-US" sz="3600" dirty="0"/>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Cat</a:t>
            </a: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3628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0</a:t>
            </a:r>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a:t>
            </a:r>
            <a:r>
              <a:rPr lang="en-US" sz="2800" dirty="0" smtClean="0">
                <a:solidFill>
                  <a:srgbClr val="FF0000"/>
                </a:solidFill>
              </a:rPr>
              <a:t>Cat</a:t>
            </a:r>
            <a:endParaRPr lang="en-US" sz="2800" dirty="0">
              <a:solidFill>
                <a:srgbClr val="FF0000"/>
              </a:solidFill>
            </a:endParaRPr>
          </a:p>
        </p:txBody>
      </p:sp>
      <p:pic>
        <p:nvPicPr>
          <p:cNvPr id="3" name="Picture 2"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1" y="5735639"/>
            <a:ext cx="919163" cy="885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848600" y="5801381"/>
            <a:ext cx="1981200" cy="954107"/>
          </a:xfrm>
          <a:prstGeom prst="rect">
            <a:avLst/>
          </a:prstGeom>
          <a:noFill/>
        </p:spPr>
        <p:txBody>
          <a:bodyPr wrap="square" rtlCol="0">
            <a:spAutoFit/>
          </a:bodyPr>
          <a:lstStyle/>
          <a:p>
            <a:r>
              <a:rPr lang="en-US" sz="2800" dirty="0">
                <a:solidFill>
                  <a:srgbClr val="FF0000"/>
                </a:solidFill>
              </a:rPr>
              <a:t>What to do?</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57805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0</a:t>
            </a:r>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a:t>
            </a:r>
            <a:r>
              <a:rPr lang="en-US" sz="2800" dirty="0" smtClean="0">
                <a:solidFill>
                  <a:srgbClr val="FF0000"/>
                </a:solidFill>
              </a:rPr>
              <a:t>Cat</a:t>
            </a:r>
            <a:endParaRPr lang="en-US" sz="2800" dirty="0">
              <a:solidFill>
                <a:srgbClr val="FF0000"/>
              </a:solidFill>
            </a:endParaRPr>
          </a:p>
        </p:txBody>
      </p:sp>
      <p:pic>
        <p:nvPicPr>
          <p:cNvPr id="3" name="Picture 2"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1" y="5735639"/>
            <a:ext cx="919163" cy="885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772400" y="5867401"/>
            <a:ext cx="3048000" cy="954107"/>
          </a:xfrm>
          <a:prstGeom prst="rect">
            <a:avLst/>
          </a:prstGeom>
          <a:noFill/>
        </p:spPr>
        <p:txBody>
          <a:bodyPr wrap="square" rtlCol="0">
            <a:spAutoFit/>
          </a:bodyPr>
          <a:lstStyle/>
          <a:p>
            <a:r>
              <a:rPr lang="en-US" sz="2800" dirty="0">
                <a:solidFill>
                  <a:srgbClr val="FF0000"/>
                </a:solidFill>
              </a:rPr>
              <a:t>Where I did wrong?</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102169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0</a:t>
            </a:r>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a:t>
            </a:r>
            <a:r>
              <a:rPr lang="en-US" sz="2800" dirty="0" smtClean="0">
                <a:solidFill>
                  <a:srgbClr val="FF0000"/>
                </a:solidFill>
              </a:rPr>
              <a:t>Cat</a:t>
            </a:r>
            <a:endParaRPr lang="en-US" sz="2800" dirty="0">
              <a:solidFill>
                <a:srgbClr val="FF0000"/>
              </a:solidFill>
            </a:endParaRPr>
          </a:p>
        </p:txBody>
      </p:sp>
      <p:pic>
        <p:nvPicPr>
          <p:cNvPr id="3" name="Picture 2"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1" y="5735639"/>
            <a:ext cx="919163" cy="885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772400" y="5867401"/>
            <a:ext cx="3048000" cy="954107"/>
          </a:xfrm>
          <a:prstGeom prst="rect">
            <a:avLst/>
          </a:prstGeom>
          <a:noFill/>
        </p:spPr>
        <p:txBody>
          <a:bodyPr wrap="square" rtlCol="0">
            <a:spAutoFit/>
          </a:bodyPr>
          <a:lstStyle/>
          <a:p>
            <a:r>
              <a:rPr lang="en-US" sz="2800" dirty="0">
                <a:solidFill>
                  <a:srgbClr val="FF0000"/>
                </a:solidFill>
              </a:rPr>
              <a:t>Where I did wrong?</a:t>
            </a:r>
          </a:p>
        </p:txBody>
      </p:sp>
      <p:cxnSp>
        <p:nvCxnSpPr>
          <p:cNvPr id="10" name="Straight Arrow Connector 9"/>
          <p:cNvCxnSpPr>
            <a:endCxn id="4" idx="0"/>
          </p:cNvCxnSpPr>
          <p:nvPr/>
        </p:nvCxnSpPr>
        <p:spPr>
          <a:xfrm flipH="1" flipV="1">
            <a:off x="4749404" y="3505200"/>
            <a:ext cx="2184797" cy="2514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68843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0</a:t>
            </a:r>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a:t>
            </a:r>
            <a:r>
              <a:rPr lang="en-US" sz="2800" dirty="0" smtClean="0">
                <a:solidFill>
                  <a:srgbClr val="FF0000"/>
                </a:solidFill>
              </a:rPr>
              <a:t>Cat</a:t>
            </a:r>
            <a:endParaRPr lang="en-US" sz="2800" dirty="0">
              <a:solidFill>
                <a:srgbClr val="FF0000"/>
              </a:solidFill>
            </a:endParaRPr>
          </a:p>
        </p:txBody>
      </p:sp>
      <p:pic>
        <p:nvPicPr>
          <p:cNvPr id="3" name="Picture 2"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1" y="5735639"/>
            <a:ext cx="919163" cy="885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772400" y="5867400"/>
            <a:ext cx="3048000" cy="523220"/>
          </a:xfrm>
          <a:prstGeom prst="rect">
            <a:avLst/>
          </a:prstGeom>
          <a:noFill/>
        </p:spPr>
        <p:txBody>
          <a:bodyPr wrap="square" rtlCol="0">
            <a:spAutoFit/>
          </a:bodyPr>
          <a:lstStyle/>
          <a:p>
            <a:r>
              <a:rPr lang="en-US" sz="2800" dirty="0">
                <a:solidFill>
                  <a:srgbClr val="FF0000"/>
                </a:solidFill>
              </a:rPr>
              <a:t>Ok, how to fix?</a:t>
            </a:r>
          </a:p>
        </p:txBody>
      </p:sp>
      <p:cxnSp>
        <p:nvCxnSpPr>
          <p:cNvPr id="10" name="Straight Arrow Connector 9"/>
          <p:cNvCxnSpPr>
            <a:endCxn id="4" idx="0"/>
          </p:cNvCxnSpPr>
          <p:nvPr/>
        </p:nvCxnSpPr>
        <p:spPr>
          <a:xfrm flipH="1" flipV="1">
            <a:off x="4749404" y="3505200"/>
            <a:ext cx="2184797" cy="2514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51996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05800" y="2362201"/>
            <a:ext cx="2233612" cy="1752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91600" y="4343401"/>
            <a:ext cx="1371600" cy="646331"/>
          </a:xfrm>
          <a:prstGeom prst="rect">
            <a:avLst/>
          </a:prstGeom>
          <a:noFill/>
        </p:spPr>
        <p:txBody>
          <a:bodyPr wrap="square" rtlCol="0">
            <a:spAutoFit/>
          </a:bodyPr>
          <a:lstStyle/>
          <a:p>
            <a:r>
              <a:rPr lang="en-US" sz="3600" dirty="0"/>
              <a:t>&lt; 0</a:t>
            </a:r>
          </a:p>
        </p:txBody>
      </p:sp>
      <p:sp>
        <p:nvSpPr>
          <p:cNvPr id="8" name="TextBox 7"/>
          <p:cNvSpPr txBox="1"/>
          <p:nvPr/>
        </p:nvSpPr>
        <p:spPr>
          <a:xfrm>
            <a:off x="8763000" y="4989731"/>
            <a:ext cx="1600200" cy="523220"/>
          </a:xfrm>
          <a:prstGeom prst="rect">
            <a:avLst/>
          </a:prstGeom>
          <a:noFill/>
        </p:spPr>
        <p:txBody>
          <a:bodyPr wrap="square" rtlCol="0">
            <a:spAutoFit/>
          </a:bodyPr>
          <a:lstStyle/>
          <a:p>
            <a:r>
              <a:rPr lang="en-US" sz="2800" dirty="0">
                <a:solidFill>
                  <a:srgbClr val="FF0000"/>
                </a:solidFill>
              </a:rPr>
              <a:t>Not </a:t>
            </a:r>
            <a:r>
              <a:rPr lang="en-US" sz="2800" dirty="0" smtClean="0">
                <a:solidFill>
                  <a:srgbClr val="FF0000"/>
                </a:solidFill>
              </a:rPr>
              <a:t>Cat</a:t>
            </a:r>
            <a:endParaRPr lang="en-US" sz="2800" dirty="0">
              <a:solidFill>
                <a:srgbClr val="FF0000"/>
              </a:solidFill>
            </a:endParaRPr>
          </a:p>
        </p:txBody>
      </p:sp>
      <p:pic>
        <p:nvPicPr>
          <p:cNvPr id="3" name="Picture 2" descr="C:\Program Files (x86)\Microsoft Office\MEDIA\CAGCAT10\j028603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1" y="5735639"/>
            <a:ext cx="919163" cy="8858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772400" y="5867400"/>
            <a:ext cx="3048000" cy="523220"/>
          </a:xfrm>
          <a:prstGeom prst="rect">
            <a:avLst/>
          </a:prstGeom>
          <a:noFill/>
        </p:spPr>
        <p:txBody>
          <a:bodyPr wrap="square" rtlCol="0">
            <a:spAutoFit/>
          </a:bodyPr>
          <a:lstStyle/>
          <a:p>
            <a:r>
              <a:rPr lang="en-US" sz="2800" dirty="0">
                <a:solidFill>
                  <a:srgbClr val="FF0000"/>
                </a:solidFill>
              </a:rPr>
              <a:t>Ok, how to fix?</a:t>
            </a:r>
          </a:p>
        </p:txBody>
      </p:sp>
      <p:cxnSp>
        <p:nvCxnSpPr>
          <p:cNvPr id="10" name="Straight Arrow Connector 9"/>
          <p:cNvCxnSpPr>
            <a:endCxn id="4" idx="0"/>
          </p:cNvCxnSpPr>
          <p:nvPr/>
        </p:nvCxnSpPr>
        <p:spPr>
          <a:xfrm flipH="1" flipV="1">
            <a:off x="4749404" y="3505200"/>
            <a:ext cx="2184797" cy="251460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772400" y="6258580"/>
            <a:ext cx="3048000" cy="523220"/>
          </a:xfrm>
          <a:prstGeom prst="rect">
            <a:avLst/>
          </a:prstGeom>
          <a:noFill/>
        </p:spPr>
        <p:txBody>
          <a:bodyPr wrap="square" rtlCol="0">
            <a:spAutoFit/>
          </a:bodyPr>
          <a:lstStyle/>
          <a:p>
            <a:r>
              <a:rPr lang="en-US" sz="2800" dirty="0" err="1"/>
              <a:t>Ans</a:t>
            </a:r>
            <a:r>
              <a:rPr lang="en-US" sz="2800" dirty="0"/>
              <a:t>: Learning </a:t>
            </a:r>
            <a:r>
              <a:rPr lang="en-US" sz="2800" dirty="0" err="1"/>
              <a:t>Algo</a:t>
            </a:r>
            <a:r>
              <a:rPr lang="en-US" sz="2800" dirty="0"/>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02077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19051" y="2035630"/>
                <a:ext cx="8229600" cy="3962400"/>
              </a:xfrm>
            </p:spPr>
            <p:txBody>
              <a:bodyPr>
                <a:normAutofit/>
              </a:bodyPr>
              <a:lstStyle/>
              <a:p>
                <a:r>
                  <a:rPr lang="en-US" sz="2000" dirty="0" smtClean="0"/>
                  <a:t>Learning algorithm:</a:t>
                </a:r>
              </a:p>
              <a:p>
                <a:pPr lvl="1"/>
                <a:r>
                  <a:rPr lang="en-US" sz="1800" dirty="0" smtClean="0"/>
                  <a:t>Initialize weights randomly</a:t>
                </a:r>
              </a:p>
              <a:p>
                <a:pPr lvl="1"/>
                <a:r>
                  <a:rPr lang="en-US" sz="1800" dirty="0" smtClean="0"/>
                  <a:t>Take one sample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𝑖</m:t>
                        </m:r>
                      </m:sub>
                    </m:sSub>
                  </m:oMath>
                </a14:m>
                <a:r>
                  <a:rPr lang="en-US" sz="1800" dirty="0" smtClean="0"/>
                  <a:t> and predict </a:t>
                </a:r>
                <a14:m>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a:rPr>
                          <m:t>𝑦</m:t>
                        </m:r>
                      </m:e>
                      <m:sub>
                        <m:r>
                          <a:rPr lang="en-US" sz="1800" i="1">
                            <a:latin typeface="Cambria Math"/>
                          </a:rPr>
                          <m:t>𝑖</m:t>
                        </m:r>
                      </m:sub>
                    </m:sSub>
                  </m:oMath>
                </a14:m>
                <a:endParaRPr lang="en-US" sz="1800" dirty="0" smtClean="0"/>
              </a:p>
              <a:p>
                <a:pPr lvl="1"/>
                <a:r>
                  <a:rPr lang="en-US" sz="1800" dirty="0" smtClean="0"/>
                  <a:t>For wrong predictions, update weights</a:t>
                </a:r>
              </a:p>
              <a:p>
                <a:pPr lvl="2"/>
                <a:r>
                  <a:rPr lang="en-US" sz="1600" dirty="0" smtClean="0"/>
                  <a:t>If the output was </a:t>
                </a:r>
                <a14:m>
                  <m:oMath xmlns:m="http://schemas.openxmlformats.org/officeDocument/2006/math">
                    <m:sSub>
                      <m:sSubPr>
                        <m:ctrlPr>
                          <a:rPr lang="en-US" sz="1600" b="0" i="1" dirty="0" smtClean="0">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a:rPr>
                              <m:t>𝑦</m:t>
                            </m:r>
                          </m:e>
                        </m:acc>
                      </m:e>
                      <m:sub>
                        <m:r>
                          <a:rPr lang="en-US" sz="1600" b="0" i="1" dirty="0" smtClean="0">
                            <a:latin typeface="Cambria Math"/>
                          </a:rPr>
                          <m:t>𝑖</m:t>
                        </m:r>
                      </m:sub>
                    </m:sSub>
                    <m:r>
                      <a:rPr lang="en-US" sz="1600" b="0" i="1" dirty="0" smtClean="0">
                        <a:latin typeface="Cambria Math"/>
                      </a:rPr>
                      <m:t>=0 </m:t>
                    </m:r>
                    <m:r>
                      <a:rPr lang="en-US" sz="1600" b="0" i="1" dirty="0" smtClean="0">
                        <a:latin typeface="Cambria Math"/>
                      </a:rPr>
                      <m:t>𝑎𝑛𝑑</m:t>
                    </m:r>
                    <m:r>
                      <a:rPr lang="en-US" sz="1600" b="0" i="1" dirty="0" smtClean="0">
                        <a:latin typeface="Cambria Math"/>
                      </a:rPr>
                      <m:t> </m:t>
                    </m:r>
                    <m:sSub>
                      <m:sSubPr>
                        <m:ctrlPr>
                          <a:rPr lang="en-US" sz="1600" i="1">
                            <a:latin typeface="Cambria Math" panose="02040503050406030204" pitchFamily="18" charset="0"/>
                          </a:rPr>
                        </m:ctrlPr>
                      </m:sSubPr>
                      <m:e>
                        <m:r>
                          <a:rPr lang="en-US" sz="1600" i="1">
                            <a:latin typeface="Cambria Math"/>
                          </a:rPr>
                          <m:t>𝑦</m:t>
                        </m:r>
                      </m:e>
                      <m:sub>
                        <m:r>
                          <a:rPr lang="en-US" sz="1600" i="1">
                            <a:latin typeface="Cambria Math"/>
                          </a:rPr>
                          <m:t>𝑖</m:t>
                        </m:r>
                      </m:sub>
                    </m:sSub>
                  </m:oMath>
                </a14:m>
                <a:r>
                  <a:rPr lang="en-US" sz="1600" dirty="0" smtClean="0"/>
                  <a:t> = 1, increase weights </a:t>
                </a:r>
              </a:p>
              <a:p>
                <a:pPr lvl="2"/>
                <a:r>
                  <a:rPr lang="en-US" sz="1600" dirty="0"/>
                  <a:t>If the output was </a:t>
                </a:r>
                <a14:m>
                  <m:oMath xmlns:m="http://schemas.openxmlformats.org/officeDocument/2006/math">
                    <m:sSub>
                      <m:sSubPr>
                        <m:ctrlPr>
                          <a:rPr lang="en-US" sz="1600" i="1" dirty="0">
                            <a:latin typeface="Cambria Math" panose="02040503050406030204" pitchFamily="18" charset="0"/>
                          </a:rPr>
                        </m:ctrlPr>
                      </m:sSubPr>
                      <m:e>
                        <m:acc>
                          <m:accPr>
                            <m:chr m:val="̂"/>
                            <m:ctrlPr>
                              <a:rPr lang="en-US" sz="1600" i="1" dirty="0">
                                <a:latin typeface="Cambria Math" panose="02040503050406030204" pitchFamily="18" charset="0"/>
                              </a:rPr>
                            </m:ctrlPr>
                          </m:accPr>
                          <m:e>
                            <m:r>
                              <a:rPr lang="en-US" sz="1600" i="1" dirty="0">
                                <a:latin typeface="Cambria Math"/>
                              </a:rPr>
                              <m:t>𝑦</m:t>
                            </m:r>
                          </m:e>
                        </m:acc>
                      </m:e>
                      <m:sub>
                        <m:r>
                          <a:rPr lang="en-US" sz="1600" i="1" dirty="0">
                            <a:latin typeface="Cambria Math"/>
                          </a:rPr>
                          <m:t>𝑖</m:t>
                        </m:r>
                      </m:sub>
                    </m:sSub>
                    <m:r>
                      <a:rPr lang="en-US" sz="1600" i="1" dirty="0">
                        <a:latin typeface="Cambria Math"/>
                      </a:rPr>
                      <m:t>=</m:t>
                    </m:r>
                    <m:r>
                      <a:rPr lang="en-US" sz="1600" b="0" i="1" dirty="0" smtClean="0">
                        <a:latin typeface="Cambria Math"/>
                      </a:rPr>
                      <m:t>1</m:t>
                    </m:r>
                    <m:r>
                      <a:rPr lang="en-US" sz="1600" i="1" dirty="0">
                        <a:latin typeface="Cambria Math"/>
                      </a:rPr>
                      <m:t> </m:t>
                    </m:r>
                    <m:r>
                      <a:rPr lang="en-US" sz="1600" i="1" dirty="0">
                        <a:latin typeface="Cambria Math"/>
                      </a:rPr>
                      <m:t>𝑎𝑛𝑑</m:t>
                    </m:r>
                    <m:r>
                      <a:rPr lang="en-US" sz="1600" i="1" dirty="0">
                        <a:latin typeface="Cambria Math"/>
                      </a:rPr>
                      <m:t> </m:t>
                    </m:r>
                    <m:sSub>
                      <m:sSubPr>
                        <m:ctrlPr>
                          <a:rPr lang="en-US" sz="1600" i="1">
                            <a:latin typeface="Cambria Math" panose="02040503050406030204" pitchFamily="18" charset="0"/>
                          </a:rPr>
                        </m:ctrlPr>
                      </m:sSubPr>
                      <m:e>
                        <m:r>
                          <a:rPr lang="en-US" sz="1600" i="1">
                            <a:latin typeface="Cambria Math"/>
                          </a:rPr>
                          <m:t>𝑦</m:t>
                        </m:r>
                      </m:e>
                      <m:sub>
                        <m:r>
                          <a:rPr lang="en-US" sz="1600" i="1">
                            <a:latin typeface="Cambria Math"/>
                          </a:rPr>
                          <m:t>𝑖</m:t>
                        </m:r>
                      </m:sub>
                    </m:sSub>
                  </m:oMath>
                </a14:m>
                <a:r>
                  <a:rPr lang="en-US" sz="1600" dirty="0"/>
                  <a:t> = </a:t>
                </a:r>
                <a:r>
                  <a:rPr lang="en-US" sz="1600" dirty="0" smtClean="0"/>
                  <a:t>0, decrease weights</a:t>
                </a:r>
              </a:p>
              <a:p>
                <a:pPr lvl="1"/>
                <a:r>
                  <a:rPr lang="en-US" sz="1800" dirty="0" smtClean="0"/>
                  <a:t>Repeat until no errors are made</a:t>
                </a:r>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19051" y="2035630"/>
                <a:ext cx="8229600" cy="3962400"/>
              </a:xfrm>
              <a:blipFill>
                <a:blip r:embed="rId2"/>
                <a:stretch>
                  <a:fillRect l="-4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28964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02229" y="1913710"/>
                <a:ext cx="8229600" cy="3962400"/>
              </a:xfrm>
            </p:spPr>
            <p:txBody>
              <a:bodyPr>
                <a:normAutofit/>
              </a:bodyPr>
              <a:lstStyle/>
              <a:p>
                <a:r>
                  <a:rPr lang="en-US" dirty="0" smtClean="0"/>
                  <a:t>Learning algorithm:</a:t>
                </a:r>
              </a:p>
              <a:p>
                <a:pPr lvl="1"/>
                <a:r>
                  <a:rPr lang="en-US" dirty="0" smtClean="0"/>
                  <a:t>Initialize weights randomly</a:t>
                </a:r>
              </a:p>
              <a:p>
                <a:pPr lvl="1"/>
                <a:r>
                  <a:rPr lang="en-US" dirty="0" smtClean="0"/>
                  <a:t>Take one sample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oMath>
                </a14:m>
                <a:r>
                  <a:rPr lang="en-US" dirty="0" smtClean="0"/>
                  <a:t> and predict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𝑖</m:t>
                        </m:r>
                      </m:sub>
                    </m:sSub>
                  </m:oMath>
                </a14:m>
                <a:endParaRPr lang="en-US" dirty="0" smtClean="0"/>
              </a:p>
              <a:p>
                <a:pPr lvl="1"/>
                <a:r>
                  <a:rPr lang="en-US" dirty="0" smtClean="0"/>
                  <a:t>For </a:t>
                </a:r>
                <a:r>
                  <a:rPr lang="en-US" b="1" dirty="0" smtClean="0">
                    <a:solidFill>
                      <a:srgbClr val="FF0000"/>
                    </a:solidFill>
                  </a:rPr>
                  <a:t>wrong predictions</a:t>
                </a:r>
                <a:r>
                  <a:rPr lang="en-US" dirty="0" smtClean="0"/>
                  <a:t>, update weights</a:t>
                </a:r>
              </a:p>
              <a:p>
                <a:pPr lvl="2"/>
                <a:r>
                  <a:rPr lang="en-US" dirty="0" smtClean="0"/>
                  <a:t>If the output was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b="0" i="1" dirty="0" smtClean="0">
                            <a:latin typeface="Cambria Math"/>
                          </a:rPr>
                          <m:t>𝑖</m:t>
                        </m:r>
                      </m:sub>
                    </m:sSub>
                    <m:r>
                      <a:rPr lang="en-US" b="0" i="1" dirty="0" smtClean="0">
                        <a:latin typeface="Cambria Math"/>
                      </a:rPr>
                      <m:t>=0 </m:t>
                    </m:r>
                    <m:r>
                      <a:rPr lang="en-US" b="0" i="1" dirty="0" smtClean="0">
                        <a:latin typeface="Cambria Math"/>
                      </a:rPr>
                      <m:t>𝑎𝑛𝑑</m:t>
                    </m:r>
                    <m:r>
                      <a:rPr lang="en-US" b="0" i="1" dirty="0" smtClean="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smtClean="0"/>
                  <a:t> = 1, increase weights </a:t>
                </a:r>
              </a:p>
              <a:p>
                <a:pPr lvl="2"/>
                <a:r>
                  <a:rPr lang="en-US" dirty="0"/>
                  <a:t>If the output was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i="1" dirty="0">
                            <a:latin typeface="Cambria Math"/>
                          </a:rPr>
                          <m:t>𝑖</m:t>
                        </m:r>
                      </m:sub>
                    </m:sSub>
                    <m:r>
                      <a:rPr lang="en-US" i="1" dirty="0">
                        <a:latin typeface="Cambria Math"/>
                      </a:rPr>
                      <m:t>=</m:t>
                    </m:r>
                    <m:r>
                      <a:rPr lang="en-US" b="0" i="1" dirty="0" smtClean="0">
                        <a:latin typeface="Cambria Math"/>
                      </a:rPr>
                      <m:t>1</m:t>
                    </m:r>
                    <m:r>
                      <a:rPr lang="en-US" i="1" dirty="0">
                        <a:latin typeface="Cambria Math"/>
                      </a:rPr>
                      <m:t> </m:t>
                    </m:r>
                    <m:r>
                      <a:rPr lang="en-US" i="1" dirty="0">
                        <a:latin typeface="Cambria Math"/>
                      </a:rPr>
                      <m:t>𝑎𝑛𝑑</m:t>
                    </m:r>
                    <m:r>
                      <a:rPr lang="en-US" i="1" dirty="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a:t> = </a:t>
                </a:r>
                <a:r>
                  <a:rPr lang="en-US" dirty="0" smtClean="0"/>
                  <a:t>0, decrease weights</a:t>
                </a:r>
              </a:p>
              <a:p>
                <a:pPr lvl="1"/>
                <a:r>
                  <a:rPr lang="en-US" dirty="0" smtClean="0"/>
                  <a:t>Repeat until no errors are made</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02229" y="1913710"/>
                <a:ext cx="8229600" cy="3962400"/>
              </a:xfrm>
              <a:blipFill>
                <a:blip r:embed="rId2"/>
                <a:stretch>
                  <a:fillRect l="-296"/>
                </a:stretch>
              </a:blipFill>
            </p:spPr>
            <p:txBody>
              <a:bodyPr/>
              <a:lstStyle/>
              <a:p>
                <a:r>
                  <a:rPr lang="en-US">
                    <a:noFill/>
                  </a:rPr>
                  <a:t> </a:t>
                </a:r>
              </a:p>
            </p:txBody>
          </p:sp>
        </mc:Fallback>
      </mc:AlternateContent>
      <p:sp>
        <p:nvSpPr>
          <p:cNvPr id="4" name="TextBox 3"/>
          <p:cNvSpPr txBox="1"/>
          <p:nvPr/>
        </p:nvSpPr>
        <p:spPr>
          <a:xfrm>
            <a:off x="2743200" y="5410200"/>
            <a:ext cx="7543800" cy="1077218"/>
          </a:xfrm>
          <a:prstGeom prst="rect">
            <a:avLst/>
          </a:prstGeom>
          <a:noFill/>
        </p:spPr>
        <p:txBody>
          <a:bodyPr wrap="square" rtlCol="0">
            <a:spAutoFit/>
          </a:bodyPr>
          <a:lstStyle/>
          <a:p>
            <a:r>
              <a:rPr lang="en-US" sz="3200" dirty="0">
                <a:solidFill>
                  <a:srgbClr val="FF0000"/>
                </a:solidFill>
              </a:rPr>
              <a:t>But, how do the algorithm knew that the predictions are wrong?</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274492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1"/>
                <a:ext cx="8229600" cy="3962400"/>
              </a:xfrm>
            </p:spPr>
            <p:txBody>
              <a:bodyPr>
                <a:normAutofit/>
              </a:bodyPr>
              <a:lstStyle/>
              <a:p>
                <a:r>
                  <a:rPr lang="en-US" dirty="0" smtClean="0"/>
                  <a:t>Learning algorithm:</a:t>
                </a:r>
              </a:p>
              <a:p>
                <a:pPr lvl="1"/>
                <a:r>
                  <a:rPr lang="en-US" dirty="0" smtClean="0"/>
                  <a:t>Initialize weights randomly</a:t>
                </a:r>
              </a:p>
              <a:p>
                <a:pPr lvl="1"/>
                <a:r>
                  <a:rPr lang="en-US" dirty="0" smtClean="0"/>
                  <a:t>Take one sample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oMath>
                </a14:m>
                <a:r>
                  <a:rPr lang="en-US" dirty="0" smtClean="0"/>
                  <a:t> and predict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𝑖</m:t>
                        </m:r>
                      </m:sub>
                    </m:sSub>
                  </m:oMath>
                </a14:m>
                <a:endParaRPr lang="en-US" dirty="0" smtClean="0"/>
              </a:p>
              <a:p>
                <a:pPr lvl="1"/>
                <a:r>
                  <a:rPr lang="en-US" dirty="0" smtClean="0"/>
                  <a:t>For </a:t>
                </a:r>
                <a:r>
                  <a:rPr lang="en-US" b="1" dirty="0" smtClean="0">
                    <a:solidFill>
                      <a:srgbClr val="FF0000"/>
                    </a:solidFill>
                  </a:rPr>
                  <a:t>wrong predictions</a:t>
                </a:r>
                <a:r>
                  <a:rPr lang="en-US" dirty="0" smtClean="0"/>
                  <a:t>, update weights</a:t>
                </a:r>
              </a:p>
              <a:p>
                <a:pPr lvl="2"/>
                <a:r>
                  <a:rPr lang="en-US" dirty="0" smtClean="0"/>
                  <a:t>If the output was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b="0" i="1" dirty="0" smtClean="0">
                            <a:latin typeface="Cambria Math"/>
                          </a:rPr>
                          <m:t>𝑖</m:t>
                        </m:r>
                      </m:sub>
                    </m:sSub>
                    <m:r>
                      <a:rPr lang="en-US" b="0" i="1" dirty="0" smtClean="0">
                        <a:latin typeface="Cambria Math"/>
                      </a:rPr>
                      <m:t>=0 </m:t>
                    </m:r>
                    <m:r>
                      <a:rPr lang="en-US" b="0" i="1" dirty="0" smtClean="0">
                        <a:latin typeface="Cambria Math"/>
                      </a:rPr>
                      <m:t>𝑎𝑛𝑑</m:t>
                    </m:r>
                    <m:r>
                      <a:rPr lang="en-US" b="0" i="1" dirty="0" smtClean="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smtClean="0"/>
                  <a:t> = 1, increase weights </a:t>
                </a:r>
              </a:p>
              <a:p>
                <a:pPr lvl="2"/>
                <a:r>
                  <a:rPr lang="en-US" dirty="0"/>
                  <a:t>If the output was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i="1" dirty="0">
                            <a:latin typeface="Cambria Math"/>
                          </a:rPr>
                          <m:t>𝑖</m:t>
                        </m:r>
                      </m:sub>
                    </m:sSub>
                    <m:r>
                      <a:rPr lang="en-US" i="1" dirty="0">
                        <a:latin typeface="Cambria Math"/>
                      </a:rPr>
                      <m:t>=</m:t>
                    </m:r>
                    <m:r>
                      <a:rPr lang="en-US" b="0" i="1" dirty="0" smtClean="0">
                        <a:latin typeface="Cambria Math"/>
                      </a:rPr>
                      <m:t>1</m:t>
                    </m:r>
                    <m:r>
                      <a:rPr lang="en-US" i="1" dirty="0">
                        <a:latin typeface="Cambria Math"/>
                      </a:rPr>
                      <m:t> </m:t>
                    </m:r>
                    <m:r>
                      <a:rPr lang="en-US" i="1" dirty="0">
                        <a:latin typeface="Cambria Math"/>
                      </a:rPr>
                      <m:t>𝑎𝑛𝑑</m:t>
                    </m:r>
                    <m:r>
                      <a:rPr lang="en-US" i="1" dirty="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a:t> = </a:t>
                </a:r>
                <a:r>
                  <a:rPr lang="en-US" dirty="0" smtClean="0"/>
                  <a:t>0, decrease weights</a:t>
                </a:r>
              </a:p>
              <a:p>
                <a:pPr lvl="1"/>
                <a:r>
                  <a:rPr lang="en-US" dirty="0" smtClean="0"/>
                  <a:t>Repeat until no errors are made</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1"/>
                <a:ext cx="8229600" cy="3962400"/>
              </a:xfrm>
              <a:blipFill>
                <a:blip r:embed="rId2"/>
                <a:stretch>
                  <a:fillRect l="-296"/>
                </a:stretch>
              </a:blipFill>
            </p:spPr>
            <p:txBody>
              <a:bodyPr/>
              <a:lstStyle/>
              <a:p>
                <a:r>
                  <a:rPr lang="en-US">
                    <a:noFill/>
                  </a:rPr>
                  <a:t> </a:t>
                </a:r>
              </a:p>
            </p:txBody>
          </p:sp>
        </mc:Fallback>
      </mc:AlternateContent>
      <p:sp>
        <p:nvSpPr>
          <p:cNvPr id="4" name="TextBox 3"/>
          <p:cNvSpPr txBox="1"/>
          <p:nvPr/>
        </p:nvSpPr>
        <p:spPr>
          <a:xfrm>
            <a:off x="2667000" y="5061857"/>
            <a:ext cx="7543800" cy="1569660"/>
          </a:xfrm>
          <a:prstGeom prst="rect">
            <a:avLst/>
          </a:prstGeom>
          <a:noFill/>
        </p:spPr>
        <p:txBody>
          <a:bodyPr wrap="square" rtlCol="0">
            <a:spAutoFit/>
          </a:bodyPr>
          <a:lstStyle/>
          <a:p>
            <a:r>
              <a:rPr lang="en-US" sz="3200" dirty="0">
                <a:solidFill>
                  <a:srgbClr val="FF0000"/>
                </a:solidFill>
              </a:rPr>
              <a:t>But, how do the algorithm knew that the predictions are wrong? </a:t>
            </a:r>
          </a:p>
          <a:p>
            <a:r>
              <a:rPr lang="en-US" sz="3200" dirty="0" smtClean="0"/>
              <a:t>Cost </a:t>
            </a:r>
            <a:r>
              <a:rPr lang="en-US" sz="3200" dirty="0"/>
              <a:t>function/ loss function tell </a:t>
            </a:r>
            <a:r>
              <a:rPr lang="en-US" sz="3200" dirty="0" smtClean="0"/>
              <a:t>it.</a:t>
            </a:r>
            <a:endParaRPr lang="en-US" sz="32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336314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600201"/>
                <a:ext cx="8229600" cy="3962400"/>
              </a:xfrm>
            </p:spPr>
            <p:txBody>
              <a:bodyPr>
                <a:normAutofit/>
              </a:bodyPr>
              <a:lstStyle/>
              <a:p>
                <a:r>
                  <a:rPr lang="en-US" dirty="0" smtClean="0"/>
                  <a:t>Learning algorithm:</a:t>
                </a:r>
              </a:p>
              <a:p>
                <a:pPr lvl="1"/>
                <a:r>
                  <a:rPr lang="en-US" dirty="0" smtClean="0"/>
                  <a:t>Initialize weights randomly</a:t>
                </a:r>
              </a:p>
              <a:p>
                <a:pPr lvl="1"/>
                <a:r>
                  <a:rPr lang="en-US" dirty="0" smtClean="0"/>
                  <a:t>Take one sample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oMath>
                </a14:m>
                <a:r>
                  <a:rPr lang="en-US" dirty="0" smtClean="0"/>
                  <a:t> and predict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𝑦</m:t>
                        </m:r>
                      </m:e>
                      <m:sub>
                        <m:r>
                          <a:rPr lang="en-US" i="1">
                            <a:latin typeface="Cambria Math"/>
                          </a:rPr>
                          <m:t>𝑖</m:t>
                        </m:r>
                      </m:sub>
                    </m:sSub>
                  </m:oMath>
                </a14:m>
                <a:endParaRPr lang="en-US" dirty="0" smtClean="0"/>
              </a:p>
              <a:p>
                <a:pPr lvl="1"/>
                <a:r>
                  <a:rPr lang="en-US" dirty="0" smtClean="0"/>
                  <a:t>For </a:t>
                </a:r>
                <a:r>
                  <a:rPr lang="en-US" b="1" dirty="0" smtClean="0">
                    <a:solidFill>
                      <a:srgbClr val="FF0000"/>
                    </a:solidFill>
                  </a:rPr>
                  <a:t>wrong predictions</a:t>
                </a:r>
                <a:r>
                  <a:rPr lang="en-US" dirty="0" smtClean="0"/>
                  <a:t>, update weights</a:t>
                </a:r>
              </a:p>
              <a:p>
                <a:pPr lvl="2"/>
                <a:r>
                  <a:rPr lang="en-US" dirty="0" smtClean="0"/>
                  <a:t>If the output was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b="0" i="1" dirty="0" smtClean="0">
                            <a:latin typeface="Cambria Math"/>
                          </a:rPr>
                          <m:t>𝑖</m:t>
                        </m:r>
                      </m:sub>
                    </m:sSub>
                    <m:r>
                      <a:rPr lang="en-US" b="0" i="1" dirty="0" smtClean="0">
                        <a:latin typeface="Cambria Math"/>
                      </a:rPr>
                      <m:t>=0 </m:t>
                    </m:r>
                    <m:r>
                      <a:rPr lang="en-US" b="0" i="1" dirty="0" smtClean="0">
                        <a:latin typeface="Cambria Math"/>
                      </a:rPr>
                      <m:t>𝑎𝑛𝑑</m:t>
                    </m:r>
                    <m:r>
                      <a:rPr lang="en-US" b="0" i="1" dirty="0" smtClean="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smtClean="0"/>
                  <a:t> = 1, increase weights </a:t>
                </a:r>
              </a:p>
              <a:p>
                <a:pPr lvl="2"/>
                <a:r>
                  <a:rPr lang="en-US" dirty="0"/>
                  <a:t>If the output was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𝑦</m:t>
                            </m:r>
                          </m:e>
                        </m:acc>
                      </m:e>
                      <m:sub>
                        <m:r>
                          <a:rPr lang="en-US" i="1" dirty="0">
                            <a:latin typeface="Cambria Math"/>
                          </a:rPr>
                          <m:t>𝑖</m:t>
                        </m:r>
                      </m:sub>
                    </m:sSub>
                    <m:r>
                      <a:rPr lang="en-US" i="1" dirty="0">
                        <a:latin typeface="Cambria Math"/>
                      </a:rPr>
                      <m:t>=</m:t>
                    </m:r>
                    <m:r>
                      <a:rPr lang="en-US" b="0" i="1" dirty="0" smtClean="0">
                        <a:latin typeface="Cambria Math"/>
                      </a:rPr>
                      <m:t>1</m:t>
                    </m:r>
                    <m:r>
                      <a:rPr lang="en-US" i="1" dirty="0">
                        <a:latin typeface="Cambria Math"/>
                      </a:rPr>
                      <m:t> </m:t>
                    </m:r>
                    <m:r>
                      <a:rPr lang="en-US" i="1" dirty="0">
                        <a:latin typeface="Cambria Math"/>
                      </a:rPr>
                      <m:t>𝑎𝑛𝑑</m:t>
                    </m:r>
                    <m:r>
                      <a:rPr lang="en-US" i="1" dirty="0">
                        <a:latin typeface="Cambria Math"/>
                      </a:rPr>
                      <m:t> </m:t>
                    </m:r>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oMath>
                </a14:m>
                <a:r>
                  <a:rPr lang="en-US" dirty="0"/>
                  <a:t> = </a:t>
                </a:r>
                <a:r>
                  <a:rPr lang="en-US" dirty="0" smtClean="0"/>
                  <a:t>0, decrease weights</a:t>
                </a:r>
              </a:p>
              <a:p>
                <a:pPr lvl="1"/>
                <a:r>
                  <a:rPr lang="en-US" dirty="0" smtClean="0"/>
                  <a:t>Repeat until no errors are made</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600201"/>
                <a:ext cx="8229600" cy="3962400"/>
              </a:xfrm>
              <a:blipFill>
                <a:blip r:embed="rId2"/>
                <a:stretch>
                  <a:fillRect l="-296"/>
                </a:stretch>
              </a:blipFill>
            </p:spPr>
            <p:txBody>
              <a:bodyPr/>
              <a:lstStyle/>
              <a:p>
                <a:r>
                  <a:rPr lang="en-US">
                    <a:noFill/>
                  </a:rPr>
                  <a:t> </a:t>
                </a:r>
              </a:p>
            </p:txBody>
          </p:sp>
        </mc:Fallback>
      </mc:AlternateContent>
      <p:sp>
        <p:nvSpPr>
          <p:cNvPr id="4" name="TextBox 3"/>
          <p:cNvSpPr txBox="1"/>
          <p:nvPr/>
        </p:nvSpPr>
        <p:spPr>
          <a:xfrm>
            <a:off x="2388947" y="4837838"/>
            <a:ext cx="5791200" cy="584775"/>
          </a:xfrm>
          <a:prstGeom prst="rect">
            <a:avLst/>
          </a:prstGeom>
          <a:noFill/>
        </p:spPr>
        <p:txBody>
          <a:bodyPr wrap="square" rtlCol="0">
            <a:spAutoFit/>
          </a:bodyPr>
          <a:lstStyle/>
          <a:p>
            <a:r>
              <a:rPr lang="en-US" sz="3200" dirty="0">
                <a:solidFill>
                  <a:srgbClr val="FF0000"/>
                </a:solidFill>
              </a:rPr>
              <a:t>What is Cost function?</a:t>
            </a:r>
          </a:p>
        </p:txBody>
      </p:sp>
      <mc:AlternateContent xmlns:mc="http://schemas.openxmlformats.org/markup-compatibility/2006" xmlns:a14="http://schemas.microsoft.com/office/drawing/2010/main">
        <mc:Choice Requires="a14">
          <p:sp>
            <p:nvSpPr>
              <p:cNvPr id="5" name="Rectangle 4"/>
              <p:cNvSpPr/>
              <p:nvPr/>
            </p:nvSpPr>
            <p:spPr>
              <a:xfrm>
                <a:off x="5551247" y="5523132"/>
                <a:ext cx="3859453" cy="1268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𝐿</m:t>
                      </m:r>
                      <m:d>
                        <m:dPr>
                          <m:ctrlPr>
                            <a:rPr lang="en-US" sz="2800" i="1">
                              <a:latin typeface="Cambria Math" panose="02040503050406030204" pitchFamily="18" charset="0"/>
                            </a:rPr>
                          </m:ctrlPr>
                        </m:dPr>
                        <m:e>
                          <m:r>
                            <a:rPr lang="en-US" sz="2800" i="1">
                              <a:latin typeface="Cambria Math"/>
                            </a:rPr>
                            <m:t>𝑊</m:t>
                          </m:r>
                          <m:r>
                            <a:rPr lang="en-US" sz="2800" i="1">
                              <a:latin typeface="Cambria Math"/>
                            </a:rPr>
                            <m:t>,</m:t>
                          </m:r>
                          <m:r>
                            <a:rPr lang="en-US" sz="2800" i="1">
                              <a:latin typeface="Cambria Math"/>
                            </a:rPr>
                            <m:t>𝑏</m:t>
                          </m:r>
                        </m:e>
                      </m:d>
                      <m:r>
                        <a:rPr lang="en-US" sz="2800" i="1">
                          <a:latin typeface="Cambria Math"/>
                        </a:rPr>
                        <m:t>= </m:t>
                      </m:r>
                      <m:nary>
                        <m:naryPr>
                          <m:chr m:val="∑"/>
                          <m:ctrlPr>
                            <a:rPr lang="en-US" sz="2800" i="1">
                              <a:latin typeface="Cambria Math" panose="02040503050406030204" pitchFamily="18" charset="0"/>
                            </a:rPr>
                          </m:ctrlPr>
                        </m:naryPr>
                        <m:sub>
                          <m:r>
                            <m:rPr>
                              <m:brk m:alnAt="23"/>
                            </m:rPr>
                            <a:rPr lang="en-US" sz="2800" i="1">
                              <a:latin typeface="Cambria Math"/>
                            </a:rPr>
                            <m:t>𝑖</m:t>
                          </m:r>
                          <m:r>
                            <a:rPr lang="en-US" sz="2800" i="1">
                              <a:latin typeface="Cambria Math"/>
                            </a:rPr>
                            <m:t>=1</m:t>
                          </m:r>
                        </m:sub>
                        <m:sup>
                          <m:r>
                            <a:rPr lang="en-US" sz="2800" i="1">
                              <a:latin typeface="Cambria Math"/>
                            </a:rPr>
                            <m:t>𝑚</m:t>
                          </m:r>
                        </m:sup>
                        <m:e>
                          <m:sSup>
                            <m:sSupPr>
                              <m:ctrlPr>
                                <a:rPr lang="en-US" sz="2800" i="1">
                                  <a:latin typeface="Cambria Math" panose="02040503050406030204" pitchFamily="18" charset="0"/>
                                </a:rPr>
                              </m:ctrlPr>
                            </m:sSupPr>
                            <m:e>
                              <m:r>
                                <a:rPr lang="en-US" sz="2800" i="1">
                                  <a:latin typeface="Cambria Math"/>
                                </a:rPr>
                                <m:t>(</m:t>
                              </m:r>
                              <m:r>
                                <a:rPr lang="en-US" sz="2800" i="1">
                                  <a:latin typeface="Cambria Math"/>
                                </a:rPr>
                                <m:t>𝑦</m:t>
                              </m:r>
                              <m:r>
                                <a:rPr lang="en-US" sz="2800" i="1">
                                  <a:latin typeface="Cambria Math"/>
                                </a:rPr>
                                <m:t> −</m:t>
                              </m:r>
                              <m:acc>
                                <m:accPr>
                                  <m:chr m:val="̂"/>
                                  <m:ctrlPr>
                                    <a:rPr lang="en-US" sz="2800" i="1">
                                      <a:latin typeface="Cambria Math" panose="02040503050406030204" pitchFamily="18" charset="0"/>
                                    </a:rPr>
                                  </m:ctrlPr>
                                </m:accPr>
                                <m:e>
                                  <m:r>
                                    <a:rPr lang="en-US" sz="2800" i="1">
                                      <a:latin typeface="Cambria Math"/>
                                    </a:rPr>
                                    <m:t>𝑦</m:t>
                                  </m:r>
                                </m:e>
                              </m:acc>
                              <m:r>
                                <a:rPr lang="en-US" sz="2800" i="1">
                                  <a:latin typeface="Cambria Math"/>
                                </a:rPr>
                                <m:t>)</m:t>
                              </m:r>
                            </m:e>
                            <m:sup>
                              <m:r>
                                <a:rPr lang="en-US" sz="2800" i="1">
                                  <a:latin typeface="Cambria Math"/>
                                </a:rPr>
                                <m:t>2</m:t>
                              </m:r>
                            </m:sup>
                          </m:sSup>
                        </m:e>
                      </m:nary>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5551247" y="5523132"/>
                <a:ext cx="3859453" cy="1268552"/>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7791450" y="5057505"/>
            <a:ext cx="990600" cy="646331"/>
          </a:xfrm>
          <a:prstGeom prst="rect">
            <a:avLst/>
          </a:prstGeom>
          <a:noFill/>
        </p:spPr>
        <p:txBody>
          <a:bodyPr wrap="square" rtlCol="0">
            <a:spAutoFit/>
          </a:bodyPr>
          <a:lstStyle/>
          <a:p>
            <a:r>
              <a:rPr lang="en-US" dirty="0"/>
              <a:t>Actual class</a:t>
            </a:r>
          </a:p>
        </p:txBody>
      </p:sp>
      <p:sp>
        <p:nvSpPr>
          <p:cNvPr id="7" name="TextBox 6"/>
          <p:cNvSpPr txBox="1"/>
          <p:nvPr/>
        </p:nvSpPr>
        <p:spPr>
          <a:xfrm>
            <a:off x="8705850" y="5018036"/>
            <a:ext cx="1143000" cy="646331"/>
          </a:xfrm>
          <a:prstGeom prst="rect">
            <a:avLst/>
          </a:prstGeom>
          <a:noFill/>
        </p:spPr>
        <p:txBody>
          <a:bodyPr wrap="square" rtlCol="0">
            <a:spAutoFit/>
          </a:bodyPr>
          <a:lstStyle/>
          <a:p>
            <a:r>
              <a:rPr lang="en-US" dirty="0"/>
              <a:t>Predicted class</a:t>
            </a:r>
          </a:p>
        </p:txBody>
      </p:sp>
      <p:cxnSp>
        <p:nvCxnSpPr>
          <p:cNvPr id="9" name="Straight Arrow Connector 8"/>
          <p:cNvCxnSpPr/>
          <p:nvPr/>
        </p:nvCxnSpPr>
        <p:spPr>
          <a:xfrm flipV="1">
            <a:off x="8172450" y="5664367"/>
            <a:ext cx="0" cy="3442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858250" y="5551435"/>
            <a:ext cx="0" cy="34426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830253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OUTLINE</a:t>
            </a:r>
            <a:endParaRPr lang="en-US" sz="3200" dirty="0"/>
          </a:p>
        </p:txBody>
      </p:sp>
      <p:sp>
        <p:nvSpPr>
          <p:cNvPr id="3" name="Content Placeholder 2"/>
          <p:cNvSpPr>
            <a:spLocks noGrp="1"/>
          </p:cNvSpPr>
          <p:nvPr>
            <p:ph idx="1"/>
          </p:nvPr>
        </p:nvSpPr>
        <p:spPr/>
        <p:txBody>
          <a:bodyPr/>
          <a:lstStyle/>
          <a:p>
            <a:r>
              <a:rPr lang="en-US" dirty="0" smtClean="0"/>
              <a:t>Introduction</a:t>
            </a:r>
          </a:p>
          <a:p>
            <a:r>
              <a:rPr lang="en-US" dirty="0" smtClean="0"/>
              <a:t>History</a:t>
            </a:r>
          </a:p>
          <a:p>
            <a:r>
              <a:rPr lang="en-US" dirty="0" smtClean="0"/>
              <a:t>Architecture</a:t>
            </a:r>
          </a:p>
          <a:p>
            <a:r>
              <a:rPr lang="en-US" dirty="0" smtClean="0"/>
              <a:t>Applications</a:t>
            </a:r>
          </a:p>
          <a:p>
            <a:r>
              <a:rPr lang="en-US" dirty="0" smtClean="0"/>
              <a:t>Practical example</a:t>
            </a:r>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6913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a:t>
            </a:r>
            <a:endParaRPr lang="en-US" dirty="0"/>
          </a:p>
        </p:txBody>
      </p:sp>
      <p:sp>
        <p:nvSpPr>
          <p:cNvPr id="3" name="Content Placeholder 2"/>
          <p:cNvSpPr>
            <a:spLocks noGrp="1"/>
          </p:cNvSpPr>
          <p:nvPr>
            <p:ph idx="1"/>
          </p:nvPr>
        </p:nvSpPr>
        <p:spPr>
          <a:xfrm>
            <a:off x="581192" y="2046514"/>
            <a:ext cx="11029615" cy="3905297"/>
          </a:xfrm>
        </p:spPr>
        <p:txBody>
          <a:bodyPr/>
          <a:lstStyle/>
          <a:p>
            <a:r>
              <a:rPr lang="en-GB" dirty="0"/>
              <a:t>Warren McCulloch and Walter </a:t>
            </a:r>
            <a:r>
              <a:rPr lang="en-GB" dirty="0" smtClean="0"/>
              <a:t>Pitts </a:t>
            </a:r>
            <a:r>
              <a:rPr lang="en-GB" dirty="0"/>
              <a:t>(1943) opened the subject by creating a computational model for neural networks</a:t>
            </a:r>
            <a:r>
              <a:rPr lang="en-GB" dirty="0" smtClean="0"/>
              <a:t>.</a:t>
            </a:r>
          </a:p>
          <a:p>
            <a:r>
              <a:rPr lang="en-GB" dirty="0"/>
              <a:t>In </a:t>
            </a:r>
            <a:r>
              <a:rPr lang="en-GB" b="1" dirty="0"/>
              <a:t>1958</a:t>
            </a:r>
            <a:r>
              <a:rPr lang="en-GB" dirty="0"/>
              <a:t>, psychologist </a:t>
            </a:r>
            <a:r>
              <a:rPr lang="en-GB" b="1" dirty="0"/>
              <a:t>Frank Rosenblatt </a:t>
            </a:r>
            <a:r>
              <a:rPr lang="en-GB" dirty="0"/>
              <a:t>invented the perceptron, the first artificial neural network</a:t>
            </a:r>
            <a:r>
              <a:rPr lang="en-GB" dirty="0" smtClean="0"/>
              <a:t>, </a:t>
            </a:r>
            <a:r>
              <a:rPr lang="en-GB" dirty="0"/>
              <a:t>funded by the United States Office of Naval Research</a:t>
            </a:r>
            <a:r>
              <a:rPr lang="en-GB" dirty="0" smtClean="0"/>
              <a:t>. </a:t>
            </a:r>
            <a:r>
              <a:rPr lang="en-GB" dirty="0" smtClean="0"/>
              <a:t>[1]</a:t>
            </a:r>
            <a:endParaRPr lang="en-GB" dirty="0" smtClean="0"/>
          </a:p>
          <a:p>
            <a:r>
              <a:rPr lang="en-GB" dirty="0" smtClean="0"/>
              <a:t>The </a:t>
            </a:r>
            <a:r>
              <a:rPr lang="en-GB" dirty="0"/>
              <a:t>first functional networks with many layers were published by </a:t>
            </a:r>
            <a:r>
              <a:rPr lang="en-GB" dirty="0" err="1"/>
              <a:t>Ivakhnenko</a:t>
            </a:r>
            <a:r>
              <a:rPr lang="en-GB" dirty="0"/>
              <a:t> and </a:t>
            </a:r>
            <a:r>
              <a:rPr lang="en-GB" dirty="0" err="1"/>
              <a:t>Lapa</a:t>
            </a:r>
            <a:r>
              <a:rPr lang="en-GB" dirty="0"/>
              <a:t> in 1965, as the Group Method of Data Handling</a:t>
            </a:r>
            <a:r>
              <a:rPr lang="en-GB" dirty="0" smtClean="0"/>
              <a:t>. </a:t>
            </a:r>
          </a:p>
          <a:p>
            <a:r>
              <a:rPr lang="en-GB" dirty="0" smtClean="0"/>
              <a:t>The </a:t>
            </a:r>
            <a:r>
              <a:rPr lang="en-GB" dirty="0"/>
              <a:t>basics of continuous </a:t>
            </a:r>
            <a:r>
              <a:rPr lang="en-GB" dirty="0" smtClean="0"/>
              <a:t>backpropagation </a:t>
            </a:r>
            <a:r>
              <a:rPr lang="en-GB" dirty="0"/>
              <a:t>were derived in the context of control theory by </a:t>
            </a:r>
            <a:r>
              <a:rPr lang="en-GB" dirty="0" smtClean="0"/>
              <a:t>Kelley </a:t>
            </a:r>
            <a:r>
              <a:rPr lang="en-GB" dirty="0"/>
              <a:t>in 1960 and by Bryson in 1961</a:t>
            </a:r>
            <a:r>
              <a:rPr lang="en-GB" dirty="0" smtClean="0"/>
              <a:t>, </a:t>
            </a:r>
            <a:r>
              <a:rPr lang="en-GB" dirty="0"/>
              <a:t>using principles of dynamic programming. </a:t>
            </a:r>
            <a:endParaRPr lang="en-GB" dirty="0" smtClean="0"/>
          </a:p>
          <a:p>
            <a:r>
              <a:rPr lang="en-GB" dirty="0"/>
              <a:t>Minsky &amp; </a:t>
            </a:r>
            <a:r>
              <a:rPr lang="en-GB" dirty="0" err="1"/>
              <a:t>Papert</a:t>
            </a:r>
            <a:r>
              <a:rPr lang="en-GB" dirty="0"/>
              <a:t> (1969) offered solution to XOR problem by  combining perceptron unit responses using a second layer of Units. </a:t>
            </a:r>
            <a:r>
              <a:rPr lang="en-GB" dirty="0" smtClean="0"/>
              <a:t>[2]</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749202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History</a:t>
            </a:r>
          </a:p>
        </p:txBody>
      </p:sp>
      <p:sp>
        <p:nvSpPr>
          <p:cNvPr id="3" name="Content Placeholder 2"/>
          <p:cNvSpPr>
            <a:spLocks noGrp="1"/>
          </p:cNvSpPr>
          <p:nvPr>
            <p:ph idx="1"/>
          </p:nvPr>
        </p:nvSpPr>
        <p:spPr/>
        <p:txBody>
          <a:bodyPr/>
          <a:lstStyle/>
          <a:p>
            <a:r>
              <a:rPr lang="en-GB" dirty="0"/>
              <a:t> </a:t>
            </a:r>
            <a:r>
              <a:rPr lang="en-GB" b="1" dirty="0" err="1"/>
              <a:t>Werbos's</a:t>
            </a:r>
            <a:r>
              <a:rPr lang="en-GB" b="1" dirty="0"/>
              <a:t> (1975) </a:t>
            </a:r>
            <a:r>
              <a:rPr lang="en-GB" dirty="0"/>
              <a:t>backpropagation algorithm enabled practical training of multi-layer networks. </a:t>
            </a:r>
            <a:r>
              <a:rPr lang="en-GB" dirty="0" smtClean="0"/>
              <a:t>[3]</a:t>
            </a:r>
            <a:endParaRPr lang="en-GB" dirty="0" smtClean="0"/>
          </a:p>
          <a:p>
            <a:r>
              <a:rPr lang="en-GB" dirty="0" smtClean="0"/>
              <a:t>In </a:t>
            </a:r>
            <a:r>
              <a:rPr lang="en-GB" dirty="0"/>
              <a:t>1982, he applied </a:t>
            </a:r>
            <a:r>
              <a:rPr lang="en-GB" dirty="0" err="1"/>
              <a:t>Linnainmaa's</a:t>
            </a:r>
            <a:r>
              <a:rPr lang="en-GB" dirty="0"/>
              <a:t> AD method to neural networks in the way that became widely used</a:t>
            </a:r>
            <a:r>
              <a:rPr lang="en-GB" dirty="0" smtClean="0"/>
              <a:t>.</a:t>
            </a:r>
          </a:p>
          <a:p>
            <a:r>
              <a:rPr lang="en-GB" dirty="0"/>
              <a:t>Backpropagation distributed the error term back up through the layers, by modifying the weights at each node</a:t>
            </a:r>
            <a:r>
              <a:rPr lang="en-GB" dirty="0" smtClean="0"/>
              <a:t>.</a:t>
            </a:r>
          </a:p>
          <a:p>
            <a:r>
              <a:rPr lang="en-GB" dirty="0" smtClean="0"/>
              <a:t>Since then many new architectures are proposed and used. </a:t>
            </a:r>
          </a:p>
          <a:p>
            <a:r>
              <a:rPr lang="en-GB" dirty="0" smtClean="0"/>
              <a:t>This advancement is not going to stop anytime soon.</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0170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3" name="Content Placeholder 2"/>
          <p:cNvSpPr>
            <a:spLocks noGrp="1"/>
          </p:cNvSpPr>
          <p:nvPr>
            <p:ph idx="1"/>
          </p:nvPr>
        </p:nvSpPr>
        <p:spPr>
          <a:xfrm>
            <a:off x="581193" y="1881051"/>
            <a:ext cx="7709467" cy="2651619"/>
          </a:xfrm>
        </p:spPr>
        <p:txBody>
          <a:bodyPr>
            <a:normAutofit fontScale="85000" lnSpcReduction="10000"/>
          </a:bodyPr>
          <a:lstStyle/>
          <a:p>
            <a:r>
              <a:rPr lang="en-GB" dirty="0"/>
              <a:t>There are two Artificial Neural Network topologies − </a:t>
            </a:r>
            <a:r>
              <a:rPr lang="en-GB" dirty="0" smtClean="0"/>
              <a:t>Feed Forward </a:t>
            </a:r>
            <a:r>
              <a:rPr lang="en-GB" dirty="0"/>
              <a:t>and Feedback</a:t>
            </a:r>
            <a:r>
              <a:rPr lang="en-GB" dirty="0" smtClean="0"/>
              <a:t>.</a:t>
            </a:r>
          </a:p>
          <a:p>
            <a:pPr marL="0" indent="0">
              <a:buNone/>
            </a:pPr>
            <a:r>
              <a:rPr lang="en-GB" b="1" dirty="0" smtClean="0"/>
              <a:t>Feed Forward </a:t>
            </a:r>
            <a:r>
              <a:rPr lang="en-GB" b="1" dirty="0"/>
              <a:t>ANN</a:t>
            </a:r>
          </a:p>
          <a:p>
            <a:r>
              <a:rPr lang="en-GB" dirty="0"/>
              <a:t>In this ANN, the information flow is unidirectional. </a:t>
            </a:r>
            <a:endParaRPr lang="en-GB" dirty="0" smtClean="0"/>
          </a:p>
          <a:p>
            <a:r>
              <a:rPr lang="en-GB" dirty="0" smtClean="0"/>
              <a:t>A </a:t>
            </a:r>
            <a:r>
              <a:rPr lang="en-GB" dirty="0"/>
              <a:t>unit sends information to another unit from which it does not receive any information. </a:t>
            </a:r>
            <a:endParaRPr lang="en-GB" dirty="0" smtClean="0"/>
          </a:p>
          <a:p>
            <a:r>
              <a:rPr lang="en-GB" dirty="0" smtClean="0"/>
              <a:t>There </a:t>
            </a:r>
            <a:r>
              <a:rPr lang="en-GB" dirty="0"/>
              <a:t>are no feedback loops. </a:t>
            </a:r>
            <a:endParaRPr lang="en-GB" dirty="0" smtClean="0"/>
          </a:p>
          <a:p>
            <a:r>
              <a:rPr lang="en-GB" dirty="0" smtClean="0"/>
              <a:t>They </a:t>
            </a:r>
            <a:r>
              <a:rPr lang="en-GB" dirty="0"/>
              <a:t>are used in pattern generation/recognition/classification. </a:t>
            </a:r>
            <a:endParaRPr lang="en-GB" dirty="0" smtClean="0"/>
          </a:p>
          <a:p>
            <a:r>
              <a:rPr lang="en-GB" dirty="0" smtClean="0"/>
              <a:t>They </a:t>
            </a:r>
            <a:r>
              <a:rPr lang="en-GB" dirty="0"/>
              <a:t>have fixed inputs and outputs.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1028" name="Picture 4" descr="https://miro.medium.com/max/664/1*7tJuwHIyruu-ZUOBM6A71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660" y="1881052"/>
            <a:ext cx="3162300" cy="21812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581192" y="4247535"/>
            <a:ext cx="7166627" cy="15903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GB" b="1" dirty="0" smtClean="0"/>
              <a:t>Feed Back ANN</a:t>
            </a:r>
          </a:p>
          <a:p>
            <a:r>
              <a:rPr lang="en-GB" dirty="0" smtClean="0"/>
              <a:t>Here, feedback loops are allowed. </a:t>
            </a:r>
          </a:p>
          <a:p>
            <a:r>
              <a:rPr lang="en-GB" dirty="0" smtClean="0"/>
              <a:t>They are used in content-addressable memories.</a:t>
            </a:r>
            <a:endParaRPr lang="en-US" dirty="0"/>
          </a:p>
        </p:txBody>
      </p:sp>
      <p:pic>
        <p:nvPicPr>
          <p:cNvPr id="9" name="Picture 2" descr="https://miro.medium.com/max/592/1*az3YJ0y3WbbVpv_U7Y0N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263" y="4247535"/>
            <a:ext cx="2180556" cy="203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372465" y="2064463"/>
            <a:ext cx="7294214" cy="4285658"/>
          </a:xfrm>
          <a:prstGeom prst="rect">
            <a:avLst/>
          </a:prstGeom>
        </p:spPr>
      </p:pic>
      <p:sp>
        <p:nvSpPr>
          <p:cNvPr id="8" name="Rectangle 7"/>
          <p:cNvSpPr/>
          <p:nvPr/>
        </p:nvSpPr>
        <p:spPr>
          <a:xfrm>
            <a:off x="720952" y="2064463"/>
            <a:ext cx="1950149" cy="830997"/>
          </a:xfrm>
          <a:prstGeom prst="rect">
            <a:avLst/>
          </a:prstGeom>
        </p:spPr>
        <p:txBody>
          <a:bodyPr wrap="none">
            <a:spAutoFit/>
          </a:bodyPr>
          <a:lstStyle/>
          <a:p>
            <a:r>
              <a:rPr lang="en-US" sz="2400" dirty="0" smtClean="0"/>
              <a:t>Some basic </a:t>
            </a:r>
          </a:p>
          <a:p>
            <a:r>
              <a:rPr lang="en-US" sz="2400" dirty="0" smtClean="0"/>
              <a:t>Architectures:</a:t>
            </a:r>
            <a:endParaRPr lang="en-US" sz="2400" dirty="0"/>
          </a:p>
        </p:txBody>
      </p:sp>
    </p:spTree>
    <p:extLst>
      <p:ext uri="{BB962C8B-B14F-4D97-AF65-F5344CB8AC3E}">
        <p14:creationId xmlns:p14="http://schemas.microsoft.com/office/powerpoint/2010/main" val="130100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4098" name="Picture 2" descr="http://www.analyticsvidhya.com/blog/wp-content/uploads/2014/10/flowchart-AN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278" y="1882719"/>
            <a:ext cx="6250980" cy="46065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2284" y="2093961"/>
            <a:ext cx="4444181" cy="646331"/>
          </a:xfrm>
          <a:prstGeom prst="rect">
            <a:avLst/>
          </a:prstGeom>
        </p:spPr>
        <p:txBody>
          <a:bodyPr wrap="square">
            <a:spAutoFit/>
          </a:bodyPr>
          <a:lstStyle/>
          <a:p>
            <a:pPr marL="285750" indent="-285750">
              <a:buFont typeface="Wingdings" panose="05000000000000000000" pitchFamily="2" charset="2"/>
              <a:buChar char="§"/>
            </a:pPr>
            <a:r>
              <a:rPr lang="en-US" dirty="0" smtClean="0"/>
              <a:t>Complete Algorithm </a:t>
            </a:r>
            <a:r>
              <a:rPr lang="en-US" dirty="0"/>
              <a:t>for ANN </a:t>
            </a:r>
            <a:r>
              <a:rPr lang="en-US" dirty="0" smtClean="0"/>
              <a:t>architecture and key components.</a:t>
            </a:r>
            <a:endParaRPr lang="en-US" dirty="0"/>
          </a:p>
        </p:txBody>
      </p:sp>
      <p:pic>
        <p:nvPicPr>
          <p:cNvPr id="8" name="Picture 2" descr="key components of a neuron in artificial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79" y="3401961"/>
            <a:ext cx="4950699" cy="262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272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 example - </a:t>
            </a:r>
            <a:r>
              <a:rPr lang="en-US" altLang="en-US" dirty="0"/>
              <a:t>Forward Pass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4"/>
          <p:cNvPicPr>
            <a:picLocks noGrp="1" noChangeAspect="1" noChangeArrowheads="1"/>
          </p:cNvPicPr>
          <p:nvPr>
            <p:ph idx="1"/>
            <p:custDataLst>
              <p:tags r:id="rId1"/>
            </p:custDataLst>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44565" y="2917372"/>
            <a:ext cx="5564052" cy="303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526210" y="2760617"/>
            <a:ext cx="5064232" cy="307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2987040" y="6138699"/>
            <a:ext cx="914400" cy="27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a:t>
            </a:r>
            <a:endParaRPr lang="en-US" dirty="0"/>
          </a:p>
        </p:txBody>
      </p:sp>
      <p:sp>
        <p:nvSpPr>
          <p:cNvPr id="9" name="Rounded Rectangle 8"/>
          <p:cNvSpPr/>
          <p:nvPr/>
        </p:nvSpPr>
        <p:spPr>
          <a:xfrm>
            <a:off x="8880133" y="6138699"/>
            <a:ext cx="914400" cy="27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a:t>
            </a:r>
            <a:endParaRPr lang="en-US" dirty="0"/>
          </a:p>
        </p:txBody>
      </p:sp>
    </p:spTree>
    <p:extLst>
      <p:ext uri="{BB962C8B-B14F-4D97-AF65-F5344CB8AC3E}">
        <p14:creationId xmlns:p14="http://schemas.microsoft.com/office/powerpoint/2010/main" val="581794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Back-propagation of error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Content Placeholder 2"/>
          <p:cNvSpPr txBox="1">
            <a:spLocks/>
          </p:cNvSpPr>
          <p:nvPr/>
        </p:nvSpPr>
        <p:spPr>
          <a:xfrm>
            <a:off x="1985554" y="2656114"/>
            <a:ext cx="6640332" cy="33985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buFont typeface="Wingdings 3" charset="2"/>
              <a:buChar char=""/>
              <a:defRPr/>
            </a:pPr>
            <a:r>
              <a:rPr lang="en-US" smtClean="0">
                <a:solidFill>
                  <a:schemeClr val="tx1">
                    <a:lumMod val="75000"/>
                    <a:lumOff val="25000"/>
                  </a:schemeClr>
                </a:solidFill>
              </a:rPr>
              <a:t>Calculate error: </a:t>
            </a:r>
          </a:p>
          <a:p>
            <a:pPr>
              <a:spcAft>
                <a:spcPts val="0"/>
              </a:spcAft>
              <a:buFont typeface="Wingdings 3" charset="2"/>
              <a:buChar char=""/>
              <a:defRPr/>
            </a:pPr>
            <a:endParaRPr lang="en-US" smtClean="0">
              <a:solidFill>
                <a:schemeClr val="tx1">
                  <a:lumMod val="75000"/>
                  <a:lumOff val="25000"/>
                </a:schemeClr>
              </a:solidFill>
            </a:endParaRPr>
          </a:p>
          <a:p>
            <a:pPr>
              <a:spcAft>
                <a:spcPts val="0"/>
              </a:spcAft>
              <a:buFont typeface="Wingdings 3" charset="2"/>
              <a:buChar char=""/>
              <a:defRPr/>
            </a:pPr>
            <a:r>
              <a:rPr lang="en-US" smtClean="0">
                <a:solidFill>
                  <a:schemeClr val="tx1">
                    <a:lumMod val="75000"/>
                    <a:lumOff val="25000"/>
                  </a:schemeClr>
                </a:solidFill>
              </a:rPr>
              <a:t>Compute delta values for output unit: </a:t>
            </a:r>
          </a:p>
          <a:p>
            <a:pPr>
              <a:spcAft>
                <a:spcPts val="0"/>
              </a:spcAft>
              <a:buFont typeface="Wingdings 3" charset="2"/>
              <a:buChar char=""/>
              <a:defRPr/>
            </a:pPr>
            <a:endParaRPr lang="en-US" smtClean="0">
              <a:solidFill>
                <a:schemeClr val="tx1">
                  <a:lumMod val="75000"/>
                  <a:lumOff val="25000"/>
                </a:schemeClr>
              </a:solidFill>
            </a:endParaRPr>
          </a:p>
          <a:p>
            <a:pPr>
              <a:spcAft>
                <a:spcPts val="0"/>
              </a:spcAft>
              <a:buFont typeface="Wingdings 3" charset="2"/>
              <a:buChar char=""/>
              <a:defRPr/>
            </a:pPr>
            <a:r>
              <a:rPr lang="en-US" smtClean="0">
                <a:solidFill>
                  <a:schemeClr val="tx1">
                    <a:lumMod val="75000"/>
                    <a:lumOff val="25000"/>
                  </a:schemeClr>
                </a:solidFill>
              </a:rPr>
              <a:t>Compute delta for hidden units:</a:t>
            </a:r>
          </a:p>
          <a:p>
            <a:pPr>
              <a:spcAft>
                <a:spcPts val="0"/>
              </a:spcAft>
              <a:buFont typeface="Wingdings 3" charset="2"/>
              <a:buChar char=""/>
              <a:defRPr/>
            </a:pPr>
            <a:endParaRPr lang="en-US" smtClean="0">
              <a:solidFill>
                <a:schemeClr val="tx1">
                  <a:lumMod val="75000"/>
                  <a:lumOff val="25000"/>
                </a:schemeClr>
              </a:solidFill>
            </a:endParaRPr>
          </a:p>
          <a:p>
            <a:pPr>
              <a:spcAft>
                <a:spcPts val="0"/>
              </a:spcAft>
              <a:buFont typeface="Wingdings 3" charset="2"/>
              <a:buChar char=""/>
              <a:defRPr/>
            </a:pPr>
            <a:r>
              <a:rPr lang="en-US" smtClean="0">
                <a:solidFill>
                  <a:schemeClr val="tx1">
                    <a:lumMod val="75000"/>
                    <a:lumOff val="25000"/>
                  </a:schemeClr>
                </a:solidFill>
              </a:rPr>
              <a:t>Weight change</a:t>
            </a:r>
          </a:p>
          <a:p>
            <a:pPr>
              <a:spcAft>
                <a:spcPts val="0"/>
              </a:spcAft>
              <a:buFont typeface="Wingdings 3" charset="2"/>
              <a:buChar char=""/>
              <a:defRPr/>
            </a:pPr>
            <a:endParaRPr lang="en-US" smtClean="0">
              <a:solidFill>
                <a:schemeClr val="tx1">
                  <a:lumMod val="75000"/>
                  <a:lumOff val="25000"/>
                </a:schemeClr>
              </a:solidFill>
            </a:endParaRPr>
          </a:p>
          <a:p>
            <a:pPr>
              <a:spcAft>
                <a:spcPts val="0"/>
              </a:spcAft>
              <a:buFont typeface="Wingdings 3" charset="2"/>
              <a:buChar char=""/>
              <a:defRPr/>
            </a:pPr>
            <a:r>
              <a:rPr lang="en-US" smtClean="0">
                <a:solidFill>
                  <a:schemeClr val="tx1">
                    <a:lumMod val="75000"/>
                    <a:lumOff val="25000"/>
                  </a:schemeClr>
                </a:solidFill>
              </a:rPr>
              <a:t>Update weights</a:t>
            </a:r>
          </a:p>
          <a:p>
            <a:pPr>
              <a:spcAft>
                <a:spcPts val="0"/>
              </a:spcAft>
              <a:buFont typeface="Wingdings 3" charset="2"/>
              <a:buChar char=""/>
              <a:defRPr/>
            </a:pPr>
            <a:endParaRPr lang="en-US" smtClean="0">
              <a:solidFill>
                <a:schemeClr val="tx1">
                  <a:lumMod val="75000"/>
                  <a:lumOff val="25000"/>
                </a:schemeClr>
              </a:solidFill>
            </a:endParaRPr>
          </a:p>
          <a:p>
            <a:pPr>
              <a:spcAft>
                <a:spcPts val="0"/>
              </a:spcAft>
              <a:buFont typeface="Wingdings 3" charset="2"/>
              <a:buChar char=""/>
              <a:defRPr/>
            </a:pPr>
            <a:endParaRPr lang="en-US" dirty="0">
              <a:solidFill>
                <a:schemeClr val="tx1">
                  <a:lumMod val="75000"/>
                  <a:lumOff val="25000"/>
                </a:schemeClr>
              </a:solidFill>
            </a:endParaRPr>
          </a:p>
        </p:txBody>
      </p:sp>
      <p:pic>
        <p:nvPicPr>
          <p:cNvPr id="8" name="Picture 4"/>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l="48091" t="16228" r="3819" b="75276"/>
          <a:stretch>
            <a:fillRect/>
          </a:stretch>
        </p:blipFill>
        <p:spPr bwMode="auto">
          <a:xfrm>
            <a:off x="6101761" y="3246874"/>
            <a:ext cx="3670300"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l="46092" t="46677" r="18698" b="45181"/>
          <a:stretch>
            <a:fillRect/>
          </a:stretch>
        </p:blipFill>
        <p:spPr bwMode="auto">
          <a:xfrm>
            <a:off x="5671866" y="3909980"/>
            <a:ext cx="26860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l="68584" t="13820" r="6142" b="76585"/>
          <a:stretch>
            <a:fillRect/>
          </a:stretch>
        </p:blipFill>
        <p:spPr bwMode="auto">
          <a:xfrm>
            <a:off x="4978945" y="4543420"/>
            <a:ext cx="18875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custDataLst>
              <p:tags r:id="rId4"/>
            </p:custDataLst>
          </p:nvPr>
        </p:nvPicPr>
        <p:blipFill>
          <a:blip r:embed="rId8">
            <a:extLst>
              <a:ext uri="{28A0092B-C50C-407E-A947-70E740481C1C}">
                <a14:useLocalDpi xmlns:a14="http://schemas.microsoft.com/office/drawing/2010/main" val="0"/>
              </a:ext>
            </a:extLst>
          </a:blip>
          <a:srcRect l="49429" t="65428" r="17792" b="26962"/>
          <a:stretch>
            <a:fillRect/>
          </a:stretch>
        </p:blipFill>
        <p:spPr bwMode="auto">
          <a:xfrm>
            <a:off x="5475698" y="5290051"/>
            <a:ext cx="24479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custDataLst>
              <p:tags r:id="rId5"/>
            </p:custDataLst>
          </p:nvPr>
        </p:nvPicPr>
        <p:blipFill>
          <a:blip r:embed="rId9">
            <a:extLst>
              <a:ext uri="{28A0092B-C50C-407E-A947-70E740481C1C}">
                <a14:useLocalDpi xmlns:a14="http://schemas.microsoft.com/office/drawing/2010/main" val="0"/>
              </a:ext>
            </a:extLst>
          </a:blip>
          <a:srcRect l="48521" t="81145" r="33740" b="7143"/>
          <a:stretch>
            <a:fillRect/>
          </a:stretch>
        </p:blipFill>
        <p:spPr bwMode="auto">
          <a:xfrm>
            <a:off x="5313454" y="2487051"/>
            <a:ext cx="148907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994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 name="Content Placeholder 4"/>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rcRect r="1566"/>
          <a:stretch>
            <a:fillRect/>
          </a:stretch>
        </p:blipFill>
        <p:spPr bwMode="auto">
          <a:xfrm>
            <a:off x="165462" y="2776598"/>
            <a:ext cx="5042263" cy="266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427402" y="2301243"/>
            <a:ext cx="6696930" cy="365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942010" y="5999361"/>
            <a:ext cx="1489166" cy="27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Forward pass</a:t>
            </a:r>
            <a:endParaRPr lang="en-US" dirty="0"/>
          </a:p>
        </p:txBody>
      </p:sp>
      <p:sp>
        <p:nvSpPr>
          <p:cNvPr id="8" name="Rounded Rectangle 7"/>
          <p:cNvSpPr/>
          <p:nvPr/>
        </p:nvSpPr>
        <p:spPr>
          <a:xfrm>
            <a:off x="7963987" y="6103019"/>
            <a:ext cx="1685110" cy="278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Backward pass</a:t>
            </a:r>
            <a:endParaRPr lang="en-US" dirty="0"/>
          </a:p>
        </p:txBody>
      </p:sp>
    </p:spTree>
    <p:extLst>
      <p:ext uri="{BB962C8B-B14F-4D97-AF65-F5344CB8AC3E}">
        <p14:creationId xmlns:p14="http://schemas.microsoft.com/office/powerpoint/2010/main" val="2739501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Update Weights</a:t>
            </a:r>
            <a:br>
              <a:rPr lang="en-US" altLang="en-US" dirty="0"/>
            </a:br>
            <a:r>
              <a:rPr lang="en-US" altLang="en-US" dirty="0"/>
              <a:t>Using Generalized Delta Rule (BP)</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Content Placeholder 4"/>
          <p:cNvPicPr>
            <a:picLocks noGrp="1" noChangeAspect="1" noChangeArrowheads="1"/>
          </p:cNvPicPr>
          <p:nvPr>
            <p:ph idx="1"/>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81192" y="2743200"/>
            <a:ext cx="5004564" cy="301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5991497" y="2369002"/>
            <a:ext cx="5691958" cy="35522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87657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Verification- Final step</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Content Placeholder 4"/>
          <p:cNvPicPr>
            <a:picLocks noGrp="1" noChangeAspect="1" noChangeArrowheads="1"/>
          </p:cNvPicPr>
          <p:nvPr>
            <p:ph idx="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2687767" y="2699657"/>
            <a:ext cx="5920426" cy="331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94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GB" dirty="0"/>
              <a:t>The term ‘Neural’ has origin from the human (animal) nervous system’s basic functional </a:t>
            </a:r>
            <a:r>
              <a:rPr lang="en-GB" dirty="0" smtClean="0"/>
              <a:t>unit called </a:t>
            </a:r>
            <a:r>
              <a:rPr lang="en-GB" dirty="0"/>
              <a:t>‘neuron’ or nerve </a:t>
            </a:r>
            <a:r>
              <a:rPr lang="en-GB" dirty="0" smtClean="0"/>
              <a:t>cells, </a:t>
            </a:r>
            <a:r>
              <a:rPr lang="en-GB" dirty="0"/>
              <a:t>present in the brain and other parts of the human (animal) body. </a:t>
            </a:r>
          </a:p>
          <a:p>
            <a:r>
              <a:rPr lang="en-GB" dirty="0" smtClean="0"/>
              <a:t>Artificial </a:t>
            </a:r>
            <a:r>
              <a:rPr lang="en-GB" dirty="0"/>
              <a:t>neural networks (ANNs), usually simply called neural networks (NNs), are computing systems inspired by the biological neural </a:t>
            </a:r>
            <a:r>
              <a:rPr lang="en-GB" dirty="0" smtClean="0"/>
              <a:t>networks.</a:t>
            </a:r>
          </a:p>
          <a:p>
            <a:endParaRPr lang="en-GB" dirty="0" smtClean="0"/>
          </a:p>
          <a:p>
            <a:r>
              <a:rPr lang="en-GB" dirty="0" smtClean="0"/>
              <a:t>Most simplest neural network with only one hidden layer is called “perceptron”.</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823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GB" b="1" dirty="0"/>
              <a:t>Character Recognition </a:t>
            </a:r>
            <a:r>
              <a:rPr lang="en-GB" dirty="0" smtClean="0"/>
              <a:t>– The </a:t>
            </a:r>
            <a:r>
              <a:rPr lang="en-GB" dirty="0"/>
              <a:t>idea of character recognition has become very important as handheld devices like the Palm Pilot are becoming increasingly popular. Neural networks can be used to recognize handwritten characters.</a:t>
            </a:r>
          </a:p>
          <a:p>
            <a:r>
              <a:rPr lang="en-GB" b="1" dirty="0"/>
              <a:t>Image Compression </a:t>
            </a:r>
            <a:r>
              <a:rPr lang="en-GB" dirty="0"/>
              <a:t>- Neural networks can receive and process vast amounts of information at once, making them useful in image compression. With the Internet explosion and more sites using more images on their sites, using neural networks for image compression is worth a look.</a:t>
            </a:r>
          </a:p>
          <a:p>
            <a:r>
              <a:rPr lang="en-GB" b="1" dirty="0"/>
              <a:t>Stock Market Prediction </a:t>
            </a:r>
            <a:r>
              <a:rPr lang="en-GB" dirty="0"/>
              <a:t>- The day-to-day business of the stock market is extremely complicated. Many factors weigh in whether a given stock will go up or down on any given day. Since neural networks can examine a lot of information quickly and sort it all out, they can be used to predict stock prices</a:t>
            </a:r>
            <a:r>
              <a:rPr lang="en-GB" dirty="0" smtClean="0"/>
              <a:t>.</a:t>
            </a:r>
            <a:endParaRPr lang="en-GB"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431972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a:t>
            </a:r>
          </a:p>
        </p:txBody>
      </p:sp>
      <p:sp>
        <p:nvSpPr>
          <p:cNvPr id="3" name="Content Placeholder 2"/>
          <p:cNvSpPr>
            <a:spLocks noGrp="1"/>
          </p:cNvSpPr>
          <p:nvPr>
            <p:ph idx="1"/>
          </p:nvPr>
        </p:nvSpPr>
        <p:spPr/>
        <p:txBody>
          <a:bodyPr/>
          <a:lstStyle/>
          <a:p>
            <a:r>
              <a:rPr lang="en-GB" b="1" dirty="0" smtClean="0"/>
              <a:t>Medicine</a:t>
            </a:r>
            <a:r>
              <a:rPr lang="en-GB" b="1" dirty="0"/>
              <a:t>, Electronic Nose, Security, and Loan Applications </a:t>
            </a:r>
            <a:r>
              <a:rPr lang="en-GB" dirty="0"/>
              <a:t>- These are some applications that are in their proof-of-concept stage, with the </a:t>
            </a:r>
            <a:r>
              <a:rPr lang="en-GB" dirty="0" smtClean="0"/>
              <a:t>acceptation </a:t>
            </a:r>
            <a:r>
              <a:rPr lang="en-GB" dirty="0"/>
              <a:t>of a neural network that will decide whether or not to grant a loan, something that has already been used more successfully than many humans.</a:t>
            </a:r>
          </a:p>
          <a:p>
            <a:r>
              <a:rPr lang="en-GB" b="1" dirty="0"/>
              <a:t>Miscellaneous Applications </a:t>
            </a:r>
            <a:r>
              <a:rPr lang="en-GB" dirty="0"/>
              <a:t>- These are some very interesting </a:t>
            </a:r>
            <a:r>
              <a:rPr lang="en-GB" dirty="0" smtClean="0"/>
              <a:t>(at </a:t>
            </a:r>
            <a:r>
              <a:rPr lang="en-GB" dirty="0"/>
              <a:t>times a little absurd) applications of neural networks.</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671531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idx="1"/>
          </p:nvPr>
        </p:nvSpPr>
        <p:spPr/>
        <p:txBody>
          <a:bodyPr/>
          <a:lstStyle/>
          <a:p>
            <a:r>
              <a:rPr lang="en-GB" dirty="0"/>
              <a:t>Like every other method of </a:t>
            </a:r>
            <a:r>
              <a:rPr lang="en-GB" dirty="0" smtClean="0"/>
              <a:t>analysing </a:t>
            </a:r>
            <a:r>
              <a:rPr lang="en-GB" dirty="0"/>
              <a:t>Big Data, a neural network is not without its limitations. </a:t>
            </a:r>
            <a:endParaRPr lang="en-GB" dirty="0" smtClean="0"/>
          </a:p>
          <a:p>
            <a:r>
              <a:rPr lang="en-GB" dirty="0" smtClean="0"/>
              <a:t>Although </a:t>
            </a:r>
            <a:r>
              <a:rPr lang="en-GB" dirty="0"/>
              <a:t>a neural network can often work effectively with vague and incomplete information, the outcome can be incomplete as well. </a:t>
            </a:r>
            <a:endParaRPr lang="en-GB" dirty="0" smtClean="0"/>
          </a:p>
          <a:p>
            <a:r>
              <a:rPr lang="en-GB" dirty="0" smtClean="0"/>
              <a:t>Not </a:t>
            </a:r>
            <a:r>
              <a:rPr lang="en-GB" dirty="0"/>
              <a:t>every data set is suitable for a neural network either.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850152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of ANN</a:t>
            </a:r>
            <a:endParaRPr lang="en-US" dirty="0"/>
          </a:p>
        </p:txBody>
      </p:sp>
      <p:sp>
        <p:nvSpPr>
          <p:cNvPr id="3" name="Content Placeholder 2"/>
          <p:cNvSpPr>
            <a:spLocks noGrp="1"/>
          </p:cNvSpPr>
          <p:nvPr>
            <p:ph idx="1"/>
          </p:nvPr>
        </p:nvSpPr>
        <p:spPr/>
        <p:txBody>
          <a:bodyPr>
            <a:normAutofit/>
          </a:bodyPr>
          <a:lstStyle/>
          <a:p>
            <a:r>
              <a:rPr lang="en-GB" dirty="0"/>
              <a:t>Storing information on the entire </a:t>
            </a:r>
            <a:r>
              <a:rPr lang="en-GB" dirty="0" smtClean="0"/>
              <a:t>network.</a:t>
            </a:r>
            <a:endParaRPr lang="en-GB" dirty="0"/>
          </a:p>
          <a:p>
            <a:r>
              <a:rPr lang="en-GB" dirty="0" smtClean="0"/>
              <a:t>Ability </a:t>
            </a:r>
            <a:r>
              <a:rPr lang="en-GB" dirty="0"/>
              <a:t>to work with incomplete knowledge </a:t>
            </a:r>
            <a:r>
              <a:rPr lang="en-GB" dirty="0" smtClean="0"/>
              <a:t>.</a:t>
            </a:r>
          </a:p>
          <a:p>
            <a:r>
              <a:rPr lang="en-GB" dirty="0" smtClean="0"/>
              <a:t>Having </a:t>
            </a:r>
            <a:r>
              <a:rPr lang="en-GB" dirty="0"/>
              <a:t>fault tolerance:  Corruption of one or more cells of ANN does not prevent it from generating output. </a:t>
            </a:r>
          </a:p>
          <a:p>
            <a:r>
              <a:rPr lang="en-GB" dirty="0" smtClean="0"/>
              <a:t>Gradual </a:t>
            </a:r>
            <a:r>
              <a:rPr lang="en-GB" dirty="0"/>
              <a:t>corruption:  A network slows over time and undergoes relative degradation. The network problem does not immediately corrode immediately</a:t>
            </a:r>
            <a:r>
              <a:rPr lang="en-GB" dirty="0" smtClean="0"/>
              <a:t>.</a:t>
            </a:r>
            <a:endParaRPr lang="en-GB" dirty="0"/>
          </a:p>
          <a:p>
            <a:r>
              <a:rPr lang="en-GB" dirty="0" smtClean="0"/>
              <a:t>Ability </a:t>
            </a:r>
            <a:r>
              <a:rPr lang="en-GB" dirty="0"/>
              <a:t>to make machine learning: Once trained, the predictions are pretty fast. </a:t>
            </a:r>
          </a:p>
          <a:p>
            <a:r>
              <a:rPr lang="en-GB" dirty="0" smtClean="0"/>
              <a:t>Parallel </a:t>
            </a:r>
            <a:r>
              <a:rPr lang="en-GB" dirty="0"/>
              <a:t>processing capability:  Artificial neural networks have numerical strength that can perform more than one job at the same time.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67678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Disadvantages </a:t>
            </a:r>
            <a:r>
              <a:rPr lang="en-US" dirty="0"/>
              <a:t>of ANN</a:t>
            </a:r>
          </a:p>
        </p:txBody>
      </p:sp>
      <p:sp>
        <p:nvSpPr>
          <p:cNvPr id="3" name="Content Placeholder 2"/>
          <p:cNvSpPr>
            <a:spLocks noGrp="1"/>
          </p:cNvSpPr>
          <p:nvPr>
            <p:ph idx="1"/>
          </p:nvPr>
        </p:nvSpPr>
        <p:spPr/>
        <p:txBody>
          <a:bodyPr>
            <a:normAutofit/>
          </a:bodyPr>
          <a:lstStyle/>
          <a:p>
            <a:r>
              <a:rPr lang="en-GB" dirty="0"/>
              <a:t>Neural networks are black boxes, meaning we cannot know how much each independent variable is influencing the dependent variables.</a:t>
            </a:r>
          </a:p>
          <a:p>
            <a:r>
              <a:rPr lang="en-GB" dirty="0"/>
              <a:t>It is computationally very expensive and time consuming to train with traditional CPUs.</a:t>
            </a:r>
          </a:p>
          <a:p>
            <a:r>
              <a:rPr lang="en-GB" dirty="0"/>
              <a:t>Neural networks depend a lot on training data. This leads to the problem of over-fitting and generalization. The </a:t>
            </a:r>
            <a:r>
              <a:rPr lang="en-GB" dirty="0" smtClean="0"/>
              <a:t>model </a:t>
            </a:r>
            <a:r>
              <a:rPr lang="en-GB" dirty="0"/>
              <a:t>relies more on the training data and may be tuned to the data</a:t>
            </a:r>
            <a:r>
              <a:rPr lang="en-GB" dirty="0" smtClean="0"/>
              <a:t>.</a:t>
            </a:r>
          </a:p>
          <a:p>
            <a:r>
              <a:rPr lang="en-GB" dirty="0" smtClean="0"/>
              <a:t>Unexplained behaviour </a:t>
            </a:r>
            <a:r>
              <a:rPr lang="en-GB" dirty="0"/>
              <a:t>of the network: This is the most important problem of ANN. When ANN produces a probing solution, it does not give a clue as to why and how. This reduces trust in the network.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963330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Practical Example</a:t>
            </a:r>
            <a:endParaRPr lang="en-US" dirty="0"/>
          </a:p>
        </p:txBody>
      </p:sp>
      <p:sp>
        <p:nvSpPr>
          <p:cNvPr id="3" name="Content Placeholder 2"/>
          <p:cNvSpPr>
            <a:spLocks noGrp="1"/>
          </p:cNvSpPr>
          <p:nvPr>
            <p:ph idx="1"/>
          </p:nvPr>
        </p:nvSpPr>
        <p:spPr/>
        <p:txBody>
          <a:bodyPr/>
          <a:lstStyle/>
          <a:p>
            <a:r>
              <a:rPr lang="en-GB" dirty="0"/>
              <a:t>I am going to use the Pima Indians onset of diabetes dataset which is a standard machine learning dataset from the UCI Machine Learning </a:t>
            </a:r>
            <a:r>
              <a:rPr lang="en-GB" dirty="0" smtClean="0"/>
              <a:t>repository. </a:t>
            </a:r>
          </a:p>
          <a:p>
            <a:r>
              <a:rPr lang="en-GB" dirty="0" smtClean="0"/>
              <a:t>This </a:t>
            </a:r>
            <a:r>
              <a:rPr lang="en-GB" dirty="0"/>
              <a:t>dataset tells about the patient medical record and whether they had an onset of diabetes within five years also it is a binary classification problem</a:t>
            </a:r>
            <a:r>
              <a:rPr lang="en-GB" dirty="0" smtClean="0"/>
              <a:t>.</a:t>
            </a:r>
          </a:p>
          <a:p>
            <a:r>
              <a:rPr lang="en-GB" dirty="0"/>
              <a:t>This dataset consists of several medical predictor (independent) variables and one target (dependent) variable, Outcome. Independent variables include the number of pregnancies the patient has had, their BMI, insulin level, age, and so on</a:t>
            </a:r>
            <a:r>
              <a:rPr lang="en-GB" dirty="0" smtClean="0"/>
              <a:t>.</a:t>
            </a:r>
          </a:p>
          <a:p>
            <a:r>
              <a:rPr lang="en-GB" dirty="0"/>
              <a:t>The first eight columns represent the independent variables, and the last column denotes the binary dependent variable. There are a total of 768 entries in the dataset. The outcome variable is set to 1 for 268 entries, and the rest are set to 0.</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85865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Perceptron (Single layer NN)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147" y="1837510"/>
                <a:ext cx="6638214" cy="3835526"/>
              </a:xfrm>
            </p:spPr>
            <p:txBody>
              <a:bodyPr/>
              <a:lstStyle/>
              <a:p>
                <a:r>
                  <a:rPr lang="en-GB" dirty="0" smtClean="0"/>
                  <a:t>Frank Rosenblatt </a:t>
                </a:r>
                <a:r>
                  <a:rPr lang="en-GB" dirty="0"/>
                  <a:t>sometimes known as father of deep learning, proposed a binary classification method.</a:t>
                </a:r>
              </a:p>
              <a:p>
                <a:r>
                  <a:rPr lang="en-GB" dirty="0" smtClean="0"/>
                  <a:t>Rosenblatt's </a:t>
                </a:r>
                <a:r>
                  <a:rPr lang="en-GB" dirty="0" err="1"/>
                  <a:t>perceptrons</a:t>
                </a:r>
                <a:r>
                  <a:rPr lang="en-GB" dirty="0"/>
                  <a:t> were initially simulated on an IBM 704 computer at Cornell Aeronautical Laboratory in 1957.</a:t>
                </a:r>
                <a:endParaRPr lang="en-GB" dirty="0" smtClean="0"/>
              </a:p>
              <a:p>
                <a:pPr marL="0" indent="0">
                  <a:buNone/>
                </a:pPr>
                <a:r>
                  <a:rPr lang="en-GB" b="1" dirty="0"/>
                  <a:t>Key </a:t>
                </a:r>
                <a:r>
                  <a:rPr lang="en-GB" b="1" dirty="0" smtClean="0"/>
                  <a:t>Idea:</a:t>
                </a:r>
                <a:endParaRPr lang="en-GB" b="1" dirty="0"/>
              </a:p>
              <a:p>
                <a:r>
                  <a:rPr lang="en-GB" dirty="0"/>
                  <a:t>One weight </a:t>
                </a:r>
                <a14:m>
                  <m:oMath xmlns:m="http://schemas.openxmlformats.org/officeDocument/2006/math">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oMath>
                </a14:m>
                <a:r>
                  <a:rPr lang="en-GB" dirty="0" smtClean="0"/>
                  <a:t> </a:t>
                </a:r>
                <a:r>
                  <a:rPr lang="en-GB" dirty="0"/>
                  <a:t>per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endParaRPr lang="en-GB" dirty="0"/>
              </a:p>
              <a:p>
                <a:r>
                  <a:rPr lang="en-GB" dirty="0"/>
                  <a:t>Multiple weights with respective inputs </a:t>
                </a:r>
                <a:endParaRPr lang="en-GB" dirty="0" smtClean="0"/>
              </a:p>
              <a:p>
                <a:pPr marL="0" indent="0">
                  <a:buNone/>
                </a:pPr>
                <a:r>
                  <a:rPr lang="en-GB" dirty="0" smtClean="0"/>
                  <a:t>and </a:t>
                </a:r>
                <a:r>
                  <a:rPr lang="en-GB" dirty="0"/>
                  <a:t>add bias </a:t>
                </a:r>
                <a14:m>
                  <m:oMath xmlns:m="http://schemas.openxmlformats.org/officeDocument/2006/math">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oMath>
                </a14:m>
                <a:r>
                  <a:rPr lang="en-GB" dirty="0" smtClean="0"/>
                  <a:t>= </a:t>
                </a:r>
                <a:r>
                  <a:rPr lang="en-GB" dirty="0"/>
                  <a:t>+1</a:t>
                </a:r>
              </a:p>
              <a:p>
                <a:r>
                  <a:rPr lang="en-GB" dirty="0"/>
                  <a:t>If result larger than threshold, return 1, otherwise 0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147" y="1837510"/>
                <a:ext cx="6638214" cy="3835526"/>
              </a:xfrm>
              <a:blipFill>
                <a:blip r:embed="rId2"/>
                <a:stretch>
                  <a:fillRect l="-73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735" y="3361170"/>
            <a:ext cx="5391150" cy="295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634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 layer Neural network</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028" name="Picture 4" descr="https://cdn-images-1.medium.com/max/550/1*pO5X2c28F1ysJhwnmPsy3Q.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126377" y="2210327"/>
            <a:ext cx="5503817" cy="359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6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increase hidden layers?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itle 1"/>
          <p:cNvSpPr>
            <a:spLocks noGrp="1"/>
          </p:cNvSpPr>
          <p:nvPr>
            <p:ph idx="1"/>
          </p:nvPr>
        </p:nvSpPr>
        <p:spPr>
          <a:xfrm>
            <a:off x="581193" y="2180496"/>
            <a:ext cx="5070670" cy="876213"/>
          </a:xfrm>
        </p:spPr>
        <p:txBody>
          <a:bodyPr>
            <a:normAutofit fontScale="97500"/>
          </a:bodyPr>
          <a:lstStyle/>
          <a:p>
            <a:r>
              <a:rPr lang="en-US" dirty="0" smtClean="0"/>
              <a:t>Linearly Separable Problem</a:t>
            </a:r>
          </a:p>
          <a:p>
            <a:pPr marL="0" indent="0">
              <a:buNone/>
            </a:pPr>
            <a:endParaRPr lang="en-US" dirty="0"/>
          </a:p>
        </p:txBody>
      </p:sp>
      <p:pic>
        <p:nvPicPr>
          <p:cNvPr id="7" name="Picture 2" descr="Image result for perceptron 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937" y="2025363"/>
            <a:ext cx="4913812" cy="182777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4101738" y="2518618"/>
            <a:ext cx="1079862" cy="1036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5317672" y="2831996"/>
            <a:ext cx="1079862" cy="103632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971" y="4036941"/>
            <a:ext cx="2140108" cy="244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7672251" y="4772293"/>
            <a:ext cx="1576252" cy="13498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15896" y="5174423"/>
            <a:ext cx="1353703" cy="1182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875421" y="5076218"/>
            <a:ext cx="1603068" cy="369332"/>
          </a:xfrm>
          <a:prstGeom prst="rect">
            <a:avLst/>
          </a:prstGeom>
          <a:noFill/>
        </p:spPr>
        <p:txBody>
          <a:bodyPr wrap="square" rtlCol="0">
            <a:spAutoFit/>
          </a:bodyPr>
          <a:lstStyle/>
          <a:p>
            <a:r>
              <a:rPr lang="en-US" dirty="0" smtClean="0"/>
              <a:t>Perceptron # 2</a:t>
            </a:r>
            <a:endParaRPr lang="en-US" dirty="0"/>
          </a:p>
        </p:txBody>
      </p:sp>
      <p:cxnSp>
        <p:nvCxnSpPr>
          <p:cNvPr id="17" name="Curved Connector 16"/>
          <p:cNvCxnSpPr/>
          <p:nvPr/>
        </p:nvCxnSpPr>
        <p:spPr>
          <a:xfrm flipV="1">
            <a:off x="8891814" y="5260885"/>
            <a:ext cx="1026515" cy="45963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25009" y="5661035"/>
            <a:ext cx="1603068" cy="369332"/>
          </a:xfrm>
          <a:prstGeom prst="rect">
            <a:avLst/>
          </a:prstGeom>
          <a:noFill/>
        </p:spPr>
        <p:txBody>
          <a:bodyPr wrap="square" rtlCol="0">
            <a:spAutoFit/>
          </a:bodyPr>
          <a:lstStyle/>
          <a:p>
            <a:r>
              <a:rPr lang="en-US" dirty="0" smtClean="0"/>
              <a:t>Perceptron # 1</a:t>
            </a:r>
            <a:endParaRPr lang="en-US" dirty="0"/>
          </a:p>
        </p:txBody>
      </p:sp>
      <p:cxnSp>
        <p:nvCxnSpPr>
          <p:cNvPr id="19" name="Curved Connector 18"/>
          <p:cNvCxnSpPr>
            <a:endCxn id="18" idx="3"/>
          </p:cNvCxnSpPr>
          <p:nvPr/>
        </p:nvCxnSpPr>
        <p:spPr>
          <a:xfrm rot="10800000" flipV="1">
            <a:off x="6728078" y="5490703"/>
            <a:ext cx="814289" cy="354997"/>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513098" y="4372183"/>
            <a:ext cx="4214979" cy="400110"/>
          </a:xfrm>
          <a:prstGeom prst="rect">
            <a:avLst/>
          </a:prstGeom>
        </p:spPr>
        <p:txBody>
          <a:bodyPr wrap="square">
            <a:spAutoFit/>
          </a:bodyPr>
          <a:lstStyle/>
          <a:p>
            <a:pPr marL="285750" indent="-285750">
              <a:buFont typeface="Wingdings" panose="05000000000000000000" pitchFamily="2" charset="2"/>
              <a:buChar char="§"/>
            </a:pPr>
            <a:r>
              <a:rPr lang="en-US" sz="2000" dirty="0"/>
              <a:t>Nonlinearly Separable Problem</a:t>
            </a:r>
          </a:p>
        </p:txBody>
      </p:sp>
    </p:spTree>
    <p:extLst>
      <p:ext uri="{BB962C8B-B14F-4D97-AF65-F5344CB8AC3E}">
        <p14:creationId xmlns:p14="http://schemas.microsoft.com/office/powerpoint/2010/main" val="206984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Multilayer Neural network</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grpSp>
        <p:nvGrpSpPr>
          <p:cNvPr id="45" name="Group 44"/>
          <p:cNvGrpSpPr/>
          <p:nvPr/>
        </p:nvGrpSpPr>
        <p:grpSpPr>
          <a:xfrm>
            <a:off x="1772520" y="2055985"/>
            <a:ext cx="7506464" cy="4553235"/>
            <a:chOff x="-149646" y="1273477"/>
            <a:chExt cx="9182811" cy="6204487"/>
          </a:xfrm>
        </p:grpSpPr>
        <p:sp>
          <p:nvSpPr>
            <p:cNvPr id="46" name="Oval 45"/>
            <p:cNvSpPr/>
            <p:nvPr/>
          </p:nvSpPr>
          <p:spPr>
            <a:xfrm>
              <a:off x="1832472" y="2237509"/>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2101009" y="2379305"/>
              <a:ext cx="373656" cy="503272"/>
            </a:xfrm>
            <a:prstGeom prst="rect">
              <a:avLst/>
            </a:prstGeom>
            <a:noFill/>
          </p:spPr>
          <p:txBody>
            <a:bodyPr wrap="square" rtlCol="0">
              <a:spAutoFit/>
            </a:bodyPr>
            <a:lstStyle/>
            <a:p>
              <a:r>
                <a:rPr lang="en-US" dirty="0" smtClean="0"/>
                <a:t>∑</a:t>
              </a:r>
              <a:endParaRPr lang="en-US" dirty="0"/>
            </a:p>
          </p:txBody>
        </p:sp>
        <p:cxnSp>
          <p:nvCxnSpPr>
            <p:cNvPr id="48" name="Straight Arrow Connector 47"/>
            <p:cNvCxnSpPr>
              <a:stCxn id="49" idx="3"/>
              <a:endCxn id="46" idx="2"/>
            </p:cNvCxnSpPr>
            <p:nvPr/>
          </p:nvCxnSpPr>
          <p:spPr>
            <a:xfrm>
              <a:off x="310308" y="2567765"/>
              <a:ext cx="1522164" cy="12694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a:off x="-146892" y="2316129"/>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146892" y="2316129"/>
                  <a:ext cx="457200" cy="503272"/>
                </a:xfrm>
                <a:prstGeom prst="rect">
                  <a:avLst/>
                </a:prstGeom>
                <a:blipFill>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656536" y="2127669"/>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11</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56536" y="2127669"/>
                  <a:ext cx="457200" cy="503272"/>
                </a:xfrm>
                <a:prstGeom prst="rect">
                  <a:avLst/>
                </a:prstGeom>
                <a:blipFill>
                  <a:blip r:embed="rId3"/>
                  <a:stretch>
                    <a:fillRect r="-34426"/>
                  </a:stretch>
                </a:blipFill>
              </p:spPr>
              <p:txBody>
                <a:bodyPr/>
                <a:lstStyle/>
                <a:p>
                  <a:r>
                    <a:rPr lang="en-US">
                      <a:noFill/>
                    </a:rPr>
                    <a:t> </a:t>
                  </a:r>
                </a:p>
              </p:txBody>
            </p:sp>
          </mc:Fallback>
        </mc:AlternateContent>
        <p:cxnSp>
          <p:nvCxnSpPr>
            <p:cNvPr id="51" name="Straight Arrow Connector 50"/>
            <p:cNvCxnSpPr/>
            <p:nvPr/>
          </p:nvCxnSpPr>
          <p:spPr>
            <a:xfrm>
              <a:off x="2788018" y="2694710"/>
              <a:ext cx="91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737472" y="2244435"/>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3976255" y="2556162"/>
              <a:ext cx="457200" cy="290945"/>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648200" y="2694710"/>
              <a:ext cx="1222872" cy="4571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8575965" y="2730363"/>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8575965" y="2730363"/>
                  <a:ext cx="457200" cy="503272"/>
                </a:xfrm>
                <a:prstGeom prst="rect">
                  <a:avLst/>
                </a:prstGeom>
                <a:blipFill>
                  <a:blip r:embed="rId4"/>
                  <a:stretch>
                    <a:fillRect t="-5000" r="-16393" b="-8333"/>
                  </a:stretch>
                </a:blipFill>
              </p:spPr>
              <p:txBody>
                <a:bodyPr/>
                <a:lstStyle/>
                <a:p>
                  <a:r>
                    <a:rPr lang="en-US">
                      <a:noFill/>
                    </a:rPr>
                    <a:t> </a:t>
                  </a:r>
                </a:p>
              </p:txBody>
            </p:sp>
          </mc:Fallback>
        </mc:AlternateContent>
        <p:pic>
          <p:nvPicPr>
            <p:cNvPr id="5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4741" y="5153864"/>
              <a:ext cx="21145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Straight Connector 56"/>
            <p:cNvCxnSpPr/>
            <p:nvPr/>
          </p:nvCxnSpPr>
          <p:spPr>
            <a:xfrm>
              <a:off x="5979895" y="6177167"/>
              <a:ext cx="942975" cy="10429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50491" y="5495233"/>
              <a:ext cx="1466850" cy="15262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832472" y="3498274"/>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2101009" y="3640070"/>
              <a:ext cx="373656" cy="503272"/>
            </a:xfrm>
            <a:prstGeom prst="rect">
              <a:avLst/>
            </a:prstGeom>
            <a:noFill/>
          </p:spPr>
          <p:txBody>
            <a:bodyPr wrap="square" rtlCol="0">
              <a:spAutoFit/>
            </a:bodyPr>
            <a:lstStyle/>
            <a:p>
              <a:r>
                <a:rPr lang="en-US" dirty="0" smtClean="0"/>
                <a:t>∑</a:t>
              </a:r>
              <a:endParaRPr lang="en-US" dirty="0"/>
            </a:p>
          </p:txBody>
        </p:sp>
        <p:cxnSp>
          <p:nvCxnSpPr>
            <p:cNvPr id="61" name="Straight Arrow Connector 60"/>
            <p:cNvCxnSpPr>
              <a:stCxn id="67" idx="3"/>
              <a:endCxn id="59" idx="2"/>
            </p:cNvCxnSpPr>
            <p:nvPr/>
          </p:nvCxnSpPr>
          <p:spPr>
            <a:xfrm>
              <a:off x="307554" y="3881098"/>
              <a:ext cx="1524918" cy="743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878138" y="3464469"/>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22</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878138" y="3464469"/>
                  <a:ext cx="457200" cy="503272"/>
                </a:xfrm>
                <a:prstGeom prst="rect">
                  <a:avLst/>
                </a:prstGeom>
                <a:blipFill>
                  <a:blip r:embed="rId6"/>
                  <a:stretch>
                    <a:fillRect r="-36066"/>
                  </a:stretch>
                </a:blipFill>
              </p:spPr>
              <p:txBody>
                <a:bodyPr/>
                <a:lstStyle/>
                <a:p>
                  <a:r>
                    <a:rPr lang="en-US">
                      <a:noFill/>
                    </a:rPr>
                    <a:t> </a:t>
                  </a:r>
                </a:p>
              </p:txBody>
            </p:sp>
          </mc:Fallback>
        </mc:AlternateContent>
        <p:cxnSp>
          <p:nvCxnSpPr>
            <p:cNvPr id="63" name="Straight Arrow Connector 62"/>
            <p:cNvCxnSpPr/>
            <p:nvPr/>
          </p:nvCxnSpPr>
          <p:spPr>
            <a:xfrm>
              <a:off x="2788018" y="3955475"/>
              <a:ext cx="91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737472" y="3505200"/>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Elbow Connector 64"/>
            <p:cNvCxnSpPr/>
            <p:nvPr/>
          </p:nvCxnSpPr>
          <p:spPr>
            <a:xfrm flipV="1">
              <a:off x="3976255" y="3816927"/>
              <a:ext cx="457200" cy="290945"/>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8" idx="2"/>
            </p:cNvCxnSpPr>
            <p:nvPr/>
          </p:nvCxnSpPr>
          <p:spPr>
            <a:xfrm flipV="1">
              <a:off x="4648200" y="3276600"/>
              <a:ext cx="1222872" cy="67887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149646" y="3629462"/>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149646" y="3629462"/>
                  <a:ext cx="457200" cy="503272"/>
                </a:xfrm>
                <a:prstGeom prst="rect">
                  <a:avLst/>
                </a:prstGeom>
                <a:blipFill>
                  <a:blip r:embed="rId7"/>
                  <a:stretch>
                    <a:fillRect b="-1667"/>
                  </a:stretch>
                </a:blipFill>
              </p:spPr>
              <p:txBody>
                <a:bodyPr/>
                <a:lstStyle/>
                <a:p>
                  <a:r>
                    <a:rPr lang="en-US">
                      <a:noFill/>
                    </a:rPr>
                    <a:t> </a:t>
                  </a:r>
                </a:p>
              </p:txBody>
            </p:sp>
          </mc:Fallback>
        </mc:AlternateContent>
        <p:sp>
          <p:nvSpPr>
            <p:cNvPr id="68" name="Oval 67"/>
            <p:cNvSpPr/>
            <p:nvPr/>
          </p:nvSpPr>
          <p:spPr>
            <a:xfrm>
              <a:off x="5871072" y="2819400"/>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6139607" y="2961197"/>
              <a:ext cx="373656" cy="503272"/>
            </a:xfrm>
            <a:prstGeom prst="rect">
              <a:avLst/>
            </a:prstGeom>
            <a:noFill/>
          </p:spPr>
          <p:txBody>
            <a:bodyPr wrap="square" rtlCol="0">
              <a:spAutoFit/>
            </a:bodyPr>
            <a:lstStyle/>
            <a:p>
              <a:r>
                <a:rPr lang="en-US" dirty="0" smtClean="0"/>
                <a:t>∑</a:t>
              </a:r>
              <a:endParaRPr lang="en-US" dirty="0"/>
            </a:p>
          </p:txBody>
        </p:sp>
        <p:sp>
          <p:nvSpPr>
            <p:cNvPr id="70" name="Oval 69"/>
            <p:cNvSpPr/>
            <p:nvPr/>
          </p:nvSpPr>
          <p:spPr>
            <a:xfrm>
              <a:off x="7699872" y="2819400"/>
              <a:ext cx="9107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Elbow Connector 70"/>
            <p:cNvCxnSpPr/>
            <p:nvPr/>
          </p:nvCxnSpPr>
          <p:spPr>
            <a:xfrm flipV="1">
              <a:off x="7938655" y="3131127"/>
              <a:ext cx="457200" cy="290945"/>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781800" y="3276600"/>
              <a:ext cx="918072"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652165" y="3276600"/>
              <a:ext cx="381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9" idx="3"/>
              <a:endCxn id="59" idx="2"/>
            </p:cNvCxnSpPr>
            <p:nvPr/>
          </p:nvCxnSpPr>
          <p:spPr>
            <a:xfrm>
              <a:off x="310308" y="2567765"/>
              <a:ext cx="1522164" cy="138771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719309" y="2650426"/>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12</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19309" y="2650426"/>
                  <a:ext cx="457200" cy="503272"/>
                </a:xfrm>
                <a:prstGeom prst="rect">
                  <a:avLst/>
                </a:prstGeom>
                <a:blipFill>
                  <a:blip r:embed="rId8"/>
                  <a:stretch>
                    <a:fillRect r="-33871"/>
                  </a:stretch>
                </a:blipFill>
              </p:spPr>
              <p:txBody>
                <a:bodyPr/>
                <a:lstStyle/>
                <a:p>
                  <a:r>
                    <a:rPr lang="en-US">
                      <a:noFill/>
                    </a:rPr>
                    <a:t> </a:t>
                  </a:r>
                </a:p>
              </p:txBody>
            </p:sp>
          </mc:Fallback>
        </mc:AlternateContent>
        <p:cxnSp>
          <p:nvCxnSpPr>
            <p:cNvPr id="76" name="Straight Arrow Connector 75"/>
            <p:cNvCxnSpPr>
              <a:stCxn id="67" idx="3"/>
              <a:endCxn id="46" idx="2"/>
            </p:cNvCxnSpPr>
            <p:nvPr/>
          </p:nvCxnSpPr>
          <p:spPr>
            <a:xfrm flipV="1">
              <a:off x="307554" y="2694709"/>
              <a:ext cx="1524918" cy="11863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p:cNvSpPr txBox="1"/>
                <p:nvPr/>
              </p:nvSpPr>
              <p:spPr>
                <a:xfrm>
                  <a:off x="264863" y="3079399"/>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21</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264863" y="3079399"/>
                  <a:ext cx="457200" cy="503272"/>
                </a:xfrm>
                <a:prstGeom prst="rect">
                  <a:avLst/>
                </a:prstGeom>
                <a:blipFill>
                  <a:blip r:embed="rId9"/>
                  <a:stretch>
                    <a:fillRect r="-35484"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4876800" y="2433935"/>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11</m:t>
                            </m:r>
                          </m:sub>
                        </m:sSub>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4876800" y="2433935"/>
                  <a:ext cx="457200" cy="503272"/>
                </a:xfrm>
                <a:prstGeom prst="rect">
                  <a:avLst/>
                </a:prstGeom>
                <a:blipFill>
                  <a:blip r:embed="rId10"/>
                  <a:stretch>
                    <a:fillRect r="-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5029200" y="3576935"/>
                  <a:ext cx="457200" cy="5032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21</m:t>
                            </m:r>
                          </m:sub>
                        </m:sSub>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5029200" y="3576935"/>
                  <a:ext cx="457200" cy="503272"/>
                </a:xfrm>
                <a:prstGeom prst="rect">
                  <a:avLst/>
                </a:prstGeom>
                <a:blipFill>
                  <a:blip r:embed="rId11"/>
                  <a:stretch>
                    <a:fillRect r="-35484" b="-1667"/>
                  </a:stretch>
                </a:blipFill>
              </p:spPr>
              <p:txBody>
                <a:bodyPr/>
                <a:lstStyle/>
                <a:p>
                  <a:r>
                    <a:rPr lang="en-US">
                      <a:noFill/>
                    </a:rPr>
                    <a:t> </a:t>
                  </a:r>
                </a:p>
              </p:txBody>
            </p:sp>
          </mc:Fallback>
        </mc:AlternateContent>
        <p:sp>
          <p:nvSpPr>
            <p:cNvPr id="80" name="TextBox 79"/>
            <p:cNvSpPr txBox="1"/>
            <p:nvPr/>
          </p:nvSpPr>
          <p:spPr>
            <a:xfrm>
              <a:off x="2013447" y="1273477"/>
              <a:ext cx="1724025" cy="880726"/>
            </a:xfrm>
            <a:prstGeom prst="rect">
              <a:avLst/>
            </a:prstGeom>
            <a:noFill/>
          </p:spPr>
          <p:txBody>
            <a:bodyPr wrap="square" rtlCol="0">
              <a:spAutoFit/>
            </a:bodyPr>
            <a:lstStyle/>
            <a:p>
              <a:r>
                <a:rPr lang="en-US" dirty="0" smtClean="0"/>
                <a:t>Perceptron # 1</a:t>
              </a:r>
              <a:endParaRPr lang="en-US" dirty="0"/>
            </a:p>
          </p:txBody>
        </p:sp>
        <p:sp>
          <p:nvSpPr>
            <p:cNvPr id="81" name="TextBox 80"/>
            <p:cNvSpPr txBox="1"/>
            <p:nvPr/>
          </p:nvSpPr>
          <p:spPr>
            <a:xfrm>
              <a:off x="1881187" y="4727901"/>
              <a:ext cx="1724024" cy="880726"/>
            </a:xfrm>
            <a:prstGeom prst="rect">
              <a:avLst/>
            </a:prstGeom>
            <a:noFill/>
          </p:spPr>
          <p:txBody>
            <a:bodyPr wrap="square" rtlCol="0">
              <a:spAutoFit/>
            </a:bodyPr>
            <a:lstStyle/>
            <a:p>
              <a:r>
                <a:rPr lang="en-US" dirty="0" smtClean="0"/>
                <a:t>Perceptron # 2</a:t>
              </a:r>
              <a:endParaRPr lang="en-US" dirty="0"/>
            </a:p>
          </p:txBody>
        </p:sp>
        <p:sp>
          <p:nvSpPr>
            <p:cNvPr id="82" name="TextBox 81"/>
            <p:cNvSpPr txBox="1"/>
            <p:nvPr/>
          </p:nvSpPr>
          <p:spPr>
            <a:xfrm>
              <a:off x="5993316" y="3860455"/>
              <a:ext cx="1724024" cy="880726"/>
            </a:xfrm>
            <a:prstGeom prst="rect">
              <a:avLst/>
            </a:prstGeom>
            <a:noFill/>
          </p:spPr>
          <p:txBody>
            <a:bodyPr wrap="square" rtlCol="0">
              <a:spAutoFit/>
            </a:bodyPr>
            <a:lstStyle/>
            <a:p>
              <a:r>
                <a:rPr lang="en-US" dirty="0" smtClean="0"/>
                <a:t>Perceptron # 3</a:t>
              </a:r>
              <a:endParaRPr lang="en-US" dirty="0"/>
            </a:p>
          </p:txBody>
        </p:sp>
        <p:sp>
          <p:nvSpPr>
            <p:cNvPr id="83" name="Multiply 82"/>
            <p:cNvSpPr/>
            <p:nvPr/>
          </p:nvSpPr>
          <p:spPr>
            <a:xfrm>
              <a:off x="6241664" y="5678217"/>
              <a:ext cx="1191490" cy="154190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4475684" y="6167102"/>
            <a:ext cx="1779230" cy="369332"/>
          </a:xfrm>
          <a:prstGeom prst="rect">
            <a:avLst/>
          </a:prstGeom>
          <a:noFill/>
        </p:spPr>
        <p:txBody>
          <a:bodyPr wrap="square" rtlCol="0">
            <a:spAutoFit/>
          </a:bodyPr>
          <a:lstStyle/>
          <a:p>
            <a:r>
              <a:rPr lang="en-US" dirty="0" smtClean="0"/>
              <a:t>Wrong approach </a:t>
            </a:r>
            <a:endParaRPr lang="en-US" dirty="0"/>
          </a:p>
        </p:txBody>
      </p:sp>
      <p:cxnSp>
        <p:nvCxnSpPr>
          <p:cNvPr id="84" name="Straight Connector 83"/>
          <p:cNvCxnSpPr>
            <a:endCxn id="44" idx="3"/>
          </p:cNvCxnSpPr>
          <p:nvPr/>
        </p:nvCxnSpPr>
        <p:spPr>
          <a:xfrm flipH="1">
            <a:off x="6254914" y="6195826"/>
            <a:ext cx="528184" cy="155942"/>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5" name="TextBox 84"/>
          <p:cNvSpPr txBox="1"/>
          <p:nvPr/>
        </p:nvSpPr>
        <p:spPr>
          <a:xfrm>
            <a:off x="6720012" y="2100759"/>
            <a:ext cx="1779230" cy="369332"/>
          </a:xfrm>
          <a:prstGeom prst="rect">
            <a:avLst/>
          </a:prstGeom>
          <a:noFill/>
        </p:spPr>
        <p:txBody>
          <a:bodyPr wrap="square" rtlCol="0">
            <a:spAutoFit/>
          </a:bodyPr>
          <a:lstStyle/>
          <a:p>
            <a:r>
              <a:rPr lang="en-US" dirty="0" smtClean="0"/>
              <a:t>Right approach </a:t>
            </a:r>
            <a:endParaRPr lang="en-US" dirty="0"/>
          </a:p>
        </p:txBody>
      </p:sp>
      <p:cxnSp>
        <p:nvCxnSpPr>
          <p:cNvPr id="86" name="Straight Connector 85"/>
          <p:cNvCxnSpPr/>
          <p:nvPr/>
        </p:nvCxnSpPr>
        <p:spPr>
          <a:xfrm flipV="1">
            <a:off x="7219097" y="2465340"/>
            <a:ext cx="409612" cy="57938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597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Image Classification (example)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029200" y="5562600"/>
            <a:ext cx="1371600" cy="923330"/>
          </a:xfrm>
          <a:prstGeom prst="rect">
            <a:avLst/>
          </a:prstGeom>
          <a:noFill/>
        </p:spPr>
        <p:txBody>
          <a:bodyPr wrap="square" rtlCol="0">
            <a:spAutoFit/>
          </a:bodyPr>
          <a:lstStyle/>
          <a:p>
            <a:r>
              <a:rPr lang="en-US" dirty="0"/>
              <a:t>Weights/ parameters matrix</a:t>
            </a:r>
          </a:p>
        </p:txBody>
      </p:sp>
      <p:sp>
        <p:nvSpPr>
          <p:cNvPr id="9" name="TextBox 8"/>
          <p:cNvSpPr txBox="1"/>
          <p:nvPr/>
        </p:nvSpPr>
        <p:spPr>
          <a:xfrm>
            <a:off x="7391400" y="5486400"/>
            <a:ext cx="1371600" cy="369332"/>
          </a:xfrm>
          <a:prstGeom prst="rect">
            <a:avLst/>
          </a:prstGeom>
          <a:noFill/>
        </p:spPr>
        <p:txBody>
          <a:bodyPr wrap="square" rtlCol="0">
            <a:spAutoFit/>
          </a:bodyPr>
          <a:lstStyle/>
          <a:p>
            <a:r>
              <a:rPr lang="en-US" dirty="0"/>
              <a:t>Bias vector</a:t>
            </a:r>
          </a:p>
        </p:txBody>
      </p:sp>
      <p:sp>
        <p:nvSpPr>
          <p:cNvPr id="13" name="TextBox 12"/>
          <p:cNvSpPr txBox="1"/>
          <p:nvPr/>
        </p:nvSpPr>
        <p:spPr>
          <a:xfrm>
            <a:off x="8839200" y="5410200"/>
            <a:ext cx="1371600" cy="369332"/>
          </a:xfrm>
          <a:prstGeom prst="rect">
            <a:avLst/>
          </a:prstGeom>
          <a:noFill/>
        </p:spPr>
        <p:txBody>
          <a:bodyPr wrap="square" rtlCol="0">
            <a:spAutoFit/>
          </a:bodyPr>
          <a:lstStyle/>
          <a:p>
            <a:r>
              <a:rPr lang="en-US" dirty="0"/>
              <a:t>Class scores</a:t>
            </a:r>
          </a:p>
        </p:txBody>
      </p:sp>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urved Connector 4"/>
          <p:cNvCxnSpPr>
            <a:endCxn id="3" idx="0"/>
          </p:cNvCxnSpPr>
          <p:nvPr/>
        </p:nvCxnSpPr>
        <p:spPr>
          <a:xfrm rot="16200000" flipH="1">
            <a:off x="4246631" y="4094232"/>
            <a:ext cx="1971140" cy="96559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a:off x="8195723" y="4224881"/>
            <a:ext cx="1946562" cy="507205"/>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urved Connector 9"/>
          <p:cNvCxnSpPr/>
          <p:nvPr/>
        </p:nvCxnSpPr>
        <p:spPr>
          <a:xfrm rot="16200000" flipH="1">
            <a:off x="6748734" y="4462731"/>
            <a:ext cx="1971137" cy="22859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18616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Image Classification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000"/>
            <a:ext cx="8939212" cy="33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29000" y="3505200"/>
            <a:ext cx="2640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3508332"/>
            <a:ext cx="2233612"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39000" y="3505200"/>
            <a:ext cx="735806" cy="1219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3742356" y="5845314"/>
                <a:ext cx="425864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a:rPr>
                        <m:t>𝑓</m:t>
                      </m:r>
                      <m:d>
                        <m:dPr>
                          <m:ctrlPr>
                            <a:rPr lang="en-US" sz="4000" i="1">
                              <a:latin typeface="Cambria Math" panose="02040503050406030204" pitchFamily="18" charset="0"/>
                            </a:rPr>
                          </m:ctrlPr>
                        </m:dPr>
                        <m:e>
                          <m:r>
                            <a:rPr lang="en-US" sz="4000" i="1">
                              <a:latin typeface="Cambria Math"/>
                            </a:rPr>
                            <m:t>𝑥</m:t>
                          </m:r>
                          <m:r>
                            <a:rPr lang="en-US" sz="4000" i="1">
                              <a:latin typeface="Cambria Math"/>
                            </a:rPr>
                            <m:t>,</m:t>
                          </m:r>
                          <m:r>
                            <a:rPr lang="en-US" sz="4000" i="1">
                              <a:latin typeface="Cambria Math"/>
                            </a:rPr>
                            <m:t>𝑊</m:t>
                          </m:r>
                        </m:e>
                      </m:d>
                      <m:r>
                        <a:rPr lang="en-US" sz="4000" i="1">
                          <a:latin typeface="Cambria Math"/>
                        </a:rPr>
                        <m:t>=</m:t>
                      </m:r>
                      <m:r>
                        <a:rPr lang="en-US" sz="4000" i="1">
                          <a:latin typeface="Cambria Math"/>
                        </a:rPr>
                        <m:t>𝑊𝑥</m:t>
                      </m:r>
                      <m:r>
                        <a:rPr lang="en-US" sz="4000" i="1">
                          <a:latin typeface="Cambria Math"/>
                        </a:rPr>
                        <m:t>+</m:t>
                      </m:r>
                      <m:r>
                        <a:rPr lang="en-US" sz="4000" i="1">
                          <a:latin typeface="Cambria Math"/>
                        </a:rPr>
                        <m:t>𝑏</m:t>
                      </m:r>
                    </m:oMath>
                  </m:oMathPara>
                </a14:m>
                <a:endParaRPr lang="en-US" sz="4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742356" y="5845314"/>
                <a:ext cx="4258644" cy="707886"/>
              </a:xfrm>
              <a:prstGeom prst="rect">
                <a:avLst/>
              </a:prstGeom>
              <a:blipFill>
                <a:blip r:embed="rId3"/>
                <a:stretch>
                  <a:fillRect/>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9310789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FC8A1C-A436-42C0-AC33-FAFFFAF219BC}">
  <ds:schemaRefs>
    <ds:schemaRef ds:uri="http://schemas.microsoft.com/sharepoint/v3/contenttype/forms"/>
  </ds:schemaRefs>
</ds:datastoreItem>
</file>

<file path=customXml/itemProps3.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1891</Words>
  <Application>Microsoft Office PowerPoint</Application>
  <PresentationFormat>Widescreen</PresentationFormat>
  <Paragraphs>229</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Cambria Math</vt:lpstr>
      <vt:lpstr>Gill Sans MT</vt:lpstr>
      <vt:lpstr>Wingdings</vt:lpstr>
      <vt:lpstr>Wingdings 2</vt:lpstr>
      <vt:lpstr>Wingdings 3</vt:lpstr>
      <vt:lpstr>Dividend</vt:lpstr>
      <vt:lpstr>Artificial Neural Networks</vt:lpstr>
      <vt:lpstr>OUTLINE</vt:lpstr>
      <vt:lpstr>Introduction</vt:lpstr>
      <vt:lpstr>Perceptron (Single layer NN)</vt:lpstr>
      <vt:lpstr>Multi layer Neural network</vt:lpstr>
      <vt:lpstr>Why increase hidden layers?</vt:lpstr>
      <vt:lpstr>Multilayer Neural network</vt:lpstr>
      <vt:lpstr>Image Classification (example)</vt:lpstr>
      <vt:lpstr>Image Classification (example)</vt:lpstr>
      <vt:lpstr>Image Classification (example)</vt:lpstr>
      <vt:lpstr>Image Classification (example)</vt:lpstr>
      <vt:lpstr>Image Classification (example)</vt:lpstr>
      <vt:lpstr>Image Classification (example)</vt:lpstr>
      <vt:lpstr>Image Classification (example)</vt:lpstr>
      <vt:lpstr>Image Classification (example)</vt:lpstr>
      <vt:lpstr>Training</vt:lpstr>
      <vt:lpstr>Training</vt:lpstr>
      <vt:lpstr>Training</vt:lpstr>
      <vt:lpstr>Training</vt:lpstr>
      <vt:lpstr>History</vt:lpstr>
      <vt:lpstr>History</vt:lpstr>
      <vt:lpstr>Architecture</vt:lpstr>
      <vt:lpstr>Architecture</vt:lpstr>
      <vt:lpstr>architecture</vt:lpstr>
      <vt:lpstr>Or example - Forward Pass</vt:lpstr>
      <vt:lpstr>Back-propagation of error</vt:lpstr>
      <vt:lpstr>Architecture</vt:lpstr>
      <vt:lpstr>Update Weights Using Generalized Delta Rule (BP)</vt:lpstr>
      <vt:lpstr>Verification- Final step</vt:lpstr>
      <vt:lpstr>Applications</vt:lpstr>
      <vt:lpstr>Applications</vt:lpstr>
      <vt:lpstr>Limitations</vt:lpstr>
      <vt:lpstr>Advantages of ANN</vt:lpstr>
      <vt:lpstr>Disadvantages of ANN</vt:lpstr>
      <vt:lpstr>Practical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2022-02-26T07:50:32Z</dcterms:created>
  <dcterms:modified xsi:type="dcterms:W3CDTF">2022-02-28T05:04:20Z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