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58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Google Sans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389d923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389d923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a3b79f19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a3b79f19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header and footer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header and footer 1">
  <p:cSld name="TITLE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4"/>
          <p:cNvSpPr txBox="1"/>
          <p:nvPr/>
        </p:nvSpPr>
        <p:spPr>
          <a:xfrm>
            <a:off x="247600" y="121350"/>
            <a:ext cx="8563200" cy="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Women Techmakers Brand Guidelines													</a:t>
            </a:r>
            <a:endParaRPr sz="800">
              <a:solidFill>
                <a:srgbClr val="B7B7B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247600" y="4810625"/>
            <a:ext cx="8563200" cy="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SEPTEMBER 2019   |    Google Developer Studio   														</a:t>
            </a:r>
            <a:endParaRPr sz="800">
              <a:solidFill>
                <a:srgbClr val="B7B7B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header and footer 2">
  <p:cSld name="TITLE_3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header and footer 3">
  <p:cSld name="TITLE_4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header and footer 4">
  <p:cSld name="TITLE_5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header and footer 5">
  <p:cSld name="TITLE_6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ttps://towardsdatascience.com/data-science-life-cycle-101-for-dummies-like-me-e66b47ad8d8f" TargetMode="External"/><Relationship Id="rId5" Type="http://schemas.openxmlformats.org/officeDocument/2006/relationships/hyperlink" Target="https://www.pluralsight.com/" TargetMode="External"/><Relationship Id="rId4" Type="http://schemas.openxmlformats.org/officeDocument/2006/relationships/hyperlink" Target="https://365datascience.teachable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9"/>
          <p:cNvSpPr txBox="1"/>
          <p:nvPr/>
        </p:nvSpPr>
        <p:spPr>
          <a:xfrm>
            <a:off x="721975" y="1272175"/>
            <a:ext cx="4583400" cy="18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3200" dirty="0">
                <a:solidFill>
                  <a:schemeClr val="accent3"/>
                </a:solidFill>
              </a:rPr>
              <a:t>An Introduction to Data Science</a:t>
            </a:r>
            <a:endParaRPr sz="30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9"/>
          <p:cNvSpPr txBox="1"/>
          <p:nvPr/>
        </p:nvSpPr>
        <p:spPr>
          <a:xfrm>
            <a:off x="695325" y="3581400"/>
            <a:ext cx="30000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Updated 10.22.19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7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87085" y="707461"/>
            <a:ext cx="6680969" cy="41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/>
              <a:t>Aspiration For Becoming Data Scientist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098430"/>
            <a:ext cx="9144000" cy="404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smtClean="0"/>
              <a:t>90%</a:t>
            </a:r>
            <a:r>
              <a:rPr lang="en-US" sz="1600" dirty="0" smtClean="0"/>
              <a:t> of the data in the world today has been created in the last two years.</a:t>
            </a:r>
            <a:br>
              <a:rPr lang="en-US" sz="1600" dirty="0" smtClean="0"/>
            </a:br>
            <a:r>
              <a:rPr lang="en-US" sz="1600" dirty="0" smtClean="0"/>
              <a:t>(IBM,2012)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Data-driven organizations are three times more likely to report significant improvements in decision making (PwC Global Data and Analytics Survey), but less than </a:t>
            </a:r>
            <a:r>
              <a:rPr lang="en-US" sz="1600" b="1" dirty="0" smtClean="0"/>
              <a:t>0.5%</a:t>
            </a:r>
            <a:r>
              <a:rPr lang="en-US" sz="1600" dirty="0" smtClean="0"/>
              <a:t> of data is analyzed (MIT Tech Review). The challenge is to rapidly scale a company’s ability to work with data to drive better decisions. </a:t>
            </a:r>
            <a:br>
              <a:rPr lang="en-US" sz="1600" dirty="0" smtClean="0"/>
            </a:br>
            <a:r>
              <a:rPr lang="en-US" sz="1600" dirty="0" smtClean="0"/>
              <a:t>(Whitepaper published on </a:t>
            </a:r>
            <a:r>
              <a:rPr lang="en-US" sz="1600" dirty="0" err="1" smtClean="0"/>
              <a:t>DataCamp</a:t>
            </a:r>
            <a:r>
              <a:rPr lang="en-US" sz="1600" dirty="0" smtClean="0"/>
              <a:t> as “Democratizing Data Science in Your Organization”)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Data Science  job is considered as the sexiest(</a:t>
            </a:r>
            <a:r>
              <a:rPr lang="en-US" sz="1600" b="1" dirty="0" smtClean="0"/>
              <a:t>most attractive</a:t>
            </a:r>
            <a:r>
              <a:rPr lang="en-US" sz="1600" dirty="0" smtClean="0"/>
              <a:t>) job of the </a:t>
            </a:r>
            <a:r>
              <a:rPr lang="en-US" sz="1600" b="1" dirty="0" smtClean="0"/>
              <a:t>21</a:t>
            </a:r>
            <a:r>
              <a:rPr lang="en-US" sz="1600" b="1" baseline="30000" dirty="0" smtClean="0"/>
              <a:t>st </a:t>
            </a:r>
            <a:r>
              <a:rPr lang="en-US" sz="1600" b="1" dirty="0" smtClean="0"/>
              <a:t>century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 smtClean="0"/>
              <a:t>-Harvard Business Review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We will be reaching in range of </a:t>
            </a:r>
            <a:r>
              <a:rPr lang="en-US" sz="1600" b="1" dirty="0" smtClean="0"/>
              <a:t>zettabytes</a:t>
            </a:r>
            <a:r>
              <a:rPr lang="en-US" sz="1600" dirty="0" smtClean="0"/>
              <a:t> generation of data in coming years and organizations won’t want it to lose without gaining useful insights.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29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7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11700" y="731375"/>
            <a:ext cx="6279931" cy="74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Science Project Life Cycle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3" descr="C:\Users\SONY\Desktop\IS 1\data-science-process-OSEMN-framewor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699" y="1474461"/>
            <a:ext cx="6093253" cy="29503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03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7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7710" y="607291"/>
            <a:ext cx="4388069" cy="54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Applications of Data Science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089032"/>
            <a:ext cx="9144000" cy="4054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Font typeface="Arial"/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Presently application of data science is very vast. You can see it everywhere in your daily life. Some prominent examples are given here.</a:t>
            </a:r>
          </a:p>
          <a:p>
            <a:pPr lvl="1" fontAlgn="base">
              <a:lnSpc>
                <a:spcPct val="10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 Search Engines</a:t>
            </a:r>
          </a:p>
          <a:p>
            <a:pPr lvl="1" fontAlgn="base">
              <a:lnSpc>
                <a:spcPct val="10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Recognition</a:t>
            </a:r>
          </a:p>
          <a:p>
            <a:pPr lvl="1" fontAlgn="base">
              <a:lnSpc>
                <a:spcPct val="10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Recommender Systems (YouTube, Netflix, Amazon)</a:t>
            </a:r>
          </a:p>
          <a:p>
            <a:pPr lvl="1" fontAlgn="base">
              <a:lnSpc>
                <a:spcPct val="10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Self-driving cars</a:t>
            </a:r>
          </a:p>
          <a:p>
            <a:pPr lvl="1" fontAlgn="base">
              <a:lnSpc>
                <a:spcPct val="10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Recognition</a:t>
            </a:r>
          </a:p>
          <a:p>
            <a:pPr lvl="1" fontAlgn="base">
              <a:lnSpc>
                <a:spcPct val="10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Fraud and risk detection</a:t>
            </a:r>
          </a:p>
          <a:p>
            <a:pPr lvl="1" fontAlgn="base">
              <a:lnSpc>
                <a:spcPct val="100000"/>
              </a:lnSpc>
            </a:pP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00000"/>
              </a:lnSpc>
            </a:pP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0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Gaming</a:t>
            </a:r>
          </a:p>
          <a:p>
            <a:pPr lvl="1" fontAlgn="base">
              <a:lnSpc>
                <a:spcPct val="10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Robotics</a:t>
            </a:r>
          </a:p>
          <a:p>
            <a:pPr lvl="1" fontAlgn="base">
              <a:lnSpc>
                <a:spcPct val="10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Airline route planning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7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25366" y="836161"/>
            <a:ext cx="6216868" cy="50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Clarification of Myths Related to Data Science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462750"/>
            <a:ext cx="8686800" cy="3543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Science is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part or a subset of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 Engineering 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Computer Science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however they have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intersections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with each other as there are many concepts and tools related to Computer Science and Software Engineering which are being used in Data Science.</a:t>
            </a:r>
            <a:b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Science is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about making beautiful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infographics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Science is a name of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solely, is also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good explanation of Data Science because Data Science goes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beyond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that.</a:t>
            </a:r>
            <a:b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Science is not about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Management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Quality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Encapsulation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Encryption solely.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Science is neither a subset of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Artificial Intelligence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Engineering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however Data Science has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subsets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all these domains.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7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014" y="-19042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1752" y="841248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t>Differences to Note Between Data Science, Data Engineering, Machine Learning, Deep Learning and Artificial Intelligence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1458311"/>
            <a:ext cx="34290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95400" y="2144111"/>
            <a:ext cx="2057400" cy="2590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676400" y="3134711"/>
            <a:ext cx="1295400" cy="16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55198" y="1285863"/>
            <a:ext cx="3886200" cy="3733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96298" y="1635271"/>
            <a:ext cx="2438400" cy="2590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1763111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2448911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ML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7400" y="336331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21200" y="1434094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 Science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64676" y="2078357"/>
            <a:ext cx="1975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94840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7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81565" y="344651"/>
            <a:ext cx="4948337" cy="117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Scientist vs Data Engineer</a:t>
            </a:r>
            <a:b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(Explanation with analogy)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490" y="1676401"/>
            <a:ext cx="5171772" cy="290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63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7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2700" y="71261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Scientist vs Data Engineer</a:t>
            </a:r>
            <a:b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(Explanation with analogy)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958" y="1600200"/>
            <a:ext cx="5519894" cy="310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84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7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11700" y="693226"/>
            <a:ext cx="6227379" cy="78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of Data Science &amp; Analytics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958" y="1600200"/>
            <a:ext cx="5519894" cy="310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11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7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11700" y="731375"/>
            <a:ext cx="7781266" cy="73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of Data Science &amp; Analytics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957" y="1600200"/>
            <a:ext cx="5280221" cy="296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7481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7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7313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Industrial Revolution 4.0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3835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Industrial Revolution will not replace humans but it seems clearly that it will replace those who will not have skills set required to adjust in the revolution.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09125"/>
            <a:ext cx="4716098" cy="2646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93700" dist="50800" dir="54000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00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0"/>
          <p:cNvSpPr txBox="1"/>
          <p:nvPr/>
        </p:nvSpPr>
        <p:spPr>
          <a:xfrm>
            <a:off x="1286889" y="1724173"/>
            <a:ext cx="6570222" cy="122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"Data is now considered as Electricity for industries and corporations, so those who will not become data driven will </a:t>
            </a:r>
            <a:r>
              <a:rPr lang="en-US" sz="1600" dirty="0" smtClean="0"/>
              <a:t>face a </a:t>
            </a:r>
            <a:r>
              <a:rPr lang="en-US" sz="1600" dirty="0"/>
              <a:t>black out“</a:t>
            </a:r>
          </a:p>
          <a:p>
            <a:r>
              <a:rPr lang="en-US" sz="1600" dirty="0" smtClean="0"/>
              <a:t>~MUB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2435116" y="1030496"/>
            <a:ext cx="5258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An Introduction to Data Science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25669" y="2953407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Information Session by</a:t>
            </a:r>
            <a:r>
              <a:rPr lang="en-US" dirty="0" smtClean="0"/>
              <a:t>:</a:t>
            </a:r>
          </a:p>
          <a:p>
            <a:r>
              <a:rPr lang="en-US" dirty="0" smtClean="0"/>
              <a:t>-------------------------------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Muhammad </a:t>
            </a:r>
            <a:r>
              <a:rPr lang="en-US" dirty="0" err="1"/>
              <a:t>Umair</a:t>
            </a:r>
            <a:r>
              <a:rPr lang="en-US" dirty="0"/>
              <a:t> </a:t>
            </a:r>
            <a:r>
              <a:rPr lang="en-US" dirty="0" err="1"/>
              <a:t>Baig</a:t>
            </a:r>
            <a:r>
              <a:rPr lang="en-US" dirty="0"/>
              <a:t> </a:t>
            </a:r>
          </a:p>
          <a:p>
            <a:r>
              <a:rPr lang="en-US" dirty="0"/>
              <a:t>MS  Data Science in Progress -NED</a:t>
            </a:r>
            <a:br>
              <a:rPr lang="en-US" dirty="0"/>
            </a:br>
            <a:r>
              <a:rPr lang="en-US" dirty="0"/>
              <a:t>B.E Electrical </a:t>
            </a:r>
            <a:r>
              <a:rPr lang="en-US" dirty="0" err="1"/>
              <a:t>Engg</a:t>
            </a:r>
            <a:r>
              <a:rPr lang="en-US" dirty="0"/>
              <a:t> –NED</a:t>
            </a:r>
          </a:p>
          <a:p>
            <a:r>
              <a:rPr lang="en-US" dirty="0"/>
              <a:t>Founder of Engineering Digitization (working for democratizing digital revolution)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7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58550" y="8912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Best Resources To Learn Data Science at Beginner Level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2700" y="1275445"/>
            <a:ext cx="7057697" cy="37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 recommend to read and understand these two books at Beginner level</a:t>
            </a:r>
            <a:b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 descr="C:\Users\SONY\Desktop\IS 1\0000OpenIn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8209" y="2141641"/>
            <a:ext cx="2283460" cy="2854325"/>
          </a:xfrm>
          <a:prstGeom prst="rect">
            <a:avLst/>
          </a:prstGeom>
          <a:noFill/>
        </p:spPr>
      </p:pic>
      <p:pic>
        <p:nvPicPr>
          <p:cNvPr id="8" name="Picture 7" descr="1737d81427f10b7e9ec8a5417980af3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22328"/>
            <a:ext cx="2219645" cy="28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7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9950" y="8912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1"/>
            <a:ext cx="7803931" cy="3543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Python Data Science Handbook by Jake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VanderPlas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  <a:hlinkClick r:id="rId3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An Introduction to Data Science by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Dr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Zeeshan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ul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Hasan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Usmani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  <a:hlinkClick r:id="rId3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https://www.datacamp.com/community/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https://365datascience.teachable.com/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https://www.pluralsight.com/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https://towardsdatascience.com/data-science-life-cycle-101-for-dummies-like-me-e66b47ad8d8f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6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7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9950" y="8912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 for showing patience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1"/>
            <a:ext cx="8686800" cy="3543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 can like my Facebook page named as “Data Science Portal”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 can join my Facebook Group named as “Engineering Digitization” where I usually share free resources for online learning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5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6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1"/>
          <p:cNvSpPr txBox="1"/>
          <p:nvPr/>
        </p:nvSpPr>
        <p:spPr>
          <a:xfrm>
            <a:off x="741037" y="1390892"/>
            <a:ext cx="3617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Google Sans"/>
                <a:ea typeface="Google Sans"/>
                <a:cs typeface="Google Sans"/>
                <a:sym typeface="Google Sans"/>
              </a:rPr>
              <a:t>Thank you!</a:t>
            </a:r>
            <a:endParaRPr sz="30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pic>
        <p:nvPicPr>
          <p:cNvPr id="4" name="Google Shape;7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844045"/>
            <a:ext cx="5687741" cy="61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/>
              <a:t>Topics which are under consideration</a:t>
            </a:r>
            <a:endParaRPr lang="en-US" sz="24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57200" y="1470392"/>
            <a:ext cx="6963103" cy="3098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smtClean="0"/>
              <a:t>Brief History of Data Science</a:t>
            </a:r>
          </a:p>
          <a:p>
            <a:r>
              <a:rPr lang="en-US" sz="1600" dirty="0" smtClean="0"/>
              <a:t>What is Data Science?</a:t>
            </a:r>
          </a:p>
          <a:p>
            <a:r>
              <a:rPr lang="en-US" sz="1600" dirty="0" smtClean="0"/>
              <a:t>Aspiration for becoming Data Scientist</a:t>
            </a:r>
          </a:p>
          <a:p>
            <a:r>
              <a:rPr lang="en-US" sz="1600" dirty="0" smtClean="0"/>
              <a:t>Data Science Life Cycle </a:t>
            </a:r>
          </a:p>
          <a:p>
            <a:r>
              <a:rPr lang="en-US" sz="1600" dirty="0" smtClean="0"/>
              <a:t>Applications of Data Science (Business, Economics and Engineering)</a:t>
            </a:r>
          </a:p>
          <a:p>
            <a:r>
              <a:rPr lang="en-US" sz="1600" dirty="0" smtClean="0"/>
              <a:t>Data Science Roles and Tools </a:t>
            </a:r>
          </a:p>
          <a:p>
            <a:r>
              <a:rPr lang="en-US" sz="1600" dirty="0" smtClean="0"/>
              <a:t>Clarification of myths related to Data Science</a:t>
            </a:r>
          </a:p>
          <a:p>
            <a:r>
              <a:rPr lang="en-US" sz="1600" dirty="0" smtClean="0"/>
              <a:t>Differences to note between Data Science, Data Engineering, Machine Learning, Deep Learning and Artificial Intelligence</a:t>
            </a:r>
          </a:p>
          <a:p>
            <a:r>
              <a:rPr lang="en-US" sz="1600" dirty="0" smtClean="0"/>
              <a:t>Future of Data Science </a:t>
            </a:r>
          </a:p>
          <a:p>
            <a:r>
              <a:rPr lang="en-US" sz="1600" dirty="0" smtClean="0"/>
              <a:t>Best resources to learn Data Science at beginner level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49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2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pic>
        <p:nvPicPr>
          <p:cNvPr id="4" name="Google Shape;7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459828" y="737815"/>
            <a:ext cx="5943600" cy="41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/>
              <a:t>	Brief History of Data Science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1700" y="1305911"/>
            <a:ext cx="8520600" cy="383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smtClean="0"/>
              <a:t>Data originates from the </a:t>
            </a:r>
            <a:r>
              <a:rPr lang="en-US" sz="1400" b="1" dirty="0" smtClean="0"/>
              <a:t>Latin </a:t>
            </a:r>
            <a:r>
              <a:rPr lang="en-US" sz="1400" dirty="0" smtClean="0"/>
              <a:t>word, “</a:t>
            </a:r>
            <a:r>
              <a:rPr lang="en-US" sz="1400" b="1" dirty="0" smtClean="0"/>
              <a:t>datum</a:t>
            </a:r>
            <a:r>
              <a:rPr lang="en-US" sz="1400" dirty="0" smtClean="0"/>
              <a:t>,” which means a “something given” The expression “data” has been utilized since 1500s, however, the modern practice began during the </a:t>
            </a:r>
            <a:r>
              <a:rPr lang="en-US" sz="1400" b="1" dirty="0" smtClean="0"/>
              <a:t>1940s</a:t>
            </a:r>
            <a:r>
              <a:rPr lang="en-US" sz="1400" dirty="0" smtClean="0"/>
              <a:t> and </a:t>
            </a:r>
            <a:r>
              <a:rPr lang="en-US" sz="1400" b="1" dirty="0" smtClean="0"/>
              <a:t>1950s</a:t>
            </a:r>
            <a:r>
              <a:rPr lang="en-US" sz="1400" dirty="0" smtClean="0"/>
              <a:t>. 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cap="all" dirty="0" smtClean="0"/>
              <a:t>1962 </a:t>
            </a:r>
            <a:r>
              <a:rPr lang="en-US" sz="1400" dirty="0" smtClean="0"/>
              <a:t>–</a:t>
            </a:r>
            <a:r>
              <a:rPr lang="en-US" sz="1400" cap="all" dirty="0" smtClean="0"/>
              <a:t> JOHN WILDER TUKEY</a:t>
            </a:r>
            <a:br>
              <a:rPr lang="en-US" sz="1400" cap="all" dirty="0" smtClean="0"/>
            </a:br>
            <a:r>
              <a:rPr lang="en-US" sz="1400" dirty="0" smtClean="0"/>
              <a:t>John Wilder Tukey expounded on a move in the world of statistics in 1962. He alluded to the converging of </a:t>
            </a:r>
            <a:r>
              <a:rPr lang="en-US" sz="1400" b="1" dirty="0" smtClean="0"/>
              <a:t>statistics </a:t>
            </a:r>
            <a:r>
              <a:rPr lang="en-US" sz="1400" dirty="0" smtClean="0"/>
              <a:t>and </a:t>
            </a:r>
            <a:r>
              <a:rPr lang="en-US" sz="1400" b="1" dirty="0" smtClean="0"/>
              <a:t>PCs</a:t>
            </a:r>
            <a:r>
              <a:rPr lang="en-US" sz="1400" dirty="0" smtClean="0"/>
              <a:t>, when factual outcomes introduced in hours, as opposed to </a:t>
            </a:r>
            <a:r>
              <a:rPr lang="en-US" sz="1400" b="1" dirty="0" smtClean="0"/>
              <a:t>hand-rolled work</a:t>
            </a:r>
            <a:r>
              <a:rPr lang="en-US" sz="1400" dirty="0" smtClean="0"/>
              <a:t> that may take a long time of several days or a month.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cap="all" dirty="0" smtClean="0"/>
              <a:t>1974 – PETER NAUR</a:t>
            </a:r>
            <a:br>
              <a:rPr lang="en-US" sz="1400" cap="all" dirty="0" smtClean="0"/>
            </a:br>
            <a:r>
              <a:rPr lang="en-US" sz="1400" dirty="0" smtClean="0"/>
              <a:t>In 1974, Peter </a:t>
            </a:r>
            <a:r>
              <a:rPr lang="en-US" sz="1400" dirty="0" err="1" smtClean="0"/>
              <a:t>Naur</a:t>
            </a:r>
            <a:r>
              <a:rPr lang="en-US" sz="1400" dirty="0" smtClean="0"/>
              <a:t> wrote the </a:t>
            </a:r>
            <a:r>
              <a:rPr lang="en-US" sz="1400" b="1" dirty="0" smtClean="0"/>
              <a:t>Concise Survey of Computer Methods</a:t>
            </a:r>
            <a:r>
              <a:rPr lang="en-US" sz="1400" dirty="0" smtClean="0"/>
              <a:t>, utilizing the expression “</a:t>
            </a:r>
            <a:r>
              <a:rPr lang="en-US" sz="1400" b="1" dirty="0" smtClean="0"/>
              <a:t>Data Science</a:t>
            </a:r>
            <a:r>
              <a:rPr lang="en-US" sz="1400" dirty="0" smtClean="0"/>
              <a:t>,” over and over.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cap="all" dirty="0" smtClean="0"/>
              <a:t>1977 – JOHN WILDER TUKEY</a:t>
            </a:r>
            <a:br>
              <a:rPr lang="en-US" sz="1400" cap="all" dirty="0" smtClean="0"/>
            </a:br>
            <a:r>
              <a:rPr lang="en-US" sz="1400" dirty="0" smtClean="0"/>
              <a:t>John Wilder Tukey composed a second paper titled “</a:t>
            </a:r>
            <a:r>
              <a:rPr lang="en-US" sz="1400" b="1" dirty="0" smtClean="0"/>
              <a:t>Exploratory Data Analysis</a:t>
            </a:r>
            <a:r>
              <a:rPr lang="en-US" sz="1400" dirty="0" smtClean="0"/>
              <a:t>” in Jan-1977</a:t>
            </a:r>
            <a:endParaRPr lang="en-US" sz="1400" cap="all" dirty="0" smtClean="0"/>
          </a:p>
          <a:p>
            <a:endParaRPr lang="en-US" sz="1400" cap="all" dirty="0" smtClean="0"/>
          </a:p>
          <a:p>
            <a:endParaRPr lang="en-US" sz="1400" cap="all" dirty="0" smtClean="0"/>
          </a:p>
          <a:p>
            <a:endParaRPr lang="en-US" sz="1400" cap="all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40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pic>
        <p:nvPicPr>
          <p:cNvPr id="4" name="Google Shape;7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1017724"/>
            <a:ext cx="9144000" cy="412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  <a:t>1996 –  INTERNATIONAL FEDERATION OF CLASSIFICATION SOCIETIES</a:t>
            </a:r>
            <a:br>
              <a:rPr lang="en-US" sz="14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embers of this society hold a conference  with title “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Science, Classification and Relative Methods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”, this title was used first time in the history for any conference.  </a:t>
            </a:r>
            <a:b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  <a:t>1997 – C.F. Jeff </a:t>
            </a:r>
            <a:r>
              <a:rPr lang="en-US" sz="1400" cap="all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wu</a:t>
            </a:r>
            <a:r>
              <a:rPr lang="en-US" sz="14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4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e gave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introductory lecture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which he talked about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called it as a branch of “Data Science”.</a:t>
            </a:r>
            <a:b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  <a:t>2001 – William s. </a:t>
            </a:r>
            <a:r>
              <a:rPr lang="en-US" sz="1400" cap="all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cleveland</a:t>
            </a:r>
            <a:r>
              <a:rPr lang="en-US" sz="14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4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William S. Cleveland of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Bell Labs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published a paper, “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Science: An Action Plan for Expanding the Technical Areas of the Field of Statistics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in which he talked about increasing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Computing Power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It was published in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International Statistical Analysis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  <a:t>2002 – the International council for science</a:t>
            </a:r>
            <a:br>
              <a:rPr lang="en-US" sz="14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ouncil started to  publish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Science Journals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in which main concentration was related to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highlighting problems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which can be solved in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Science domain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Main topics were; explanation of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systems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publishing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systems on internet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Science Applications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Law issues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related to them.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7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7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859577"/>
            <a:ext cx="8832300" cy="428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  <a:t>2005 – National science board</a:t>
            </a:r>
            <a:br>
              <a:rPr lang="en-US" sz="14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hey wrote descriptive essay on “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Long-Lived Digital Data Collections: Enabling Research and Education in the 21</a:t>
            </a:r>
            <a:r>
              <a:rPr lang="en-US" sz="1400" b="1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Century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in which they clearly defined role of a Data Scientist  as well as work of Data Science.</a:t>
            </a:r>
            <a:b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  <a:t>2009 –  Title Data scientist</a:t>
            </a:r>
            <a:br>
              <a:rPr lang="en-US" sz="14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he title, “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Scientist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turned into a trendy expression and in the long run a piece of the language.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Jeff </a:t>
            </a:r>
            <a:r>
              <a:rPr lang="en-US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Hammerbacher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DJ </a:t>
            </a:r>
            <a:r>
              <a:rPr lang="en-US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Patil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LinkedIn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are given acknowledgment for starting its utilization as a trendy expression. </a:t>
            </a:r>
            <a:b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  <a:t>FINAL WORDS</a:t>
            </a:r>
            <a:br>
              <a:rPr lang="en-US" sz="14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concept of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Lakes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was promoted by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James Dixon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2011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According to his concept, at the point of entry,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Warehouse pre-categorizes the data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whereas,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Lake accepts the data by utilizing a non-relational Database i.e. NoSQL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without categorizing the data by stores it, which save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as well.  </a:t>
            </a:r>
            <a:b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According to the statistics shared by the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IBM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2012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about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90%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digital data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had been produced in past two years. </a:t>
            </a:r>
            <a:b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1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7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9350" y="646181"/>
            <a:ext cx="2969172" cy="74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Data Science?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017725"/>
            <a:ext cx="9144000" cy="412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Science, despite its hype-laden veneer, is perhaps the best label we have for the cross-disciplinary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set of skills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are becoming increasingly important in many applications across industry and academia. </a:t>
            </a:r>
            <a:b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JakeVanderPlas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Python Data Science Handbook)</a:t>
            </a:r>
            <a:b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Think Data Science not as new domain of knowledge to learn, but as a new set of skills that you can apply within your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area of expertise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JakeVanderPlas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Python Data Science Handbook)</a:t>
            </a:r>
            <a:b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about extracting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useful insights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the data in order to add business value or to solve complex problems. </a:t>
            </a:r>
            <a:b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about uncovering hidden information that may be useful to help companies make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smarter choices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their business. </a:t>
            </a:r>
          </a:p>
          <a:p>
            <a:pPr>
              <a:buFont typeface="Arial"/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/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16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7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587" y="1017725"/>
            <a:ext cx="4484408" cy="398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338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7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8900" y="899043"/>
            <a:ext cx="8686800" cy="85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Data Science?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1700" y="1631731"/>
            <a:ext cx="8686800" cy="337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smtClean="0"/>
              <a:t>Let’s move towards an infographics to explain it further.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68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487</Words>
  <Application>Microsoft Office PowerPoint</Application>
  <PresentationFormat>On-screen Show (16:9)</PresentationFormat>
  <Paragraphs>93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Google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sony</cp:lastModifiedBy>
  <cp:revision>37</cp:revision>
  <dcterms:modified xsi:type="dcterms:W3CDTF">2020-12-25T08:24:16Z</dcterms:modified>
</cp:coreProperties>
</file>