
<file path=[Content_Types].xml><?xml version="1.0" encoding="utf-8"?>
<Types xmlns="http://schemas.openxmlformats.org/package/2006/content-types">
  <Default ContentType="image/tiff" Extension="tif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40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09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87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449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21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32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49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a3b79f19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a3b79f19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5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77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471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46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1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8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1">
  <p:cSld name="TITLE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4"/>
          <p:cNvSpPr txBox="1"/>
          <p:nvPr/>
        </p:nvSpPr>
        <p:spPr>
          <a:xfrm>
            <a:off x="247600" y="121350"/>
            <a:ext cx="85632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Women Techmakers Brand Guidelines													</a:t>
            </a:r>
            <a:endParaRPr sz="8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247600" y="4810625"/>
            <a:ext cx="85632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SEPTEMBER 2019   |    Google Developer Studio   														</a:t>
            </a:r>
            <a:endParaRPr sz="8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2">
  <p:cSld name="TITLE_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3">
  <p:cSld name="TITLE_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4">
  <p:cSld name="TITLE_5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5">
  <p:cSld name="TITLE_6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721975" y="1272175"/>
            <a:ext cx="45834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Google Sans"/>
                <a:ea typeface="Google Sans"/>
                <a:cs typeface="Google Sans"/>
                <a:sym typeface="Google Sans"/>
              </a:rPr>
              <a:t>The Data Science Hierarchy of Needs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5325" y="3581400"/>
            <a:ext cx="3000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Updated 10.22.19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772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1774015" y="1595971"/>
            <a:ext cx="4353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AE5C0-B428-464F-94AA-98180DCB8CDF}"/>
              </a:ext>
            </a:extLst>
          </p:cNvPr>
          <p:cNvSpPr/>
          <p:nvPr/>
        </p:nvSpPr>
        <p:spPr>
          <a:xfrm>
            <a:off x="1509823" y="2094696"/>
            <a:ext cx="5088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According to report, 2020 State of Enterprise Machine Learning,</a:t>
            </a:r>
            <a:r>
              <a:rPr lang="en-PK" dirty="0"/>
              <a:t> </a:t>
            </a:r>
            <a:r>
              <a:rPr lang="en-GB" dirty="0"/>
              <a:t>only </a:t>
            </a:r>
            <a:r>
              <a:rPr lang="en-GB" b="1" dirty="0"/>
              <a:t>22 percent </a:t>
            </a:r>
            <a:r>
              <a:rPr lang="en-GB" dirty="0"/>
              <a:t>of companies that use machine learning have successfully deployed an ML model into production.</a:t>
            </a:r>
          </a:p>
        </p:txBody>
      </p:sp>
    </p:spTree>
    <p:extLst>
      <p:ext uri="{BB962C8B-B14F-4D97-AF65-F5344CB8AC3E}">
        <p14:creationId xmlns:p14="http://schemas.microsoft.com/office/powerpoint/2010/main" val="42445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1859075" y="1776725"/>
            <a:ext cx="4353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8BC08-81A6-564C-865D-E35B423A6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703" y="1147454"/>
            <a:ext cx="5994699" cy="28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721975" y="1272175"/>
            <a:ext cx="45834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Google Sans"/>
                <a:ea typeface="Google Sans"/>
                <a:cs typeface="Google Sans"/>
                <a:sym typeface="Google Sans"/>
              </a:rPr>
              <a:t>Business Considerations for Machine Learning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5325" y="3581400"/>
            <a:ext cx="3000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Updated 10.22.19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4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FDD06E-720B-8440-8EC9-83B05E04E13E}"/>
              </a:ext>
            </a:extLst>
          </p:cNvPr>
          <p:cNvSpPr txBox="1"/>
          <p:nvPr/>
        </p:nvSpPr>
        <p:spPr>
          <a:xfrm>
            <a:off x="1305017" y="2310140"/>
            <a:ext cx="506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600" b="1" dirty="0"/>
              <a:t>Scenario 1</a:t>
            </a:r>
            <a:r>
              <a:rPr lang="en-PK" sz="1600" dirty="0"/>
              <a:t>: Model with </a:t>
            </a:r>
            <a:r>
              <a:rPr lang="en-PK" sz="1600" dirty="0">
                <a:solidFill>
                  <a:srgbClr val="0070C0"/>
                </a:solidFill>
              </a:rPr>
              <a:t>99% accuracy</a:t>
            </a:r>
            <a:r>
              <a:rPr lang="en-PK" sz="1600" dirty="0"/>
              <a:t> and inference time of </a:t>
            </a:r>
            <a:r>
              <a:rPr lang="en-PK" sz="1600" dirty="0">
                <a:solidFill>
                  <a:srgbClr val="FF0000"/>
                </a:solidFill>
              </a:rPr>
              <a:t>ten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B8673-7CDA-5846-AF2B-77BDA32A0366}"/>
              </a:ext>
            </a:extLst>
          </p:cNvPr>
          <p:cNvSpPr txBox="1"/>
          <p:nvPr/>
        </p:nvSpPr>
        <p:spPr>
          <a:xfrm>
            <a:off x="1305017" y="3077777"/>
            <a:ext cx="506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600" b="1" dirty="0"/>
              <a:t>Scenario 2</a:t>
            </a:r>
            <a:r>
              <a:rPr lang="en-PK" sz="1600" dirty="0"/>
              <a:t>: Model with </a:t>
            </a:r>
            <a:r>
              <a:rPr lang="en-PK" sz="1600" dirty="0">
                <a:solidFill>
                  <a:srgbClr val="0070C0"/>
                </a:solidFill>
              </a:rPr>
              <a:t>80% accuracy</a:t>
            </a:r>
            <a:r>
              <a:rPr lang="en-PK" sz="1600" dirty="0"/>
              <a:t> and inference time of </a:t>
            </a:r>
            <a:r>
              <a:rPr lang="en-PK" sz="1600" dirty="0">
                <a:solidFill>
                  <a:srgbClr val="FF0000"/>
                </a:solidFill>
              </a:rPr>
              <a:t>one 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73F5B-EF95-654E-A478-0D07198FC392}"/>
              </a:ext>
            </a:extLst>
          </p:cNvPr>
          <p:cNvSpPr/>
          <p:nvPr/>
        </p:nvSpPr>
        <p:spPr>
          <a:xfrm>
            <a:off x="1331651" y="1402259"/>
            <a:ext cx="1553592" cy="523782"/>
          </a:xfrm>
          <a:prstGeom prst="rect">
            <a:avLst/>
          </a:prstGeom>
          <a:solidFill>
            <a:srgbClr val="DAE5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sz="1600" dirty="0">
                <a:latin typeface="Aharoni" panose="02010803020104030203" pitchFamily="2" charset="-79"/>
                <a:cs typeface="Aharoni" panose="02010803020104030203" pitchFamily="2" charset="-79"/>
              </a:rPr>
              <a:t>Performance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D5510-658C-7B41-A90D-AB91B6C8FCAF}"/>
              </a:ext>
            </a:extLst>
          </p:cNvPr>
          <p:cNvSpPr/>
          <p:nvPr/>
        </p:nvSpPr>
        <p:spPr>
          <a:xfrm>
            <a:off x="4820575" y="1402259"/>
            <a:ext cx="1553592" cy="523782"/>
          </a:xfrm>
          <a:prstGeom prst="rect">
            <a:avLst/>
          </a:prstGeom>
          <a:solidFill>
            <a:srgbClr val="DAE5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sz="1600" dirty="0">
                <a:latin typeface="Aharoni" panose="02010803020104030203" pitchFamily="2" charset="-79"/>
                <a:cs typeface="Aharoni" panose="02010803020104030203" pitchFamily="2" charset="-79"/>
              </a:rPr>
              <a:t>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ED19C-E72D-F748-89F0-656054FCC3E2}"/>
              </a:ext>
            </a:extLst>
          </p:cNvPr>
          <p:cNvSpPr/>
          <p:nvPr/>
        </p:nvSpPr>
        <p:spPr>
          <a:xfrm>
            <a:off x="3093868" y="1402259"/>
            <a:ext cx="1553592" cy="523782"/>
          </a:xfrm>
          <a:prstGeom prst="rect">
            <a:avLst/>
          </a:prstGeom>
          <a:solidFill>
            <a:srgbClr val="DAE5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sz="1600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828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721975" y="1272175"/>
            <a:ext cx="45834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Google Sans"/>
                <a:ea typeface="Google Sans"/>
                <a:cs typeface="Google Sans"/>
                <a:sym typeface="Google Sans"/>
              </a:rPr>
              <a:t>Business Impact of Evaluation Metrics</a:t>
            </a:r>
            <a:endParaRPr sz="3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5325" y="3581400"/>
            <a:ext cx="3000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Updated 10.22.19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340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4C5151-472A-9743-A8A1-6C77D23DF1CD}"/>
              </a:ext>
            </a:extLst>
          </p:cNvPr>
          <p:cNvSpPr/>
          <p:nvPr/>
        </p:nvSpPr>
        <p:spPr>
          <a:xfrm>
            <a:off x="1402672" y="1787372"/>
            <a:ext cx="1553592" cy="523782"/>
          </a:xfrm>
          <a:prstGeom prst="rect">
            <a:avLst/>
          </a:prstGeom>
          <a:solidFill>
            <a:srgbClr val="DAE5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sz="1600" dirty="0">
                <a:latin typeface="Aharoni" panose="02010803020104030203" pitchFamily="2" charset="-79"/>
                <a:cs typeface="Aharoni" panose="02010803020104030203" pitchFamily="2" charset="-79"/>
              </a:rPr>
              <a:t>Accuracy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2F0A0-8D84-2A41-8A76-4EAA50D190A7}"/>
              </a:ext>
            </a:extLst>
          </p:cNvPr>
          <p:cNvSpPr/>
          <p:nvPr/>
        </p:nvSpPr>
        <p:spPr>
          <a:xfrm>
            <a:off x="4891596" y="1787372"/>
            <a:ext cx="1553592" cy="523782"/>
          </a:xfrm>
          <a:prstGeom prst="rect">
            <a:avLst/>
          </a:prstGeom>
          <a:solidFill>
            <a:srgbClr val="DAE5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sz="1600" dirty="0">
                <a:latin typeface="Aharoni" panose="02010803020104030203" pitchFamily="2" charset="-79"/>
                <a:cs typeface="Aharoni" panose="02010803020104030203" pitchFamily="2" charset="-79"/>
              </a:rPr>
              <a:t>Precision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89F99-7AD7-2843-BCC1-9616860FE965}"/>
              </a:ext>
            </a:extLst>
          </p:cNvPr>
          <p:cNvSpPr/>
          <p:nvPr/>
        </p:nvSpPr>
        <p:spPr>
          <a:xfrm>
            <a:off x="3164889" y="1787372"/>
            <a:ext cx="1553592" cy="523782"/>
          </a:xfrm>
          <a:prstGeom prst="rect">
            <a:avLst/>
          </a:prstGeom>
          <a:solidFill>
            <a:srgbClr val="DAE5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sz="1600" dirty="0">
                <a:latin typeface="Aharoni" panose="02010803020104030203" pitchFamily="2" charset="-79"/>
                <a:cs typeface="Aharoni" panose="02010803020104030203" pitchFamily="2" charset="-79"/>
              </a:rPr>
              <a:t>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DA6F1-CA79-AC40-8621-7E885DE37DC5}"/>
              </a:ext>
            </a:extLst>
          </p:cNvPr>
          <p:cNvSpPr txBox="1"/>
          <p:nvPr/>
        </p:nvSpPr>
        <p:spPr>
          <a:xfrm>
            <a:off x="2219417" y="1251752"/>
            <a:ext cx="332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2400" dirty="0"/>
              <a:t>Classification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D582E-4EC8-9A49-A3A6-722F5A4BCC25}"/>
              </a:ext>
            </a:extLst>
          </p:cNvPr>
          <p:cNvSpPr txBox="1"/>
          <p:nvPr/>
        </p:nvSpPr>
        <p:spPr>
          <a:xfrm>
            <a:off x="1344966" y="2856123"/>
            <a:ext cx="506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600" b="1" dirty="0"/>
              <a:t>Use Case 1</a:t>
            </a:r>
            <a:r>
              <a:rPr lang="en-PK" sz="1600" dirty="0"/>
              <a:t>: Should the tourist be quarantined?</a:t>
            </a:r>
            <a:endParaRPr lang="en-PK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44B95-B390-DB4F-88BC-73E11F695F99}"/>
              </a:ext>
            </a:extLst>
          </p:cNvPr>
          <p:cNvSpPr txBox="1"/>
          <p:nvPr/>
        </p:nvSpPr>
        <p:spPr>
          <a:xfrm>
            <a:off x="1344966" y="3268551"/>
            <a:ext cx="506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600" b="1" dirty="0"/>
              <a:t>Use Case 2: </a:t>
            </a:r>
            <a:r>
              <a:rPr lang="en-PK" sz="1600" dirty="0"/>
              <a:t>Is </a:t>
            </a:r>
            <a:r>
              <a:rPr lang="en-GB" sz="1600" dirty="0"/>
              <a:t>the</a:t>
            </a:r>
            <a:r>
              <a:rPr lang="en-PK" sz="1600" dirty="0"/>
              <a:t> employee going to resign?</a:t>
            </a:r>
            <a:endParaRPr lang="en-PK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1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"/>
          <p:cNvSpPr txBox="1"/>
          <p:nvPr/>
        </p:nvSpPr>
        <p:spPr>
          <a:xfrm>
            <a:off x="741037" y="1390892"/>
            <a:ext cx="3617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30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2782354" y="2912135"/>
            <a:ext cx="2542560" cy="30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8C3F5E-9709-9649-B19D-02AE7638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13" y="1127464"/>
            <a:ext cx="4686314" cy="290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6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721975" y="1272175"/>
            <a:ext cx="45834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Google Sans"/>
                <a:ea typeface="Google Sans"/>
                <a:cs typeface="Google Sans"/>
                <a:sym typeface="Google Sans"/>
              </a:rPr>
              <a:t>Data Science Lifecycle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5325" y="3581400"/>
            <a:ext cx="3000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Updated 10.22.19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982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1859075" y="1776725"/>
            <a:ext cx="4353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A0348-191C-5D43-AE86-578D293CB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592" y="900459"/>
            <a:ext cx="4658483" cy="33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1859075" y="1776725"/>
            <a:ext cx="4353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AF418-46C0-744F-B02C-933855C7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01" y="984638"/>
            <a:ext cx="5919111" cy="301031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721975" y="1272175"/>
            <a:ext cx="45834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Google Sans"/>
                <a:ea typeface="Google Sans"/>
                <a:cs typeface="Google Sans"/>
                <a:sym typeface="Google Sans"/>
              </a:rPr>
              <a:t>Data Science Roles and Tools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5325" y="3581400"/>
            <a:ext cx="3000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Updated 10.22.19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1774015" y="1595971"/>
            <a:ext cx="4353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E5867-72F7-2647-AF13-4926AF5C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349" y="878889"/>
            <a:ext cx="4669654" cy="3391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1774015" y="1595971"/>
            <a:ext cx="4353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Data Science Tools and Roles Infographic</a:t>
            </a:r>
            <a:endParaRPr sz="1600" dirty="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744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721975" y="1272175"/>
            <a:ext cx="45834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Google Sans"/>
                <a:ea typeface="Google Sans"/>
                <a:cs typeface="Google Sans"/>
                <a:sym typeface="Google Sans"/>
              </a:rPr>
              <a:t>Machine Learning In Production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5325" y="3581400"/>
            <a:ext cx="3000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Updated 10.22.19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8732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