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64" r:id="rId4"/>
    <p:sldId id="257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active.bellevue.edu/webapps/blackboard/execute/courseMain?course_id=_525285_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slide1">
            <a:extLst>
              <a:ext uri="{FF2B5EF4-FFF2-40B4-BE49-F238E27FC236}">
                <a16:creationId xmlns:a16="http://schemas.microsoft.com/office/drawing/2014/main" id="{77FD5B66-903A-4C9D-860E-CA1CEC502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4687" y="841664"/>
            <a:ext cx="4867605" cy="5156800"/>
          </a:xfrm>
        </p:spPr>
        <p:txBody>
          <a:bodyPr anchor="ctr">
            <a:normAutofit/>
          </a:bodyPr>
          <a:lstStyle/>
          <a:p>
            <a:pPr algn="l"/>
            <a:r>
              <a:rPr lang="en-US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 Project Task 5: Video Presentation</a:t>
            </a:r>
            <a:b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Master of Science in Data Science Program, Bellevue University </a:t>
            </a:r>
            <a:b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DSC640-T302 Data Presentation &amp; Visualizat (2245-1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DSC640-T302 Data Presentation </a:t>
            </a:r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DSC640-T302 Data Presentation &amp; Visualizat (2245-1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 Visualization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DSC640-T302 Data Presentation &amp; Visualizat (2245-1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(2245-1)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Name :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Rajib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 Samanta</a:t>
            </a:r>
            <a:b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Professor: Catherine Williams</a:t>
            </a:r>
            <a:b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June 1st, 2024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4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lide8" descr="Flight Phase">
            <a:extLst>
              <a:ext uri="{FF2B5EF4-FFF2-40B4-BE49-F238E27FC236}">
                <a16:creationId xmlns:a16="http://schemas.microsoft.com/office/drawing/2014/main" id="{91837755-4A2B-48AB-8120-ED7E9C30A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36" y="623275"/>
            <a:ext cx="6013814" cy="5607882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6DA32-FB32-46EB-18DC-A217020B066C}"/>
              </a:ext>
            </a:extLst>
          </p:cNvPr>
          <p:cNvSpPr txBox="1"/>
          <p:nvPr/>
        </p:nvSpPr>
        <p:spPr>
          <a:xfrm>
            <a:off x="8052497" y="1056640"/>
            <a:ext cx="3197660" cy="31257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  <a:scene3d>
              <a:camera prst="isometricOffAxis1Right"/>
              <a:lightRig rig="threePt" dir="t"/>
            </a:scene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rPr>
              <a:t>57% accident occur during take-of/landing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lide9" descr="Flight Type">
            <a:extLst>
              <a:ext uri="{FF2B5EF4-FFF2-40B4-BE49-F238E27FC236}">
                <a16:creationId xmlns:a16="http://schemas.microsoft.com/office/drawing/2014/main" id="{7B2E1511-0FFB-46CB-847D-A03BA1755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904" y="643467"/>
            <a:ext cx="8450191" cy="5571065"/>
          </a:xfrm>
          <a:prstGeom prst="rect">
            <a:avLst/>
          </a:prstGeom>
        </p:spPr>
      </p:pic>
      <p:sp>
        <p:nvSpPr>
          <p:cNvPr id="2" name="Pentagon 1">
            <a:extLst>
              <a:ext uri="{FF2B5EF4-FFF2-40B4-BE49-F238E27FC236}">
                <a16:creationId xmlns:a16="http://schemas.microsoft.com/office/drawing/2014/main" id="{2BFD7685-3D6A-0401-8249-63D9B521DAF3}"/>
              </a:ext>
            </a:extLst>
          </p:cNvPr>
          <p:cNvSpPr/>
          <p:nvPr/>
        </p:nvSpPr>
        <p:spPr>
          <a:xfrm>
            <a:off x="6842248" y="2923889"/>
            <a:ext cx="2743465" cy="1010220"/>
          </a:xfrm>
          <a:prstGeom prst="homePlat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cene3d>
              <a:camera prst="perspectiveRelaxed"/>
              <a:lightRig rig="threePt" dir="t"/>
            </a:scene3d>
          </a:bodyPr>
          <a:lstStyle/>
          <a:p>
            <a:pPr algn="ctr" defTabSz="850392">
              <a:spcAft>
                <a:spcPts val="600"/>
              </a:spcAft>
            </a:pPr>
            <a:r>
              <a:rPr lang="en-US" sz="2232" b="1" kern="1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B3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29% fatalities happen for military &amp; Training</a:t>
            </a:r>
            <a:endParaRPr 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167B0-DE2A-FFF1-62D4-1B067317ACF0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isometricOffAxis1Right"/>
              <a:lightRig rig="threePt" dir="t"/>
            </a:scene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79% Fatality drop from 1985 to 2009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4C8A1A25-E128-A109-3F38-D63168C74071}"/>
              </a:ext>
            </a:extLst>
          </p:cNvPr>
          <p:cNvSpPr/>
          <p:nvPr/>
        </p:nvSpPr>
        <p:spPr>
          <a:xfrm>
            <a:off x="1113809" y="953037"/>
            <a:ext cx="4036333" cy="17098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 dirty="0">
                <a:solidFill>
                  <a:schemeClr val="tx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            79%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Fatalities Line Chart">
            <a:extLst>
              <a:ext uri="{FF2B5EF4-FFF2-40B4-BE49-F238E27FC236}">
                <a16:creationId xmlns:a16="http://schemas.microsoft.com/office/drawing/2014/main" id="{7C7AACA1-229E-4955-9B1D-34AC29186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900" y="666728"/>
            <a:ext cx="5083185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 descr="Aeroflot &amp; Delta have most fatal accident">
            <a:extLst>
              <a:ext uri="{FF2B5EF4-FFF2-40B4-BE49-F238E27FC236}">
                <a16:creationId xmlns:a16="http://schemas.microsoft.com/office/drawing/2014/main" id="{879D0086-D599-86EB-BC2B-A5F6659335ED}"/>
              </a:ext>
            </a:extLst>
          </p:cNvPr>
          <p:cNvSpPr/>
          <p:nvPr/>
        </p:nvSpPr>
        <p:spPr>
          <a:xfrm>
            <a:off x="7690119" y="698868"/>
            <a:ext cx="1816331" cy="1327618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 defTabSz="850392">
              <a:spcAft>
                <a:spcPts val="600"/>
              </a:spcAft>
            </a:pPr>
            <a:r>
              <a:rPr lang="en-US" sz="1488" b="1" kern="1200">
                <a:solidFill>
                  <a:srgbClr val="FFFF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Aeroflot &amp; Delta had most fatal accidents</a:t>
            </a:r>
            <a:endParaRPr lang="en-US" sz="1600" b="1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slide2" descr="Bar Graph-Incident">
            <a:extLst>
              <a:ext uri="{FF2B5EF4-FFF2-40B4-BE49-F238E27FC236}">
                <a16:creationId xmlns:a16="http://schemas.microsoft.com/office/drawing/2014/main" id="{80D6A61A-1AE3-EA42-3C20-8309644CA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22" y="698868"/>
            <a:ext cx="47529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Heatmap-Fatalities">
            <a:extLst>
              <a:ext uri="{FF2B5EF4-FFF2-40B4-BE49-F238E27FC236}">
                <a16:creationId xmlns:a16="http://schemas.microsoft.com/office/drawing/2014/main" id="{311E1EE8-1FDF-4417-AA01-0DF96CB09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13" y="643467"/>
            <a:ext cx="9505825" cy="5571065"/>
          </a:xfrm>
          <a:prstGeom prst="rect">
            <a:avLst/>
          </a:prstGeom>
        </p:spPr>
      </p:pic>
      <p:sp>
        <p:nvSpPr>
          <p:cNvPr id="2" name="12-Point Star 1">
            <a:extLst>
              <a:ext uri="{FF2B5EF4-FFF2-40B4-BE49-F238E27FC236}">
                <a16:creationId xmlns:a16="http://schemas.microsoft.com/office/drawing/2014/main" id="{30448EE0-CE27-09BB-A4B1-28FEF28ED779}"/>
              </a:ext>
            </a:extLst>
          </p:cNvPr>
          <p:cNvSpPr/>
          <p:nvPr/>
        </p:nvSpPr>
        <p:spPr>
          <a:xfrm>
            <a:off x="8684458" y="1848592"/>
            <a:ext cx="2555129" cy="3574307"/>
          </a:xfrm>
          <a:prstGeom prst="star12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defTabSz="850392">
              <a:spcAft>
                <a:spcPts val="600"/>
              </a:spcAft>
            </a:pPr>
            <a:r>
              <a:rPr lang="en-US" sz="2232" b="1" kern="120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lt"/>
                <a:ea typeface="+mn-ea"/>
                <a:cs typeface="+mn-cs"/>
              </a:rPr>
              <a:t>China &amp; Malaysia Airline reported max no. of accidents</a:t>
            </a:r>
            <a:endParaRPr lang="en-US" sz="24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580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6" descr="Bar Chart Seat">
            <a:extLst>
              <a:ext uri="{FF2B5EF4-FFF2-40B4-BE49-F238E27FC236}">
                <a16:creationId xmlns:a16="http://schemas.microsoft.com/office/drawing/2014/main" id="{D578B5F5-E3D6-4FFD-BCFF-B39913662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27" y="1776117"/>
            <a:ext cx="10177746" cy="4438415"/>
          </a:xfrm>
          <a:prstGeom prst="rect">
            <a:avLst/>
          </a:prstGeom>
        </p:spPr>
      </p:pic>
      <p:sp>
        <p:nvSpPr>
          <p:cNvPr id="2" name="Punched Tape 1">
            <a:extLst>
              <a:ext uri="{FF2B5EF4-FFF2-40B4-BE49-F238E27FC236}">
                <a16:creationId xmlns:a16="http://schemas.microsoft.com/office/drawing/2014/main" id="{F50E35CB-C96F-6EFC-DEAD-D94E7549EAD8}"/>
              </a:ext>
            </a:extLst>
          </p:cNvPr>
          <p:cNvSpPr/>
          <p:nvPr/>
        </p:nvSpPr>
        <p:spPr>
          <a:xfrm>
            <a:off x="6096000" y="643467"/>
            <a:ext cx="4424991" cy="1762300"/>
          </a:xfrm>
          <a:prstGeom prst="flowChartPunchedTape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bliqueBottomLeft"/>
              <a:lightRig rig="threePt" dir="t"/>
            </a:scene3d>
          </a:bodyPr>
          <a:lstStyle/>
          <a:p>
            <a:pPr algn="ctr" defTabSz="1216152">
              <a:spcAft>
                <a:spcPts val="600"/>
              </a:spcAft>
            </a:pPr>
            <a:r>
              <a:rPr lang="en-US" sz="2394" b="1" kern="1200">
                <a:solidFill>
                  <a:srgbClr val="B5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lt"/>
                <a:ea typeface="+mn-ea"/>
                <a:cs typeface="+mn-cs"/>
              </a:rPr>
              <a:t>United &amp; Delta have more coverage</a:t>
            </a:r>
            <a:endParaRPr lang="en-US" b="1">
              <a:solidFill>
                <a:srgbClr val="C0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xplosion 2 1">
            <a:extLst>
              <a:ext uri="{FF2B5EF4-FFF2-40B4-BE49-F238E27FC236}">
                <a16:creationId xmlns:a16="http://schemas.microsoft.com/office/drawing/2014/main" id="{0B8708E5-ED9D-B36A-B5F3-3F30712061AE}"/>
              </a:ext>
            </a:extLst>
          </p:cNvPr>
          <p:cNvSpPr/>
          <p:nvPr/>
        </p:nvSpPr>
        <p:spPr>
          <a:xfrm>
            <a:off x="1409065" y="1585678"/>
            <a:ext cx="3393145" cy="3686641"/>
          </a:xfrm>
          <a:prstGeom prst="irregularSeal2">
            <a:avLst/>
          </a:prstGeom>
          <a:solidFill>
            <a:srgbClr val="DD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isometricOffAxis1Right"/>
              <a:lightRig rig="threePt" dir="t"/>
            </a:scene3d>
          </a:bodyPr>
          <a:lstStyle/>
          <a:p>
            <a:pPr algn="ctr" defTabSz="832104">
              <a:spcAft>
                <a:spcPts val="600"/>
              </a:spcAft>
            </a:pPr>
            <a:endParaRPr lang="en-US" sz="1456" kern="1200">
              <a:solidFill>
                <a:srgbClr val="5858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algn="ctr" defTabSz="832104">
              <a:spcAft>
                <a:spcPts val="600"/>
              </a:spcAft>
            </a:pPr>
            <a:r>
              <a:rPr lang="en-US" sz="1456" b="1" kern="1200">
                <a:solidFill>
                  <a:srgbClr val="00206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Lufthansa is the safest Airline</a:t>
            </a:r>
          </a:p>
          <a:p>
            <a:pPr algn="ctr">
              <a:spcAft>
                <a:spcPts val="600"/>
              </a:spcAft>
            </a:pPr>
            <a:endParaRPr lang="en-US">
              <a:solidFill>
                <a:srgbClr val="FFFF00"/>
              </a:solidFill>
            </a:endParaRPr>
          </a:p>
        </p:txBody>
      </p:sp>
      <p:pic>
        <p:nvPicPr>
          <p:cNvPr id="3" name="slide6" descr="Horizontal Bar Graph">
            <a:extLst>
              <a:ext uri="{FF2B5EF4-FFF2-40B4-BE49-F238E27FC236}">
                <a16:creationId xmlns:a16="http://schemas.microsoft.com/office/drawing/2014/main" id="{52986B52-CBFD-D0EF-8814-889620041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89" y="433109"/>
            <a:ext cx="4451454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102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Rajib Ratan Samanta</cp:lastModifiedBy>
  <cp:revision>7</cp:revision>
  <dcterms:created xsi:type="dcterms:W3CDTF">2024-06-02T00:24:18Z</dcterms:created>
  <dcterms:modified xsi:type="dcterms:W3CDTF">2024-06-02T01:03:49Z</dcterms:modified>
</cp:coreProperties>
</file>