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86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4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0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3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7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FCBB4-B715-4E85-8396-06EB208CB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dirty="0"/>
              <a:t>AI</a:t>
            </a:r>
            <a:r>
              <a:rPr lang="ja-JP" altLang="en-US" sz="3600" dirty="0"/>
              <a:t>でダイエットアプリを作ってみた</a:t>
            </a:r>
            <a:br>
              <a:rPr lang="en-US" altLang="ja-JP" sz="3600" dirty="0"/>
            </a:br>
            <a:r>
              <a:rPr lang="ja-JP" altLang="en-US" sz="3600" dirty="0"/>
              <a:t>～</a:t>
            </a:r>
            <a:r>
              <a:rPr lang="en-US" altLang="ja-JP" sz="3600" dirty="0"/>
              <a:t>AI</a:t>
            </a:r>
            <a:r>
              <a:rPr lang="ja-JP" altLang="en-US" sz="3600" dirty="0"/>
              <a:t>は添えるだけ～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79F81-45C2-4D91-8663-3B9C2A16E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ja-JP" altLang="en-US" dirty="0"/>
              <a:t>ソフト０２　横山　椹木　尾崎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8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4436-99E1-6303-2064-F1091E5D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2AF2D-75C4-0BE7-6A70-20946081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7.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今後の改善点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34323-AC1A-802C-85B8-5E5B8AE6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9237630" cy="520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反省点</a:t>
            </a:r>
            <a:r>
              <a:rPr lang="en-US" altLang="ja-JP" dirty="0"/>
              <a:t>】</a:t>
            </a:r>
            <a:endParaRPr lang="ja-JP" altLang="en-US" dirty="0"/>
          </a:p>
          <a:p>
            <a:pPr marL="0" indent="0">
              <a:buNone/>
            </a:pP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【</a:t>
            </a:r>
            <a:r>
              <a:rPr kumimoji="1" lang="ja-JP" altLang="en-US" dirty="0"/>
              <a:t>改善点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追加したい機能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960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D4DA6-31AC-6FA5-F7BD-BEC512039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69839-7DA0-45D9-D50C-8724BDB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8.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最後に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DAA42-F0A6-2CAB-EF50-C8946DD5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9237630" cy="520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各自、感想</a:t>
            </a:r>
          </a:p>
        </p:txBody>
      </p:sp>
    </p:spTree>
    <p:extLst>
      <p:ext uri="{BB962C8B-B14F-4D97-AF65-F5344CB8AC3E}">
        <p14:creationId xmlns:p14="http://schemas.microsoft.com/office/powerpoint/2010/main" val="20811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50948-B4A4-BF9C-803C-4B4792786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404534"/>
            <a:ext cx="8897485" cy="1646302"/>
          </a:xfrm>
        </p:spPr>
        <p:txBody>
          <a:bodyPr/>
          <a:lstStyle/>
          <a:p>
            <a:r>
              <a:rPr lang="ja-JP" altLang="en-US" sz="4800" dirty="0"/>
              <a:t>ご清聴ありがとうございました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440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CD180-ECFF-469A-964C-C8455E7B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E47B69-4B52-47CC-8884-5E5C5613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　プロジェクト概要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　ユーザーの流れ</a:t>
            </a:r>
            <a:endParaRPr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　デモンストレーション</a:t>
            </a:r>
            <a:endParaRPr kumimoji="1" lang="en-US" altLang="ja-JP" dirty="0"/>
          </a:p>
          <a:p>
            <a:r>
              <a:rPr lang="en-US" altLang="ja-JP" dirty="0"/>
              <a:t>4.</a:t>
            </a:r>
            <a:r>
              <a:rPr lang="ja-JP" altLang="en-US" dirty="0"/>
              <a:t>　アーキテクチャ</a:t>
            </a:r>
            <a:endParaRPr lang="en-US" altLang="ja-JP" dirty="0"/>
          </a:p>
          <a:p>
            <a:r>
              <a:rPr kumimoji="1" lang="en-US" altLang="ja-JP" dirty="0"/>
              <a:t>5.</a:t>
            </a:r>
            <a:r>
              <a:rPr lang="ja-JP" altLang="en-US" dirty="0"/>
              <a:t>　機械学習モデル</a:t>
            </a:r>
            <a:endParaRPr lang="en-US" altLang="ja-JP" dirty="0"/>
          </a:p>
          <a:p>
            <a:r>
              <a:rPr kumimoji="1" lang="en-US" altLang="ja-JP" dirty="0"/>
              <a:t>6.</a:t>
            </a:r>
            <a:r>
              <a:rPr kumimoji="1" lang="ja-JP" altLang="en-US" dirty="0"/>
              <a:t>　</a:t>
            </a:r>
            <a:r>
              <a:rPr lang="ja-JP" altLang="en-US" dirty="0"/>
              <a:t>食事・運動メニュー提案</a:t>
            </a:r>
            <a:endParaRPr kumimoji="1" lang="en-US" altLang="ja-JP" dirty="0"/>
          </a:p>
          <a:p>
            <a:r>
              <a:rPr lang="en-US" altLang="ja-JP" dirty="0"/>
              <a:t>7.</a:t>
            </a:r>
            <a:r>
              <a:rPr lang="ja-JP" altLang="en-US" dirty="0"/>
              <a:t>　今後の改善点</a:t>
            </a:r>
            <a:endParaRPr lang="en-US" altLang="ja-JP" dirty="0"/>
          </a:p>
          <a:p>
            <a:r>
              <a:rPr kumimoji="1" lang="en-US" altLang="ja-JP" dirty="0"/>
              <a:t>8.</a:t>
            </a:r>
            <a:r>
              <a:rPr kumimoji="1" lang="ja-JP" altLang="en-US" dirty="0"/>
              <a:t>　最後に</a:t>
            </a:r>
          </a:p>
        </p:txBody>
      </p:sp>
    </p:spTree>
    <p:extLst>
      <p:ext uri="{BB962C8B-B14F-4D97-AF65-F5344CB8AC3E}">
        <p14:creationId xmlns:p14="http://schemas.microsoft.com/office/powerpoint/2010/main" val="267689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1D3C1-948F-79B0-8A12-587BAEE9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　プロジェクト概要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47A2D-3EC4-8EF2-1408-C0BF2674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b="1" dirty="0"/>
              <a:t>【</a:t>
            </a:r>
            <a:r>
              <a:rPr kumimoji="1" lang="ja-JP" altLang="en-US" sz="2000" b="1" dirty="0"/>
              <a:t>目的</a:t>
            </a:r>
            <a:r>
              <a:rPr kumimoji="1" lang="en-US" altLang="ja-JP" sz="2000" b="1" dirty="0"/>
              <a:t>】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ユーザーが目標体重を入力すると、必要な運動量を予測し、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GPT</a:t>
            </a:r>
            <a:r>
              <a:rPr kumimoji="1" lang="ja-JP" altLang="en-US" sz="2000" dirty="0"/>
              <a:t>で食事・運動メニューを提案することでダイエットプランを提供する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b="1" dirty="0"/>
              <a:t>【</a:t>
            </a:r>
            <a:r>
              <a:rPr kumimoji="1" lang="ja-JP" altLang="en-US" sz="2000" b="1" dirty="0"/>
              <a:t>技術スタック</a:t>
            </a:r>
            <a:r>
              <a:rPr kumimoji="1" lang="en-US" altLang="ja-JP" sz="2000" b="1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フロントエンド</a:t>
            </a:r>
            <a:r>
              <a:rPr lang="en-US" altLang="ja-JP" sz="2000" dirty="0"/>
              <a:t>	</a:t>
            </a:r>
            <a:r>
              <a:rPr lang="ja-JP" altLang="en-US" sz="2000" dirty="0"/>
              <a:t>：</a:t>
            </a:r>
            <a:r>
              <a:rPr lang="en-US" altLang="ja-JP" sz="2000" dirty="0"/>
              <a:t>Nuxt3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バックエンド</a:t>
            </a:r>
            <a:r>
              <a:rPr lang="en-US" altLang="ja-JP" sz="2000" dirty="0"/>
              <a:t>	</a:t>
            </a:r>
            <a:r>
              <a:rPr lang="ja-JP" altLang="en-US" sz="2000" dirty="0"/>
              <a:t>：</a:t>
            </a:r>
            <a:r>
              <a:rPr lang="en-US" altLang="ja-JP" sz="2000" dirty="0"/>
              <a:t>Python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228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FD30-D219-3A58-FB0D-2A49B1C0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744EE-41C8-8EF2-8046-EE64B2CE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2.</a:t>
            </a:r>
            <a:r>
              <a:rPr kumimoji="1" lang="ja-JP" altLang="en-US" sz="2800" dirty="0"/>
              <a:t>　ユーザーの流れ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91F536-0147-1358-8A6B-E5880F4B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789" y="2820924"/>
            <a:ext cx="838317" cy="12161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509534-7D6F-74F8-EC33-98CF05DC67EB}"/>
              </a:ext>
            </a:extLst>
          </p:cNvPr>
          <p:cNvSpPr txBox="1"/>
          <p:nvPr/>
        </p:nvSpPr>
        <p:spPr>
          <a:xfrm>
            <a:off x="633245" y="403707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ユーザー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BC8DBA-A922-F36A-05D9-6573EB381C37}"/>
              </a:ext>
            </a:extLst>
          </p:cNvPr>
          <p:cNvSpPr/>
          <p:nvPr/>
        </p:nvSpPr>
        <p:spPr>
          <a:xfrm>
            <a:off x="2002879" y="1479176"/>
            <a:ext cx="6375891" cy="4984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DFB15E-CA07-59F5-F34C-91FA2AB9F414}"/>
              </a:ext>
            </a:extLst>
          </p:cNvPr>
          <p:cNvSpPr txBox="1"/>
          <p:nvPr/>
        </p:nvSpPr>
        <p:spPr>
          <a:xfrm>
            <a:off x="2002879" y="14791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システム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5EB13A2-499D-5188-FFF8-D19BB82E1AC5}"/>
              </a:ext>
            </a:extLst>
          </p:cNvPr>
          <p:cNvSpPr/>
          <p:nvPr/>
        </p:nvSpPr>
        <p:spPr>
          <a:xfrm>
            <a:off x="2783486" y="1912530"/>
            <a:ext cx="3527671" cy="633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パーソナル情報・目標体重・悩みを登録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434AB77-079A-FDBE-069E-92222DF04022}"/>
              </a:ext>
            </a:extLst>
          </p:cNvPr>
          <p:cNvSpPr/>
          <p:nvPr/>
        </p:nvSpPr>
        <p:spPr>
          <a:xfrm>
            <a:off x="2783486" y="3013664"/>
            <a:ext cx="3527671" cy="633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目標体重に必要な運動量を予測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CDCA3A-7937-487C-C976-D6E4BE332E25}"/>
              </a:ext>
            </a:extLst>
          </p:cNvPr>
          <p:cNvSpPr/>
          <p:nvPr/>
        </p:nvSpPr>
        <p:spPr>
          <a:xfrm>
            <a:off x="2783486" y="4114798"/>
            <a:ext cx="3527671" cy="633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トレーニングメニューと食事メニューを生成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961A181-5FD1-684A-D855-8F1DA6C4BFC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555106" y="2229253"/>
            <a:ext cx="1228380" cy="119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26887F-6E1E-6FD9-A0C7-143F4BECF3F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547322" y="2545976"/>
            <a:ext cx="0" cy="4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BD560F-B411-B712-4D59-45AF56533F1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547322" y="3647110"/>
            <a:ext cx="0" cy="4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999D0-5F28-EE93-0364-392816277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1BF56-C5C8-9253-A6EA-D62175CE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3.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デモンストレーション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21592-8952-E51E-73BB-E77BF485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実際にダイエットアプリを動かしてみたいと思います。</a:t>
            </a:r>
          </a:p>
        </p:txBody>
      </p:sp>
    </p:spTree>
    <p:extLst>
      <p:ext uri="{BB962C8B-B14F-4D97-AF65-F5344CB8AC3E}">
        <p14:creationId xmlns:p14="http://schemas.microsoft.com/office/powerpoint/2010/main" val="263178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15756-BAED-7FA0-BBE3-AC455B2B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DB2B5-1184-8738-D88F-DDFD104C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4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　アーキテクチャ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781B3AE-474E-EABB-1651-05B085326BD1}"/>
              </a:ext>
            </a:extLst>
          </p:cNvPr>
          <p:cNvSpPr/>
          <p:nvPr/>
        </p:nvSpPr>
        <p:spPr>
          <a:xfrm>
            <a:off x="677334" y="1712254"/>
            <a:ext cx="2469278" cy="22322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05DCAD-B8F9-356C-7974-9322C935C9AF}"/>
              </a:ext>
            </a:extLst>
          </p:cNvPr>
          <p:cNvSpPr/>
          <p:nvPr/>
        </p:nvSpPr>
        <p:spPr>
          <a:xfrm>
            <a:off x="3741028" y="1712254"/>
            <a:ext cx="5532974" cy="4276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88378602-3F12-9EFD-99A0-90346EED837E}"/>
              </a:ext>
            </a:extLst>
          </p:cNvPr>
          <p:cNvSpPr/>
          <p:nvPr/>
        </p:nvSpPr>
        <p:spPr>
          <a:xfrm>
            <a:off x="7501589" y="2314562"/>
            <a:ext cx="1568824" cy="243672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SQLite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C9731C-2545-F0DB-726F-754F82DDFBC8}"/>
              </a:ext>
            </a:extLst>
          </p:cNvPr>
          <p:cNvSpPr/>
          <p:nvPr/>
        </p:nvSpPr>
        <p:spPr>
          <a:xfrm>
            <a:off x="677335" y="4751295"/>
            <a:ext cx="2469278" cy="1071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厚労省データ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46DF12-BE31-5248-1BC6-34476AB648CF}"/>
              </a:ext>
            </a:extLst>
          </p:cNvPr>
          <p:cNvSpPr/>
          <p:nvPr/>
        </p:nvSpPr>
        <p:spPr>
          <a:xfrm>
            <a:off x="854392" y="2235561"/>
            <a:ext cx="1431607" cy="7351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Nuxt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CEA2B6C-6FC3-A8C4-70EE-7C7ADE56221C}"/>
              </a:ext>
            </a:extLst>
          </p:cNvPr>
          <p:cNvSpPr/>
          <p:nvPr/>
        </p:nvSpPr>
        <p:spPr>
          <a:xfrm>
            <a:off x="854392" y="3049674"/>
            <a:ext cx="1431607" cy="7351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2F5B8FE-E8B9-9358-CD5D-58DCB9582240}"/>
              </a:ext>
            </a:extLst>
          </p:cNvPr>
          <p:cNvSpPr/>
          <p:nvPr/>
        </p:nvSpPr>
        <p:spPr>
          <a:xfrm>
            <a:off x="4087908" y="2314563"/>
            <a:ext cx="1228018" cy="1369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FastAPI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532CBC-4B1F-101F-AB2A-7175C88B33A0}"/>
              </a:ext>
            </a:extLst>
          </p:cNvPr>
          <p:cNvSpPr/>
          <p:nvPr/>
        </p:nvSpPr>
        <p:spPr>
          <a:xfrm>
            <a:off x="4087907" y="4751295"/>
            <a:ext cx="1228019" cy="10712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sklearn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19F3B6-D6AC-234D-DE77-2839929D2B2C}"/>
              </a:ext>
            </a:extLst>
          </p:cNvPr>
          <p:cNvCxnSpPr>
            <a:cxnSpLocks/>
          </p:cNvCxnSpPr>
          <p:nvPr/>
        </p:nvCxnSpPr>
        <p:spPr>
          <a:xfrm>
            <a:off x="3146612" y="2734235"/>
            <a:ext cx="941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46CF848-3209-41A5-0950-AF4600A95BDC}"/>
              </a:ext>
            </a:extLst>
          </p:cNvPr>
          <p:cNvCxnSpPr>
            <a:cxnSpLocks/>
          </p:cNvCxnSpPr>
          <p:nvPr/>
        </p:nvCxnSpPr>
        <p:spPr>
          <a:xfrm flipH="1">
            <a:off x="3146612" y="3361768"/>
            <a:ext cx="941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FEC2A9-1C9C-9D51-2CA7-FCB167C60E2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701917" y="3684494"/>
            <a:ext cx="0" cy="106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41A1216-87B2-8030-E898-C01430AEC0C0}"/>
              </a:ext>
            </a:extLst>
          </p:cNvPr>
          <p:cNvCxnSpPr>
            <a:cxnSpLocks/>
            <a:stCxn id="14" idx="3"/>
            <a:endCxn id="8" idx="3"/>
          </p:cNvCxnSpPr>
          <p:nvPr/>
        </p:nvCxnSpPr>
        <p:spPr>
          <a:xfrm flipV="1">
            <a:off x="5315926" y="4751291"/>
            <a:ext cx="2970075" cy="5356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1FFC61D-CF24-22C9-6CE5-39C35EF2698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46613" y="5286934"/>
            <a:ext cx="941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4FA72CF-B0D0-9557-8BF2-CC433155B7AF}"/>
              </a:ext>
            </a:extLst>
          </p:cNvPr>
          <p:cNvCxnSpPr>
            <a:cxnSpLocks/>
          </p:cNvCxnSpPr>
          <p:nvPr/>
        </p:nvCxnSpPr>
        <p:spPr>
          <a:xfrm>
            <a:off x="5315926" y="2734235"/>
            <a:ext cx="2185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3A75EAC-2690-77C2-98B4-0D0ADB24A2E8}"/>
              </a:ext>
            </a:extLst>
          </p:cNvPr>
          <p:cNvCxnSpPr>
            <a:cxnSpLocks/>
          </p:cNvCxnSpPr>
          <p:nvPr/>
        </p:nvCxnSpPr>
        <p:spPr>
          <a:xfrm flipH="1">
            <a:off x="7055224" y="4159623"/>
            <a:ext cx="4463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33638C7D-1AC0-708F-1A2B-16936826CAB2}"/>
              </a:ext>
            </a:extLst>
          </p:cNvPr>
          <p:cNvSpPr/>
          <p:nvPr/>
        </p:nvSpPr>
        <p:spPr>
          <a:xfrm>
            <a:off x="5827206" y="3635185"/>
            <a:ext cx="1228018" cy="7900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8925189-AE68-9648-6D35-3592EAF8A456}"/>
              </a:ext>
            </a:extLst>
          </p:cNvPr>
          <p:cNvCxnSpPr>
            <a:cxnSpLocks/>
          </p:cNvCxnSpPr>
          <p:nvPr/>
        </p:nvCxnSpPr>
        <p:spPr>
          <a:xfrm flipH="1">
            <a:off x="5315926" y="3364008"/>
            <a:ext cx="2185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3C498EA-6023-5350-0B97-1E9A10072938}"/>
              </a:ext>
            </a:extLst>
          </p:cNvPr>
          <p:cNvCxnSpPr>
            <a:cxnSpLocks/>
          </p:cNvCxnSpPr>
          <p:nvPr/>
        </p:nvCxnSpPr>
        <p:spPr>
          <a:xfrm>
            <a:off x="7055224" y="3809999"/>
            <a:ext cx="4463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BC0DA-50AA-A632-E435-70F6DCED3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9EAB6-1383-CB26-6982-56C05847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5.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機械学習モデルとモデル評価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C1B18-F107-5907-09BE-50977082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8"/>
            <a:ext cx="9237630" cy="259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600" dirty="0"/>
              <a:t>1.</a:t>
            </a:r>
            <a:r>
              <a:rPr lang="ja-JP" altLang="en-US" sz="1600" dirty="0"/>
              <a:t> 体重変化量を予測する機械学習モデル</a:t>
            </a:r>
          </a:p>
          <a:p>
            <a:pPr marL="0" indent="0">
              <a:buNone/>
            </a:pPr>
            <a:r>
              <a:rPr kumimoji="1" lang="en-US" altLang="ja-JP" sz="1600" dirty="0"/>
              <a:t>【</a:t>
            </a:r>
            <a:r>
              <a:rPr kumimoji="1" lang="ja-JP" altLang="en-US" sz="1600" dirty="0"/>
              <a:t>データ元</a:t>
            </a:r>
            <a:r>
              <a:rPr kumimoji="1" lang="en-US" altLang="ja-JP" sz="1600" dirty="0"/>
              <a:t>】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kumimoji="1" lang="ja-JP" altLang="en-US" sz="1600" dirty="0"/>
              <a:t>年齢・性別・身長・体重・運動量の仮想データを生成し、体重変化量を補完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モデル設計</a:t>
            </a:r>
            <a:r>
              <a:rPr lang="en-US" altLang="ja-JP" sz="1600" dirty="0"/>
              <a:t>】</a:t>
            </a:r>
          </a:p>
          <a:p>
            <a:pPr marL="0" indent="0">
              <a:buNone/>
            </a:pPr>
            <a:r>
              <a:rPr kumimoji="1" lang="ja-JP" altLang="en-US" sz="1600" dirty="0"/>
              <a:t>・モデル：線形回帰モデル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・説明変数</a:t>
            </a:r>
            <a:r>
              <a:rPr lang="en-US" altLang="ja-JP" sz="1600" dirty="0"/>
              <a:t>(X)</a:t>
            </a:r>
            <a:r>
              <a:rPr lang="ja-JP" altLang="en-US" sz="1600" dirty="0"/>
              <a:t>：年齢、性別、身長、体重、</a:t>
            </a:r>
            <a:r>
              <a:rPr lang="en-US" altLang="ja-JP" sz="1600" dirty="0"/>
              <a:t> 1</a:t>
            </a:r>
            <a:r>
              <a:rPr lang="ja-JP" altLang="en-US" sz="1600" dirty="0"/>
              <a:t>週間あたりの総運動時間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・目的変数</a:t>
            </a:r>
            <a:r>
              <a:rPr kumimoji="1" lang="en-US" altLang="ja-JP" sz="1600" dirty="0"/>
              <a:t>(Y)</a:t>
            </a:r>
            <a:r>
              <a:rPr kumimoji="1" lang="ja-JP" altLang="en-US" sz="1600" dirty="0"/>
              <a:t>：体重変化量</a:t>
            </a:r>
            <a:r>
              <a:rPr kumimoji="1" lang="en-US" altLang="ja-JP" sz="1600" dirty="0"/>
              <a:t>(kg)</a:t>
            </a:r>
            <a:endParaRPr kumimoji="1" lang="ja-JP" altLang="en-US" sz="1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8B4F945-A3BD-3050-DA3A-F21B1A93415F}"/>
              </a:ext>
            </a:extLst>
          </p:cNvPr>
          <p:cNvSpPr txBox="1">
            <a:spLocks/>
          </p:cNvSpPr>
          <p:nvPr/>
        </p:nvSpPr>
        <p:spPr>
          <a:xfrm>
            <a:off x="677334" y="4078940"/>
            <a:ext cx="9237630" cy="25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モデル評価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・平均二乗誤差　</a:t>
            </a:r>
            <a:r>
              <a:rPr lang="en-US" altLang="ja-JP" sz="1600" dirty="0"/>
              <a:t>MSE = 15.49(kg</a:t>
            </a:r>
            <a:r>
              <a:rPr lang="en-US" altLang="ja-JP" sz="1600" baseline="30000" dirty="0"/>
              <a:t>2</a:t>
            </a:r>
            <a:r>
              <a:rPr lang="en-US" altLang="ja-JP" sz="1600" dirty="0"/>
              <a:t>) 	</a:t>
            </a:r>
            <a:r>
              <a:rPr lang="ja-JP" altLang="en-US" sz="1600" dirty="0"/>
              <a:t>⇒　</a:t>
            </a:r>
            <a:r>
              <a:rPr lang="en-US" altLang="ja-JP" sz="1600" dirty="0"/>
              <a:t>±3.93kg</a:t>
            </a:r>
            <a:r>
              <a:rPr lang="ja-JP" altLang="en-US" sz="1600" dirty="0"/>
              <a:t>の誤差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</a:t>
            </a:r>
            <a:r>
              <a:rPr lang="ja-JP" altLang="en-US" sz="1600" kern="400" dirty="0"/>
              <a:t>決定係数</a:t>
            </a:r>
            <a:r>
              <a:rPr lang="en-US" altLang="ja-JP" sz="1600" kern="400" dirty="0"/>
              <a:t>	</a:t>
            </a:r>
            <a:r>
              <a:rPr lang="ja-JP" altLang="en-US" sz="1600" kern="400" dirty="0"/>
              <a:t>　　</a:t>
            </a:r>
            <a:r>
              <a:rPr lang="en-US" altLang="ja-JP" sz="1600" kern="400" dirty="0"/>
              <a:t>R2 = 0.621</a:t>
            </a:r>
            <a:r>
              <a:rPr lang="ja-JP" altLang="en-US" sz="1600" kern="400" dirty="0"/>
              <a:t>　　</a:t>
            </a:r>
            <a:r>
              <a:rPr lang="en-US" altLang="ja-JP" sz="1600" kern="400" dirty="0"/>
              <a:t>	</a:t>
            </a:r>
            <a:r>
              <a:rPr lang="ja-JP" altLang="en-US" sz="1600" kern="400" dirty="0"/>
              <a:t>⇒　</a:t>
            </a:r>
            <a:r>
              <a:rPr lang="en-US" altLang="ja-JP" sz="1600" kern="400" dirty="0"/>
              <a:t>62%</a:t>
            </a:r>
            <a:r>
              <a:rPr lang="ja-JP" altLang="en-US" sz="1600" kern="400" dirty="0"/>
              <a:t>の傾向をつかめている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平均二乗誤差</a:t>
            </a:r>
            <a:r>
              <a:rPr lang="en-US" altLang="ja-JP" sz="1600" dirty="0"/>
              <a:t>…『</a:t>
            </a:r>
            <a:r>
              <a:rPr lang="ja-JP" altLang="en-US" sz="1600" dirty="0"/>
              <a:t>どれくらいズレているかの平均</a:t>
            </a:r>
            <a:r>
              <a:rPr lang="en-US" altLang="ja-JP" sz="1600" dirty="0"/>
              <a:t>』</a:t>
            </a:r>
            <a:r>
              <a:rPr lang="ja-JP" altLang="en-US" sz="1600" dirty="0"/>
              <a:t>　値が小さいほど予測値に誤差がない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決定係数</a:t>
            </a:r>
            <a:r>
              <a:rPr lang="en-US" altLang="ja-JP" sz="1600" dirty="0"/>
              <a:t>… 『</a:t>
            </a:r>
            <a:r>
              <a:rPr lang="ja-JP" altLang="en-US" sz="1600" dirty="0"/>
              <a:t>どれくらい説明できているか</a:t>
            </a:r>
            <a:r>
              <a:rPr lang="en-US" altLang="ja-JP" sz="1600" dirty="0"/>
              <a:t>』</a:t>
            </a:r>
            <a:r>
              <a:rPr lang="ja-JP" altLang="en-US" sz="1600" dirty="0"/>
              <a:t>　　</a:t>
            </a:r>
            <a:r>
              <a:rPr lang="en-US" altLang="ja-JP" sz="1600" dirty="0"/>
              <a:t>1</a:t>
            </a:r>
            <a:r>
              <a:rPr lang="ja-JP" altLang="en-US" sz="1600" dirty="0"/>
              <a:t>に近いほど傾向に対して予測能力を持つ</a:t>
            </a:r>
          </a:p>
        </p:txBody>
      </p:sp>
    </p:spTree>
    <p:extLst>
      <p:ext uri="{BB962C8B-B14F-4D97-AF65-F5344CB8AC3E}">
        <p14:creationId xmlns:p14="http://schemas.microsoft.com/office/powerpoint/2010/main" val="383141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7E62-672D-19C2-4684-64D3427A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3A342-DC65-C879-E406-7D2CDD00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5.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機械学習モデルとモデル評価</a:t>
            </a:r>
            <a:endParaRPr kumimoji="1" lang="ja-JP" altLang="en-US" sz="2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507BB9C-C4F1-0245-1C0B-8F4ECAD1FCC5}"/>
              </a:ext>
            </a:extLst>
          </p:cNvPr>
          <p:cNvSpPr txBox="1">
            <a:spLocks/>
          </p:cNvSpPr>
          <p:nvPr/>
        </p:nvSpPr>
        <p:spPr>
          <a:xfrm>
            <a:off x="677333" y="1479176"/>
            <a:ext cx="9237631" cy="25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1600" dirty="0"/>
              <a:t>2.</a:t>
            </a:r>
            <a:r>
              <a:rPr lang="ja-JP" altLang="en-US" sz="1600" dirty="0"/>
              <a:t> 体重変化量に必要な運動量を予測する機械学習モデル</a:t>
            </a:r>
          </a:p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データ元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　厚労省・健康日本</a:t>
            </a:r>
            <a:r>
              <a:rPr lang="en-US" altLang="ja-JP" sz="1600" dirty="0"/>
              <a:t>21</a:t>
            </a:r>
            <a:r>
              <a:rPr lang="ja-JP" altLang="en-US" sz="1600" dirty="0"/>
              <a:t>の統計データからデータを取得し、</a:t>
            </a:r>
            <a:r>
              <a:rPr lang="en-US" altLang="ja-JP" sz="1600" dirty="0"/>
              <a:t>1.</a:t>
            </a:r>
            <a:r>
              <a:rPr lang="ja-JP" altLang="en-US" sz="1600" dirty="0"/>
              <a:t>の機械学習モデルで体重変化量を補完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モデル設計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・モデル：線形回帰モデル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・説明変数</a:t>
            </a:r>
            <a:r>
              <a:rPr lang="en-US" altLang="ja-JP" sz="1600" dirty="0"/>
              <a:t>(X)</a:t>
            </a:r>
            <a:r>
              <a:rPr lang="ja-JP" altLang="en-US" sz="1600" dirty="0"/>
              <a:t>：年齢、性別、身長、体重、体重変化量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・目的変数</a:t>
            </a:r>
            <a:r>
              <a:rPr lang="en-US" altLang="ja-JP" sz="1600" dirty="0"/>
              <a:t>(Y)</a:t>
            </a:r>
            <a:r>
              <a:rPr lang="ja-JP" altLang="en-US" sz="1600" dirty="0"/>
              <a:t>：</a:t>
            </a:r>
            <a:r>
              <a:rPr lang="en-US" altLang="ja-JP" sz="1600" dirty="0"/>
              <a:t>1</a:t>
            </a:r>
            <a:r>
              <a:rPr lang="ja-JP" altLang="en-US" sz="1600" dirty="0"/>
              <a:t>週間あたりの総運動時間を予測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endParaRPr lang="ja-JP" altLang="en-US" sz="16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B115BEA-AAB0-D03D-AB5D-3E7DE2E56F27}"/>
              </a:ext>
            </a:extLst>
          </p:cNvPr>
          <p:cNvSpPr txBox="1">
            <a:spLocks/>
          </p:cNvSpPr>
          <p:nvPr/>
        </p:nvSpPr>
        <p:spPr>
          <a:xfrm>
            <a:off x="677334" y="4078940"/>
            <a:ext cx="9237630" cy="25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モデル評価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・平均二乗誤差</a:t>
            </a:r>
            <a:r>
              <a:rPr lang="en-US" altLang="ja-JP" sz="1600" dirty="0"/>
              <a:t>	MSE = 13993.11(</a:t>
            </a:r>
            <a:r>
              <a:rPr lang="ja-JP" altLang="en-US" sz="1600" dirty="0"/>
              <a:t>分</a:t>
            </a:r>
            <a:r>
              <a:rPr lang="en-US" altLang="ja-JP" sz="1600" dirty="0"/>
              <a:t>2)</a:t>
            </a:r>
            <a:r>
              <a:rPr lang="ja-JP" altLang="en-US" sz="1600" dirty="0"/>
              <a:t>　⇒　</a:t>
            </a:r>
            <a:r>
              <a:rPr lang="en-US" altLang="ja-JP" sz="1600" dirty="0"/>
              <a:t>±118</a:t>
            </a:r>
            <a:r>
              <a:rPr lang="ja-JP" altLang="en-US" sz="1600" dirty="0"/>
              <a:t>分（</a:t>
            </a:r>
            <a:r>
              <a:rPr lang="en-US" altLang="ja-JP" sz="1600" dirty="0"/>
              <a:t>1</a:t>
            </a:r>
            <a:r>
              <a:rPr lang="ja-JP" altLang="en-US" sz="1600" dirty="0"/>
              <a:t>日で約</a:t>
            </a:r>
            <a:r>
              <a:rPr lang="en-US" altLang="ja-JP" sz="1600" dirty="0"/>
              <a:t>17</a:t>
            </a:r>
            <a:r>
              <a:rPr lang="ja-JP" altLang="en-US" sz="1600" dirty="0"/>
              <a:t>分</a:t>
            </a:r>
            <a:r>
              <a:rPr lang="en-US" altLang="ja-JP" sz="1600" dirty="0"/>
              <a:t>)</a:t>
            </a:r>
            <a:r>
              <a:rPr lang="ja-JP" altLang="en-US" sz="1600" dirty="0"/>
              <a:t>の誤差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・決定係数</a:t>
            </a:r>
            <a:r>
              <a:rPr lang="en-US" altLang="ja-JP" sz="1600" dirty="0"/>
              <a:t>		</a:t>
            </a:r>
            <a:r>
              <a:rPr lang="ja-JP" altLang="en-US" sz="1600" dirty="0"/>
              <a:t>  </a:t>
            </a:r>
            <a:r>
              <a:rPr lang="en-US" altLang="ja-JP" sz="1600" dirty="0"/>
              <a:t>R2</a:t>
            </a:r>
            <a:r>
              <a:rPr lang="ja-JP" altLang="en-US" sz="1600" dirty="0"/>
              <a:t> </a:t>
            </a:r>
            <a:r>
              <a:rPr lang="en-US" altLang="ja-JP" sz="1600" dirty="0"/>
              <a:t>=</a:t>
            </a:r>
            <a:r>
              <a:rPr lang="ja-JP" altLang="en-US" sz="1600" dirty="0"/>
              <a:t> </a:t>
            </a:r>
            <a:r>
              <a:rPr lang="en-US" altLang="ja-JP" sz="1600" dirty="0"/>
              <a:t>0.79		    </a:t>
            </a:r>
            <a:r>
              <a:rPr lang="ja-JP" altLang="en-US" sz="1600" dirty="0"/>
              <a:t>⇒　</a:t>
            </a:r>
            <a:r>
              <a:rPr lang="en-US" altLang="ja-JP" sz="1600" dirty="0"/>
              <a:t>79%</a:t>
            </a:r>
            <a:r>
              <a:rPr lang="ja-JP" altLang="en-US" sz="1600" dirty="0"/>
              <a:t>、傾向をつかめている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平均二乗誤差</a:t>
            </a:r>
            <a:r>
              <a:rPr lang="en-US" altLang="ja-JP" sz="1600" dirty="0"/>
              <a:t>…『</a:t>
            </a:r>
            <a:r>
              <a:rPr lang="ja-JP" altLang="en-US" sz="1600" dirty="0"/>
              <a:t>どれくらいズレているかの平均</a:t>
            </a:r>
            <a:r>
              <a:rPr lang="en-US" altLang="ja-JP" sz="1600" dirty="0"/>
              <a:t>』</a:t>
            </a:r>
            <a:r>
              <a:rPr lang="ja-JP" altLang="en-US" sz="1600" dirty="0"/>
              <a:t>　値が小さいほど予測値に誤差がない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　　決定係数</a:t>
            </a:r>
            <a:r>
              <a:rPr lang="en-US" altLang="ja-JP" sz="1600" dirty="0"/>
              <a:t>…『</a:t>
            </a:r>
            <a:r>
              <a:rPr lang="ja-JP" altLang="en-US" sz="1600" dirty="0"/>
              <a:t>どれくらい説明できているか</a:t>
            </a:r>
            <a:r>
              <a:rPr lang="en-US" altLang="ja-JP" sz="1600" dirty="0"/>
              <a:t>』</a:t>
            </a:r>
            <a:r>
              <a:rPr lang="ja-JP" altLang="en-US" sz="1600" dirty="0"/>
              <a:t>　　</a:t>
            </a:r>
            <a:r>
              <a:rPr lang="en-US" altLang="ja-JP" sz="1600" dirty="0"/>
              <a:t>1</a:t>
            </a:r>
            <a:r>
              <a:rPr lang="ja-JP" altLang="en-US" sz="1600" dirty="0"/>
              <a:t>に近いほど傾向に対して予測能力を持つ</a:t>
            </a:r>
          </a:p>
        </p:txBody>
      </p:sp>
    </p:spTree>
    <p:extLst>
      <p:ext uri="{BB962C8B-B14F-4D97-AF65-F5344CB8AC3E}">
        <p14:creationId xmlns:p14="http://schemas.microsoft.com/office/powerpoint/2010/main" val="265749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6896E-9F71-9B84-CDA5-AD3FC277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7C430-1595-1F4D-2D83-58A0B757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6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食事・運動メニュー提案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05E578-04B0-A59F-BCE6-524CC470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9237630" cy="520849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ja-JP" altLang="en-US" dirty="0"/>
              <a:t>ユーザー情報を取得</a:t>
            </a:r>
            <a:br>
              <a:rPr lang="en-US" altLang="ja-JP" dirty="0"/>
            </a:br>
            <a:r>
              <a:rPr lang="ja-JP" altLang="en-US" dirty="0"/>
              <a:t>　</a:t>
            </a:r>
            <a:br>
              <a:rPr lang="en-US" altLang="ja-JP" dirty="0"/>
            </a:br>
            <a:r>
              <a:rPr lang="ja-JP" altLang="en-US" dirty="0"/>
              <a:t>　データベースからユーザー</a:t>
            </a:r>
            <a:r>
              <a:rPr lang="en-US" altLang="ja-JP" dirty="0"/>
              <a:t>ID</a:t>
            </a:r>
            <a:r>
              <a:rPr lang="ja-JP" altLang="en-US" dirty="0"/>
              <a:t>に基づいた性別、年齢、身長、目標体重、悩みを取得</a:t>
            </a:r>
            <a:endParaRPr lang="en-US" altLang="ja-JP" dirty="0"/>
          </a:p>
          <a:p>
            <a:pPr>
              <a:buAutoNum type="arabicPeriod"/>
            </a:pPr>
            <a:r>
              <a:rPr kumimoji="1" lang="en-US" altLang="ja-JP" dirty="0"/>
              <a:t>GPT-3.5</a:t>
            </a:r>
            <a:r>
              <a:rPr kumimoji="1" lang="ja-JP" altLang="en-US" dirty="0"/>
              <a:t>を活用した食事・運動メニュー生成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取得した情報をもとに、</a:t>
            </a:r>
            <a:r>
              <a:rPr kumimoji="1" lang="en-US" altLang="ja-JP" dirty="0"/>
              <a:t>OpenAI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GPT3.5</a:t>
            </a:r>
            <a:r>
              <a:rPr kumimoji="1" lang="ja-JP" altLang="en-US" dirty="0"/>
              <a:t>を使用して食事・運動メニューを生成</a:t>
            </a:r>
            <a:endParaRPr kumimoji="1" lang="en-US" altLang="ja-JP" dirty="0"/>
          </a:p>
          <a:p>
            <a:pPr>
              <a:buAutoNum type="arabicPeriod"/>
            </a:pPr>
            <a:r>
              <a:rPr kumimoji="1" lang="ja-JP" altLang="en-US" dirty="0"/>
              <a:t>食事・運動メニューを整形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GPT</a:t>
            </a:r>
            <a:r>
              <a:rPr kumimoji="1" lang="ja-JP" altLang="en-US" dirty="0"/>
              <a:t>から出力したテキストをデータベースに登録できるように整形</a:t>
            </a:r>
            <a:endParaRPr kumimoji="1" lang="en-US" altLang="ja-JP" dirty="0"/>
          </a:p>
          <a:p>
            <a:pPr>
              <a:buAutoNum type="arabicPeriod"/>
            </a:pPr>
            <a:r>
              <a:rPr lang="ja-JP" altLang="en-US" dirty="0"/>
              <a:t>データベースへ登録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整形されたテキストを日付つきでデータベースに保存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7867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6BDC9D88E01747914A2312D1CC2338" ma:contentTypeVersion="4" ma:contentTypeDescription="新しいドキュメントを作成します。" ma:contentTypeScope="" ma:versionID="9437368f747cdb7858a61b4e4e901169">
  <xsd:schema xmlns:xsd="http://www.w3.org/2001/XMLSchema" xmlns:xs="http://www.w3.org/2001/XMLSchema" xmlns:p="http://schemas.microsoft.com/office/2006/metadata/properties" xmlns:ns2="172f11fb-9133-4233-893e-51032b57ff56" targetNamespace="http://schemas.microsoft.com/office/2006/metadata/properties" ma:root="true" ma:fieldsID="7ed6e01eaade00434eaa7ed936af4e13" ns2:_="">
    <xsd:import namespace="172f11fb-9133-4233-893e-51032b57f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f11fb-9133-4233-893e-51032b57f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665E27-B13E-43B3-A85E-8FC339167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FC90EF-1DEF-40AC-85F5-7DE16BBB2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f11fb-9133-4233-893e-51032b57f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BFC107-2A0F-4811-9C02-28CED4E750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651</Words>
  <Application>Microsoft Office PowerPoint</Application>
  <PresentationFormat>ワイド画面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ファセット</vt:lpstr>
      <vt:lpstr>AIでダイエットアプリを作ってみた ～AIは添えるだけ～ </vt:lpstr>
      <vt:lpstr>目次</vt:lpstr>
      <vt:lpstr>1.　プロジェクト概要</vt:lpstr>
      <vt:lpstr>2.　ユーザーの流れ</vt:lpstr>
      <vt:lpstr>3.　デモンストレーション</vt:lpstr>
      <vt:lpstr>4.　アーキテクチャ</vt:lpstr>
      <vt:lpstr>5.　機械学習モデルとモデル評価</vt:lpstr>
      <vt:lpstr>5.　機械学習モデルとモデル評価</vt:lpstr>
      <vt:lpstr>6.　食事・運動メニュー提案</vt:lpstr>
      <vt:lpstr>7.　今後の改善点</vt:lpstr>
      <vt:lpstr>8.　最後に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洸樹 TechnoPro Design</dc:creator>
  <cp:lastModifiedBy>智哉 尾崎</cp:lastModifiedBy>
  <cp:revision>4</cp:revision>
  <dcterms:created xsi:type="dcterms:W3CDTF">2024-11-01T00:37:22Z</dcterms:created>
  <dcterms:modified xsi:type="dcterms:W3CDTF">2025-06-24T13:54:26Z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0x010100086BDC9D88E01747914A2312D1CC2338</vt:lpwstr>
  </property>
</Properties>
</file>