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8000"/>
    <a:srgbClr val="002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AA966-EEA3-4A87-9040-CC9A947DD837}"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7315C-E997-4BE6-AFBA-E522517E47D4}" type="slidenum">
              <a:rPr lang="en-US" smtClean="0"/>
              <a:t>‹#›</a:t>
            </a:fld>
            <a:endParaRPr lang="en-US"/>
          </a:p>
        </p:txBody>
      </p:sp>
    </p:spTree>
    <p:extLst>
      <p:ext uri="{BB962C8B-B14F-4D97-AF65-F5344CB8AC3E}">
        <p14:creationId xmlns:p14="http://schemas.microsoft.com/office/powerpoint/2010/main" val="368774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A066-5474-6528-D93E-16691D1D3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02817E-EADF-8DCB-2C53-86BF4D723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F56630-B970-7FAC-C255-252136ECB6BC}"/>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5" name="Footer Placeholder 4">
            <a:extLst>
              <a:ext uri="{FF2B5EF4-FFF2-40B4-BE49-F238E27FC236}">
                <a16:creationId xmlns:a16="http://schemas.microsoft.com/office/drawing/2014/main" id="{8457D989-D3F1-7281-2F4E-B9D223185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B41A4-319B-3E84-EC7C-4B336C27F926}"/>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293350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51A8-2D2A-7C94-4BE2-E74BFE4EAA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B81559-968E-16BB-C089-F74BCA3A15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64AF3-5BB7-9AD0-9E07-8ADC1FAA7296}"/>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5" name="Footer Placeholder 4">
            <a:extLst>
              <a:ext uri="{FF2B5EF4-FFF2-40B4-BE49-F238E27FC236}">
                <a16:creationId xmlns:a16="http://schemas.microsoft.com/office/drawing/2014/main" id="{2D820BE0-CF1B-5BD8-A8F3-427E8AE3E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9F091-32A3-39D8-35F4-9228B047258B}"/>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198945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C261E-5F30-4FFF-853D-1838B7A016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1F142F-7CD1-8B9A-6CC9-8AD7648AA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344FB-FB3A-8621-55A6-6CDF945E22F4}"/>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5" name="Footer Placeholder 4">
            <a:extLst>
              <a:ext uri="{FF2B5EF4-FFF2-40B4-BE49-F238E27FC236}">
                <a16:creationId xmlns:a16="http://schemas.microsoft.com/office/drawing/2014/main" id="{D2D93FB6-3FD1-7010-2A84-3EF945F6A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7A236-6F60-C3C3-34C8-D375272FEA14}"/>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359666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14C5-78FF-4821-9222-31925E3A0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0D726C-7E6F-8927-FC0B-96CC2E135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B5B91-FC56-3547-AAF6-D81FEE7F67DC}"/>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5" name="Footer Placeholder 4">
            <a:extLst>
              <a:ext uri="{FF2B5EF4-FFF2-40B4-BE49-F238E27FC236}">
                <a16:creationId xmlns:a16="http://schemas.microsoft.com/office/drawing/2014/main" id="{2FD62577-D75A-796F-9F21-326A75DB8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46912-DFC0-4EF5-C7BC-DB1989EF6B9E}"/>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3839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8C01-399C-51FC-C773-3EABDAA0AC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97872-724B-BD59-5FE9-397353928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4A5C6-5EEC-4BEE-A902-56E809DB4798}"/>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5" name="Footer Placeholder 4">
            <a:extLst>
              <a:ext uri="{FF2B5EF4-FFF2-40B4-BE49-F238E27FC236}">
                <a16:creationId xmlns:a16="http://schemas.microsoft.com/office/drawing/2014/main" id="{F78C474D-3909-DD93-24E2-701DAE15B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57F08-C1FD-3F97-A146-F9E7370F6A3B}"/>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15059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9CAF-D368-475E-6EF9-35079F4D1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9807F-551E-A8BB-D1D5-73FCC7AAD9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824468-5A30-7942-B049-CE8711BA1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76F5AD-A578-EC90-505A-D22085F15F0F}"/>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6" name="Footer Placeholder 5">
            <a:extLst>
              <a:ext uri="{FF2B5EF4-FFF2-40B4-BE49-F238E27FC236}">
                <a16:creationId xmlns:a16="http://schemas.microsoft.com/office/drawing/2014/main" id="{A0B7E7D7-7332-2428-DD55-825D652F6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1F51D4-7F78-02C1-6FDA-D0BA7A195116}"/>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621445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D00C-5961-6341-31AE-734E873835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9BE67E-61E0-BCD6-2307-76CC39D1E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1ACCE-7862-7FD3-F814-4C1A361828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5C73B-AFAD-B117-7F9E-70A0AFD9E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AC84FE-85D5-CB35-F57F-C4F8E5832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AD6D1-E9AC-9F28-6257-19DA97F6EC94}"/>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8" name="Footer Placeholder 7">
            <a:extLst>
              <a:ext uri="{FF2B5EF4-FFF2-40B4-BE49-F238E27FC236}">
                <a16:creationId xmlns:a16="http://schemas.microsoft.com/office/drawing/2014/main" id="{377E34C8-A701-1AD5-174D-7A5A10F60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88F81-A14C-5735-149B-695804AC631F}"/>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200799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74DE-F2CF-0912-703D-450776677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11B8CC-F7F1-C2AF-CD74-657EAD587C99}"/>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4" name="Footer Placeholder 3">
            <a:extLst>
              <a:ext uri="{FF2B5EF4-FFF2-40B4-BE49-F238E27FC236}">
                <a16:creationId xmlns:a16="http://schemas.microsoft.com/office/drawing/2014/main" id="{E330D959-4D00-E9D1-8728-A0216C25DD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7FB58D-3425-0F0C-CC53-52F232A3C179}"/>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119966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2A69D-1CA3-D4C2-05B3-66342C794A14}"/>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3" name="Footer Placeholder 2">
            <a:extLst>
              <a:ext uri="{FF2B5EF4-FFF2-40B4-BE49-F238E27FC236}">
                <a16:creationId xmlns:a16="http://schemas.microsoft.com/office/drawing/2014/main" id="{CD91228A-B288-0072-1C1F-3DF6D78D9B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D69FFF-3D13-5C53-E937-182BE56B46A8}"/>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240506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5A15-B64D-F354-F0B8-59413E758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9A3275-4F5E-B58C-B30B-D717FA684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34E479-5E9F-8648-FE83-5A805773F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5F53B-E2AD-43AD-75A7-96FF36C562DC}"/>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6" name="Footer Placeholder 5">
            <a:extLst>
              <a:ext uri="{FF2B5EF4-FFF2-40B4-BE49-F238E27FC236}">
                <a16:creationId xmlns:a16="http://schemas.microsoft.com/office/drawing/2014/main" id="{76C51F73-0E0F-21A4-514D-5AB51BCD5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01A29-2EEA-49D5-075B-C6B933AFA790}"/>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216415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60EE-5695-46C0-6712-DB9E4EBC8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C9688F-8A9D-3E55-7F10-73F2DC8B5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F2799-5BF0-35EB-0300-EDDF743B8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4CE1B-7AB3-4918-4C32-AD4F7FB14FF5}"/>
              </a:ext>
            </a:extLst>
          </p:cNvPr>
          <p:cNvSpPr>
            <a:spLocks noGrp="1"/>
          </p:cNvSpPr>
          <p:nvPr>
            <p:ph type="dt" sz="half" idx="10"/>
          </p:nvPr>
        </p:nvSpPr>
        <p:spPr/>
        <p:txBody>
          <a:bodyPr/>
          <a:lstStyle/>
          <a:p>
            <a:fld id="{E320BA12-125F-4719-8DE0-7FAFE3256565}" type="datetimeFigureOut">
              <a:rPr lang="en-US" smtClean="0"/>
              <a:t>12/19/2022</a:t>
            </a:fld>
            <a:endParaRPr lang="en-US"/>
          </a:p>
        </p:txBody>
      </p:sp>
      <p:sp>
        <p:nvSpPr>
          <p:cNvPr id="6" name="Footer Placeholder 5">
            <a:extLst>
              <a:ext uri="{FF2B5EF4-FFF2-40B4-BE49-F238E27FC236}">
                <a16:creationId xmlns:a16="http://schemas.microsoft.com/office/drawing/2014/main" id="{0FFB6D16-6F56-A4C3-0164-8CF25F300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0BFBF-9923-5BF5-186A-D953A38F9E31}"/>
              </a:ext>
            </a:extLst>
          </p:cNvPr>
          <p:cNvSpPr>
            <a:spLocks noGrp="1"/>
          </p:cNvSpPr>
          <p:nvPr>
            <p:ph type="sldNum" sz="quarter" idx="12"/>
          </p:nvPr>
        </p:nvSpPr>
        <p:spPr/>
        <p:txBody>
          <a:bodyPr/>
          <a:lstStyle/>
          <a:p>
            <a:fld id="{77FF7A5F-074D-4DDD-920A-FC3FF3E38C76}" type="slidenum">
              <a:rPr lang="en-US" smtClean="0"/>
              <a:t>‹#›</a:t>
            </a:fld>
            <a:endParaRPr lang="en-US"/>
          </a:p>
        </p:txBody>
      </p:sp>
    </p:spTree>
    <p:extLst>
      <p:ext uri="{BB962C8B-B14F-4D97-AF65-F5344CB8AC3E}">
        <p14:creationId xmlns:p14="http://schemas.microsoft.com/office/powerpoint/2010/main" val="41796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5B307-DF8B-1DB2-7412-004EC571C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D49BA0-4664-0FCF-2892-DF9D91010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5B16D-984E-FA14-C20E-D2E6E50A3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0BA12-125F-4719-8DE0-7FAFE3256565}" type="datetimeFigureOut">
              <a:rPr lang="en-US" smtClean="0"/>
              <a:t>12/19/2022</a:t>
            </a:fld>
            <a:endParaRPr lang="en-US"/>
          </a:p>
        </p:txBody>
      </p:sp>
      <p:sp>
        <p:nvSpPr>
          <p:cNvPr id="5" name="Footer Placeholder 4">
            <a:extLst>
              <a:ext uri="{FF2B5EF4-FFF2-40B4-BE49-F238E27FC236}">
                <a16:creationId xmlns:a16="http://schemas.microsoft.com/office/drawing/2014/main" id="{C4FF03B2-213C-8701-DBBC-9B5E2A19F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B411F9-75A4-99D9-ED6E-0D2D1F119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F7A5F-074D-4DDD-920A-FC3FF3E38C76}" type="slidenum">
              <a:rPr lang="en-US" smtClean="0"/>
              <a:t>‹#›</a:t>
            </a:fld>
            <a:endParaRPr lang="en-US"/>
          </a:p>
        </p:txBody>
      </p:sp>
    </p:spTree>
    <p:extLst>
      <p:ext uri="{BB962C8B-B14F-4D97-AF65-F5344CB8AC3E}">
        <p14:creationId xmlns:p14="http://schemas.microsoft.com/office/powerpoint/2010/main" val="4040803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0741" y="2453616"/>
            <a:ext cx="4388903" cy="5232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800" dirty="0">
                <a:latin typeface="Segoe UI Black" panose="020B0A02040204020203" pitchFamily="34" charset="0"/>
                <a:ea typeface="Segoe UI Black" panose="020B0A02040204020203" pitchFamily="34" charset="0"/>
                <a:cs typeface="Times New Roman" panose="02020603050405020304" pitchFamily="18" charset="0"/>
              </a:rPr>
              <a:t>NEWS MAVENS</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pic>
        <p:nvPicPr>
          <p:cNvPr id="5" name="Google Shape;77;p1">
            <a:extLst>
              <a:ext uri="{FF2B5EF4-FFF2-40B4-BE49-F238E27FC236}">
                <a16:creationId xmlns:a16="http://schemas.microsoft.com/office/drawing/2014/main" id="{7A71F3BA-2B74-4219-59B8-E7A5D7FCECEA}"/>
              </a:ext>
            </a:extLst>
          </p:cNvPr>
          <p:cNvPicPr preferRelativeResize="0"/>
          <p:nvPr/>
        </p:nvPicPr>
        <p:blipFill rotWithShape="1">
          <a:blip r:embed="rId2">
            <a:alphaModFix/>
          </a:blip>
          <a:srcRect/>
          <a:stretch/>
        </p:blipFill>
        <p:spPr>
          <a:xfrm>
            <a:off x="475328" y="2573518"/>
            <a:ext cx="750157" cy="311084"/>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D4FAC2B8-0F4C-6061-5771-9D01E2BD7789}"/>
              </a:ext>
            </a:extLst>
          </p:cNvPr>
          <p:cNvSpPr txBox="1"/>
          <p:nvPr/>
        </p:nvSpPr>
        <p:spPr>
          <a:xfrm>
            <a:off x="390486" y="2022266"/>
            <a:ext cx="470941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FINAL YEAR PROJECT</a:t>
            </a:r>
          </a:p>
        </p:txBody>
      </p:sp>
      <p:sp>
        <p:nvSpPr>
          <p:cNvPr id="22" name="TextBox 21">
            <a:extLst>
              <a:ext uri="{FF2B5EF4-FFF2-40B4-BE49-F238E27FC236}">
                <a16:creationId xmlns:a16="http://schemas.microsoft.com/office/drawing/2014/main" id="{615EE230-BCC7-781C-230F-D70D59246867}"/>
              </a:ext>
            </a:extLst>
          </p:cNvPr>
          <p:cNvSpPr txBox="1"/>
          <p:nvPr/>
        </p:nvSpPr>
        <p:spPr>
          <a:xfrm>
            <a:off x="614736" y="2879110"/>
            <a:ext cx="3487918" cy="369332"/>
          </a:xfrm>
          <a:prstGeom prst="rect">
            <a:avLst/>
          </a:prstGeom>
          <a:noFill/>
        </p:spPr>
        <p:txBody>
          <a:bodyPr wrap="square" rtlCol="0">
            <a:spAutoFit/>
          </a:bodyPr>
          <a:lstStyle/>
          <a:p>
            <a:r>
              <a:rPr lang="en-US" dirty="0"/>
              <a:t>Freelance Platform for Journalists</a:t>
            </a:r>
          </a:p>
        </p:txBody>
      </p:sp>
      <p:cxnSp>
        <p:nvCxnSpPr>
          <p:cNvPr id="27" name="Straight Connector 26">
            <a:extLst>
              <a:ext uri="{FF2B5EF4-FFF2-40B4-BE49-F238E27FC236}">
                <a16:creationId xmlns:a16="http://schemas.microsoft.com/office/drawing/2014/main" id="{60FFF4CD-42FD-ADC2-E484-87185C46B8E7}"/>
              </a:ext>
            </a:extLst>
          </p:cNvPr>
          <p:cNvCxnSpPr>
            <a:endCxn id="22" idx="3"/>
          </p:cNvCxnSpPr>
          <p:nvPr/>
        </p:nvCxnSpPr>
        <p:spPr>
          <a:xfrm>
            <a:off x="3872753" y="3063776"/>
            <a:ext cx="229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A9EE52-86A6-4964-57D1-0414168A43A3}"/>
              </a:ext>
            </a:extLst>
          </p:cNvPr>
          <p:cNvCxnSpPr>
            <a:endCxn id="22" idx="1"/>
          </p:cNvCxnSpPr>
          <p:nvPr/>
        </p:nvCxnSpPr>
        <p:spPr>
          <a:xfrm>
            <a:off x="390486" y="3063776"/>
            <a:ext cx="22425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Google Shape;78;p1">
            <a:extLst>
              <a:ext uri="{FF2B5EF4-FFF2-40B4-BE49-F238E27FC236}">
                <a16:creationId xmlns:a16="http://schemas.microsoft.com/office/drawing/2014/main" id="{2C450D7F-89F9-C187-8032-178AC747FE75}"/>
              </a:ext>
            </a:extLst>
          </p:cNvPr>
          <p:cNvPicPr preferRelativeResize="0"/>
          <p:nvPr/>
        </p:nvPicPr>
        <p:blipFill rotWithShape="1">
          <a:blip r:embed="rId3">
            <a:alphaModFix/>
          </a:blip>
          <a:srcRect/>
          <a:stretch/>
        </p:blipFill>
        <p:spPr>
          <a:xfrm>
            <a:off x="4554077" y="238911"/>
            <a:ext cx="1933574" cy="1943099"/>
          </a:xfrm>
          <a:prstGeom prst="rect">
            <a:avLst/>
          </a:prstGeom>
          <a:noFill/>
          <a:ln>
            <a:noFill/>
          </a:ln>
        </p:spPr>
      </p:pic>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83995F6-8E2D-8D03-3C70-C145B858D221}"/>
              </a:ext>
            </a:extLst>
          </p:cNvPr>
          <p:cNvSpPr txBox="1"/>
          <p:nvPr/>
        </p:nvSpPr>
        <p:spPr>
          <a:xfrm>
            <a:off x="8748247" y="1489016"/>
            <a:ext cx="561975" cy="369332"/>
          </a:xfrm>
          <a:prstGeom prst="rect">
            <a:avLst/>
          </a:prstGeom>
          <a:noFill/>
        </p:spPr>
        <p:txBody>
          <a:bodyPr wrap="square" rtlCol="0">
            <a:spAutoFit/>
          </a:bodyPr>
          <a:lstStyle/>
          <a:p>
            <a:r>
              <a:rPr lang="en-US" dirty="0">
                <a:solidFill>
                  <a:schemeClr val="bg1"/>
                </a:solidFill>
              </a:rPr>
              <a:t>01</a:t>
            </a:r>
          </a:p>
        </p:txBody>
      </p:sp>
      <p:sp>
        <p:nvSpPr>
          <p:cNvPr id="8" name="TextBox 7">
            <a:extLst>
              <a:ext uri="{FF2B5EF4-FFF2-40B4-BE49-F238E27FC236}">
                <a16:creationId xmlns:a16="http://schemas.microsoft.com/office/drawing/2014/main" id="{86021798-C353-6AE3-8448-90C8C68C16DE}"/>
              </a:ext>
            </a:extLst>
          </p:cNvPr>
          <p:cNvSpPr txBox="1"/>
          <p:nvPr/>
        </p:nvSpPr>
        <p:spPr>
          <a:xfrm>
            <a:off x="8599656" y="3248442"/>
            <a:ext cx="561975" cy="369332"/>
          </a:xfrm>
          <a:prstGeom prst="rect">
            <a:avLst/>
          </a:prstGeom>
          <a:noFill/>
        </p:spPr>
        <p:txBody>
          <a:bodyPr wrap="square" rtlCol="0">
            <a:spAutoFit/>
          </a:bodyPr>
          <a:lstStyle/>
          <a:p>
            <a:r>
              <a:rPr lang="en-US" dirty="0">
                <a:solidFill>
                  <a:schemeClr val="bg1"/>
                </a:solidFill>
              </a:rPr>
              <a:t>03</a:t>
            </a:r>
          </a:p>
        </p:txBody>
      </p:sp>
      <p:sp>
        <p:nvSpPr>
          <p:cNvPr id="9" name="TextBox 8">
            <a:extLst>
              <a:ext uri="{FF2B5EF4-FFF2-40B4-BE49-F238E27FC236}">
                <a16:creationId xmlns:a16="http://schemas.microsoft.com/office/drawing/2014/main" id="{3F562EA6-12C9-7B14-A84E-DFCD9558435E}"/>
              </a:ext>
            </a:extLst>
          </p:cNvPr>
          <p:cNvSpPr txBox="1"/>
          <p:nvPr/>
        </p:nvSpPr>
        <p:spPr>
          <a:xfrm>
            <a:off x="9000155" y="2427885"/>
            <a:ext cx="561975" cy="369332"/>
          </a:xfrm>
          <a:prstGeom prst="rect">
            <a:avLst/>
          </a:prstGeom>
          <a:noFill/>
        </p:spPr>
        <p:txBody>
          <a:bodyPr wrap="square" rtlCol="0">
            <a:spAutoFit/>
          </a:bodyPr>
          <a:lstStyle/>
          <a:p>
            <a:r>
              <a:rPr lang="en-US" dirty="0">
                <a:solidFill>
                  <a:schemeClr val="bg1"/>
                </a:solidFill>
              </a:rPr>
              <a:t>02</a:t>
            </a:r>
          </a:p>
        </p:txBody>
      </p:sp>
      <p:sp>
        <p:nvSpPr>
          <p:cNvPr id="10" name="TextBox 9">
            <a:extLst>
              <a:ext uri="{FF2B5EF4-FFF2-40B4-BE49-F238E27FC236}">
                <a16:creationId xmlns:a16="http://schemas.microsoft.com/office/drawing/2014/main" id="{FD5FC1FE-363F-5CFC-81B7-46A7B5332D88}"/>
              </a:ext>
            </a:extLst>
          </p:cNvPr>
          <p:cNvSpPr txBox="1"/>
          <p:nvPr/>
        </p:nvSpPr>
        <p:spPr>
          <a:xfrm>
            <a:off x="9499089" y="806390"/>
            <a:ext cx="2371725"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Group Members</a:t>
            </a:r>
          </a:p>
        </p:txBody>
      </p:sp>
      <p:sp>
        <p:nvSpPr>
          <p:cNvPr id="12" name="TextBox 11">
            <a:extLst>
              <a:ext uri="{FF2B5EF4-FFF2-40B4-BE49-F238E27FC236}">
                <a16:creationId xmlns:a16="http://schemas.microsoft.com/office/drawing/2014/main" id="{EB4EC6BF-1B54-5901-D5CC-B68BB5B71BCD}"/>
              </a:ext>
            </a:extLst>
          </p:cNvPr>
          <p:cNvSpPr txBox="1"/>
          <p:nvPr/>
        </p:nvSpPr>
        <p:spPr>
          <a:xfrm>
            <a:off x="9165423" y="1489016"/>
            <a:ext cx="2322971" cy="369332"/>
          </a:xfrm>
          <a:prstGeom prst="rect">
            <a:avLst/>
          </a:prstGeom>
          <a:noFill/>
        </p:spPr>
        <p:txBody>
          <a:bodyPr wrap="square" rtlCol="0">
            <a:spAutoFit/>
          </a:bodyPr>
          <a:lstStyle/>
          <a:p>
            <a:r>
              <a:rPr lang="en-US" dirty="0">
                <a:solidFill>
                  <a:schemeClr val="bg1"/>
                </a:solidFill>
              </a:rPr>
              <a:t>Asjad Ullah (UET-31)</a:t>
            </a:r>
          </a:p>
        </p:txBody>
      </p:sp>
      <p:sp>
        <p:nvSpPr>
          <p:cNvPr id="13" name="TextBox 12">
            <a:extLst>
              <a:ext uri="{FF2B5EF4-FFF2-40B4-BE49-F238E27FC236}">
                <a16:creationId xmlns:a16="http://schemas.microsoft.com/office/drawing/2014/main" id="{00AE8F7E-67C0-5CF4-7A27-588CDC3B1409}"/>
              </a:ext>
            </a:extLst>
          </p:cNvPr>
          <p:cNvSpPr txBox="1"/>
          <p:nvPr/>
        </p:nvSpPr>
        <p:spPr>
          <a:xfrm>
            <a:off x="9029234" y="3264393"/>
            <a:ext cx="2737308" cy="369332"/>
          </a:xfrm>
          <a:prstGeom prst="rect">
            <a:avLst/>
          </a:prstGeom>
          <a:noFill/>
        </p:spPr>
        <p:txBody>
          <a:bodyPr wrap="square" rtlCol="0">
            <a:spAutoFit/>
          </a:bodyPr>
          <a:lstStyle/>
          <a:p>
            <a:r>
              <a:rPr lang="en-US" dirty="0">
                <a:solidFill>
                  <a:schemeClr val="bg1"/>
                </a:solidFill>
              </a:rPr>
              <a:t>Rameen Naveed (UET-42)</a:t>
            </a:r>
          </a:p>
        </p:txBody>
      </p:sp>
      <p:sp>
        <p:nvSpPr>
          <p:cNvPr id="14" name="TextBox 13">
            <a:extLst>
              <a:ext uri="{FF2B5EF4-FFF2-40B4-BE49-F238E27FC236}">
                <a16:creationId xmlns:a16="http://schemas.microsoft.com/office/drawing/2014/main" id="{9CCDC1EB-B280-CE05-7AA3-C739E66703B9}"/>
              </a:ext>
            </a:extLst>
          </p:cNvPr>
          <p:cNvSpPr txBox="1"/>
          <p:nvPr/>
        </p:nvSpPr>
        <p:spPr>
          <a:xfrm>
            <a:off x="9382462" y="2427885"/>
            <a:ext cx="2604977" cy="369332"/>
          </a:xfrm>
          <a:prstGeom prst="rect">
            <a:avLst/>
          </a:prstGeom>
          <a:noFill/>
        </p:spPr>
        <p:txBody>
          <a:bodyPr wrap="square" rtlCol="0">
            <a:spAutoFit/>
          </a:bodyPr>
          <a:lstStyle/>
          <a:p>
            <a:r>
              <a:rPr lang="en-US" dirty="0">
                <a:solidFill>
                  <a:schemeClr val="bg1"/>
                </a:solidFill>
              </a:rPr>
              <a:t>Usama Shafique (UET-40)</a:t>
            </a:r>
          </a:p>
        </p:txBody>
      </p:sp>
      <p:sp>
        <p:nvSpPr>
          <p:cNvPr id="15" name="TextBox 14">
            <a:extLst>
              <a:ext uri="{FF2B5EF4-FFF2-40B4-BE49-F238E27FC236}">
                <a16:creationId xmlns:a16="http://schemas.microsoft.com/office/drawing/2014/main" id="{738BC472-B703-766D-9A33-977122D1A1FC}"/>
              </a:ext>
            </a:extLst>
          </p:cNvPr>
          <p:cNvSpPr txBox="1"/>
          <p:nvPr/>
        </p:nvSpPr>
        <p:spPr>
          <a:xfrm>
            <a:off x="550741" y="4819650"/>
            <a:ext cx="4164134"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Supervised By</a:t>
            </a:r>
          </a:p>
          <a:p>
            <a:r>
              <a:rPr lang="en-US" dirty="0"/>
              <a:t>Engr. Fahim Muhammad Khan</a:t>
            </a:r>
          </a:p>
        </p:txBody>
      </p:sp>
    </p:spTree>
    <p:extLst>
      <p:ext uri="{BB962C8B-B14F-4D97-AF65-F5344CB8AC3E}">
        <p14:creationId xmlns:p14="http://schemas.microsoft.com/office/powerpoint/2010/main" val="248337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209443" y="1206500"/>
            <a:ext cx="6170500" cy="2308324"/>
          </a:xfrm>
          <a:prstGeom prst="rect">
            <a:avLst/>
          </a:prstGeom>
          <a:noFill/>
        </p:spPr>
        <p:txBody>
          <a:bodyPr wrap="square" rtlCol="0">
            <a:spAutoFit/>
          </a:bodyPr>
          <a:lstStyle/>
          <a:p>
            <a:pPr marL="0" marR="0" algn="just">
              <a:lnSpc>
                <a:spcPct val="150000"/>
              </a:lnSpc>
              <a:spcBef>
                <a:spcPts val="0"/>
              </a:spcBef>
              <a:spcAft>
                <a:spcPts val="0"/>
              </a:spcAft>
            </a:pPr>
            <a:r>
              <a:rPr lang="en-US" sz="2000" b="1" dirty="0">
                <a:effectLst/>
                <a:latin typeface="Times New Roman" panose="02020603050405020304" pitchFamily="18" charset="0"/>
                <a:ea typeface="SimSun" panose="02010600030101010101" pitchFamily="2" charset="-122"/>
              </a:rPr>
              <a:t>1. News Mavens:</a:t>
            </a:r>
            <a:endParaRPr lang="en-US" sz="20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The platform we offer will give journalists access  to regular employment prospects in the form of  long-term projects. Opportunities and lowering  journalist job insecurity The audience will receive  insightful daily news updates from News Mavens  that they can trust.</a:t>
            </a:r>
          </a:p>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DA4D78-2BC2-85CE-FACE-E44E53D95001}"/>
              </a:ext>
            </a:extLst>
          </p:cNvPr>
          <p:cNvSpPr txBox="1"/>
          <p:nvPr/>
        </p:nvSpPr>
        <p:spPr>
          <a:xfrm>
            <a:off x="509913" y="805190"/>
            <a:ext cx="333338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System</a:t>
            </a:r>
          </a:p>
        </p:txBody>
      </p:sp>
      <p:sp>
        <p:nvSpPr>
          <p:cNvPr id="5" name="TextBox 4">
            <a:extLst>
              <a:ext uri="{FF2B5EF4-FFF2-40B4-BE49-F238E27FC236}">
                <a16:creationId xmlns:a16="http://schemas.microsoft.com/office/drawing/2014/main" id="{EB7A063D-F0F2-FB7B-9350-996C5B345D75}"/>
              </a:ext>
            </a:extLst>
          </p:cNvPr>
          <p:cNvSpPr txBox="1"/>
          <p:nvPr/>
        </p:nvSpPr>
        <p:spPr>
          <a:xfrm>
            <a:off x="189728" y="3089673"/>
            <a:ext cx="5819775" cy="2769989"/>
          </a:xfrm>
          <a:prstGeom prst="rect">
            <a:avLst/>
          </a:prstGeom>
          <a:noFill/>
        </p:spPr>
        <p:txBody>
          <a:bodyPr wrap="square" rtlCol="0">
            <a:spAutoFit/>
          </a:bodyPr>
          <a:lstStyle/>
          <a:p>
            <a:pPr marL="0" marR="0" algn="just">
              <a:lnSpc>
                <a:spcPct val="150000"/>
              </a:lnSpc>
              <a:spcBef>
                <a:spcPts val="0"/>
              </a:spcBef>
              <a:spcAft>
                <a:spcPts val="0"/>
              </a:spcAft>
            </a:pPr>
            <a:r>
              <a:rPr lang="en-US" sz="2000" b="1" dirty="0">
                <a:effectLst/>
                <a:latin typeface="Times New Roman" panose="02020603050405020304" pitchFamily="18" charset="0"/>
                <a:ea typeface="SimSun" panose="02010600030101010101" pitchFamily="2" charset="-122"/>
              </a:rPr>
              <a:t>Features And Add-ons:</a:t>
            </a:r>
          </a:p>
          <a:p>
            <a:pPr marL="285750" marR="0" indent="-285750" algn="just">
              <a:spcBef>
                <a:spcPts val="0"/>
              </a:spcBef>
              <a:spcAft>
                <a:spcPts val="0"/>
              </a:spcAft>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Our platform allows journalists to work from anywhere.</a:t>
            </a:r>
          </a:p>
          <a:p>
            <a:pPr marL="285750" marR="0" indent="-285750" algn="just">
              <a:spcBef>
                <a:spcPts val="0"/>
              </a:spcBef>
              <a:spcAft>
                <a:spcPts val="0"/>
              </a:spcAft>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Our platform enables media companies and news agencies to receive news reports  from distant journalists in locations where they are unable to send staff members  right away.</a:t>
            </a:r>
          </a:p>
          <a:p>
            <a:pPr marL="285750" marR="0" indent="-285750" algn="just">
              <a:spcBef>
                <a:spcPts val="0"/>
              </a:spcBef>
              <a:spcAft>
                <a:spcPts val="0"/>
              </a:spcAft>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Our technology will enable viewers to get all types of news via a mobile app.</a:t>
            </a:r>
          </a:p>
          <a:p>
            <a:endParaRPr lang="en-US" dirty="0"/>
          </a:p>
        </p:txBody>
      </p:sp>
    </p:spTree>
    <p:extLst>
      <p:ext uri="{BB962C8B-B14F-4D97-AF65-F5344CB8AC3E}">
        <p14:creationId xmlns:p14="http://schemas.microsoft.com/office/powerpoint/2010/main" val="49667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282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D0BBA1-AB23-207C-0146-3A5A3AB27FA0}"/>
              </a:ext>
            </a:extLst>
          </p:cNvPr>
          <p:cNvSpPr txBox="1"/>
          <p:nvPr/>
        </p:nvSpPr>
        <p:spPr>
          <a:xfrm>
            <a:off x="476250" y="981074"/>
            <a:ext cx="5808201" cy="3895726"/>
          </a:xfrm>
          <a:prstGeom prst="rect">
            <a:avLst/>
          </a:prstGeom>
          <a:noFill/>
        </p:spPr>
        <p:txBody>
          <a:bodyPr wrap="square" rtlCol="0">
            <a:spAutoFit/>
          </a:bodyPr>
          <a:lstStyle/>
          <a:p>
            <a:endParaRPr lang="en-US" dirty="0"/>
          </a:p>
        </p:txBody>
      </p:sp>
      <p:graphicFrame>
        <p:nvGraphicFramePr>
          <p:cNvPr id="42" name="Table 41">
            <a:extLst>
              <a:ext uri="{FF2B5EF4-FFF2-40B4-BE49-F238E27FC236}">
                <a16:creationId xmlns:a16="http://schemas.microsoft.com/office/drawing/2014/main" id="{523ED9BB-1303-239F-E97E-F2D7088BC8DC}"/>
              </a:ext>
            </a:extLst>
          </p:cNvPr>
          <p:cNvGraphicFramePr>
            <a:graphicFrameLocks noGrp="1"/>
          </p:cNvGraphicFramePr>
          <p:nvPr>
            <p:extLst>
              <p:ext uri="{D42A27DB-BD31-4B8C-83A1-F6EECF244321}">
                <p14:modId xmlns:p14="http://schemas.microsoft.com/office/powerpoint/2010/main" val="1773286253"/>
              </p:ext>
            </p:extLst>
          </p:nvPr>
        </p:nvGraphicFramePr>
        <p:xfrm>
          <a:off x="308239" y="1596855"/>
          <a:ext cx="5976212" cy="3452139"/>
        </p:xfrm>
        <a:graphic>
          <a:graphicData uri="http://schemas.openxmlformats.org/drawingml/2006/table">
            <a:tbl>
              <a:tblPr firstRow="1" firstCol="1" bandRow="1">
                <a:tableStyleId>{5C22544A-7EE6-4342-B048-85BDC9FD1C3A}</a:tableStyleId>
              </a:tblPr>
              <a:tblGrid>
                <a:gridCol w="1493567">
                  <a:extLst>
                    <a:ext uri="{9D8B030D-6E8A-4147-A177-3AD203B41FA5}">
                      <a16:colId xmlns:a16="http://schemas.microsoft.com/office/drawing/2014/main" val="329999749"/>
                    </a:ext>
                  </a:extLst>
                </a:gridCol>
                <a:gridCol w="1003490">
                  <a:extLst>
                    <a:ext uri="{9D8B030D-6E8A-4147-A177-3AD203B41FA5}">
                      <a16:colId xmlns:a16="http://schemas.microsoft.com/office/drawing/2014/main" val="2842034556"/>
                    </a:ext>
                  </a:extLst>
                </a:gridCol>
                <a:gridCol w="1769721">
                  <a:extLst>
                    <a:ext uri="{9D8B030D-6E8A-4147-A177-3AD203B41FA5}">
                      <a16:colId xmlns:a16="http://schemas.microsoft.com/office/drawing/2014/main" val="2681550713"/>
                    </a:ext>
                  </a:extLst>
                </a:gridCol>
                <a:gridCol w="1709434">
                  <a:extLst>
                    <a:ext uri="{9D8B030D-6E8A-4147-A177-3AD203B41FA5}">
                      <a16:colId xmlns:a16="http://schemas.microsoft.com/office/drawing/2014/main" val="2930615630"/>
                    </a:ext>
                  </a:extLst>
                </a:gridCol>
              </a:tblGrid>
              <a:tr h="668229">
                <a:tc>
                  <a:txBody>
                    <a:bodyPr/>
                    <a:lstStyle/>
                    <a:p>
                      <a:pPr marL="0" marR="0">
                        <a:lnSpc>
                          <a:spcPct val="150000"/>
                        </a:lnSpc>
                        <a:spcBef>
                          <a:spcPts val="0"/>
                        </a:spcBef>
                        <a:spcAft>
                          <a:spcPts val="0"/>
                        </a:spcAft>
                      </a:pPr>
                      <a:r>
                        <a:rPr lang="en-US" sz="1200">
                          <a:effectLst/>
                        </a:rPr>
                        <a:t>Existing System</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US" sz="1200">
                          <a:effectLst/>
                        </a:rPr>
                        <a:t>Remote</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US" sz="1200">
                          <a:effectLst/>
                        </a:rPr>
                        <a:t>Specialized Platform</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nSpc>
                          <a:spcPct val="150000"/>
                        </a:lnSpc>
                        <a:spcBef>
                          <a:spcPts val="0"/>
                        </a:spcBef>
                        <a:spcAft>
                          <a:spcPts val="0"/>
                        </a:spcAft>
                      </a:pPr>
                      <a:r>
                        <a:rPr lang="en-US" sz="1200">
                          <a:effectLst/>
                        </a:rPr>
                        <a:t>Daily Vast News Update</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66114381"/>
                  </a:ext>
                </a:extLst>
              </a:tr>
              <a:tr h="668229">
                <a:tc>
                  <a:txBody>
                    <a:bodyPr/>
                    <a:lstStyle/>
                    <a:p>
                      <a:pPr marL="0" marR="0">
                        <a:lnSpc>
                          <a:spcPct val="150000"/>
                        </a:lnSpc>
                        <a:spcBef>
                          <a:spcPts val="0"/>
                        </a:spcBef>
                        <a:spcAft>
                          <a:spcPts val="0"/>
                        </a:spcAft>
                      </a:pPr>
                      <a:r>
                        <a:rPr lang="en-US" sz="1200">
                          <a:effectLst/>
                        </a:rPr>
                        <a:t>Contena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X</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X</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25623099"/>
                  </a:ext>
                </a:extLst>
              </a:tr>
              <a:tr h="668229">
                <a:tc>
                  <a:txBody>
                    <a:bodyPr/>
                    <a:lstStyle/>
                    <a:p>
                      <a:pPr marL="0" marR="0">
                        <a:lnSpc>
                          <a:spcPct val="150000"/>
                        </a:lnSpc>
                        <a:spcBef>
                          <a:spcPts val="0"/>
                        </a:spcBef>
                        <a:spcAft>
                          <a:spcPts val="0"/>
                        </a:spcAft>
                      </a:pPr>
                      <a:r>
                        <a:rPr lang="en-US" sz="1200">
                          <a:effectLst/>
                        </a:rPr>
                        <a:t>JournalismJobs.com</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X</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X</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10247918"/>
                  </a:ext>
                </a:extLst>
              </a:tr>
              <a:tr h="668229">
                <a:tc>
                  <a:txBody>
                    <a:bodyPr/>
                    <a:lstStyle/>
                    <a:p>
                      <a:pPr marL="0" marR="0">
                        <a:lnSpc>
                          <a:spcPct val="150000"/>
                        </a:lnSpc>
                        <a:spcBef>
                          <a:spcPts val="0"/>
                        </a:spcBef>
                        <a:spcAft>
                          <a:spcPts val="0"/>
                        </a:spcAft>
                      </a:pPr>
                      <a:r>
                        <a:rPr lang="en-US" sz="1200">
                          <a:effectLst/>
                        </a:rPr>
                        <a:t>Upwork</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X</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X</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X</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21873850"/>
                  </a:ext>
                </a:extLst>
              </a:tr>
              <a:tr h="779223">
                <a:tc>
                  <a:txBody>
                    <a:bodyPr/>
                    <a:lstStyle/>
                    <a:p>
                      <a:pPr marL="0" marR="0">
                        <a:lnSpc>
                          <a:spcPct val="150000"/>
                        </a:lnSpc>
                        <a:spcBef>
                          <a:spcPts val="0"/>
                        </a:spcBef>
                        <a:spcAft>
                          <a:spcPts val="0"/>
                        </a:spcAft>
                      </a:pPr>
                      <a:r>
                        <a:rPr lang="en-US" sz="1200">
                          <a:effectLst/>
                        </a:rPr>
                        <a:t>News Mavens</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a:effectLst/>
                        </a:rPr>
                        <a:t>✓</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lnSpc>
                          <a:spcPct val="150000"/>
                        </a:lnSpc>
                        <a:spcBef>
                          <a:spcPts val="0"/>
                        </a:spcBef>
                        <a:spcAft>
                          <a:spcPts val="0"/>
                        </a:spcAft>
                      </a:pPr>
                      <a:r>
                        <a:rPr lang="en-US" sz="1200" dirty="0">
                          <a:effectLst/>
                        </a:rPr>
                        <a:t>✓</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23658113"/>
                  </a:ext>
                </a:extLst>
              </a:tr>
            </a:tbl>
          </a:graphicData>
        </a:graphic>
      </p:graphicFrame>
      <p:sp>
        <p:nvSpPr>
          <p:cNvPr id="43" name="Rectangle 3">
            <a:extLst>
              <a:ext uri="{FF2B5EF4-FFF2-40B4-BE49-F238E27FC236}">
                <a16:creationId xmlns:a16="http://schemas.microsoft.com/office/drawing/2014/main" id="{3236C75A-5A43-ECE2-0852-505DF3FE9928}"/>
              </a:ext>
            </a:extLst>
          </p:cNvPr>
          <p:cNvSpPr>
            <a:spLocks noChangeArrowheads="1"/>
          </p:cNvSpPr>
          <p:nvPr/>
        </p:nvSpPr>
        <p:spPr bwMode="auto">
          <a:xfrm>
            <a:off x="430069" y="10812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TextBox 43">
            <a:extLst>
              <a:ext uri="{FF2B5EF4-FFF2-40B4-BE49-F238E27FC236}">
                <a16:creationId xmlns:a16="http://schemas.microsoft.com/office/drawing/2014/main" id="{9A0BDC24-11CA-0B35-1294-4911A042245C}"/>
              </a:ext>
            </a:extLst>
          </p:cNvPr>
          <p:cNvSpPr txBox="1"/>
          <p:nvPr/>
        </p:nvSpPr>
        <p:spPr>
          <a:xfrm>
            <a:off x="241508" y="922636"/>
            <a:ext cx="6530767" cy="923330"/>
          </a:xfrm>
          <a:prstGeom prst="rect">
            <a:avLst/>
          </a:prstGeom>
          <a:noFill/>
        </p:spPr>
        <p:txBody>
          <a:bodyPr wrap="square" rtlCol="0">
            <a:spAutoFit/>
          </a:bodyPr>
          <a:lstStyle/>
          <a:p>
            <a:r>
              <a:rPr lang="en-US" dirty="0">
                <a:effectLst/>
                <a:latin typeface="Times New Roman" panose="02020603050405020304" pitchFamily="18" charset="0"/>
                <a:ea typeface="SimSun" panose="02010600030101010101" pitchFamily="2" charset="-122"/>
              </a:rPr>
              <a:t>The table below is comparison between existing systems and our system</a:t>
            </a:r>
            <a:r>
              <a:rPr lang="en-US" sz="1800" dirty="0">
                <a:effectLst/>
                <a:latin typeface="Times New Roman" panose="02020603050405020304" pitchFamily="18" charset="0"/>
                <a:ea typeface="SimSun" panose="02010600030101010101" pitchFamily="2" charset="-122"/>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63527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2820" y="228466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D8BC625-F02E-C8DF-6F9F-1C4F1CDFD98D}"/>
              </a:ext>
            </a:extLst>
          </p:cNvPr>
          <p:cNvSpPr txBox="1"/>
          <p:nvPr/>
        </p:nvSpPr>
        <p:spPr>
          <a:xfrm>
            <a:off x="328106" y="837168"/>
            <a:ext cx="483833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Methodology</a:t>
            </a:r>
          </a:p>
        </p:txBody>
      </p:sp>
      <p:sp>
        <p:nvSpPr>
          <p:cNvPr id="5" name="TextBox 4">
            <a:extLst>
              <a:ext uri="{FF2B5EF4-FFF2-40B4-BE49-F238E27FC236}">
                <a16:creationId xmlns:a16="http://schemas.microsoft.com/office/drawing/2014/main" id="{02F98683-8043-0D18-F167-A4D32A5B5D44}"/>
              </a:ext>
            </a:extLst>
          </p:cNvPr>
          <p:cNvSpPr txBox="1"/>
          <p:nvPr/>
        </p:nvSpPr>
        <p:spPr>
          <a:xfrm>
            <a:off x="328106" y="1403698"/>
            <a:ext cx="3228975"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Agile Methodology:</a:t>
            </a:r>
          </a:p>
        </p:txBody>
      </p:sp>
      <p:sp>
        <p:nvSpPr>
          <p:cNvPr id="9" name="TextBox 8">
            <a:extLst>
              <a:ext uri="{FF2B5EF4-FFF2-40B4-BE49-F238E27FC236}">
                <a16:creationId xmlns:a16="http://schemas.microsoft.com/office/drawing/2014/main" id="{0A85C28A-7623-83A6-E951-B388F4BBBAEB}"/>
              </a:ext>
            </a:extLst>
          </p:cNvPr>
          <p:cNvSpPr txBox="1"/>
          <p:nvPr/>
        </p:nvSpPr>
        <p:spPr>
          <a:xfrm>
            <a:off x="362147" y="1774825"/>
            <a:ext cx="5863144" cy="3754874"/>
          </a:xfrm>
          <a:prstGeom prst="rect">
            <a:avLst/>
          </a:prstGeom>
          <a:noFill/>
        </p:spPr>
        <p:txBody>
          <a:bodyPr wrap="square" rtlCol="0">
            <a:spAutoFit/>
          </a:bodyPr>
          <a:lstStyle/>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We are using agile methodology because our project is open-ended. It will  require changes on a daily or maybe weekly basis so for that reason we  prefer agile methodology</a:t>
            </a:r>
          </a:p>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We have concluded that XP agile framework is most suitable for our project from  time perspective. Following are other main aspects of XP;</a:t>
            </a:r>
          </a:p>
          <a:p>
            <a:pPr marL="34290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C</a:t>
            </a:r>
            <a:r>
              <a:rPr lang="en-US" sz="2000" dirty="0">
                <a:effectLst/>
                <a:latin typeface="Times New Roman" panose="02020603050405020304" pitchFamily="18" charset="0"/>
                <a:ea typeface="SimSun" panose="02010600030101010101" pitchFamily="2" charset="-122"/>
              </a:rPr>
              <a:t>ost effective  </a:t>
            </a:r>
          </a:p>
          <a:p>
            <a:pPr marL="34290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S</a:t>
            </a:r>
            <a:r>
              <a:rPr lang="en-US" sz="2000" dirty="0">
                <a:effectLst/>
                <a:latin typeface="Times New Roman" panose="02020603050405020304" pitchFamily="18" charset="0"/>
                <a:ea typeface="SimSun" panose="02010600030101010101" pitchFamily="2" charset="-122"/>
              </a:rPr>
              <a:t>implicity  </a:t>
            </a:r>
          </a:p>
          <a:p>
            <a:pPr marL="34290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H</a:t>
            </a:r>
            <a:r>
              <a:rPr lang="en-US" sz="2000" dirty="0">
                <a:effectLst/>
                <a:latin typeface="Times New Roman" panose="02020603050405020304" pitchFamily="18" charset="0"/>
                <a:ea typeface="SimSun" panose="02010600030101010101" pitchFamily="2" charset="-122"/>
              </a:rPr>
              <a:t>igh visibility  </a:t>
            </a:r>
          </a:p>
          <a:p>
            <a:pPr marL="34290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eedback</a:t>
            </a:r>
          </a:p>
          <a:p>
            <a:endParaRPr lang="en-US" dirty="0"/>
          </a:p>
        </p:txBody>
      </p:sp>
    </p:spTree>
    <p:extLst>
      <p:ext uri="{BB962C8B-B14F-4D97-AF65-F5344CB8AC3E}">
        <p14:creationId xmlns:p14="http://schemas.microsoft.com/office/powerpoint/2010/main" val="365689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2182977" y="5359652"/>
            <a:ext cx="266669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Buyer Flow diagram</a:t>
            </a:r>
            <a:endParaRPr lang="en-US" sz="1800" dirty="0">
              <a:effectLst/>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FD1AA55-FF8A-7208-54BC-FB480AB4DF52}"/>
              </a:ext>
            </a:extLst>
          </p:cNvPr>
          <p:cNvSpPr txBox="1"/>
          <p:nvPr/>
        </p:nvSpPr>
        <p:spPr>
          <a:xfrm>
            <a:off x="397932" y="490537"/>
            <a:ext cx="250035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Flow Diagram</a:t>
            </a:r>
          </a:p>
        </p:txBody>
      </p:sp>
      <p:pic>
        <p:nvPicPr>
          <p:cNvPr id="9" name="Picture 8">
            <a:extLst>
              <a:ext uri="{FF2B5EF4-FFF2-40B4-BE49-F238E27FC236}">
                <a16:creationId xmlns:a16="http://schemas.microsoft.com/office/drawing/2014/main" id="{23815851-20BC-2FFC-12DD-FBB8D3102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39" y="1082849"/>
            <a:ext cx="6297152" cy="4124325"/>
          </a:xfrm>
          <a:prstGeom prst="rect">
            <a:avLst/>
          </a:prstGeom>
        </p:spPr>
      </p:pic>
    </p:spTree>
    <p:extLst>
      <p:ext uri="{BB962C8B-B14F-4D97-AF65-F5344CB8AC3E}">
        <p14:creationId xmlns:p14="http://schemas.microsoft.com/office/powerpoint/2010/main" val="24537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282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81F83C-23EB-175A-6BB9-8CF35B919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 y="0"/>
            <a:ext cx="6191903" cy="4924425"/>
          </a:xfrm>
          <a:prstGeom prst="rect">
            <a:avLst/>
          </a:prstGeom>
        </p:spPr>
      </p:pic>
      <p:sp>
        <p:nvSpPr>
          <p:cNvPr id="9" name="TextBox 8">
            <a:extLst>
              <a:ext uri="{FF2B5EF4-FFF2-40B4-BE49-F238E27FC236}">
                <a16:creationId xmlns:a16="http://schemas.microsoft.com/office/drawing/2014/main" id="{BC904934-5D15-7117-10E2-EDFA8B363808}"/>
              </a:ext>
            </a:extLst>
          </p:cNvPr>
          <p:cNvSpPr txBox="1"/>
          <p:nvPr/>
        </p:nvSpPr>
        <p:spPr>
          <a:xfrm>
            <a:off x="1978145" y="5207174"/>
            <a:ext cx="2998623"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Journalist Flow diagram</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19782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282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6A32602-BDA1-B510-1721-460DC0D37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6" y="28754"/>
            <a:ext cx="6200870" cy="4552771"/>
          </a:xfrm>
          <a:prstGeom prst="rect">
            <a:avLst/>
          </a:prstGeom>
        </p:spPr>
      </p:pic>
      <p:sp>
        <p:nvSpPr>
          <p:cNvPr id="9" name="TextBox 8">
            <a:extLst>
              <a:ext uri="{FF2B5EF4-FFF2-40B4-BE49-F238E27FC236}">
                <a16:creationId xmlns:a16="http://schemas.microsoft.com/office/drawing/2014/main" id="{2C2FF20F-EFB1-642B-B77A-F22623BB6881}"/>
              </a:ext>
            </a:extLst>
          </p:cNvPr>
          <p:cNvSpPr txBox="1"/>
          <p:nvPr/>
        </p:nvSpPr>
        <p:spPr>
          <a:xfrm>
            <a:off x="1724024" y="5207174"/>
            <a:ext cx="2803153"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Viewer Flow diagram</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585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282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56880A-59D7-2610-BCE1-1A7F858782C9}"/>
              </a:ext>
            </a:extLst>
          </p:cNvPr>
          <p:cNvSpPr txBox="1"/>
          <p:nvPr/>
        </p:nvSpPr>
        <p:spPr>
          <a:xfrm>
            <a:off x="431361" y="736242"/>
            <a:ext cx="3657600" cy="523220"/>
          </a:xfrm>
          <a:prstGeom prst="rect">
            <a:avLst/>
          </a:prstGeom>
          <a:noFill/>
        </p:spPr>
        <p:txBody>
          <a:bodyPr wrap="square" rtlCol="0">
            <a:spAutoFit/>
          </a:bodyPr>
          <a:lstStyle/>
          <a:p>
            <a:r>
              <a:rPr lang="en-US" sz="2800" b="1" dirty="0">
                <a:effectLst/>
                <a:latin typeface="Times New Roman" panose="02020603050405020304" pitchFamily="18" charset="0"/>
                <a:ea typeface="Times New Roman" panose="02020603050405020304" pitchFamily="18" charset="0"/>
              </a:rPr>
              <a:t>Use-case Diagrams:</a:t>
            </a:r>
            <a:endParaRPr lang="en-US" sz="2800" dirty="0"/>
          </a:p>
        </p:txBody>
      </p:sp>
      <p:pic>
        <p:nvPicPr>
          <p:cNvPr id="5" name="Picture 4" descr="WhatsApp Image 2022-12-15 at 8.09.42 PM">
            <a:extLst>
              <a:ext uri="{FF2B5EF4-FFF2-40B4-BE49-F238E27FC236}">
                <a16:creationId xmlns:a16="http://schemas.microsoft.com/office/drawing/2014/main" id="{5E4CCE28-8C59-B0AD-9E9B-25A1B8C5B4B9}"/>
              </a:ext>
            </a:extLst>
          </p:cNvPr>
          <p:cNvPicPr>
            <a:picLocks noChangeAspect="1"/>
          </p:cNvPicPr>
          <p:nvPr/>
        </p:nvPicPr>
        <p:blipFill>
          <a:blip r:embed="rId3"/>
          <a:stretch>
            <a:fillRect/>
          </a:stretch>
        </p:blipFill>
        <p:spPr>
          <a:xfrm>
            <a:off x="686341" y="1765300"/>
            <a:ext cx="4418237" cy="1992600"/>
          </a:xfrm>
          <a:prstGeom prst="rect">
            <a:avLst/>
          </a:prstGeom>
        </p:spPr>
      </p:pic>
      <p:sp>
        <p:nvSpPr>
          <p:cNvPr id="9" name="TextBox 8">
            <a:extLst>
              <a:ext uri="{FF2B5EF4-FFF2-40B4-BE49-F238E27FC236}">
                <a16:creationId xmlns:a16="http://schemas.microsoft.com/office/drawing/2014/main" id="{58839486-9AEE-0DBA-1ED1-A612D52179D7}"/>
              </a:ext>
            </a:extLst>
          </p:cNvPr>
          <p:cNvSpPr txBox="1"/>
          <p:nvPr/>
        </p:nvSpPr>
        <p:spPr>
          <a:xfrm>
            <a:off x="1543050" y="4238625"/>
            <a:ext cx="2962275"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use case diagram of viewer</a:t>
            </a:r>
            <a:endParaRPr lang="en-US" b="1" dirty="0"/>
          </a:p>
        </p:txBody>
      </p:sp>
    </p:spTree>
    <p:extLst>
      <p:ext uri="{BB962C8B-B14F-4D97-AF65-F5344CB8AC3E}">
        <p14:creationId xmlns:p14="http://schemas.microsoft.com/office/powerpoint/2010/main" val="378930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282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C7478E7-4403-CF83-06E4-115E2C09FCA4}"/>
              </a:ext>
            </a:extLst>
          </p:cNvPr>
          <p:cNvPicPr>
            <a:picLocks noChangeAspect="1"/>
          </p:cNvPicPr>
          <p:nvPr/>
        </p:nvPicPr>
        <p:blipFill>
          <a:blip r:embed="rId3"/>
          <a:stretch>
            <a:fillRect/>
          </a:stretch>
        </p:blipFill>
        <p:spPr>
          <a:xfrm>
            <a:off x="812413" y="1206500"/>
            <a:ext cx="4728258" cy="2362328"/>
          </a:xfrm>
          <a:prstGeom prst="rect">
            <a:avLst/>
          </a:prstGeom>
        </p:spPr>
      </p:pic>
      <p:sp>
        <p:nvSpPr>
          <p:cNvPr id="5" name="TextBox 4">
            <a:extLst>
              <a:ext uri="{FF2B5EF4-FFF2-40B4-BE49-F238E27FC236}">
                <a16:creationId xmlns:a16="http://schemas.microsoft.com/office/drawing/2014/main" id="{F9CF8B07-01DF-A43F-B448-941B3CA8C9C3}"/>
              </a:ext>
            </a:extLst>
          </p:cNvPr>
          <p:cNvSpPr txBox="1"/>
          <p:nvPr/>
        </p:nvSpPr>
        <p:spPr>
          <a:xfrm>
            <a:off x="1614903" y="4076312"/>
            <a:ext cx="2876550"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use case diagram of Admin</a:t>
            </a:r>
            <a:endParaRPr lang="en-US" b="1" dirty="0"/>
          </a:p>
        </p:txBody>
      </p:sp>
    </p:spTree>
    <p:extLst>
      <p:ext uri="{BB962C8B-B14F-4D97-AF65-F5344CB8AC3E}">
        <p14:creationId xmlns:p14="http://schemas.microsoft.com/office/powerpoint/2010/main" val="351571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282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BBB2B01-205C-D0FB-FC18-DA3EBB1371FC}"/>
              </a:ext>
            </a:extLst>
          </p:cNvPr>
          <p:cNvPicPr>
            <a:picLocks noChangeAspect="1"/>
          </p:cNvPicPr>
          <p:nvPr/>
        </p:nvPicPr>
        <p:blipFill>
          <a:blip r:embed="rId3"/>
          <a:stretch>
            <a:fillRect/>
          </a:stretch>
        </p:blipFill>
        <p:spPr>
          <a:xfrm>
            <a:off x="556058" y="922655"/>
            <a:ext cx="5016985" cy="4077970"/>
          </a:xfrm>
          <a:prstGeom prst="rect">
            <a:avLst/>
          </a:prstGeom>
          <a:noFill/>
          <a:ln>
            <a:noFill/>
          </a:ln>
        </p:spPr>
      </p:pic>
      <p:sp>
        <p:nvSpPr>
          <p:cNvPr id="5" name="TextBox 4">
            <a:extLst>
              <a:ext uri="{FF2B5EF4-FFF2-40B4-BE49-F238E27FC236}">
                <a16:creationId xmlns:a16="http://schemas.microsoft.com/office/drawing/2014/main" id="{A6365936-6F6E-6824-4868-781CB7749A25}"/>
              </a:ext>
            </a:extLst>
          </p:cNvPr>
          <p:cNvSpPr txBox="1"/>
          <p:nvPr/>
        </p:nvSpPr>
        <p:spPr>
          <a:xfrm>
            <a:off x="1971675" y="5224264"/>
            <a:ext cx="3143250"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use case diagram of company</a:t>
            </a:r>
            <a:endParaRPr lang="en-US" b="1" dirty="0"/>
          </a:p>
        </p:txBody>
      </p:sp>
    </p:spTree>
    <p:extLst>
      <p:ext uri="{BB962C8B-B14F-4D97-AF65-F5344CB8AC3E}">
        <p14:creationId xmlns:p14="http://schemas.microsoft.com/office/powerpoint/2010/main" val="167648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282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E3544B7-8B91-7784-F6C6-315CC5EB0084}"/>
              </a:ext>
            </a:extLst>
          </p:cNvPr>
          <p:cNvPicPr>
            <a:picLocks noChangeAspect="1"/>
          </p:cNvPicPr>
          <p:nvPr/>
        </p:nvPicPr>
        <p:blipFill>
          <a:blip r:embed="rId3"/>
          <a:stretch>
            <a:fillRect/>
          </a:stretch>
        </p:blipFill>
        <p:spPr>
          <a:xfrm>
            <a:off x="715725" y="1088738"/>
            <a:ext cx="4658644" cy="3848099"/>
          </a:xfrm>
          <a:prstGeom prst="rect">
            <a:avLst/>
          </a:prstGeom>
        </p:spPr>
      </p:pic>
      <p:sp>
        <p:nvSpPr>
          <p:cNvPr id="5" name="TextBox 4">
            <a:extLst>
              <a:ext uri="{FF2B5EF4-FFF2-40B4-BE49-F238E27FC236}">
                <a16:creationId xmlns:a16="http://schemas.microsoft.com/office/drawing/2014/main" id="{9B9BE1D1-9ACA-FB85-5F5E-599170C1778E}"/>
              </a:ext>
            </a:extLst>
          </p:cNvPr>
          <p:cNvSpPr txBox="1"/>
          <p:nvPr/>
        </p:nvSpPr>
        <p:spPr>
          <a:xfrm>
            <a:off x="1952625" y="5207174"/>
            <a:ext cx="3333750"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use case diagram of journalist</a:t>
            </a:r>
            <a:endParaRPr lang="en-US" b="1" dirty="0"/>
          </a:p>
        </p:txBody>
      </p:sp>
    </p:spTree>
    <p:extLst>
      <p:ext uri="{BB962C8B-B14F-4D97-AF65-F5344CB8AC3E}">
        <p14:creationId xmlns:p14="http://schemas.microsoft.com/office/powerpoint/2010/main" val="314244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0741" y="2453616"/>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6" name="TextBox 5">
            <a:extLst>
              <a:ext uri="{FF2B5EF4-FFF2-40B4-BE49-F238E27FC236}">
                <a16:creationId xmlns:a16="http://schemas.microsoft.com/office/drawing/2014/main" id="{9410D28B-3298-4C97-6803-528698E21E2E}"/>
              </a:ext>
            </a:extLst>
          </p:cNvPr>
          <p:cNvSpPr txBox="1"/>
          <p:nvPr/>
        </p:nvSpPr>
        <p:spPr>
          <a:xfrm>
            <a:off x="550741" y="1106109"/>
            <a:ext cx="25146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Contents</a:t>
            </a:r>
          </a:p>
        </p:txBody>
      </p:sp>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id="{F7CDF5FE-2FEE-B443-ECAE-CFC899A21F0F}"/>
              </a:ext>
            </a:extLst>
          </p:cNvPr>
          <p:cNvSpPr txBox="1"/>
          <p:nvPr/>
        </p:nvSpPr>
        <p:spPr>
          <a:xfrm>
            <a:off x="1366867" y="2066925"/>
            <a:ext cx="5013075"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Aim and Objectives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Literature Review/Background Knowledge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System</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Methodology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Evaluation Parameters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References </a:t>
            </a:r>
          </a:p>
          <a:p>
            <a:endParaRPr lang="en-US" dirty="0"/>
          </a:p>
          <a:p>
            <a:endParaRPr lang="en-US" dirty="0"/>
          </a:p>
        </p:txBody>
      </p:sp>
    </p:spTree>
    <p:extLst>
      <p:ext uri="{BB962C8B-B14F-4D97-AF65-F5344CB8AC3E}">
        <p14:creationId xmlns:p14="http://schemas.microsoft.com/office/powerpoint/2010/main" val="814254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8576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6072188-C065-7DEE-5CB6-75CD55CC85E7}"/>
              </a:ext>
            </a:extLst>
          </p:cNvPr>
          <p:cNvSpPr txBox="1"/>
          <p:nvPr/>
        </p:nvSpPr>
        <p:spPr>
          <a:xfrm>
            <a:off x="625607" y="736242"/>
            <a:ext cx="2552765" cy="523220"/>
          </a:xfrm>
          <a:prstGeom prst="rect">
            <a:avLst/>
          </a:prstGeom>
          <a:noFill/>
        </p:spPr>
        <p:txBody>
          <a:bodyPr wrap="square" rtlCol="0">
            <a:spAutoFit/>
          </a:bodyPr>
          <a:lstStyle/>
          <a:p>
            <a:r>
              <a:rPr lang="en-US" sz="2800" b="1" dirty="0">
                <a:effectLst/>
                <a:latin typeface="Times New Roman" panose="02020603050405020304" pitchFamily="18" charset="0"/>
                <a:ea typeface="SimSun" panose="02010600030101010101" pitchFamily="2" charset="-122"/>
              </a:rPr>
              <a:t>ER-</a:t>
            </a:r>
            <a:r>
              <a:rPr lang="en-US" sz="2800" b="1" dirty="0">
                <a:effectLst/>
                <a:latin typeface="Times New Roman" panose="02020603050405020304" pitchFamily="18" charset="0"/>
                <a:ea typeface="Times New Roman" panose="02020603050405020304" pitchFamily="18" charset="0"/>
              </a:rPr>
              <a:t> Diagram:</a:t>
            </a:r>
            <a:endParaRPr lang="en-US" sz="2800" dirty="0"/>
          </a:p>
        </p:txBody>
      </p:sp>
      <p:pic>
        <p:nvPicPr>
          <p:cNvPr id="5" name="Picture 4">
            <a:extLst>
              <a:ext uri="{FF2B5EF4-FFF2-40B4-BE49-F238E27FC236}">
                <a16:creationId xmlns:a16="http://schemas.microsoft.com/office/drawing/2014/main" id="{F3FE1723-656C-4EFC-F12C-C35690AC4B2E}"/>
              </a:ext>
            </a:extLst>
          </p:cNvPr>
          <p:cNvPicPr>
            <a:picLocks noChangeAspect="1"/>
          </p:cNvPicPr>
          <p:nvPr/>
        </p:nvPicPr>
        <p:blipFill>
          <a:blip r:embed="rId3"/>
          <a:srcRect t="2218"/>
          <a:stretch>
            <a:fillRect/>
          </a:stretch>
        </p:blipFill>
        <p:spPr>
          <a:xfrm>
            <a:off x="30401" y="1206500"/>
            <a:ext cx="6196965" cy="4043146"/>
          </a:xfrm>
          <a:prstGeom prst="rect">
            <a:avLst/>
          </a:prstGeom>
          <a:noFill/>
          <a:ln>
            <a:noFill/>
          </a:ln>
        </p:spPr>
      </p:pic>
    </p:spTree>
    <p:extLst>
      <p:ext uri="{BB962C8B-B14F-4D97-AF65-F5344CB8AC3E}">
        <p14:creationId xmlns:p14="http://schemas.microsoft.com/office/powerpoint/2010/main" val="2722575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8576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F82DE11-9AA0-D5A3-2DC6-D4EDDFA9F212}"/>
              </a:ext>
            </a:extLst>
          </p:cNvPr>
          <p:cNvSpPr txBox="1"/>
          <p:nvPr/>
        </p:nvSpPr>
        <p:spPr>
          <a:xfrm>
            <a:off x="280188" y="668905"/>
            <a:ext cx="395766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Evaluation Parameters</a:t>
            </a:r>
          </a:p>
        </p:txBody>
      </p:sp>
      <p:sp>
        <p:nvSpPr>
          <p:cNvPr id="10" name="TextBox 9">
            <a:extLst>
              <a:ext uri="{FF2B5EF4-FFF2-40B4-BE49-F238E27FC236}">
                <a16:creationId xmlns:a16="http://schemas.microsoft.com/office/drawing/2014/main" id="{98E2CC50-623E-96D2-BCF2-AC85BF4F0BF2}"/>
              </a:ext>
            </a:extLst>
          </p:cNvPr>
          <p:cNvSpPr txBox="1"/>
          <p:nvPr/>
        </p:nvSpPr>
        <p:spPr>
          <a:xfrm>
            <a:off x="293095" y="1185776"/>
            <a:ext cx="5510240" cy="5232202"/>
          </a:xfrm>
          <a:prstGeom prst="rect">
            <a:avLst/>
          </a:prstGeom>
          <a:noFill/>
        </p:spPr>
        <p:txBody>
          <a:bodyPr wrap="square" rtlCol="0">
            <a:spAutoFit/>
          </a:bodyPr>
          <a:lstStyle/>
          <a:p>
            <a:pPr marL="0" marR="0" algn="just">
              <a:tabLst>
                <a:tab pos="457200" algn="l"/>
              </a:tabLs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Appium:</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tabLst>
                <a:tab pos="457200" algn="l"/>
              </a:tabLs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We use Appium to test our mobile applications before they are released to the public. This is done to see if mobile applications work well across different operating systems and mobile devices.</a:t>
            </a:r>
          </a:p>
          <a:p>
            <a:pPr marL="0" marR="0">
              <a:tabLst>
                <a:tab pos="457200" algn="l"/>
              </a:tabLst>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tabLst>
                <a:tab pos="457200" algn="l"/>
              </a:tabLs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Web Load:</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tabLst>
                <a:tab pos="2286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Web LOAD is load testing tool. We use this to check the performance of our system also check the stress of our web application. This web and mobile load testing and analysis tool is from Review Software.</a:t>
            </a:r>
          </a:p>
          <a:p>
            <a:pPr marL="0" marR="0" indent="0" algn="just">
              <a:spcBef>
                <a:spcPts val="0"/>
              </a:spcBef>
              <a:spcAft>
                <a:spcPts val="0"/>
              </a:spcAft>
              <a:tabLst>
                <a:tab pos="228600" algn="l"/>
              </a:tabLst>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tabLst>
                <a:tab pos="228600" algn="l"/>
              </a:tabLst>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Acunetix:</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tabLst>
                <a:tab pos="2286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Acunetix is an automated web application security testing tool that audits our web applications by checking for vulnerabilities like SQL Injection, Cross site scripting and        other exploitable vulnerabilities.</a:t>
            </a:r>
          </a:p>
          <a:p>
            <a:endParaRPr lang="en-US" dirty="0"/>
          </a:p>
        </p:txBody>
      </p:sp>
    </p:spTree>
    <p:extLst>
      <p:ext uri="{BB962C8B-B14F-4D97-AF65-F5344CB8AC3E}">
        <p14:creationId xmlns:p14="http://schemas.microsoft.com/office/powerpoint/2010/main" val="2239359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8576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F75D0C-E45C-67A9-8750-E05C8B7207CF}"/>
              </a:ext>
            </a:extLst>
          </p:cNvPr>
          <p:cNvSpPr txBox="1"/>
          <p:nvPr/>
        </p:nvSpPr>
        <p:spPr>
          <a:xfrm>
            <a:off x="500007" y="656137"/>
            <a:ext cx="203361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75248C-1D86-CCCD-7D4B-D0E784E57803}"/>
              </a:ext>
            </a:extLst>
          </p:cNvPr>
          <p:cNvSpPr txBox="1"/>
          <p:nvPr/>
        </p:nvSpPr>
        <p:spPr>
          <a:xfrm>
            <a:off x="450825" y="1349474"/>
            <a:ext cx="5595993" cy="4824398"/>
          </a:xfrm>
          <a:prstGeom prst="rect">
            <a:avLst/>
          </a:prstGeom>
          <a:noFill/>
        </p:spPr>
        <p:txBody>
          <a:bodyPr wrap="square" rtlCol="0">
            <a:spAutoFit/>
          </a:bodyPr>
          <a:lstStyle/>
          <a:p>
            <a:pPr marL="342900" marR="0" lvl="0" indent="-342900" algn="just">
              <a:spcBef>
                <a:spcPts val="0"/>
              </a:spcBef>
              <a:spcAft>
                <a:spcPts val="1500"/>
              </a:spcAft>
              <a:buFont typeface="+mj-lt"/>
              <a:buAutoNum type="arabicPeriod"/>
              <a:tabLst>
                <a:tab pos="198120" algn="l"/>
              </a:tabLst>
            </a:pPr>
            <a:r>
              <a:rPr lang="en-US" sz="1800" dirty="0">
                <a:solidFill>
                  <a:srgbClr val="222222"/>
                </a:solidFill>
                <a:effectLst/>
                <a:latin typeface="Times New Roman" panose="02020603050405020304" pitchFamily="18" charset="0"/>
                <a:ea typeface="SimSun" panose="02010600030101010101" pitchFamily="2" charset="-122"/>
              </a:rPr>
              <a:t>Westland, O. (2013). Mobile news: A review and model of journalism in an age of mobile media. </a:t>
            </a:r>
            <a:r>
              <a:rPr lang="en-US" sz="1800" i="1" dirty="0">
                <a:solidFill>
                  <a:srgbClr val="222222"/>
                </a:solidFill>
                <a:effectLst/>
                <a:latin typeface="Times New Roman" panose="02020603050405020304" pitchFamily="18" charset="0"/>
                <a:ea typeface="SimSun" panose="02010600030101010101" pitchFamily="2" charset="-122"/>
              </a:rPr>
              <a:t>Digital journalism</a:t>
            </a:r>
            <a:r>
              <a:rPr lang="en-US" sz="1800" dirty="0">
                <a:solidFill>
                  <a:srgbClr val="222222"/>
                </a:solidFill>
                <a:effectLst/>
                <a:latin typeface="Times New Roman" panose="02020603050405020304" pitchFamily="18" charset="0"/>
                <a:ea typeface="SimSun" panose="02010600030101010101" pitchFamily="2" charset="-122"/>
              </a:rPr>
              <a:t>, </a:t>
            </a:r>
            <a:r>
              <a:rPr lang="en-US" sz="1800" i="1" dirty="0">
                <a:solidFill>
                  <a:srgbClr val="222222"/>
                </a:solidFill>
                <a:effectLst/>
                <a:latin typeface="Times New Roman" panose="02020603050405020304" pitchFamily="18" charset="0"/>
                <a:ea typeface="SimSun" panose="02010600030101010101" pitchFamily="2" charset="-122"/>
              </a:rPr>
              <a:t>1</a:t>
            </a:r>
            <a:r>
              <a:rPr lang="en-US" sz="1800" dirty="0">
                <a:solidFill>
                  <a:srgbClr val="222222"/>
                </a:solidFill>
                <a:effectLst/>
                <a:latin typeface="Times New Roman" panose="02020603050405020304" pitchFamily="18" charset="0"/>
                <a:ea typeface="SimSun" panose="02010600030101010101" pitchFamily="2" charset="-122"/>
              </a:rPr>
              <a:t>(1), 6-26.</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1500"/>
              </a:spcAft>
              <a:buFont typeface="+mj-lt"/>
              <a:buAutoNum type="arabicPeriod"/>
              <a:tabLst>
                <a:tab pos="198120" algn="l"/>
              </a:tabLst>
            </a:pPr>
            <a:r>
              <a:rPr lang="en-US" sz="1800" dirty="0">
                <a:solidFill>
                  <a:srgbClr val="222222"/>
                </a:solidFill>
                <a:effectLst/>
                <a:latin typeface="Times New Roman" panose="02020603050405020304" pitchFamily="18" charset="0"/>
                <a:ea typeface="SimSun" panose="02010600030101010101" pitchFamily="2" charset="-122"/>
              </a:rPr>
              <a:t>Sotiropoulos, E., Vryzas, N., Vrysis, L., Avraam, E., &amp; Dimoulas, C. (2019). Growing media skills and know-how in situ: Technology-enhanced practices and collaborative support in mobile news-reporting. </a:t>
            </a:r>
            <a:r>
              <a:rPr lang="en-US" sz="1800" i="1" dirty="0">
                <a:solidFill>
                  <a:srgbClr val="222222"/>
                </a:solidFill>
                <a:effectLst/>
                <a:latin typeface="Times New Roman" panose="02020603050405020304" pitchFamily="18" charset="0"/>
                <a:ea typeface="SimSun" panose="02010600030101010101" pitchFamily="2" charset="-122"/>
              </a:rPr>
              <a:t>Education Sciences</a:t>
            </a:r>
            <a:r>
              <a:rPr lang="en-US" sz="1800" dirty="0">
                <a:solidFill>
                  <a:srgbClr val="222222"/>
                </a:solidFill>
                <a:effectLst/>
                <a:latin typeface="Times New Roman" panose="02020603050405020304" pitchFamily="18" charset="0"/>
                <a:ea typeface="SimSun" panose="02010600030101010101" pitchFamily="2" charset="-122"/>
              </a:rPr>
              <a:t>, </a:t>
            </a:r>
            <a:r>
              <a:rPr lang="en-US" sz="1800" i="1" dirty="0">
                <a:solidFill>
                  <a:srgbClr val="222222"/>
                </a:solidFill>
                <a:effectLst/>
                <a:latin typeface="Times New Roman" panose="02020603050405020304" pitchFamily="18" charset="0"/>
                <a:ea typeface="SimSun" panose="02010600030101010101" pitchFamily="2" charset="-122"/>
              </a:rPr>
              <a:t>9</a:t>
            </a:r>
            <a:r>
              <a:rPr lang="en-US" sz="1800" dirty="0">
                <a:solidFill>
                  <a:srgbClr val="222222"/>
                </a:solidFill>
                <a:effectLst/>
                <a:latin typeface="Times New Roman" panose="02020603050405020304" pitchFamily="18" charset="0"/>
                <a:ea typeface="SimSun" panose="02010600030101010101" pitchFamily="2" charset="-122"/>
              </a:rPr>
              <a:t>(3), 173.</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1500"/>
              </a:spcAft>
              <a:buFont typeface="+mj-lt"/>
              <a:buAutoNum type="arabicPeriod"/>
              <a:tabLst>
                <a:tab pos="198120" algn="l"/>
              </a:tabLst>
            </a:pPr>
            <a:r>
              <a:rPr lang="en-US" sz="1800" dirty="0">
                <a:solidFill>
                  <a:srgbClr val="000000"/>
                </a:solidFill>
                <a:effectLst/>
                <a:latin typeface="Times New Roman" panose="02020603050405020304" pitchFamily="18" charset="0"/>
                <a:ea typeface="Times New Roman" panose="02020603050405020304" pitchFamily="18" charset="0"/>
              </a:rPr>
              <a:t>Vandenbroucke, K., Baccarne, B., &amp; Schuurman, D. (2014). Connecting with citizen journalists: an exploratory Living lab study on motivations for using mobile reporting applications. In </a:t>
            </a:r>
            <a:r>
              <a:rPr lang="en-US" sz="1800" i="1" dirty="0">
                <a:solidFill>
                  <a:srgbClr val="000000"/>
                </a:solidFill>
                <a:effectLst/>
                <a:latin typeface="Times New Roman" panose="02020603050405020304" pitchFamily="18" charset="0"/>
                <a:ea typeface="Times New Roman" panose="02020603050405020304" pitchFamily="18" charset="0"/>
              </a:rPr>
              <a:t>Etmaal van de communicatiewetenschappen, Proceedings</a:t>
            </a:r>
            <a:r>
              <a:rPr lang="en-US" sz="1800" dirty="0">
                <a:solidFill>
                  <a:srgbClr val="000000"/>
                </a:solidFill>
                <a:effectLst/>
                <a:latin typeface="Times New Roman" panose="02020603050405020304" pitchFamily="18" charset="0"/>
                <a:ea typeface="Times New Roman" panose="02020603050405020304" pitchFamily="18" charset="0"/>
              </a:rPr>
              <a:t>. Wageningen, The Netherlands.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57431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8576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7E1BC61-0D6D-8941-897D-9A3D90BF4E7A}"/>
              </a:ext>
            </a:extLst>
          </p:cNvPr>
          <p:cNvSpPr txBox="1"/>
          <p:nvPr/>
        </p:nvSpPr>
        <p:spPr>
          <a:xfrm>
            <a:off x="733425" y="981074"/>
            <a:ext cx="4946037" cy="4270400"/>
          </a:xfrm>
          <a:prstGeom prst="rect">
            <a:avLst/>
          </a:prstGeom>
          <a:noFill/>
        </p:spPr>
        <p:txBody>
          <a:bodyPr wrap="square" rtlCol="0">
            <a:spAutoFit/>
          </a:bodyPr>
          <a:lstStyle/>
          <a:p>
            <a:pPr marL="342900" marR="0" lvl="0" indent="-342900" algn="just">
              <a:spcBef>
                <a:spcPts val="0"/>
              </a:spcBef>
              <a:spcAft>
                <a:spcPts val="1500"/>
              </a:spcAft>
              <a:buFont typeface="+mj-lt"/>
              <a:buAutoNum type="arabicPeriod"/>
              <a:tabLst>
                <a:tab pos="198120" algn="l"/>
              </a:tabLst>
            </a:pPr>
            <a:r>
              <a:rPr lang="en-US" sz="1800" dirty="0">
                <a:solidFill>
                  <a:srgbClr val="222222"/>
                </a:solidFill>
                <a:effectLst/>
                <a:latin typeface="Times New Roman" panose="02020603050405020304" pitchFamily="18" charset="0"/>
                <a:ea typeface="SimSun" panose="02010600030101010101" pitchFamily="2" charset="-122"/>
              </a:rPr>
              <a:t>Ashraf, A., Tayyib, M., Awais, M., &amp; Ali, F. (2020). Effects of job insecurity on media professionals of Pakistan. Journal of Organizational Culture, Communications and Conflict, 24, 1-15.</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1500"/>
              </a:spcAft>
              <a:buFont typeface="+mj-lt"/>
              <a:buAutoNum type="arabicPeriod"/>
              <a:tabLst>
                <a:tab pos="198120" algn="l"/>
              </a:tabLst>
            </a:pPr>
            <a:r>
              <a:rPr lang="en-US" sz="1800" dirty="0">
                <a:solidFill>
                  <a:srgbClr val="222222"/>
                </a:solidFill>
                <a:effectLst/>
                <a:latin typeface="Times New Roman" panose="02020603050405020304" pitchFamily="18" charset="0"/>
                <a:ea typeface="SimSun" panose="02010600030101010101" pitchFamily="2" charset="-122"/>
              </a:rPr>
              <a:t>Westland, O. (2013). Mobile news: A review and model of journalism in an age of mobile media. Digital journalism, 1(1), 6-26. 3.</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1500"/>
              </a:spcAft>
              <a:buFont typeface="+mj-lt"/>
              <a:buAutoNum type="arabicPeriod"/>
              <a:tabLst>
                <a:tab pos="198120" algn="l"/>
              </a:tabLst>
            </a:pPr>
            <a:r>
              <a:rPr lang="en-US" sz="1800" dirty="0">
                <a:solidFill>
                  <a:srgbClr val="222222"/>
                </a:solidFill>
                <a:effectLst/>
                <a:latin typeface="Times New Roman" panose="02020603050405020304" pitchFamily="18" charset="0"/>
                <a:ea typeface="SimSun" panose="02010600030101010101" pitchFamily="2" charset="-122"/>
              </a:rPr>
              <a:t>Alcott, H., &amp; Gentzkow, M. (2017). Social media and fake news in the 2016 election. Journal of economic perspectives, 31(2), 211-36.</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10835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8576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5174217E-4DB1-934C-B22C-3E8949F86AC3}"/>
              </a:ext>
            </a:extLst>
          </p:cNvPr>
          <p:cNvSpPr/>
          <p:nvPr/>
        </p:nvSpPr>
        <p:spPr>
          <a:xfrm>
            <a:off x="323850" y="1673682"/>
            <a:ext cx="5676900" cy="3028950"/>
          </a:xfrm>
          <a:prstGeom prst="round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0DCB0B-5178-5E50-CCE4-5792E2B82F18}"/>
              </a:ext>
            </a:extLst>
          </p:cNvPr>
          <p:cNvSpPr txBox="1"/>
          <p:nvPr/>
        </p:nvSpPr>
        <p:spPr>
          <a:xfrm>
            <a:off x="923925" y="2525500"/>
            <a:ext cx="4607429" cy="1107996"/>
          </a:xfrm>
          <a:prstGeom prst="rect">
            <a:avLst/>
          </a:prstGeom>
          <a:noFill/>
        </p:spPr>
        <p:txBody>
          <a:bodyPr wrap="square" rtlCol="0">
            <a:spAutoFit/>
          </a:bodyPr>
          <a:lstStyle/>
          <a:p>
            <a:r>
              <a:rPr lang="en-US" sz="6600" b="1" dirty="0">
                <a:latin typeface="Times New Roman" panose="02020603050405020304" pitchFamily="18" charset="0"/>
                <a:cs typeface="Times New Roman" panose="02020603050405020304" pitchFamily="18" charset="0"/>
              </a:rPr>
              <a:t>    Q &amp; A</a:t>
            </a:r>
          </a:p>
        </p:txBody>
      </p:sp>
    </p:spTree>
    <p:extLst>
      <p:ext uri="{BB962C8B-B14F-4D97-AF65-F5344CB8AC3E}">
        <p14:creationId xmlns:p14="http://schemas.microsoft.com/office/powerpoint/2010/main" val="290262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796506" y="2708736"/>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D3BD71-9FCD-AC4D-014F-6E9E60C152F7}"/>
              </a:ext>
            </a:extLst>
          </p:cNvPr>
          <p:cNvSpPr txBox="1"/>
          <p:nvPr/>
        </p:nvSpPr>
        <p:spPr>
          <a:xfrm>
            <a:off x="1800490" y="2525500"/>
            <a:ext cx="4801878"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470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85760" y="2525500"/>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65201A8D-8698-B590-F3D8-6EEB4121B25D}"/>
              </a:ext>
            </a:extLst>
          </p:cNvPr>
          <p:cNvSpPr txBox="1"/>
          <p:nvPr/>
        </p:nvSpPr>
        <p:spPr>
          <a:xfrm>
            <a:off x="1786029" y="737970"/>
            <a:ext cx="424431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Introduction </a:t>
            </a:r>
          </a:p>
        </p:txBody>
      </p:sp>
      <p:sp>
        <p:nvSpPr>
          <p:cNvPr id="5" name="Oval 4">
            <a:extLst>
              <a:ext uri="{FF2B5EF4-FFF2-40B4-BE49-F238E27FC236}">
                <a16:creationId xmlns:a16="http://schemas.microsoft.com/office/drawing/2014/main" id="{2CEF92D2-FDB7-188E-44EE-0F14B55E26A1}"/>
              </a:ext>
            </a:extLst>
          </p:cNvPr>
          <p:cNvSpPr/>
          <p:nvPr/>
        </p:nvSpPr>
        <p:spPr>
          <a:xfrm>
            <a:off x="2257425" y="276225"/>
            <a:ext cx="247650" cy="2476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13B11C9-7368-C9AE-76CF-C4A75AC90484}"/>
              </a:ext>
            </a:extLst>
          </p:cNvPr>
          <p:cNvSpPr/>
          <p:nvPr/>
        </p:nvSpPr>
        <p:spPr>
          <a:xfrm>
            <a:off x="2751905" y="276225"/>
            <a:ext cx="247650" cy="2476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164B516-45F9-F29E-64DE-111832980E62}"/>
              </a:ext>
            </a:extLst>
          </p:cNvPr>
          <p:cNvSpPr/>
          <p:nvPr/>
        </p:nvSpPr>
        <p:spPr>
          <a:xfrm>
            <a:off x="3209990" y="276225"/>
            <a:ext cx="247650" cy="2476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917527D-4071-7A4D-CAD9-9F4A7474C603}"/>
              </a:ext>
            </a:extLst>
          </p:cNvPr>
          <p:cNvSpPr txBox="1"/>
          <p:nvPr/>
        </p:nvSpPr>
        <p:spPr>
          <a:xfrm>
            <a:off x="438150" y="1582064"/>
            <a:ext cx="5762625" cy="252376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News Mavens will be the first  platform  for everyone to keep them self up to date about  daily news reports.</a:t>
            </a:r>
          </a:p>
          <a:p>
            <a:pPr marL="285750" indent="-285750" algn="jus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Our platform will provide  remote work for journalists as many big  companies or media houses can hire them on  remote basis work (small projects, contract basis).</a:t>
            </a:r>
          </a:p>
          <a:p>
            <a:endParaRPr lang="en-US" dirty="0"/>
          </a:p>
        </p:txBody>
      </p:sp>
      <p:pic>
        <p:nvPicPr>
          <p:cNvPr id="12" name="Picture 11">
            <a:extLst>
              <a:ext uri="{FF2B5EF4-FFF2-40B4-BE49-F238E27FC236}">
                <a16:creationId xmlns:a16="http://schemas.microsoft.com/office/drawing/2014/main" id="{9821454C-C073-C4DA-A8E9-ECDC6FDBD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348" y="3790950"/>
            <a:ext cx="6161652" cy="3056186"/>
          </a:xfrm>
          <a:prstGeom prst="rect">
            <a:avLst/>
          </a:prstGeom>
        </p:spPr>
      </p:pic>
    </p:spTree>
    <p:extLst>
      <p:ext uri="{BB962C8B-B14F-4D97-AF65-F5344CB8AC3E}">
        <p14:creationId xmlns:p14="http://schemas.microsoft.com/office/powerpoint/2010/main" val="402617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282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6D0C7DD7-324E-AF8B-884D-65C9EAB9A079}"/>
              </a:ext>
            </a:extLst>
          </p:cNvPr>
          <p:cNvSpPr txBox="1"/>
          <p:nvPr/>
        </p:nvSpPr>
        <p:spPr>
          <a:xfrm>
            <a:off x="1436191" y="1027351"/>
            <a:ext cx="465300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99B751AD-19C7-57A0-61F8-5A62D9BDB190}"/>
              </a:ext>
            </a:extLst>
          </p:cNvPr>
          <p:cNvSpPr txBox="1"/>
          <p:nvPr/>
        </p:nvSpPr>
        <p:spPr>
          <a:xfrm>
            <a:off x="698046" y="1818262"/>
            <a:ext cx="5429250" cy="3754874"/>
          </a:xfrm>
          <a:prstGeom prst="rect">
            <a:avLst/>
          </a:prstGeom>
          <a:noFill/>
        </p:spPr>
        <p:txBody>
          <a:bodyPr wrap="square" rtlCol="0">
            <a:spAutoFit/>
          </a:bodyPr>
          <a:lstStyle/>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Job security is one of the most challenging aspects of being a journalist nowadays.  </a:t>
            </a:r>
          </a:p>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People nowadays rely on social media news that isn't authenticated and doesn't  have a reliable source.</a:t>
            </a:r>
          </a:p>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Also media houses can't find the right person because of the market gap.</a:t>
            </a:r>
          </a:p>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Many News agency requires journalist for single project but they have to hire them  as there isn’t a proper channel for hiring journalist for single project remotely or on-  site</a:t>
            </a:r>
          </a:p>
          <a:p>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118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302154" y="1241882"/>
            <a:ext cx="6267848" cy="1077218"/>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facilitate journalists, viewer's and media houses to see/post updated jobs/news.</a:t>
            </a:r>
          </a:p>
          <a:p>
            <a:pPr algn="just"/>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D325249-0390-9E59-0BA9-E17688E2DB99}"/>
              </a:ext>
            </a:extLst>
          </p:cNvPr>
          <p:cNvSpPr txBox="1"/>
          <p:nvPr/>
        </p:nvSpPr>
        <p:spPr>
          <a:xfrm>
            <a:off x="453526" y="719464"/>
            <a:ext cx="21812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Aim</a:t>
            </a:r>
          </a:p>
        </p:txBody>
      </p:sp>
      <p:sp>
        <p:nvSpPr>
          <p:cNvPr id="10" name="TextBox 9">
            <a:extLst>
              <a:ext uri="{FF2B5EF4-FFF2-40B4-BE49-F238E27FC236}">
                <a16:creationId xmlns:a16="http://schemas.microsoft.com/office/drawing/2014/main" id="{7D38DA68-0D4F-EC6D-9D9D-27A2F82882BA}"/>
              </a:ext>
            </a:extLst>
          </p:cNvPr>
          <p:cNvSpPr txBox="1"/>
          <p:nvPr/>
        </p:nvSpPr>
        <p:spPr>
          <a:xfrm>
            <a:off x="397064" y="2222569"/>
            <a:ext cx="302935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Objectives</a:t>
            </a:r>
          </a:p>
        </p:txBody>
      </p:sp>
      <p:sp>
        <p:nvSpPr>
          <p:cNvPr id="11" name="TextBox 10">
            <a:extLst>
              <a:ext uri="{FF2B5EF4-FFF2-40B4-BE49-F238E27FC236}">
                <a16:creationId xmlns:a16="http://schemas.microsoft.com/office/drawing/2014/main" id="{DF859134-F90F-12CA-4A2A-03ECA7D38BC3}"/>
              </a:ext>
            </a:extLst>
          </p:cNvPr>
          <p:cNvSpPr txBox="1"/>
          <p:nvPr/>
        </p:nvSpPr>
        <p:spPr>
          <a:xfrm>
            <a:off x="453526" y="2806874"/>
            <a:ext cx="5770101" cy="2862322"/>
          </a:xfrm>
          <a:prstGeom prst="rect">
            <a:avLst/>
          </a:prstGeom>
          <a:noFill/>
        </p:spPr>
        <p:txBody>
          <a:bodyPr wrap="square" rtlCol="0">
            <a:spAutoFit/>
          </a:bodyPr>
          <a:lstStyle/>
          <a:p>
            <a:pPr marL="285750" marR="0" lvl="0" indent="-285750" algn="just">
              <a:spcBef>
                <a:spcPts val="0"/>
              </a:spcBef>
              <a:spcAft>
                <a:spcPts val="0"/>
              </a:spcAft>
              <a:buFont typeface="Arial" panose="020B0604020202020204" pitchFamily="34" charset="0"/>
              <a:buChar char="•"/>
              <a:tabLst>
                <a:tab pos="2667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help journalist community to provide freelance remote work opportunities and reduce job insecurity.</a:t>
            </a:r>
          </a:p>
          <a:p>
            <a:pPr marL="285750" marR="0" lvl="0" indent="-285750" algn="just">
              <a:spcBef>
                <a:spcPts val="0"/>
              </a:spcBef>
              <a:spcAft>
                <a:spcPts val="0"/>
              </a:spcAft>
              <a:buFont typeface="Arial" panose="020B0604020202020204" pitchFamily="34" charset="0"/>
              <a:buChar char="•"/>
              <a:tabLst>
                <a:tab pos="2667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help media houses, new channels and online newspapers companies to find the best journalist they need.</a:t>
            </a:r>
          </a:p>
          <a:p>
            <a:pPr marL="285750" indent="-28575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elp to keep everyone up to date with daily news about news reports by providing an authentic  and resourceful news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84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229066" y="1010713"/>
            <a:ext cx="6115933" cy="2539157"/>
          </a:xfrm>
          <a:prstGeom prst="rect">
            <a:avLst/>
          </a:prstGeom>
          <a:noFill/>
        </p:spPr>
        <p:txBody>
          <a:bodyPr wrap="square" rtlCol="0">
            <a:spAutoFit/>
          </a:bodyPr>
          <a:lstStyle/>
          <a:p>
            <a:pPr marL="0" marR="0" algn="just">
              <a:spcBef>
                <a:spcPts val="0"/>
              </a:spcBef>
              <a:spcAft>
                <a:spcPts val="0"/>
              </a:spcAft>
            </a:pPr>
            <a:r>
              <a:rPr lang="en-US" sz="28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rPr>
              <a:t>"In the phases of economic downturn, working journalists have always been  affected by downsizing, termination, and layoff and cut in salaries as well as job-  related issues which are heighten job related concerns in journalists working in the  media industry. "[1]</a:t>
            </a:r>
          </a:p>
          <a:p>
            <a:pPr marL="0" marR="0" algn="just">
              <a:lnSpc>
                <a:spcPct val="150000"/>
              </a:lnSpc>
              <a:spcBef>
                <a:spcPts val="0"/>
              </a:spcBef>
              <a:spcAft>
                <a:spcPts val="0"/>
              </a:spcAft>
            </a:pPr>
            <a:r>
              <a:rPr lang="en-US" sz="1800" dirty="0">
                <a:effectLst/>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1FF458E-E03A-5929-DE68-20598A975A4E}"/>
              </a:ext>
            </a:extLst>
          </p:cNvPr>
          <p:cNvSpPr txBox="1"/>
          <p:nvPr/>
        </p:nvSpPr>
        <p:spPr>
          <a:xfrm>
            <a:off x="457570" y="618113"/>
            <a:ext cx="320845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Literature Review</a:t>
            </a:r>
          </a:p>
        </p:txBody>
      </p:sp>
      <p:sp>
        <p:nvSpPr>
          <p:cNvPr id="5" name="TextBox 4">
            <a:extLst>
              <a:ext uri="{FF2B5EF4-FFF2-40B4-BE49-F238E27FC236}">
                <a16:creationId xmlns:a16="http://schemas.microsoft.com/office/drawing/2014/main" id="{F3E7D4D8-3E3D-6C89-6139-5B6DA58D96A7}"/>
              </a:ext>
            </a:extLst>
          </p:cNvPr>
          <p:cNvSpPr txBox="1"/>
          <p:nvPr/>
        </p:nvSpPr>
        <p:spPr>
          <a:xfrm>
            <a:off x="369792" y="2887525"/>
            <a:ext cx="120183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Issues</a:t>
            </a:r>
            <a:r>
              <a:rPr lang="en-US" dirty="0"/>
              <a:t> </a:t>
            </a:r>
          </a:p>
        </p:txBody>
      </p:sp>
      <p:sp>
        <p:nvSpPr>
          <p:cNvPr id="9" name="TextBox 8">
            <a:extLst>
              <a:ext uri="{FF2B5EF4-FFF2-40B4-BE49-F238E27FC236}">
                <a16:creationId xmlns:a16="http://schemas.microsoft.com/office/drawing/2014/main" id="{97C23344-5B42-D200-B396-B66AC0978D64}"/>
              </a:ext>
            </a:extLst>
          </p:cNvPr>
          <p:cNvSpPr txBox="1"/>
          <p:nvPr/>
        </p:nvSpPr>
        <p:spPr>
          <a:xfrm>
            <a:off x="381555" y="3429000"/>
            <a:ext cx="5638430" cy="1600438"/>
          </a:xfrm>
          <a:prstGeom prst="rect">
            <a:avLst/>
          </a:prstGeom>
          <a:noFill/>
        </p:spPr>
        <p:txBody>
          <a:bodyPr wrap="square" rtlCol="0">
            <a:spAutoFit/>
          </a:bodyPr>
          <a:lstStyle/>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Job insecurity issues   </a:t>
            </a:r>
          </a:p>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Salaries Issues</a:t>
            </a:r>
          </a:p>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overburden on journalist and they work more than office working  hours.</a:t>
            </a:r>
          </a:p>
          <a:p>
            <a:endParaRPr lang="en-US" dirty="0"/>
          </a:p>
        </p:txBody>
      </p:sp>
    </p:spTree>
    <p:extLst>
      <p:ext uri="{BB962C8B-B14F-4D97-AF65-F5344CB8AC3E}">
        <p14:creationId xmlns:p14="http://schemas.microsoft.com/office/powerpoint/2010/main" val="405550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47397" y="1655546"/>
            <a:ext cx="5731631" cy="144655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rPr>
              <a:t>JournalismJobs.com is only job posting website with just “apply for” link doesn't have a suitable platform for journalist and new industry organization.</a:t>
            </a:r>
            <a:endParaRPr lang="en-US" sz="2000" dirty="0">
              <a:effectLst/>
              <a:latin typeface="Times New Roman" panose="02020603050405020304" pitchFamily="18" charset="0"/>
              <a:ea typeface="Times New Roman" panose="02020603050405020304" pitchFamily="18" charset="0"/>
            </a:endParaRPr>
          </a:p>
          <a:p>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113BAF-2445-41AE-6406-FE593FDB8C88}"/>
              </a:ext>
            </a:extLst>
          </p:cNvPr>
          <p:cNvSpPr txBox="1"/>
          <p:nvPr/>
        </p:nvSpPr>
        <p:spPr>
          <a:xfrm>
            <a:off x="442189" y="683280"/>
            <a:ext cx="330480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Existing System</a:t>
            </a:r>
          </a:p>
        </p:txBody>
      </p:sp>
      <p:sp>
        <p:nvSpPr>
          <p:cNvPr id="5" name="TextBox 4">
            <a:extLst>
              <a:ext uri="{FF2B5EF4-FFF2-40B4-BE49-F238E27FC236}">
                <a16:creationId xmlns:a16="http://schemas.microsoft.com/office/drawing/2014/main" id="{8CC57BD9-254A-0A0C-E4BC-D7B7823B0A06}"/>
              </a:ext>
            </a:extLst>
          </p:cNvPr>
          <p:cNvSpPr txBox="1"/>
          <p:nvPr/>
        </p:nvSpPr>
        <p:spPr>
          <a:xfrm>
            <a:off x="409901" y="1304350"/>
            <a:ext cx="291061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Journalism Jobs.com</a:t>
            </a:r>
          </a:p>
        </p:txBody>
      </p:sp>
      <p:sp>
        <p:nvSpPr>
          <p:cNvPr id="9" name="TextBox 8">
            <a:extLst>
              <a:ext uri="{FF2B5EF4-FFF2-40B4-BE49-F238E27FC236}">
                <a16:creationId xmlns:a16="http://schemas.microsoft.com/office/drawing/2014/main" id="{3D1043BB-4C08-7E79-08AF-93D0B90E1288}"/>
              </a:ext>
            </a:extLst>
          </p:cNvPr>
          <p:cNvSpPr txBox="1"/>
          <p:nvPr/>
        </p:nvSpPr>
        <p:spPr>
          <a:xfrm>
            <a:off x="589049" y="3007798"/>
            <a:ext cx="281946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Limitations </a:t>
            </a:r>
          </a:p>
        </p:txBody>
      </p:sp>
      <p:sp>
        <p:nvSpPr>
          <p:cNvPr id="10" name="TextBox 9">
            <a:extLst>
              <a:ext uri="{FF2B5EF4-FFF2-40B4-BE49-F238E27FC236}">
                <a16:creationId xmlns:a16="http://schemas.microsoft.com/office/drawing/2014/main" id="{E653A9AE-DDC8-16DA-80EC-9C67209D405E}"/>
              </a:ext>
            </a:extLst>
          </p:cNvPr>
          <p:cNvSpPr txBox="1"/>
          <p:nvPr/>
        </p:nvSpPr>
        <p:spPr>
          <a:xfrm>
            <a:off x="400288" y="3440567"/>
            <a:ext cx="5543550" cy="2831544"/>
          </a:xfrm>
          <a:prstGeom prst="rect">
            <a:avLst/>
          </a:prstGeom>
          <a:noFill/>
        </p:spPr>
        <p:txBody>
          <a:bodyPr wrap="square" rtlCol="0">
            <a:spAutoFit/>
          </a:bodyPr>
          <a:lstStyle/>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Only job posting website with just "apply for" link doesn't have a suitable platform  for journalist and News industry organizations</a:t>
            </a:r>
          </a:p>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No communication between journalist and organizations.</a:t>
            </a:r>
          </a:p>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resume displaying option, doesn't have portfolio feature for journalist to  display their work and skills.</a:t>
            </a:r>
          </a:p>
          <a:p>
            <a:endParaRPr lang="en-US" dirty="0"/>
          </a:p>
        </p:txBody>
      </p:sp>
      <p:pic>
        <p:nvPicPr>
          <p:cNvPr id="11" name="Picture 10">
            <a:extLst>
              <a:ext uri="{FF2B5EF4-FFF2-40B4-BE49-F238E27FC236}">
                <a16:creationId xmlns:a16="http://schemas.microsoft.com/office/drawing/2014/main" id="{E2E2F02D-690C-65ED-5D94-7DB53B9CC52B}"/>
              </a:ext>
            </a:extLst>
          </p:cNvPr>
          <p:cNvPicPr>
            <a:picLocks noChangeAspect="1"/>
          </p:cNvPicPr>
          <p:nvPr/>
        </p:nvPicPr>
        <p:blipFill>
          <a:blip r:embed="rId3"/>
          <a:stretch>
            <a:fillRect/>
          </a:stretch>
        </p:blipFill>
        <p:spPr>
          <a:xfrm>
            <a:off x="6248165" y="3801378"/>
            <a:ext cx="5943836" cy="3051180"/>
          </a:xfrm>
          <a:prstGeom prst="rect">
            <a:avLst/>
          </a:prstGeom>
        </p:spPr>
      </p:pic>
    </p:spTree>
    <p:extLst>
      <p:ext uri="{BB962C8B-B14F-4D97-AF65-F5344CB8AC3E}">
        <p14:creationId xmlns:p14="http://schemas.microsoft.com/office/powerpoint/2010/main" val="2055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52820" y="2247071"/>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553CC6E-43B3-4749-6A12-E17CC90EEE90}"/>
              </a:ext>
            </a:extLst>
          </p:cNvPr>
          <p:cNvSpPr txBox="1"/>
          <p:nvPr/>
        </p:nvSpPr>
        <p:spPr>
          <a:xfrm>
            <a:off x="671098" y="846776"/>
            <a:ext cx="260985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 Contena</a:t>
            </a:r>
          </a:p>
        </p:txBody>
      </p:sp>
      <p:sp>
        <p:nvSpPr>
          <p:cNvPr id="5" name="TextBox 4">
            <a:extLst>
              <a:ext uri="{FF2B5EF4-FFF2-40B4-BE49-F238E27FC236}">
                <a16:creationId xmlns:a16="http://schemas.microsoft.com/office/drawing/2014/main" id="{9C43BFE1-E7F5-AC2F-080E-012AAFE4B6E4}"/>
              </a:ext>
            </a:extLst>
          </p:cNvPr>
          <p:cNvSpPr txBox="1"/>
          <p:nvPr/>
        </p:nvSpPr>
        <p:spPr>
          <a:xfrm>
            <a:off x="671098" y="1206500"/>
            <a:ext cx="5809497" cy="1908215"/>
          </a:xfrm>
          <a:prstGeom prst="rect">
            <a:avLst/>
          </a:prstGeom>
          <a:noFill/>
        </p:spPr>
        <p:txBody>
          <a:bodyPr wrap="square" rtlCol="0">
            <a:spAutoFit/>
          </a:bodyPr>
          <a:lstStyle/>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Contena is a premium freelance writing website  that aims to be more than “just another job  board.”</a:t>
            </a:r>
          </a:p>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First, they have what they call their “writing job  finder” that automatically collects the best  freelance writing gigs from around the web.</a:t>
            </a:r>
          </a:p>
          <a:p>
            <a:endParaRPr lang="en-US" dirty="0"/>
          </a:p>
        </p:txBody>
      </p:sp>
      <p:sp>
        <p:nvSpPr>
          <p:cNvPr id="9" name="TextBox 8">
            <a:extLst>
              <a:ext uri="{FF2B5EF4-FFF2-40B4-BE49-F238E27FC236}">
                <a16:creationId xmlns:a16="http://schemas.microsoft.com/office/drawing/2014/main" id="{91F7CD33-AC63-A0AC-8AF6-680BE6ECEFD8}"/>
              </a:ext>
            </a:extLst>
          </p:cNvPr>
          <p:cNvSpPr txBox="1"/>
          <p:nvPr/>
        </p:nvSpPr>
        <p:spPr>
          <a:xfrm>
            <a:off x="762000" y="3114715"/>
            <a:ext cx="205305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Limitations</a:t>
            </a:r>
            <a:r>
              <a:rPr lang="en-US" dirty="0"/>
              <a:t> </a:t>
            </a:r>
          </a:p>
        </p:txBody>
      </p:sp>
      <p:sp>
        <p:nvSpPr>
          <p:cNvPr id="10" name="TextBox 9">
            <a:extLst>
              <a:ext uri="{FF2B5EF4-FFF2-40B4-BE49-F238E27FC236}">
                <a16:creationId xmlns:a16="http://schemas.microsoft.com/office/drawing/2014/main" id="{729617D9-0436-7757-1C62-454212DDE0C8}"/>
              </a:ext>
            </a:extLst>
          </p:cNvPr>
          <p:cNvSpPr txBox="1"/>
          <p:nvPr/>
        </p:nvSpPr>
        <p:spPr>
          <a:xfrm>
            <a:off x="638175" y="3514825"/>
            <a:ext cx="5457825" cy="1600438"/>
          </a:xfrm>
          <a:prstGeom prst="rect">
            <a:avLst/>
          </a:prstGeom>
          <a:noFill/>
        </p:spPr>
        <p:txBody>
          <a:bodyPr wrap="square" rtlCol="0">
            <a:spAutoFit/>
          </a:bodyPr>
          <a:lstStyle/>
          <a:p>
            <a:pPr marL="342900" marR="0" indent="-34290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Only for those journalist who are writers.</a:t>
            </a:r>
          </a:p>
          <a:p>
            <a:pPr marL="342900" marR="0" indent="-34290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Paid</a:t>
            </a:r>
          </a:p>
          <a:p>
            <a:pPr marL="342900" marR="0" indent="-34290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limited to just one service that they provide to News industry which is writing</a:t>
            </a:r>
          </a:p>
          <a:p>
            <a:endParaRPr lang="en-US" dirty="0"/>
          </a:p>
        </p:txBody>
      </p:sp>
      <p:pic>
        <p:nvPicPr>
          <p:cNvPr id="11" name="Picture 10">
            <a:extLst>
              <a:ext uri="{FF2B5EF4-FFF2-40B4-BE49-F238E27FC236}">
                <a16:creationId xmlns:a16="http://schemas.microsoft.com/office/drawing/2014/main" id="{C12816E9-7718-E989-39E3-1A2F5DFA65A4}"/>
              </a:ext>
            </a:extLst>
          </p:cNvPr>
          <p:cNvPicPr>
            <a:picLocks noChangeAspect="1"/>
          </p:cNvPicPr>
          <p:nvPr/>
        </p:nvPicPr>
        <p:blipFill>
          <a:blip r:embed="rId3"/>
          <a:stretch>
            <a:fillRect/>
          </a:stretch>
        </p:blipFill>
        <p:spPr>
          <a:xfrm>
            <a:off x="6302866" y="3806865"/>
            <a:ext cx="5889133" cy="3054288"/>
          </a:xfrm>
          <a:prstGeom prst="rect">
            <a:avLst/>
          </a:prstGeom>
        </p:spPr>
      </p:pic>
    </p:spTree>
    <p:extLst>
      <p:ext uri="{BB962C8B-B14F-4D97-AF65-F5344CB8AC3E}">
        <p14:creationId xmlns:p14="http://schemas.microsoft.com/office/powerpoint/2010/main" val="8303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77880-E670-2509-D9DC-CBF08CC0E1EA}"/>
              </a:ext>
            </a:extLst>
          </p:cNvPr>
          <p:cNvSpPr txBox="1"/>
          <p:nvPr/>
        </p:nvSpPr>
        <p:spPr>
          <a:xfrm>
            <a:off x="585760" y="2274214"/>
            <a:ext cx="4388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48" name="Freeform: Shape 47">
            <a:extLst>
              <a:ext uri="{FF2B5EF4-FFF2-40B4-BE49-F238E27FC236}">
                <a16:creationId xmlns:a16="http://schemas.microsoft.com/office/drawing/2014/main" id="{43B71438-3DB3-ADCB-5DCB-9C4BAD8D102F}"/>
              </a:ext>
            </a:extLst>
          </p:cNvPr>
          <p:cNvSpPr/>
          <p:nvPr/>
        </p:nvSpPr>
        <p:spPr>
          <a:xfrm rot="17962398">
            <a:off x="6466130" y="581566"/>
            <a:ext cx="8044284" cy="6102729"/>
          </a:xfrm>
          <a:custGeom>
            <a:avLst/>
            <a:gdLst>
              <a:gd name="connsiteX0" fmla="*/ 6502677 w 8044284"/>
              <a:gd name="connsiteY0" fmla="*/ 0 h 6102729"/>
              <a:gd name="connsiteX1" fmla="*/ 8044284 w 8044284"/>
              <a:gd name="connsiteY1" fmla="*/ 2738895 h 6102729"/>
              <a:gd name="connsiteX2" fmla="*/ 2067932 w 8044284"/>
              <a:gd name="connsiteY2" fmla="*/ 6102729 h 6102729"/>
              <a:gd name="connsiteX3" fmla="*/ 0 w 8044284"/>
              <a:gd name="connsiteY3" fmla="*/ 2428739 h 6102729"/>
              <a:gd name="connsiteX4" fmla="*/ 0 w 8044284"/>
              <a:gd name="connsiteY4" fmla="*/ 1221269 h 6102729"/>
              <a:gd name="connsiteX5" fmla="*/ 1221269 w 8044284"/>
              <a:gd name="connsiteY5" fmla="*/ 1 h 610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4284" h="6102729">
                <a:moveTo>
                  <a:pt x="6502677" y="0"/>
                </a:moveTo>
                <a:lnTo>
                  <a:pt x="8044284" y="2738895"/>
                </a:lnTo>
                <a:lnTo>
                  <a:pt x="2067932" y="6102729"/>
                </a:lnTo>
                <a:lnTo>
                  <a:pt x="0" y="2428739"/>
                </a:lnTo>
                <a:lnTo>
                  <a:pt x="0" y="1221269"/>
                </a:lnTo>
                <a:cubicBezTo>
                  <a:pt x="0" y="546781"/>
                  <a:pt x="546781" y="0"/>
                  <a:pt x="1221269" y="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dirty="0"/>
          </a:p>
        </p:txBody>
      </p:sp>
      <p:sp>
        <p:nvSpPr>
          <p:cNvPr id="49" name="Oval 48">
            <a:extLst>
              <a:ext uri="{FF2B5EF4-FFF2-40B4-BE49-F238E27FC236}">
                <a16:creationId xmlns:a16="http://schemas.microsoft.com/office/drawing/2014/main" id="{E689E948-1FE9-263E-9C68-5E81876253A1}"/>
              </a:ext>
            </a:extLst>
          </p:cNvPr>
          <p:cNvSpPr/>
          <p:nvPr/>
        </p:nvSpPr>
        <p:spPr>
          <a:xfrm>
            <a:off x="6846652" y="1582064"/>
            <a:ext cx="1714078" cy="174310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CB67511-447C-B1FF-9B80-246A3C891F48}"/>
              </a:ext>
            </a:extLst>
          </p:cNvPr>
          <p:cNvSpPr/>
          <p:nvPr/>
        </p:nvSpPr>
        <p:spPr>
          <a:xfrm>
            <a:off x="6683796" y="1384301"/>
            <a:ext cx="2053803" cy="21335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F243575-3298-AADA-DAD2-7A1924E03E28}"/>
              </a:ext>
            </a:extLst>
          </p:cNvPr>
          <p:cNvSpPr/>
          <p:nvPr/>
        </p:nvSpPr>
        <p:spPr>
          <a:xfrm>
            <a:off x="6487652" y="1206500"/>
            <a:ext cx="2453148" cy="2489199"/>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6A27B5B-7CAD-26DD-A5C8-8BA46CA293A7}"/>
              </a:ext>
            </a:extLst>
          </p:cNvPr>
          <p:cNvSpPr/>
          <p:nvPr/>
        </p:nvSpPr>
        <p:spPr>
          <a:xfrm>
            <a:off x="8560730" y="1582064"/>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DEEF735-023B-59DC-F951-F0A6FDBA31BA}"/>
              </a:ext>
            </a:extLst>
          </p:cNvPr>
          <p:cNvSpPr/>
          <p:nvPr/>
        </p:nvSpPr>
        <p:spPr>
          <a:xfrm>
            <a:off x="8845308" y="2525500"/>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C1840C9-1A24-BA25-2086-F3B43FAA4E91}"/>
              </a:ext>
            </a:extLst>
          </p:cNvPr>
          <p:cNvSpPr/>
          <p:nvPr/>
        </p:nvSpPr>
        <p:spPr>
          <a:xfrm>
            <a:off x="8487352" y="3319127"/>
            <a:ext cx="176869" cy="183236"/>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Google Shape;90;p2">
            <a:extLst>
              <a:ext uri="{FF2B5EF4-FFF2-40B4-BE49-F238E27FC236}">
                <a16:creationId xmlns:a16="http://schemas.microsoft.com/office/drawing/2014/main" id="{A172C45C-436B-FF86-D441-E21060813FDB}"/>
              </a:ext>
            </a:extLst>
          </p:cNvPr>
          <p:cNvPicPr preferRelativeResize="0"/>
          <p:nvPr/>
        </p:nvPicPr>
        <p:blipFill rotWithShape="1">
          <a:blip r:embed="rId2">
            <a:alphaModFix/>
          </a:blip>
          <a:srcRect/>
          <a:stretch/>
        </p:blipFill>
        <p:spPr>
          <a:xfrm>
            <a:off x="10653713" y="0"/>
            <a:ext cx="1362074" cy="981074"/>
          </a:xfrm>
          <a:prstGeom prst="rect">
            <a:avLst/>
          </a:prstGeom>
          <a:noFill/>
          <a:ln>
            <a:noFill/>
          </a:ln>
        </p:spPr>
      </p:pic>
      <p:sp>
        <p:nvSpPr>
          <p:cNvPr id="18" name="Freeform: Shape 17">
            <a:extLst>
              <a:ext uri="{FF2B5EF4-FFF2-40B4-BE49-F238E27FC236}">
                <a16:creationId xmlns:a16="http://schemas.microsoft.com/office/drawing/2014/main" id="{6F054573-8028-24BA-D346-4A79A824B8B5}"/>
              </a:ext>
            </a:extLst>
          </p:cNvPr>
          <p:cNvSpPr/>
          <p:nvPr/>
        </p:nvSpPr>
        <p:spPr>
          <a:xfrm rot="19172079">
            <a:off x="-402454" y="5394670"/>
            <a:ext cx="1152199" cy="1558404"/>
          </a:xfrm>
          <a:custGeom>
            <a:avLst/>
            <a:gdLst>
              <a:gd name="connsiteX0" fmla="*/ 1075013 w 1152199"/>
              <a:gd name="connsiteY0" fmla="*/ 44915 h 1558404"/>
              <a:gd name="connsiteX1" fmla="*/ 1152199 w 1152199"/>
              <a:gd name="connsiteY1" fmla="*/ 231259 h 1558404"/>
              <a:gd name="connsiteX2" fmla="*/ 1152199 w 1152199"/>
              <a:gd name="connsiteY2" fmla="*/ 1294874 h 1558404"/>
              <a:gd name="connsiteX3" fmla="*/ 888669 w 1152199"/>
              <a:gd name="connsiteY3" fmla="*/ 1558404 h 1558404"/>
              <a:gd name="connsiteX4" fmla="*/ 435401 w 1152199"/>
              <a:gd name="connsiteY4" fmla="*/ 1558404 h 1558404"/>
              <a:gd name="connsiteX5" fmla="*/ 0 w 1152199"/>
              <a:gd name="connsiteY5" fmla="*/ 1186992 h 1558404"/>
              <a:gd name="connsiteX6" fmla="*/ 1012547 w 1152199"/>
              <a:gd name="connsiteY6" fmla="*/ 0 h 1558404"/>
              <a:gd name="connsiteX7" fmla="*/ 1036011 w 1152199"/>
              <a:gd name="connsiteY7" fmla="*/ 12736 h 1558404"/>
              <a:gd name="connsiteX8" fmla="*/ 1075013 w 1152199"/>
              <a:gd name="connsiteY8" fmla="*/ 44915 h 155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199" h="1558404">
                <a:moveTo>
                  <a:pt x="1075013" y="44915"/>
                </a:moveTo>
                <a:cubicBezTo>
                  <a:pt x="1122703" y="92604"/>
                  <a:pt x="1152199" y="158487"/>
                  <a:pt x="1152199" y="231259"/>
                </a:cubicBezTo>
                <a:lnTo>
                  <a:pt x="1152199" y="1294874"/>
                </a:lnTo>
                <a:cubicBezTo>
                  <a:pt x="1152199" y="1440418"/>
                  <a:pt x="1034213" y="1558404"/>
                  <a:pt x="888669" y="1558404"/>
                </a:cubicBezTo>
                <a:lnTo>
                  <a:pt x="435401" y="1558404"/>
                </a:lnTo>
                <a:lnTo>
                  <a:pt x="0" y="1186992"/>
                </a:lnTo>
                <a:lnTo>
                  <a:pt x="1012547" y="0"/>
                </a:lnTo>
                <a:lnTo>
                  <a:pt x="1036011" y="12736"/>
                </a:lnTo>
                <a:cubicBezTo>
                  <a:pt x="1050031" y="22207"/>
                  <a:pt x="1063091" y="32993"/>
                  <a:pt x="1075013" y="44915"/>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7B703FF4-3C0C-5AB1-32F2-4DFC4D19F4EB}"/>
              </a:ext>
            </a:extLst>
          </p:cNvPr>
          <p:cNvSpPr/>
          <p:nvPr/>
        </p:nvSpPr>
        <p:spPr>
          <a:xfrm>
            <a:off x="2381250"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1F27D0-A800-565F-C071-B16751C5281A}"/>
              </a:ext>
            </a:extLst>
          </p:cNvPr>
          <p:cNvSpPr/>
          <p:nvPr/>
        </p:nvSpPr>
        <p:spPr>
          <a:xfrm>
            <a:off x="2815053"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602D967-DBAD-B1AF-D2D2-DE4A3F62590F}"/>
              </a:ext>
            </a:extLst>
          </p:cNvPr>
          <p:cNvSpPr/>
          <p:nvPr/>
        </p:nvSpPr>
        <p:spPr>
          <a:xfrm>
            <a:off x="3219515" y="285750"/>
            <a:ext cx="238125" cy="228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AD607F-61CD-E50B-F70F-0ADA1C68416F}"/>
              </a:ext>
            </a:extLst>
          </p:cNvPr>
          <p:cNvSpPr txBox="1"/>
          <p:nvPr/>
        </p:nvSpPr>
        <p:spPr>
          <a:xfrm>
            <a:off x="646828" y="838512"/>
            <a:ext cx="173442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Up Work</a:t>
            </a:r>
          </a:p>
        </p:txBody>
      </p:sp>
      <p:pic>
        <p:nvPicPr>
          <p:cNvPr id="5" name="Picture 4">
            <a:extLst>
              <a:ext uri="{FF2B5EF4-FFF2-40B4-BE49-F238E27FC236}">
                <a16:creationId xmlns:a16="http://schemas.microsoft.com/office/drawing/2014/main" id="{92F8A658-D2CF-FE9D-8AAB-B76FA3BF13DA}"/>
              </a:ext>
            </a:extLst>
          </p:cNvPr>
          <p:cNvPicPr>
            <a:picLocks noChangeAspect="1"/>
          </p:cNvPicPr>
          <p:nvPr/>
        </p:nvPicPr>
        <p:blipFill>
          <a:blip r:embed="rId3"/>
          <a:stretch>
            <a:fillRect/>
          </a:stretch>
        </p:blipFill>
        <p:spPr>
          <a:xfrm>
            <a:off x="6286500" y="3873500"/>
            <a:ext cx="5905500" cy="2949375"/>
          </a:xfrm>
          <a:prstGeom prst="rect">
            <a:avLst/>
          </a:prstGeom>
        </p:spPr>
      </p:pic>
      <p:sp>
        <p:nvSpPr>
          <p:cNvPr id="9" name="TextBox 8">
            <a:extLst>
              <a:ext uri="{FF2B5EF4-FFF2-40B4-BE49-F238E27FC236}">
                <a16:creationId xmlns:a16="http://schemas.microsoft.com/office/drawing/2014/main" id="{B9500956-A66E-3E23-C29E-671448C2B2AB}"/>
              </a:ext>
            </a:extLst>
          </p:cNvPr>
          <p:cNvSpPr txBox="1"/>
          <p:nvPr/>
        </p:nvSpPr>
        <p:spPr>
          <a:xfrm>
            <a:off x="716963" y="1219201"/>
            <a:ext cx="5072347" cy="2523768"/>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Upwork is not specially for journalist and commonly use by writer.</a:t>
            </a:r>
            <a:r>
              <a:rPr lang="en-US" sz="2000" dirty="0">
                <a:latin typeface="Times New Roman" panose="02020603050405020304" pitchFamily="18" charset="0"/>
                <a:ea typeface="SimSun" panose="02010600030101010101" pitchFamily="2" charset="-122"/>
              </a:rPr>
              <a:t> </a:t>
            </a:r>
          </a:p>
          <a:p>
            <a:pPr marL="285750" indent="-285750">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rPr>
              <a:t>While the marketplace features freelance jobs of all sorts, there are plenty of freelance writing jobs available-for blogging to resume writing, website copywriting to technical documentation </a:t>
            </a:r>
          </a:p>
          <a:p>
            <a:endParaRPr lang="en-US" dirty="0"/>
          </a:p>
        </p:txBody>
      </p:sp>
      <p:sp>
        <p:nvSpPr>
          <p:cNvPr id="10" name="TextBox 9">
            <a:extLst>
              <a:ext uri="{FF2B5EF4-FFF2-40B4-BE49-F238E27FC236}">
                <a16:creationId xmlns:a16="http://schemas.microsoft.com/office/drawing/2014/main" id="{FA32CE47-CD06-0242-3F4D-3622FF9C6382}"/>
              </a:ext>
            </a:extLst>
          </p:cNvPr>
          <p:cNvSpPr txBox="1"/>
          <p:nvPr/>
        </p:nvSpPr>
        <p:spPr>
          <a:xfrm>
            <a:off x="816920" y="3742969"/>
            <a:ext cx="199813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Limitations</a:t>
            </a:r>
          </a:p>
        </p:txBody>
      </p:sp>
      <p:sp>
        <p:nvSpPr>
          <p:cNvPr id="11" name="TextBox 10">
            <a:extLst>
              <a:ext uri="{FF2B5EF4-FFF2-40B4-BE49-F238E27FC236}">
                <a16:creationId xmlns:a16="http://schemas.microsoft.com/office/drawing/2014/main" id="{E635DC86-7190-EE4F-EF70-EA79F0D3F21F}"/>
              </a:ext>
            </a:extLst>
          </p:cNvPr>
          <p:cNvSpPr txBox="1"/>
          <p:nvPr/>
        </p:nvSpPr>
        <p:spPr>
          <a:xfrm>
            <a:off x="585760" y="4197817"/>
            <a:ext cx="4985183" cy="1200329"/>
          </a:xfrm>
          <a:prstGeom prst="rect">
            <a:avLst/>
          </a:prstGeom>
          <a:noFill/>
        </p:spPr>
        <p:txBody>
          <a:bodyPr wrap="square" rtlCol="0">
            <a:spAutoFit/>
          </a:bodyPr>
          <a:lstStyle/>
          <a:p>
            <a:pPr marL="285750" marR="0" indent="-285750" algn="just">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Not Specifically for journalists </a:t>
            </a:r>
          </a:p>
          <a:p>
            <a:pPr marL="285750" marR="0" indent="-285750" algn="just">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 commonly used by writers</a:t>
            </a:r>
          </a:p>
          <a:p>
            <a:pPr marL="285750" marR="0" indent="-285750" algn="just">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Highest fees for freelance writing sites</a:t>
            </a:r>
          </a:p>
          <a:p>
            <a:endParaRPr lang="en-US" dirty="0"/>
          </a:p>
        </p:txBody>
      </p:sp>
    </p:spTree>
    <p:extLst>
      <p:ext uri="{BB962C8B-B14F-4D97-AF65-F5344CB8AC3E}">
        <p14:creationId xmlns:p14="http://schemas.microsoft.com/office/powerpoint/2010/main" val="291458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336</TotalTime>
  <Words>1166</Words>
  <Application>Microsoft Office PowerPoint</Application>
  <PresentationFormat>Widescreen</PresentationFormat>
  <Paragraphs>150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Segoe UI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Asjad qx</dc:creator>
  <cp:lastModifiedBy>Asjad qx</cp:lastModifiedBy>
  <cp:revision>16</cp:revision>
  <dcterms:created xsi:type="dcterms:W3CDTF">2022-12-19T15:44:37Z</dcterms:created>
  <dcterms:modified xsi:type="dcterms:W3CDTF">2022-12-19T21:21:44Z</dcterms:modified>
</cp:coreProperties>
</file>