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5"/>
  </p:notesMasterIdLst>
  <p:sldIdLst>
    <p:sldId id="283" r:id="rId3"/>
    <p:sldId id="257" r:id="rId4"/>
    <p:sldId id="295" r:id="rId6"/>
    <p:sldId id="284" r:id="rId7"/>
    <p:sldId id="296" r:id="rId8"/>
    <p:sldId id="285" r:id="rId9"/>
    <p:sldId id="297" r:id="rId10"/>
    <p:sldId id="286" r:id="rId11"/>
    <p:sldId id="287" r:id="rId12"/>
    <p:sldId id="298" r:id="rId13"/>
    <p:sldId id="288" r:id="rId14"/>
    <p:sldId id="289" r:id="rId15"/>
    <p:sldId id="290" r:id="rId16"/>
    <p:sldId id="282" r:id="rId17"/>
    <p:sldId id="307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" name="Google Shape;25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" name="Google Shape;25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733"/>
            <a:ext cx="2164976" cy="1013244"/>
          </a:xfrm>
          <a:prstGeom prst="rect">
            <a:avLst/>
          </a:prstGeom>
        </p:spPr>
      </p:pic>
      <p:pic>
        <p:nvPicPr>
          <p:cNvPr id="8" name="Picture 7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153" y="0"/>
            <a:ext cx="1703294" cy="15413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7" name="Google Shape;47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9" name="Google Shape;49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8" name="Google Shape;68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540" y="-304165"/>
            <a:ext cx="9144000" cy="1626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News Mavens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77773"/>
            <a:ext cx="7086600" cy="4826227"/>
          </a:xfrm>
        </p:spPr>
        <p:txBody>
          <a:bodyPr>
            <a:normAutofit/>
          </a:bodyPr>
          <a:lstStyle/>
          <a:p>
            <a:pPr algn="l"/>
            <a:endParaRPr lang="en-US" b="1" dirty="0" smtClean="0">
              <a:solidFill>
                <a:schemeClr val="bg1"/>
              </a:solidFill>
            </a:endParaRPr>
          </a:p>
          <a:p>
            <a:pPr algn="l"/>
            <a:r>
              <a:rPr lang="en-US" b="1" dirty="0" smtClean="0">
                <a:solidFill>
                  <a:schemeClr val="bg1"/>
                </a:solidFill>
              </a:rPr>
              <a:t>Team </a:t>
            </a:r>
            <a:r>
              <a:rPr lang="en-US" b="1" dirty="0">
                <a:solidFill>
                  <a:schemeClr val="bg1"/>
                </a:solidFill>
              </a:rPr>
              <a:t>Members:</a:t>
            </a:r>
            <a:endParaRPr lang="en-US" b="1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Usama Shafique(SE 7-Semester -UET40) 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Rameen Naveed(</a:t>
            </a:r>
            <a:r>
              <a:rPr lang="en-US" dirty="0">
                <a:solidFill>
                  <a:schemeClr val="bg1"/>
                </a:solidFill>
                <a:sym typeface="+mn-ea"/>
              </a:rPr>
              <a:t>E 7-Semester -</a:t>
            </a:r>
            <a:r>
              <a:rPr lang="en-US" dirty="0">
                <a:solidFill>
                  <a:schemeClr val="bg1"/>
                </a:solidFill>
              </a:rPr>
              <a:t>UET42) 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Asjad Ullah(</a:t>
            </a:r>
            <a:r>
              <a:rPr lang="en-US" dirty="0">
                <a:solidFill>
                  <a:schemeClr val="bg1"/>
                </a:solidFill>
                <a:sym typeface="+mn-ea"/>
              </a:rPr>
              <a:t>E 7-Semester -</a:t>
            </a:r>
            <a:r>
              <a:rPr lang="en-US" dirty="0">
                <a:solidFill>
                  <a:schemeClr val="bg1"/>
                </a:solidFill>
              </a:rPr>
              <a:t>UET31) 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0600" y="4739821"/>
            <a:ext cx="3276600" cy="11811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777774"/>
            <a:ext cx="2859313" cy="276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FFFF00"/>
              </a:buClr>
              <a:buSzPts val="4000"/>
            </a:pPr>
            <a:r>
              <a:rPr lang="en-US" sz="4000" b="1" dirty="0" smtClean="0">
                <a:solidFill>
                  <a:srgbClr val="FFFF00"/>
                </a:solidFill>
              </a:rPr>
              <a:t>Expected Market for this Idea </a:t>
            </a:r>
            <a:endParaRPr sz="4000" b="1" dirty="0">
              <a:solidFill>
                <a:srgbClr val="FFFF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090930"/>
            <a:ext cx="10515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r>
              <a:rPr lang="en-US" b="1" dirty="0">
                <a:solidFill>
                  <a:schemeClr val="lt1"/>
                </a:solidFill>
              </a:rPr>
              <a:t>How is your Product / Solution different from existing options in the Market </a:t>
            </a:r>
            <a:endParaRPr lang="en-US" b="1" dirty="0">
              <a:solidFill>
                <a:schemeClr val="lt1"/>
              </a:solidFill>
            </a:endParaRPr>
          </a:p>
          <a:p>
            <a:pPr indent="-457200" algn="just">
              <a:spcBef>
                <a:spcPts val="0"/>
              </a:spcBef>
              <a:buClr>
                <a:schemeClr val="lt1"/>
              </a:buClr>
              <a:buSzPts val="2800"/>
            </a:pPr>
            <a:endParaRPr lang="en-US" dirty="0" smtClean="0">
              <a:solidFill>
                <a:schemeClr val="lt1"/>
              </a:solidFill>
            </a:endParaRPr>
          </a:p>
          <a:p>
            <a:pPr indent="-457200" algn="just">
              <a:spcBef>
                <a:spcPts val="0"/>
              </a:spcBef>
              <a:buClr>
                <a:schemeClr val="lt1"/>
              </a:buClr>
              <a:buSzPts val="2800"/>
            </a:pPr>
            <a:endParaRPr lang="en-US" dirty="0" smtClean="0">
              <a:solidFill>
                <a:schemeClr val="lt1"/>
              </a:solidFill>
            </a:endParaRPr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190" y="2131695"/>
            <a:ext cx="9537700" cy="4532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FFFF00"/>
              </a:buClr>
              <a:buSzPts val="4000"/>
            </a:pPr>
            <a:r>
              <a:rPr lang="en-US" sz="4000" b="1" dirty="0" smtClean="0">
                <a:solidFill>
                  <a:srgbClr val="FFFF00"/>
                </a:solidFill>
              </a:rPr>
              <a:t>Team </a:t>
            </a:r>
            <a:endParaRPr sz="4000" b="1" dirty="0">
              <a:solidFill>
                <a:srgbClr val="FFFF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598519"/>
            <a:ext cx="10515600" cy="4902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endParaRPr lang="en-US" dirty="0" smtClean="0">
              <a:solidFill>
                <a:schemeClr val="lt1"/>
              </a:solidFill>
            </a:endParaRPr>
          </a:p>
          <a:p>
            <a:pPr mar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endParaRPr lang="en-US" dirty="0" smtClean="0">
              <a:solidFill>
                <a:schemeClr val="lt1"/>
              </a:solidFill>
            </a:endParaRPr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5" name="Oval 4"/>
          <p:cNvSpPr/>
          <p:nvPr/>
        </p:nvSpPr>
        <p:spPr>
          <a:xfrm>
            <a:off x="2517388" y="1598200"/>
            <a:ext cx="2743201" cy="2743201"/>
          </a:xfrm>
          <a:prstGeom prst="ellipse">
            <a:avLst/>
          </a:prstGeom>
          <a:solidFill>
            <a:schemeClr val="accent1"/>
          </a:solidFill>
          <a:ln w="12700">
            <a:noFill/>
            <a:miter/>
          </a:ln>
        </p:spPr>
        <p:txBody>
          <a:bodyPr lIns="45719" rIns="45719" anchor="ctr"/>
          <a:lstStyle/>
          <a:p>
            <a:pPr algn="ctr">
              <a:spcBef>
                <a:spcPts val="0"/>
              </a:spcBef>
              <a:defRPr sz="1800">
                <a:solidFill>
                  <a:schemeClr val="accent2"/>
                </a:solidFill>
                <a:effectLst/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pPr>
          </a:p>
        </p:txBody>
      </p:sp>
      <p:sp>
        <p:nvSpPr>
          <p:cNvPr id="6" name="Oval 5"/>
          <p:cNvSpPr/>
          <p:nvPr/>
        </p:nvSpPr>
        <p:spPr>
          <a:xfrm>
            <a:off x="4854011" y="1768074"/>
            <a:ext cx="2743201" cy="2743201"/>
          </a:xfrm>
          <a:prstGeom prst="ellipse">
            <a:avLst/>
          </a:prstGeom>
          <a:solidFill>
            <a:schemeClr val="accent3"/>
          </a:solidFill>
          <a:ln w="12700">
            <a:noFill/>
            <a:miter/>
          </a:ln>
        </p:spPr>
        <p:txBody>
          <a:bodyPr lIns="45719" rIns="45719" anchor="ctr"/>
          <a:lstStyle/>
          <a:p>
            <a:pPr algn="ctr">
              <a:spcBef>
                <a:spcPts val="0"/>
              </a:spcBef>
              <a:defRPr sz="1800">
                <a:solidFill>
                  <a:schemeClr val="accent2"/>
                </a:solidFill>
                <a:effectLst/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pPr>
          </a:p>
        </p:txBody>
      </p:sp>
      <p:sp>
        <p:nvSpPr>
          <p:cNvPr id="7" name="Oval 10"/>
          <p:cNvSpPr/>
          <p:nvPr/>
        </p:nvSpPr>
        <p:spPr>
          <a:xfrm>
            <a:off x="3866485" y="3657557"/>
            <a:ext cx="2743201" cy="2743201"/>
          </a:xfrm>
          <a:prstGeom prst="ellipse">
            <a:avLst/>
          </a:prstGeom>
          <a:solidFill>
            <a:schemeClr val="accent4"/>
          </a:solidFill>
          <a:ln w="12700">
            <a:noFill/>
            <a:miter/>
          </a:ln>
        </p:spPr>
        <p:txBody>
          <a:bodyPr lIns="45719" rIns="45719" anchor="ctr"/>
          <a:lstStyle/>
          <a:p>
            <a:pPr algn="ctr">
              <a:spcBef>
                <a:spcPts val="0"/>
              </a:spcBef>
              <a:defRPr sz="180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10" name="Rectangle 11"/>
          <p:cNvSpPr txBox="1"/>
          <p:nvPr/>
        </p:nvSpPr>
        <p:spPr>
          <a:xfrm>
            <a:off x="1299845" y="1268730"/>
            <a:ext cx="2138680" cy="6127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500">
                <a:solidFill>
                  <a:srgbClr val="000000"/>
                </a:solidFill>
                <a:effectLst/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Usama Shafique </a:t>
            </a:r>
            <a:endParaRPr lang="en-US" sz="16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defRPr sz="1500">
                <a:solidFill>
                  <a:srgbClr val="000000"/>
                </a:solidFill>
                <a:effectLst/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Software engineering</a:t>
            </a:r>
            <a:endParaRPr lang="en-US" sz="16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Rectangle 11"/>
          <p:cNvSpPr txBox="1"/>
          <p:nvPr/>
        </p:nvSpPr>
        <p:spPr>
          <a:xfrm>
            <a:off x="6541258" y="5654361"/>
            <a:ext cx="2034295" cy="93789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500">
                <a:solidFill>
                  <a:srgbClr val="000000"/>
                </a:solidFill>
                <a:effectLst/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Asjad Ullah </a:t>
            </a:r>
            <a:endParaRPr lang="en-US" sz="16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defRPr sz="1500">
                <a:solidFill>
                  <a:srgbClr val="000000"/>
                </a:solidFill>
                <a:effectLst/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Software engineering</a:t>
            </a:r>
            <a:endParaRPr lang="en-US" sz="16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defRPr sz="1500">
                <a:solidFill>
                  <a:srgbClr val="000000"/>
                </a:solidFill>
                <a:effectLst/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sz="16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2" name="Rectangle 11"/>
          <p:cNvSpPr txBox="1"/>
          <p:nvPr/>
        </p:nvSpPr>
        <p:spPr>
          <a:xfrm>
            <a:off x="7719695" y="3657600"/>
            <a:ext cx="3058160" cy="93789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500">
                <a:solidFill>
                  <a:srgbClr val="000000"/>
                </a:solidFill>
                <a:effectLst/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Rameen Naveed</a:t>
            </a:r>
            <a:endParaRPr lang="en-US" sz="16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defRPr sz="1500">
                <a:solidFill>
                  <a:srgbClr val="000000"/>
                </a:solidFill>
                <a:effectLst/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Software engineering</a:t>
            </a:r>
            <a:endParaRPr lang="en-US" sz="16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defRPr sz="1500">
                <a:solidFill>
                  <a:srgbClr val="000000"/>
                </a:solidFill>
                <a:effectLst/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sz="16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FFFF00"/>
              </a:buClr>
              <a:buSzPts val="4000"/>
            </a:pPr>
            <a:r>
              <a:rPr lang="en-US" sz="4000" b="1" dirty="0" smtClean="0">
                <a:solidFill>
                  <a:srgbClr val="FFFF00"/>
                </a:solidFill>
              </a:rPr>
              <a:t>Business Model </a:t>
            </a:r>
            <a:endParaRPr sz="4000" b="1" dirty="0">
              <a:solidFill>
                <a:srgbClr val="FFFF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765175"/>
            <a:ext cx="10515600" cy="573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endParaRPr lang="en-US" b="1" dirty="0" smtClean="0">
              <a:solidFill>
                <a:schemeClr val="lt1"/>
              </a:solidFill>
            </a:endParaRPr>
          </a:p>
          <a:p>
            <a:pPr mar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r>
              <a:rPr lang="en-US" b="1" dirty="0" smtClean="0">
                <a:solidFill>
                  <a:schemeClr val="lt1"/>
                </a:solidFill>
              </a:rPr>
              <a:t>Include a figure to present the flow of main components for the business Model </a:t>
            </a:r>
            <a:endParaRPr lang="en-US" b="1" dirty="0" smtClean="0">
              <a:solidFill>
                <a:schemeClr val="lt1"/>
              </a:solidFill>
            </a:endParaRPr>
          </a:p>
          <a:p>
            <a:pPr mar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endParaRPr lang="en-US" dirty="0" smtClean="0">
              <a:solidFill>
                <a:schemeClr val="lt1"/>
              </a:solidFill>
            </a:endParaRPr>
          </a:p>
          <a:p>
            <a:pPr mar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r>
              <a:rPr lang="en-US" dirty="0" smtClean="0">
                <a:solidFill>
                  <a:schemeClr val="lt1"/>
                </a:solidFill>
              </a:rPr>
              <a:t> </a:t>
            </a:r>
            <a:endParaRPr lang="en-US" dirty="0" smtClean="0">
              <a:solidFill>
                <a:schemeClr val="lt1"/>
              </a:solidFill>
            </a:endParaRPr>
          </a:p>
          <a:p>
            <a:pPr mar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endParaRPr lang="en-US" dirty="0" smtClean="0">
              <a:solidFill>
                <a:schemeClr val="lt1"/>
              </a:solidFill>
            </a:endParaRPr>
          </a:p>
          <a:p>
            <a:pPr mar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endParaRPr lang="en-US" dirty="0" smtClean="0">
              <a:solidFill>
                <a:schemeClr val="lt1"/>
              </a:solidFill>
            </a:endParaRPr>
          </a:p>
          <a:p>
            <a:pPr indent="-457200" algn="just">
              <a:spcBef>
                <a:spcPts val="0"/>
              </a:spcBef>
              <a:buClr>
                <a:schemeClr val="lt1"/>
              </a:buClr>
              <a:buSzPts val="2800"/>
            </a:pPr>
            <a:endParaRPr lang="en-US" dirty="0" smtClean="0">
              <a:solidFill>
                <a:schemeClr val="lt1"/>
              </a:solidFill>
            </a:endParaRPr>
          </a:p>
          <a:p>
            <a:pPr mar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endParaRPr lang="en-US" dirty="0" smtClean="0">
              <a:solidFill>
                <a:schemeClr val="lt1"/>
              </a:solidFill>
            </a:endParaRPr>
          </a:p>
          <a:p>
            <a:pPr indent="-457200" algn="just">
              <a:spcBef>
                <a:spcPts val="0"/>
              </a:spcBef>
              <a:buClr>
                <a:schemeClr val="lt1"/>
              </a:buClr>
              <a:buSzPts val="2800"/>
            </a:pPr>
            <a:endParaRPr lang="en-US" dirty="0" smtClean="0">
              <a:solidFill>
                <a:schemeClr val="lt1"/>
              </a:solidFill>
            </a:endParaRPr>
          </a:p>
          <a:p>
            <a:pPr indent="-457200" algn="just">
              <a:spcBef>
                <a:spcPts val="0"/>
              </a:spcBef>
              <a:buClr>
                <a:schemeClr val="lt1"/>
              </a:buClr>
              <a:buSzPts val="2800"/>
            </a:pPr>
            <a:endParaRPr lang="en-US" dirty="0">
              <a:solidFill>
                <a:schemeClr val="lt1"/>
              </a:solidFill>
            </a:endParaRPr>
          </a:p>
          <a:p>
            <a:pPr indent="-457200" algn="just">
              <a:spcBef>
                <a:spcPts val="0"/>
              </a:spcBef>
              <a:buClr>
                <a:schemeClr val="lt1"/>
              </a:buClr>
              <a:buSzPts val="2800"/>
            </a:pPr>
            <a:endParaRPr lang="en-US" dirty="0">
              <a:solidFill>
                <a:schemeClr val="lt1"/>
              </a:solidFill>
            </a:endParaRPr>
          </a:p>
          <a:p>
            <a:pPr indent="-457200" algn="just">
              <a:spcBef>
                <a:spcPts val="0"/>
              </a:spcBef>
              <a:buClr>
                <a:schemeClr val="lt1"/>
              </a:buClr>
              <a:buSzPts val="2800"/>
            </a:pPr>
            <a:endParaRPr lang="en-US" dirty="0" smtClean="0">
              <a:solidFill>
                <a:schemeClr val="lt1"/>
              </a:solidFill>
            </a:endParaRPr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9590" y="1936115"/>
            <a:ext cx="8297545" cy="4565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FFFF00"/>
              </a:buClr>
              <a:buSzPts val="4000"/>
            </a:pPr>
            <a:r>
              <a:rPr lang="en-US" sz="4000" b="1" dirty="0" smtClean="0">
                <a:solidFill>
                  <a:srgbClr val="FFFF00"/>
                </a:solidFill>
              </a:rPr>
              <a:t>Financial Impact </a:t>
            </a:r>
            <a:endParaRPr sz="4000" b="1" dirty="0">
              <a:solidFill>
                <a:srgbClr val="FFFF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151255"/>
            <a:ext cx="10515600" cy="534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endParaRPr lang="en-US" dirty="0" smtClean="0">
              <a:solidFill>
                <a:schemeClr val="lt1"/>
              </a:solidFill>
            </a:endParaRPr>
          </a:p>
          <a:p>
            <a:pPr mar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r>
              <a:rPr lang="en-US" b="1" dirty="0">
                <a:solidFill>
                  <a:schemeClr val="lt1"/>
                </a:solidFill>
              </a:rPr>
              <a:t>State the initial funding source for the </a:t>
            </a:r>
            <a:r>
              <a:rPr lang="en-US" b="1" dirty="0" smtClean="0">
                <a:solidFill>
                  <a:schemeClr val="lt1"/>
                </a:solidFill>
              </a:rPr>
              <a:t>project </a:t>
            </a:r>
            <a:r>
              <a:rPr lang="en-US" dirty="0" smtClean="0">
                <a:solidFill>
                  <a:schemeClr val="lt1"/>
                </a:solidFill>
              </a:rPr>
              <a:t>.</a:t>
            </a:r>
            <a:endParaRPr lang="en-US" dirty="0" smtClean="0">
              <a:solidFill>
                <a:schemeClr val="lt1"/>
              </a:solidFill>
            </a:endParaRPr>
          </a:p>
          <a:p>
            <a:pPr indent="-457200" algn="just"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dirty="0" smtClean="0">
                <a:solidFill>
                  <a:schemeClr val="lt1"/>
                </a:solidFill>
              </a:rPr>
              <a:t>NPC</a:t>
            </a:r>
            <a:endParaRPr lang="en-US" dirty="0" smtClean="0">
              <a:solidFill>
                <a:schemeClr val="lt1"/>
              </a:solidFill>
            </a:endParaRPr>
          </a:p>
          <a:p>
            <a:pPr indent="-457200" algn="just"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dirty="0" smtClean="0">
                <a:solidFill>
                  <a:schemeClr val="lt1"/>
                </a:solidFill>
              </a:rPr>
              <a:t>RIUJ</a:t>
            </a:r>
            <a:endParaRPr lang="en-US" dirty="0" smtClean="0">
              <a:solidFill>
                <a:schemeClr val="lt1"/>
              </a:solidFill>
            </a:endParaRPr>
          </a:p>
          <a:p>
            <a:pPr indent="-457200" algn="just"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dirty="0" smtClean="0">
                <a:solidFill>
                  <a:schemeClr val="lt1"/>
                </a:solidFill>
              </a:rPr>
              <a:t>Self Funding.</a:t>
            </a:r>
            <a:endParaRPr lang="en-US" dirty="0" smtClean="0">
              <a:solidFill>
                <a:schemeClr val="lt1"/>
              </a:solidFill>
            </a:endParaRPr>
          </a:p>
          <a:p>
            <a:pPr mar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endParaRPr lang="en-US" dirty="0" smtClean="0">
              <a:solidFill>
                <a:schemeClr val="lt1"/>
              </a:solidFill>
            </a:endParaRPr>
          </a:p>
          <a:p>
            <a:pPr mar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r>
              <a:rPr lang="en-US" b="1" dirty="0" smtClean="0">
                <a:solidFill>
                  <a:schemeClr val="lt1"/>
                </a:solidFill>
              </a:rPr>
              <a:t>How </a:t>
            </a:r>
            <a:r>
              <a:rPr lang="en-US" b="1" dirty="0">
                <a:solidFill>
                  <a:schemeClr val="lt1"/>
                </a:solidFill>
              </a:rPr>
              <a:t>will you make </a:t>
            </a:r>
            <a:r>
              <a:rPr lang="en-US" b="1" dirty="0" smtClean="0">
                <a:solidFill>
                  <a:schemeClr val="lt1"/>
                </a:solidFill>
              </a:rPr>
              <a:t>Money by this idea?</a:t>
            </a:r>
            <a:endParaRPr lang="en-US" b="1" dirty="0">
              <a:solidFill>
                <a:schemeClr val="lt1"/>
              </a:solidFill>
            </a:endParaRPr>
          </a:p>
          <a:p>
            <a:pPr indent="-457200" algn="just"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dirty="0" smtClean="0">
                <a:solidFill>
                  <a:schemeClr val="lt1"/>
                </a:solidFill>
              </a:rPr>
              <a:t>Ads are displayed and monetized in a variety of ways.</a:t>
            </a:r>
            <a:endParaRPr lang="en-US" dirty="0" smtClean="0">
              <a:solidFill>
                <a:schemeClr val="lt1"/>
              </a:solidFill>
            </a:endParaRPr>
          </a:p>
          <a:p>
            <a:pPr indent="-457200" algn="just"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dirty="0" smtClean="0">
                <a:solidFill>
                  <a:schemeClr val="lt1"/>
                </a:solidFill>
              </a:rPr>
              <a:t> CPM - where we are paid for a certain number of ad impressions.</a:t>
            </a:r>
            <a:endParaRPr lang="en-US" dirty="0" smtClean="0">
              <a:solidFill>
                <a:schemeClr val="lt1"/>
              </a:solidFill>
            </a:endParaRPr>
          </a:p>
          <a:p>
            <a:pPr indent="-457200" algn="just"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dirty="0" smtClean="0">
                <a:solidFill>
                  <a:schemeClr val="lt1"/>
                </a:solidFill>
              </a:rPr>
              <a:t>CPV - earnings are determined by the number of views received by our application.</a:t>
            </a:r>
            <a:endParaRPr lang="en-US" dirty="0" smtClean="0">
              <a:solidFill>
                <a:schemeClr val="lt1"/>
              </a:solidFill>
            </a:endParaRPr>
          </a:p>
          <a:p>
            <a:pPr indent="-457200" algn="just">
              <a:spcBef>
                <a:spcPts val="0"/>
              </a:spcBef>
              <a:buClr>
                <a:schemeClr val="lt1"/>
              </a:buClr>
              <a:buSzPts val="2800"/>
            </a:pPr>
            <a:endParaRPr lang="en-US" dirty="0">
              <a:solidFill>
                <a:schemeClr val="lt1"/>
              </a:solidFill>
            </a:endParaRPr>
          </a:p>
          <a:p>
            <a:pPr indent="-457200" algn="just">
              <a:spcBef>
                <a:spcPts val="0"/>
              </a:spcBef>
              <a:buClr>
                <a:schemeClr val="lt1"/>
              </a:buClr>
              <a:buSzPts val="2800"/>
            </a:pPr>
            <a:endParaRPr lang="en-US" dirty="0">
              <a:solidFill>
                <a:schemeClr val="lt1"/>
              </a:solidFill>
            </a:endParaRPr>
          </a:p>
          <a:p>
            <a:pPr indent="-457200" algn="just">
              <a:spcBef>
                <a:spcPts val="0"/>
              </a:spcBef>
              <a:buClr>
                <a:schemeClr val="lt1"/>
              </a:buClr>
              <a:buSzPts val="2800"/>
            </a:pPr>
            <a:endParaRPr lang="en-US" dirty="0" smtClean="0">
              <a:solidFill>
                <a:schemeClr val="lt1"/>
              </a:solidFill>
            </a:endParaRPr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>
            <a:spLocks noGrp="1"/>
          </p:cNvSpPr>
          <p:nvPr>
            <p:ph type="title"/>
          </p:nvPr>
        </p:nvSpPr>
        <p:spPr>
          <a:xfrm>
            <a:off x="680720" y="1151890"/>
            <a:ext cx="11510645" cy="563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sz="3110">
                <a:solidFill>
                  <a:schemeClr val="bg1"/>
                </a:solidFill>
              </a:rPr>
              <a:t>[1].Westlund, O. (2013). Mobile news: A review and model of journalism in an age      of mobile media. Digital journalism, 1(1), 6-26.</a:t>
            </a:r>
            <a:br>
              <a:rPr lang="en-US" sz="3110">
                <a:solidFill>
                  <a:schemeClr val="bg1"/>
                </a:solidFill>
              </a:rPr>
            </a:br>
            <a:br>
              <a:rPr lang="en-US" sz="3110">
                <a:solidFill>
                  <a:schemeClr val="bg1"/>
                </a:solidFill>
              </a:rPr>
            </a:br>
            <a:r>
              <a:rPr lang="en-US" sz="3110">
                <a:solidFill>
                  <a:schemeClr val="bg1"/>
                </a:solidFill>
              </a:rPr>
              <a:t>[2].Vandenbroucke, K., Baccarne, B., &amp; Schuurman, D. (2014). Connecting with citizen journalists: an exploratory Living lab study on motivations for using mobile reporting applications. In Etmaal van de communicatiewetenschappen, Proceedings. Wageningen, The Netherlands.</a:t>
            </a:r>
            <a:br>
              <a:rPr lang="en-US" sz="3110">
                <a:solidFill>
                  <a:schemeClr val="bg1"/>
                </a:solidFill>
              </a:rPr>
            </a:br>
            <a:br>
              <a:rPr lang="en-US" sz="3110">
                <a:solidFill>
                  <a:schemeClr val="bg1"/>
                </a:solidFill>
              </a:rPr>
            </a:br>
            <a:r>
              <a:rPr lang="en-US" sz="3110">
                <a:solidFill>
                  <a:schemeClr val="bg1"/>
                </a:solidFill>
              </a:rPr>
              <a:t>[3]. </a:t>
            </a:r>
            <a:r>
              <a:rPr lang="en-US" sz="3110" dirty="0" smtClean="0">
                <a:solidFill>
                  <a:schemeClr val="lt1"/>
                </a:solidFill>
                <a:sym typeface="+mn-ea"/>
              </a:rPr>
              <a:t>Westlund, O. (2013). Mobile news: A review and model       ofjournalism in an age of mobile media. Digital journalism, 1(1), 6-26.</a:t>
            </a:r>
            <a:br>
              <a:rPr lang="en-US" sz="3110" dirty="0" smtClean="0">
                <a:solidFill>
                  <a:schemeClr val="lt1"/>
                </a:solidFill>
                <a:sym typeface="+mn-ea"/>
              </a:rPr>
            </a:br>
            <a:br>
              <a:rPr lang="en-US" sz="3110" dirty="0" smtClean="0">
                <a:solidFill>
                  <a:schemeClr val="lt1"/>
                </a:solidFill>
                <a:sym typeface="+mn-ea"/>
              </a:rPr>
            </a:br>
            <a:r>
              <a:rPr lang="en-US" sz="3110">
                <a:solidFill>
                  <a:schemeClr val="bg1"/>
                </a:solidFill>
              </a:rPr>
              <a:t>[4].Sidiropoulos, E., Vryzas, N., Vrysis, L., Avraam, E., &amp; Dimoulas, C. (2019). Growing media skills and know-how in situ: Technology-enhanced practices and collaborative support in mobile news-reporting. Education Sciences, 9(3), 173.</a:t>
            </a:r>
            <a:endParaRPr lang="en-US" sz="3110">
              <a:solidFill>
                <a:schemeClr val="bg1"/>
              </a:solidFill>
            </a:endParaRPr>
          </a:p>
        </p:txBody>
      </p:sp>
      <p:sp>
        <p:nvSpPr>
          <p:cNvPr id="260" name="Google Shape;2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>
            <a:spLocks noGrp="1"/>
          </p:cNvSpPr>
          <p:nvPr>
            <p:ph type="title"/>
          </p:nvPr>
        </p:nvSpPr>
        <p:spPr>
          <a:xfrm>
            <a:off x="953900" y="26456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>
                <a:solidFill>
                  <a:srgbClr val="FFFF00"/>
                </a:solidFill>
              </a:rPr>
              <a:t>Thank you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260" name="Google Shape;2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Calibri" panose="020F0502020204030204"/>
              <a:buNone/>
            </a:pPr>
            <a:r>
              <a:rPr lang="en-US" sz="4000" b="1" dirty="0" smtClean="0">
                <a:solidFill>
                  <a:srgbClr val="FFFF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Basic Idea / Problem Statement</a:t>
            </a:r>
            <a:endParaRPr sz="4000" b="1" dirty="0">
              <a:solidFill>
                <a:srgbClr val="FFFF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939800" y="1232759"/>
            <a:ext cx="10515600" cy="4902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r>
              <a:rPr lang="en-US" b="1" dirty="0" smtClean="0">
                <a:solidFill>
                  <a:schemeClr val="lt1"/>
                </a:solidFill>
              </a:rPr>
              <a:t>What </a:t>
            </a:r>
            <a:r>
              <a:rPr lang="en-US" b="1" dirty="0">
                <a:solidFill>
                  <a:schemeClr val="lt1"/>
                </a:solidFill>
              </a:rPr>
              <a:t>Problem or Need are you Addressing </a:t>
            </a:r>
            <a:r>
              <a:rPr lang="en-US" b="1" dirty="0" smtClean="0">
                <a:solidFill>
                  <a:schemeClr val="lt1"/>
                </a:solidFill>
              </a:rPr>
              <a:t>?</a:t>
            </a:r>
            <a:endParaRPr lang="en-US" b="1" dirty="0" smtClean="0">
              <a:solidFill>
                <a:schemeClr val="lt1"/>
              </a:solidFill>
            </a:endParaRPr>
          </a:p>
          <a:p>
            <a:pPr marL="0" lv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endParaRPr lang="en-US" b="1" dirty="0" smtClean="0">
              <a:solidFill>
                <a:schemeClr val="lt1"/>
              </a:solidFill>
            </a:endParaRPr>
          </a:p>
          <a:p>
            <a:pPr lvl="0" indent="-457200" algn="l"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dirty="0" smtClean="0">
                <a:solidFill>
                  <a:schemeClr val="lt1"/>
                </a:solidFill>
                <a:sym typeface="+mn-ea"/>
              </a:rPr>
              <a:t>Job security is one of the most challenging aspects of being a journalist nowadays[1].</a:t>
            </a:r>
            <a:endParaRPr lang="en-US" dirty="0" smtClean="0">
              <a:solidFill>
                <a:schemeClr val="lt1"/>
              </a:solidFill>
              <a:sym typeface="+mn-ea"/>
            </a:endParaRPr>
          </a:p>
          <a:p>
            <a:pPr lvl="0" indent="-457200" algn="l"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dirty="0" smtClean="0">
                <a:solidFill>
                  <a:schemeClr val="lt1"/>
                </a:solidFill>
              </a:rPr>
              <a:t>Also media houses can't find the right person because of the market gap[2].</a:t>
            </a:r>
            <a:endParaRPr lang="en-US" dirty="0" smtClean="0">
              <a:solidFill>
                <a:schemeClr val="lt1"/>
              </a:solidFill>
            </a:endParaRPr>
          </a:p>
          <a:p>
            <a:pPr lvl="0" indent="-457200" algn="l"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dirty="0" smtClean="0">
                <a:solidFill>
                  <a:schemeClr val="lt1"/>
                </a:solidFill>
              </a:rPr>
              <a:t>People nowadays rely on social media news that isn't authenticated and doesn't have a reliable source</a:t>
            </a:r>
            <a:endParaRPr lang="en-US" dirty="0" smtClean="0">
              <a:solidFill>
                <a:schemeClr val="lt1"/>
              </a:solidFill>
            </a:endParaRPr>
          </a:p>
          <a:p>
            <a:pPr marL="0" lvl="0" indent="0" algn="l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r>
              <a:rPr lang="en-US" dirty="0" smtClean="0">
                <a:solidFill>
                  <a:schemeClr val="lt1"/>
                </a:solidFill>
              </a:rPr>
              <a:t>      [3].</a:t>
            </a:r>
            <a:endParaRPr lang="en-US" dirty="0" smtClean="0">
              <a:solidFill>
                <a:schemeClr val="lt1"/>
              </a:solidFill>
            </a:endParaRPr>
          </a:p>
          <a:p>
            <a:pPr lvl="0" indent="-457200" algn="l"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dirty="0" smtClean="0">
                <a:solidFill>
                  <a:schemeClr val="lt1"/>
                </a:solidFill>
              </a:rPr>
              <a:t>There isn’t a proper channel for hiring journalist for single project remotely or on-site.[4]</a:t>
            </a:r>
            <a:endParaRPr lang="en-US" dirty="0" smtClean="0">
              <a:solidFill>
                <a:schemeClr val="lt1"/>
              </a:solidFill>
            </a:endParaRPr>
          </a:p>
          <a:p>
            <a:pPr lvl="0" indent="-457200" algn="just">
              <a:spcBef>
                <a:spcPts val="0"/>
              </a:spcBef>
              <a:buClr>
                <a:schemeClr val="lt1"/>
              </a:buClr>
              <a:buSzPts val="2800"/>
            </a:pPr>
            <a:endParaRPr lang="en-US" dirty="0" smtClean="0">
              <a:solidFill>
                <a:schemeClr val="lt1"/>
              </a:solidFill>
            </a:endParaRPr>
          </a:p>
          <a:p>
            <a:pPr lvl="0" indent="-457200" algn="just">
              <a:spcBef>
                <a:spcPts val="0"/>
              </a:spcBef>
              <a:buClr>
                <a:schemeClr val="lt1"/>
              </a:buClr>
              <a:buSzPts val="2800"/>
            </a:pPr>
            <a:endParaRPr lang="en-US" dirty="0" smtClean="0">
              <a:solidFill>
                <a:schemeClr val="lt1"/>
              </a:solidFill>
            </a:endParaRPr>
          </a:p>
          <a:p>
            <a:pPr lvl="0" indent="-457200" algn="just">
              <a:spcBef>
                <a:spcPts val="0"/>
              </a:spcBef>
              <a:buClr>
                <a:schemeClr val="lt1"/>
              </a:buClr>
              <a:buSzPts val="2800"/>
            </a:pPr>
            <a:endParaRPr lang="en-US" dirty="0" smtClean="0">
              <a:solidFill>
                <a:schemeClr val="lt1"/>
              </a:solidFill>
            </a:endParaRPr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Calibri" panose="020F0502020204030204"/>
              <a:buNone/>
            </a:pPr>
            <a:r>
              <a:rPr lang="en-US" sz="4000" b="1" dirty="0" smtClean="0">
                <a:solidFill>
                  <a:srgbClr val="FFFF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Basic Idea / Problem Statement</a:t>
            </a:r>
            <a:endParaRPr sz="4000" b="1" dirty="0">
              <a:solidFill>
                <a:srgbClr val="FFFF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939800" y="1232759"/>
            <a:ext cx="10515600" cy="4902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lvl="0" indent="-457200" algn="just">
              <a:spcBef>
                <a:spcPts val="0"/>
              </a:spcBef>
              <a:buClr>
                <a:schemeClr val="lt1"/>
              </a:buClr>
              <a:buSzPts val="2800"/>
            </a:pPr>
            <a:endParaRPr lang="en-US" dirty="0" smtClean="0">
              <a:solidFill>
                <a:schemeClr val="lt1"/>
              </a:solidFill>
            </a:endParaRPr>
          </a:p>
          <a:p>
            <a:pPr marL="177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smtClean="0">
                <a:solidFill>
                  <a:schemeClr val="lt1"/>
                </a:solidFill>
                <a:sym typeface="+mn-ea"/>
              </a:rPr>
              <a:t>Briefly present the main points of business idea</a:t>
            </a:r>
            <a:endParaRPr lang="en-US" b="1" dirty="0" smtClean="0">
              <a:solidFill>
                <a:schemeClr val="lt1"/>
              </a:solidFill>
              <a:sym typeface="+mn-ea"/>
            </a:endParaRPr>
          </a:p>
          <a:p>
            <a:pPr marL="6350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dirty="0">
                <a:solidFill>
                  <a:schemeClr val="bg1"/>
                </a:solidFill>
              </a:rPr>
              <a:t>To assist the journalist community in finding freelance remote work opportunities and to reduce job insecurity for journalists.</a:t>
            </a:r>
            <a:endParaRPr lang="en-US" dirty="0">
              <a:solidFill>
                <a:schemeClr val="bg1"/>
              </a:solidFill>
            </a:endParaRPr>
          </a:p>
          <a:p>
            <a:pPr marL="6350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dirty="0">
                <a:solidFill>
                  <a:schemeClr val="bg1"/>
                </a:solidFill>
              </a:rPr>
              <a:t> To assist media outlets, news channels, and online newspaper companies in finding the best journalists for their needs.</a:t>
            </a:r>
            <a:endParaRPr lang="en-US" dirty="0">
              <a:solidFill>
                <a:schemeClr val="bg1"/>
              </a:solidFill>
            </a:endParaRPr>
          </a:p>
          <a:p>
            <a:pPr marL="6350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dirty="0">
                <a:solidFill>
                  <a:schemeClr val="bg1"/>
                </a:solidFill>
              </a:rPr>
              <a:t> It assists in keeping everyone up to date on news reports by providing authentic and useful news.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Calibri" panose="020F0502020204030204"/>
              <a:buNone/>
            </a:pPr>
            <a:r>
              <a:rPr lang="en-US" sz="4000" b="1" dirty="0" smtClean="0">
                <a:solidFill>
                  <a:srgbClr val="FFFF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Product / Solution</a:t>
            </a:r>
            <a:endParaRPr sz="4000" b="1" dirty="0">
              <a:solidFill>
                <a:srgbClr val="FFFF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928370"/>
            <a:ext cx="10515600" cy="557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endParaRPr lang="en-US" b="1" dirty="0" smtClean="0">
              <a:solidFill>
                <a:schemeClr val="lt1"/>
              </a:solidFill>
            </a:endParaRPr>
          </a:p>
          <a:p>
            <a:pPr mar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r>
              <a:rPr lang="en-US" b="1" dirty="0">
                <a:solidFill>
                  <a:schemeClr val="lt1"/>
                </a:solidFill>
              </a:rPr>
              <a:t>How are you Solving this Problem or </a:t>
            </a:r>
            <a:r>
              <a:rPr lang="en-US" b="1" dirty="0" smtClean="0">
                <a:solidFill>
                  <a:schemeClr val="lt1"/>
                </a:solidFill>
              </a:rPr>
              <a:t>Need?</a:t>
            </a:r>
            <a:endParaRPr lang="en-US" b="1" dirty="0" smtClean="0">
              <a:solidFill>
                <a:schemeClr val="lt1"/>
              </a:solidFill>
            </a:endParaRPr>
          </a:p>
          <a:p>
            <a:pPr mar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endParaRPr lang="en-US" dirty="0" smtClean="0">
              <a:solidFill>
                <a:schemeClr val="lt1"/>
              </a:solidFill>
            </a:endParaRPr>
          </a:p>
          <a:p>
            <a:pPr indent="-457200" algn="l"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dirty="0" smtClean="0">
                <a:solidFill>
                  <a:schemeClr val="lt1"/>
                </a:solidFill>
              </a:rPr>
              <a:t>To Help the Journalists community to find freelance remote work opportunities and to reduce the Job insecurity for journalists.</a:t>
            </a:r>
            <a:endParaRPr lang="en-US" dirty="0" smtClean="0">
              <a:solidFill>
                <a:schemeClr val="lt1"/>
              </a:solidFill>
            </a:endParaRPr>
          </a:p>
          <a:p>
            <a:pPr indent="-457200" algn="l"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dirty="0" smtClean="0">
                <a:solidFill>
                  <a:schemeClr val="lt1"/>
                </a:solidFill>
              </a:rPr>
              <a:t>To help the Media houses, News channels, and online newspaper companies to find the best journalist they need.</a:t>
            </a:r>
            <a:endParaRPr lang="en-US" dirty="0" smtClean="0">
              <a:solidFill>
                <a:schemeClr val="lt1"/>
              </a:solidFill>
            </a:endParaRPr>
          </a:p>
          <a:p>
            <a:pPr indent="-457200" algn="l"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dirty="0" smtClean="0">
                <a:solidFill>
                  <a:schemeClr val="lt1"/>
                </a:solidFill>
              </a:rPr>
              <a:t>To keep everyone up to date about daily news reports that are authentic and resourceful news.</a:t>
            </a:r>
            <a:endParaRPr lang="en-US" dirty="0" smtClean="0">
              <a:solidFill>
                <a:schemeClr val="lt1"/>
              </a:solidFill>
            </a:endParaRPr>
          </a:p>
          <a:p>
            <a:pPr marL="0" indent="0" algn="l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endParaRPr lang="en-US" dirty="0" smtClean="0">
              <a:solidFill>
                <a:schemeClr val="lt1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Calibri" panose="020F0502020204030204"/>
              <a:buNone/>
            </a:pPr>
            <a:r>
              <a:rPr lang="en-US" sz="4000" b="1" dirty="0" smtClean="0">
                <a:solidFill>
                  <a:srgbClr val="FFFF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Product / Solution</a:t>
            </a:r>
            <a:endParaRPr sz="4000" b="1" dirty="0">
              <a:solidFill>
                <a:srgbClr val="FFFF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928370"/>
            <a:ext cx="10515600" cy="557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endParaRPr lang="en-US" dirty="0" smtClean="0">
              <a:solidFill>
                <a:schemeClr val="lt1"/>
              </a:solidFill>
            </a:endParaRPr>
          </a:p>
          <a:p>
            <a:pPr marL="0" indent="0" algn="l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r>
              <a:rPr lang="en-US" b="1" dirty="0" smtClean="0">
                <a:solidFill>
                  <a:schemeClr val="lt1"/>
                </a:solidFill>
              </a:rPr>
              <a:t>Briefly present the points for your proposed work.</a:t>
            </a:r>
            <a:endParaRPr lang="en-US" b="1" dirty="0" smtClean="0">
              <a:solidFill>
                <a:schemeClr val="lt1"/>
              </a:solidFill>
            </a:endParaRPr>
          </a:p>
          <a:p>
            <a:pPr marL="0" indent="0" algn="l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endParaRPr lang="en-US" dirty="0" smtClean="0">
              <a:solidFill>
                <a:schemeClr val="lt1"/>
              </a:solidFill>
            </a:endParaRPr>
          </a:p>
          <a:p>
            <a:pPr indent="-457200" algn="l">
              <a:spcBef>
                <a:spcPts val="0"/>
              </a:spcBef>
              <a:buClr>
                <a:schemeClr val="lt1"/>
              </a:buClr>
              <a:buSzPts val="2800"/>
            </a:pPr>
            <a:r>
              <a:rPr dirty="0">
                <a:solidFill>
                  <a:schemeClr val="bg1"/>
                </a:solidFill>
              </a:rPr>
              <a:t>Also, our platform will help users to get every kind of news just a single tap away in form of a mobile app</a:t>
            </a:r>
            <a:r>
              <a:rPr lang="en-US" dirty="0">
                <a:solidFill>
                  <a:schemeClr val="bg1"/>
                </a:solidFill>
              </a:rPr>
              <a:t>lication.</a:t>
            </a:r>
            <a:endParaRPr lang="en-US" dirty="0">
              <a:solidFill>
                <a:schemeClr val="bg1"/>
              </a:solidFill>
            </a:endParaRPr>
          </a:p>
          <a:p>
            <a:pPr indent="-457200" algn="l"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dirty="0">
                <a:solidFill>
                  <a:schemeClr val="bg1"/>
                </a:solidFill>
              </a:rPr>
              <a:t>Our </a:t>
            </a:r>
            <a:r>
              <a:rPr dirty="0">
                <a:solidFill>
                  <a:schemeClr val="bg1"/>
                </a:solidFill>
              </a:rPr>
              <a:t>platform will make sure to provide both ends journalists, news agencies and organization to have a better  way of communication 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FFFF00"/>
              </a:buClr>
              <a:buSzPts val="4000"/>
            </a:pPr>
            <a:r>
              <a:rPr lang="en-US" sz="4000" b="1" dirty="0">
                <a:solidFill>
                  <a:srgbClr val="FFFF00"/>
                </a:solidFill>
              </a:rPr>
              <a:t>Social &amp; Creative Impact</a:t>
            </a:r>
            <a:endParaRPr sz="4000" b="1" dirty="0">
              <a:solidFill>
                <a:srgbClr val="FFFF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775335"/>
            <a:ext cx="10515600" cy="572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endParaRPr lang="en-US" dirty="0" smtClean="0">
              <a:solidFill>
                <a:schemeClr val="lt1"/>
              </a:solidFill>
            </a:endParaRPr>
          </a:p>
          <a:p>
            <a:pPr mar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r>
              <a:rPr lang="en-US" b="1" dirty="0" smtClean="0">
                <a:solidFill>
                  <a:schemeClr val="lt1"/>
                </a:solidFill>
              </a:rPr>
              <a:t>Explore the Social </a:t>
            </a:r>
            <a:r>
              <a:rPr lang="en-US" b="1" dirty="0">
                <a:solidFill>
                  <a:schemeClr val="lt1"/>
                </a:solidFill>
              </a:rPr>
              <a:t>and/or Creative Impact </a:t>
            </a:r>
            <a:r>
              <a:rPr lang="en-US" b="1" dirty="0" smtClean="0">
                <a:solidFill>
                  <a:schemeClr val="lt1"/>
                </a:solidFill>
              </a:rPr>
              <a:t>of your work</a:t>
            </a:r>
            <a:endParaRPr lang="en-US" b="1" dirty="0" smtClean="0">
              <a:solidFill>
                <a:schemeClr val="lt1"/>
              </a:solidFill>
            </a:endParaRPr>
          </a:p>
          <a:p>
            <a:pPr mar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endParaRPr lang="en-US" dirty="0">
              <a:solidFill>
                <a:schemeClr val="lt1"/>
              </a:solidFill>
            </a:endParaRPr>
          </a:p>
          <a:p>
            <a:pPr indent="-457200" algn="just"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dirty="0">
                <a:solidFill>
                  <a:schemeClr val="lt1"/>
                </a:solidFill>
              </a:rPr>
              <a:t>In our society job security is one of the most challenging aspects of being a journalist nowadays .Our platform Reduce the Job insecurity for journalists.</a:t>
            </a:r>
            <a:endParaRPr lang="en-US" dirty="0">
              <a:solidFill>
                <a:schemeClr val="lt1"/>
              </a:solidFill>
            </a:endParaRPr>
          </a:p>
          <a:p>
            <a:pPr indent="-457200" algn="l"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dirty="0">
                <a:solidFill>
                  <a:schemeClr val="lt1"/>
                </a:solidFill>
              </a:rPr>
              <a:t>There is a communication gap in the news industry, and our platform will ensure that both ends, journalists and news agencies, have a better and more modern way of communicating via our platform.</a:t>
            </a:r>
            <a:endParaRPr lang="en-US" dirty="0">
              <a:solidFill>
                <a:schemeClr val="lt1"/>
              </a:solidFill>
            </a:endParaRPr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FFFF00"/>
              </a:buClr>
              <a:buSzPts val="4000"/>
            </a:pPr>
            <a:r>
              <a:rPr lang="en-US" sz="4000" b="1" dirty="0">
                <a:solidFill>
                  <a:srgbClr val="FFFF00"/>
                </a:solidFill>
              </a:rPr>
              <a:t>Social &amp; Creative Impact</a:t>
            </a:r>
            <a:endParaRPr sz="4000" b="1" dirty="0">
              <a:solidFill>
                <a:srgbClr val="FFFF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775335"/>
            <a:ext cx="10515600" cy="572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endParaRPr lang="en-US" dirty="0" smtClean="0">
              <a:solidFill>
                <a:schemeClr val="lt1"/>
              </a:solidFill>
            </a:endParaRPr>
          </a:p>
          <a:p>
            <a:pPr mar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r>
              <a:rPr lang="en-US" b="1" dirty="0">
                <a:solidFill>
                  <a:schemeClr val="lt1"/>
                </a:solidFill>
              </a:rPr>
              <a:t>How the social or Creative Venture will become Sustainable?</a:t>
            </a:r>
            <a:endParaRPr lang="en-US" b="1" dirty="0">
              <a:solidFill>
                <a:schemeClr val="lt1"/>
              </a:solidFill>
            </a:endParaRPr>
          </a:p>
          <a:p>
            <a:pPr indent="-457200" algn="just">
              <a:spcBef>
                <a:spcPts val="0"/>
              </a:spcBef>
              <a:buClr>
                <a:schemeClr val="lt1"/>
              </a:buClr>
              <a:buSzPts val="2800"/>
            </a:pPr>
            <a:endParaRPr lang="en-US" dirty="0" smtClean="0">
              <a:solidFill>
                <a:schemeClr val="lt1"/>
              </a:solidFill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dirty="0">
                <a:solidFill>
                  <a:schemeClr val="bg1"/>
                </a:solidFill>
              </a:rPr>
              <a:t>Provide </a:t>
            </a:r>
            <a:r>
              <a:rPr dirty="0">
                <a:solidFill>
                  <a:schemeClr val="bg1"/>
                </a:solidFill>
              </a:rPr>
              <a:t>journalists </a:t>
            </a:r>
            <a:r>
              <a:rPr lang="en-US" dirty="0">
                <a:solidFill>
                  <a:schemeClr val="bg1"/>
                </a:solidFill>
              </a:rPr>
              <a:t>with </a:t>
            </a:r>
            <a:r>
              <a:rPr dirty="0">
                <a:solidFill>
                  <a:schemeClr val="bg1"/>
                </a:solidFill>
              </a:rPr>
              <a:t>the opportunities, flexibility, and control to work in a way that fits their lifestyle, whether part-time or full-time.</a:t>
            </a:r>
            <a:endParaRPr dirty="0">
              <a:solidFill>
                <a:schemeClr val="bg1"/>
              </a:solidFill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dirty="0">
                <a:solidFill>
                  <a:schemeClr val="bg1"/>
                </a:solidFill>
              </a:rPr>
              <a:t>Maintaining high standards of quality and integrity</a:t>
            </a:r>
            <a:endParaRPr dirty="0">
              <a:solidFill>
                <a:schemeClr val="bg1"/>
              </a:solidFill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dirty="0">
                <a:solidFill>
                  <a:schemeClr val="bg1"/>
                </a:solidFill>
              </a:rPr>
              <a:t>Activities that promote knowledge, work preparation, job creation, and the development of work infrastructure skills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FFFF00"/>
              </a:buClr>
              <a:buSzPts val="4000"/>
            </a:pPr>
            <a:r>
              <a:rPr lang="en-US" sz="4000" b="1" dirty="0" smtClean="0">
                <a:solidFill>
                  <a:srgbClr val="FFFF00"/>
                </a:solidFill>
              </a:rPr>
              <a:t>Why now?</a:t>
            </a:r>
            <a:endParaRPr sz="4000" b="1" dirty="0">
              <a:solidFill>
                <a:srgbClr val="FFFF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887730"/>
            <a:ext cx="10515600" cy="56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endParaRPr lang="en-US" dirty="0" smtClean="0">
              <a:solidFill>
                <a:schemeClr val="lt1"/>
              </a:solidFill>
            </a:endParaRPr>
          </a:p>
          <a:p>
            <a:pPr mar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r>
              <a:rPr lang="en-US" b="1" dirty="0">
                <a:solidFill>
                  <a:schemeClr val="lt1"/>
                </a:solidFill>
              </a:rPr>
              <a:t>Why do you believe this Product / Solution is required in the Market </a:t>
            </a:r>
            <a:r>
              <a:rPr lang="en-US" b="1" dirty="0" smtClean="0">
                <a:solidFill>
                  <a:schemeClr val="lt1"/>
                </a:solidFill>
              </a:rPr>
              <a:t>at this time.</a:t>
            </a:r>
            <a:endParaRPr lang="en-US" dirty="0" smtClean="0">
              <a:solidFill>
                <a:schemeClr val="lt1"/>
              </a:solidFill>
            </a:endParaRPr>
          </a:p>
          <a:p>
            <a:pPr indent="-457200" algn="l"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dirty="0" smtClean="0">
                <a:solidFill>
                  <a:schemeClr val="lt1"/>
                </a:solidFill>
              </a:rPr>
              <a:t>Observe that there is no Platform for journalists.</a:t>
            </a:r>
            <a:endParaRPr lang="en-US" dirty="0" smtClean="0">
              <a:solidFill>
                <a:schemeClr val="lt1"/>
              </a:solidFill>
            </a:endParaRPr>
          </a:p>
          <a:p>
            <a:pPr indent="-457200" algn="l">
              <a:spcBef>
                <a:spcPts val="0"/>
              </a:spcBef>
              <a:buClr>
                <a:schemeClr val="lt1"/>
              </a:buClr>
              <a:buSzPts val="2800"/>
            </a:pPr>
            <a:endParaRPr lang="en-US" dirty="0" smtClean="0">
              <a:solidFill>
                <a:schemeClr val="lt1"/>
              </a:solidFill>
            </a:endParaRPr>
          </a:p>
          <a:p>
            <a:pPr mar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r>
              <a:rPr lang="en-US" b="1" dirty="0" smtClean="0">
                <a:solidFill>
                  <a:schemeClr val="lt1"/>
                </a:solidFill>
              </a:rPr>
              <a:t>What could be the loss if this work is not performed now.</a:t>
            </a:r>
            <a:endParaRPr lang="en-US" b="1" dirty="0" smtClean="0">
              <a:solidFill>
                <a:schemeClr val="lt1"/>
              </a:solidFill>
            </a:endParaRPr>
          </a:p>
          <a:p>
            <a:pPr indent="-457200" algn="l"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dirty="0" smtClean="0">
                <a:solidFill>
                  <a:schemeClr val="lt1"/>
                </a:solidFill>
                <a:sym typeface="+mn-ea"/>
              </a:rPr>
              <a:t>If we do not do this right away, we will not be able to minimize the journalist communication gap.</a:t>
            </a:r>
            <a:endParaRPr lang="en-US" dirty="0" smtClean="0">
              <a:solidFill>
                <a:schemeClr val="lt1"/>
              </a:solidFill>
            </a:endParaRPr>
          </a:p>
          <a:p>
            <a:pPr indent="-457200" algn="just">
              <a:spcBef>
                <a:spcPts val="0"/>
              </a:spcBef>
              <a:buClr>
                <a:schemeClr val="lt1"/>
              </a:buClr>
              <a:buSzPts val="2800"/>
            </a:pPr>
            <a:endParaRPr lang="en-US" b="1" dirty="0">
              <a:solidFill>
                <a:schemeClr val="lt1"/>
              </a:solidFill>
            </a:endParaRPr>
          </a:p>
          <a:p>
            <a:pPr indent="-457200" algn="just">
              <a:spcBef>
                <a:spcPts val="0"/>
              </a:spcBef>
              <a:buClr>
                <a:schemeClr val="lt1"/>
              </a:buClr>
              <a:buSzPts val="2800"/>
            </a:pPr>
            <a:endParaRPr lang="en-US" dirty="0" smtClean="0">
              <a:solidFill>
                <a:schemeClr val="lt1"/>
              </a:solidFill>
            </a:endParaRPr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FFFF00"/>
              </a:buClr>
              <a:buSzPts val="4000"/>
            </a:pPr>
            <a:r>
              <a:rPr lang="en-US" sz="4000" b="1" dirty="0" smtClean="0">
                <a:solidFill>
                  <a:srgbClr val="FFFF00"/>
                </a:solidFill>
              </a:rPr>
              <a:t>Expected Market for this Idea </a:t>
            </a:r>
            <a:endParaRPr sz="4000" b="1" dirty="0">
              <a:solidFill>
                <a:srgbClr val="FFFF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745490"/>
            <a:ext cx="9685655" cy="57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/>
          </a:bodyPr>
          <a:lstStyle/>
          <a:p>
            <a:pPr marL="0" lv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endParaRPr lang="en-US" sz="11200" dirty="0" smtClean="0">
              <a:solidFill>
                <a:schemeClr val="lt1"/>
              </a:solidFill>
            </a:endParaRPr>
          </a:p>
          <a:p>
            <a:pPr mar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r>
              <a:rPr lang="en-US" sz="11200" b="1" dirty="0" smtClean="0">
                <a:solidFill>
                  <a:schemeClr val="lt1"/>
                </a:solidFill>
              </a:rPr>
              <a:t>What is </a:t>
            </a:r>
            <a:r>
              <a:rPr lang="en-US" sz="11200" b="1" dirty="0">
                <a:solidFill>
                  <a:schemeClr val="lt1"/>
                </a:solidFill>
              </a:rPr>
              <a:t>the </a:t>
            </a:r>
            <a:r>
              <a:rPr lang="en-US" sz="11200" b="1" dirty="0" smtClean="0">
                <a:solidFill>
                  <a:schemeClr val="lt1"/>
                </a:solidFill>
              </a:rPr>
              <a:t>total addressable market size.</a:t>
            </a:r>
            <a:endParaRPr lang="en-US" sz="11200" b="1" dirty="0" smtClean="0">
              <a:solidFill>
                <a:schemeClr val="lt1"/>
              </a:solidFill>
            </a:endParaRPr>
          </a:p>
          <a:p>
            <a:pPr mar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r>
              <a:rPr lang="en-US" sz="11200" dirty="0">
                <a:solidFill>
                  <a:schemeClr val="lt1"/>
                </a:solidFill>
              </a:rPr>
              <a:t>50,000 jounalists.</a:t>
            </a:r>
            <a:endParaRPr lang="en-US" sz="11200" dirty="0">
              <a:solidFill>
                <a:schemeClr val="lt1"/>
              </a:solidFill>
            </a:endParaRPr>
          </a:p>
          <a:p>
            <a:pPr mar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endParaRPr lang="en-US" sz="11200" dirty="0">
              <a:solidFill>
                <a:schemeClr val="lt1"/>
              </a:solidFill>
            </a:endParaRPr>
          </a:p>
          <a:p>
            <a:pPr mar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r>
              <a:rPr lang="en-US" sz="11200" b="1" dirty="0">
                <a:solidFill>
                  <a:schemeClr val="lt1"/>
                </a:solidFill>
              </a:rPr>
              <a:t>How many Lives will be Impacted by your Product / </a:t>
            </a:r>
            <a:r>
              <a:rPr lang="en-US" sz="11200" b="1" dirty="0" smtClean="0">
                <a:solidFill>
                  <a:schemeClr val="lt1"/>
                </a:solidFill>
              </a:rPr>
              <a:t>Solution</a:t>
            </a:r>
            <a:endParaRPr lang="en-US" sz="11200" b="1" dirty="0" smtClean="0">
              <a:solidFill>
                <a:schemeClr val="lt1"/>
              </a:solidFill>
            </a:endParaRPr>
          </a:p>
          <a:p>
            <a:pPr indent="-457200" algn="just"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sz="11200" dirty="0" smtClean="0">
                <a:solidFill>
                  <a:schemeClr val="lt1"/>
                </a:solidFill>
              </a:rPr>
              <a:t>News industries.</a:t>
            </a:r>
            <a:endParaRPr lang="en-US" sz="11200" dirty="0" smtClean="0">
              <a:solidFill>
                <a:schemeClr val="lt1"/>
              </a:solidFill>
            </a:endParaRPr>
          </a:p>
          <a:p>
            <a:pPr indent="-457200" algn="just"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sz="11200" dirty="0" smtClean="0">
                <a:solidFill>
                  <a:schemeClr val="lt1"/>
                </a:solidFill>
              </a:rPr>
              <a:t>Journalists.</a:t>
            </a:r>
            <a:endParaRPr lang="en-US" sz="11200" dirty="0" smtClean="0">
              <a:solidFill>
                <a:schemeClr val="lt1"/>
              </a:solidFill>
            </a:endParaRPr>
          </a:p>
          <a:p>
            <a:pPr indent="-457200" algn="just"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sz="11200" dirty="0" smtClean="0">
                <a:solidFill>
                  <a:schemeClr val="lt1"/>
                </a:solidFill>
              </a:rPr>
              <a:t>Viewers.</a:t>
            </a:r>
            <a:endParaRPr lang="en-US" sz="11200" dirty="0" smtClean="0">
              <a:solidFill>
                <a:schemeClr val="lt1"/>
              </a:solidFill>
            </a:endParaRPr>
          </a:p>
          <a:p>
            <a:pPr indent="-457200" algn="just">
              <a:spcBef>
                <a:spcPts val="0"/>
              </a:spcBef>
              <a:buClr>
                <a:schemeClr val="lt1"/>
              </a:buClr>
              <a:buSzPts val="2800"/>
            </a:pPr>
            <a:endParaRPr lang="en-US" sz="11200" dirty="0">
              <a:solidFill>
                <a:schemeClr val="lt1"/>
              </a:solidFill>
            </a:endParaRPr>
          </a:p>
          <a:p>
            <a:pPr mar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r>
              <a:rPr lang="en-US" sz="11200" b="1" dirty="0">
                <a:solidFill>
                  <a:schemeClr val="lt1"/>
                </a:solidFill>
              </a:rPr>
              <a:t>Who are your competitors?</a:t>
            </a:r>
            <a:endParaRPr lang="en-US" sz="11200" b="1" dirty="0">
              <a:solidFill>
                <a:schemeClr val="lt1"/>
              </a:solidFill>
            </a:endParaRPr>
          </a:p>
          <a:p>
            <a:pPr indent="-457200" algn="just"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sz="11200" dirty="0">
                <a:solidFill>
                  <a:schemeClr val="lt1"/>
                </a:solidFill>
              </a:rPr>
              <a:t>UpWork</a:t>
            </a:r>
            <a:endParaRPr lang="en-US" sz="11200" dirty="0">
              <a:solidFill>
                <a:schemeClr val="lt1"/>
              </a:solidFill>
            </a:endParaRPr>
          </a:p>
          <a:p>
            <a:pPr indent="-457200" algn="just"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sz="11200" dirty="0">
                <a:solidFill>
                  <a:schemeClr val="lt1"/>
                </a:solidFill>
              </a:rPr>
              <a:t>Jounalism.com</a:t>
            </a:r>
            <a:endParaRPr lang="en-US" sz="11200" dirty="0">
              <a:solidFill>
                <a:schemeClr val="lt1"/>
              </a:solidFill>
            </a:endParaRPr>
          </a:p>
          <a:p>
            <a:pPr indent="-457200" algn="just"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sz="11200" dirty="0">
                <a:solidFill>
                  <a:schemeClr val="lt1"/>
                </a:solidFill>
              </a:rPr>
              <a:t>Contena</a:t>
            </a:r>
            <a:endParaRPr lang="en-US" sz="11200" dirty="0">
              <a:solidFill>
                <a:schemeClr val="lt1"/>
              </a:solidFill>
            </a:endParaRPr>
          </a:p>
          <a:p>
            <a:pPr marL="0" indent="0" algn="just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r>
              <a:rPr lang="en-US" sz="11200" dirty="0">
                <a:solidFill>
                  <a:schemeClr val="lt1"/>
                </a:solidFill>
              </a:rPr>
              <a:t> </a:t>
            </a:r>
            <a:endParaRPr lang="en-US" sz="11200" dirty="0">
              <a:solidFill>
                <a:schemeClr val="lt1"/>
              </a:solidFill>
            </a:endParaRPr>
          </a:p>
          <a:p>
            <a:pPr indent="-457200" algn="just">
              <a:spcBef>
                <a:spcPts val="0"/>
              </a:spcBef>
              <a:buClr>
                <a:schemeClr val="lt1"/>
              </a:buClr>
              <a:buSzPts val="2800"/>
            </a:pPr>
            <a:endParaRPr lang="en-US" dirty="0" smtClean="0">
              <a:solidFill>
                <a:schemeClr val="lt1"/>
              </a:solidFill>
            </a:endParaRPr>
          </a:p>
          <a:p>
            <a:pPr indent="-457200" algn="just">
              <a:spcBef>
                <a:spcPts val="0"/>
              </a:spcBef>
              <a:buClr>
                <a:schemeClr val="lt1"/>
              </a:buClr>
              <a:buSzPts val="2800"/>
            </a:pPr>
            <a:endParaRPr lang="en-US" dirty="0" smtClean="0">
              <a:solidFill>
                <a:schemeClr val="lt1"/>
              </a:solidFill>
            </a:endParaRPr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4479</Words>
  <Application>WPS Presentation</Application>
  <PresentationFormat>Widescreen</PresentationFormat>
  <Paragraphs>154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Arial</vt:lpstr>
      <vt:lpstr>Calibri</vt:lpstr>
      <vt:lpstr>Segoe UI</vt:lpstr>
      <vt:lpstr>Montserrat Regular</vt:lpstr>
      <vt:lpstr>Montserrat</vt:lpstr>
      <vt:lpstr>Calibri</vt:lpstr>
      <vt:lpstr>Microsoft YaHei</vt:lpstr>
      <vt:lpstr>Arial Unicode MS</vt:lpstr>
      <vt:lpstr>Office Theme</vt:lpstr>
      <vt:lpstr>Title of Business Idea for  Cohort-7</vt:lpstr>
      <vt:lpstr>Basic Idea / Problem Statement</vt:lpstr>
      <vt:lpstr>Basic Idea / Problem Statement</vt:lpstr>
      <vt:lpstr>Product / Solution</vt:lpstr>
      <vt:lpstr>Product / Solution</vt:lpstr>
      <vt:lpstr>Social &amp; Creative Impact</vt:lpstr>
      <vt:lpstr>Social &amp; Creative Impact</vt:lpstr>
      <vt:lpstr>Why now?</vt:lpstr>
      <vt:lpstr>Expected Market for this Idea </vt:lpstr>
      <vt:lpstr>Expected Market for this Idea </vt:lpstr>
      <vt:lpstr>Team </vt:lpstr>
      <vt:lpstr>Business Model </vt:lpstr>
      <vt:lpstr>Financial Impact </vt:lpstr>
      <vt:lpstr>[1].Westlund, O. (2013). Mobile news: A review and model of journalism in an age      of mobile media. Digital journalism, 1(1), 6-26.  [2].Vandenbroucke, K., Baccarne, B., &amp; Schuurman, D. (2014). Connecting with citizen journalists: an exploratory Living lab study on motivations for using mobile reporting applications. In Etmaal van de communicatiewetenschappen, Proceedings. Wageningen, The Netherlands.  [3]. Westlund, O. (2013). Mobile news: A review and model       ofjournalism in an age of mobile media. Digital journalism, 1(1), 6-26.  [4].Sidiropoulos, E., Vryzas, N., Vrysis, L., Avraam, E., &amp; Dimoulas, C. (2019). Growing media skills and know-how in situ: Technology-enhanced practices and collaborative support in mobile news-reporting. Education Sciences, 9(3), 173.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 BIC POLICY 2021</dc:title>
  <dc:creator>Badr</dc:creator>
  <cp:lastModifiedBy>Usama Shafique</cp:lastModifiedBy>
  <cp:revision>67</cp:revision>
  <dcterms:created xsi:type="dcterms:W3CDTF">2020-11-14T13:11:00Z</dcterms:created>
  <dcterms:modified xsi:type="dcterms:W3CDTF">2022-12-21T00:06:20Z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CCE50D23899341FF8F36BF8075E421BF</vt:lpwstr>
  </property>
  <property fmtid="{D5CDD505-2E9C-101B-9397-08002B2CF9AE}" pid="3" name="KSOProductBuildVer">
    <vt:lpwstr>1033-11.2.0.11440</vt:lpwstr>
  </property>
</Properties>
</file>