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10799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559" autoAdjust="0"/>
    <p:restoredTop sz="94660"/>
  </p:normalViewPr>
  <p:slideViewPr>
    <p:cSldViewPr snapToGrid="0">
      <p:cViewPr>
        <p:scale>
          <a:sx n="102" d="100"/>
          <a:sy n="102" d="100"/>
        </p:scale>
        <p:origin x="528" y="-2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72469-4B9E-423A-9B71-6E4E2EFB5C1A}"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261840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72469-4B9E-423A-9B71-6E4E2EFB5C1A}"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179147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72469-4B9E-423A-9B71-6E4E2EFB5C1A}"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82744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72469-4B9E-423A-9B71-6E4E2EFB5C1A}"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24294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72469-4B9E-423A-9B71-6E4E2EFB5C1A}"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50429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72469-4B9E-423A-9B71-6E4E2EFB5C1A}"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217040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944914"/>
            <a:ext cx="5157787"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944914"/>
            <a:ext cx="5183188"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72469-4B9E-423A-9B71-6E4E2EFB5C1A}"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335877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72469-4B9E-423A-9B71-6E4E2EFB5C1A}"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379880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72469-4B9E-423A-9B71-6E4E2EFB5C1A}"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338100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0FC72469-4B9E-423A-9B71-6E4E2EFB5C1A}"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420796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0FC72469-4B9E-423A-9B71-6E4E2EFB5C1A}"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78BE-F862-4716-A065-3B6991751E6A}" type="slidenum">
              <a:rPr lang="en-US" smtClean="0"/>
              <a:t>‹#›</a:t>
            </a:fld>
            <a:endParaRPr lang="en-US"/>
          </a:p>
        </p:txBody>
      </p:sp>
    </p:spTree>
    <p:extLst>
      <p:ext uri="{BB962C8B-B14F-4D97-AF65-F5344CB8AC3E}">
        <p14:creationId xmlns:p14="http://schemas.microsoft.com/office/powerpoint/2010/main" val="141654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0FC72469-4B9E-423A-9B71-6E4E2EFB5C1A}" type="datetimeFigureOut">
              <a:rPr lang="en-US" smtClean="0"/>
              <a:t>8/30/2022</a:t>
            </a:fld>
            <a:endParaRPr 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157B78BE-F862-4716-A065-3B6991751E6A}" type="slidenum">
              <a:rPr lang="en-US" smtClean="0"/>
              <a:t>‹#›</a:t>
            </a:fld>
            <a:endParaRPr lang="en-US"/>
          </a:p>
        </p:txBody>
      </p:sp>
    </p:spTree>
    <p:extLst>
      <p:ext uri="{BB962C8B-B14F-4D97-AF65-F5344CB8AC3E}">
        <p14:creationId xmlns:p14="http://schemas.microsoft.com/office/powerpoint/2010/main" val="3592321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780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Malware Threats to Energy Sector</a:t>
            </a:r>
          </a:p>
          <a:p>
            <a:r>
              <a:rPr lang="en-US" sz="3200" dirty="0"/>
              <a:t>Author Muhammad Abdullah </a:t>
            </a:r>
          </a:p>
        </p:txBody>
      </p:sp>
      <p:sp>
        <p:nvSpPr>
          <p:cNvPr id="7" name="Rounded Rectangle 6"/>
          <p:cNvSpPr/>
          <p:nvPr/>
        </p:nvSpPr>
        <p:spPr>
          <a:xfrm>
            <a:off x="402823" y="5399881"/>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Introduction</a:t>
            </a:r>
          </a:p>
        </p:txBody>
      </p:sp>
      <p:sp>
        <p:nvSpPr>
          <p:cNvPr id="10" name="Rounded Rectangle 9"/>
          <p:cNvSpPr/>
          <p:nvPr/>
        </p:nvSpPr>
        <p:spPr>
          <a:xfrm>
            <a:off x="9435754" y="1329277"/>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Objectives</a:t>
            </a:r>
          </a:p>
        </p:txBody>
      </p:sp>
      <p:sp>
        <p:nvSpPr>
          <p:cNvPr id="11" name="Rounded Rectangle 10"/>
          <p:cNvSpPr/>
          <p:nvPr/>
        </p:nvSpPr>
        <p:spPr>
          <a:xfrm>
            <a:off x="4753389" y="1318459"/>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Methodology</a:t>
            </a:r>
          </a:p>
        </p:txBody>
      </p:sp>
      <p:sp>
        <p:nvSpPr>
          <p:cNvPr id="12" name="Rounded Rectangle 11"/>
          <p:cNvSpPr/>
          <p:nvPr/>
        </p:nvSpPr>
        <p:spPr>
          <a:xfrm>
            <a:off x="417374" y="1318459"/>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Abstract</a:t>
            </a:r>
          </a:p>
        </p:txBody>
      </p:sp>
      <p:sp>
        <p:nvSpPr>
          <p:cNvPr id="14" name="Rounded Rectangle 13"/>
          <p:cNvSpPr/>
          <p:nvPr/>
        </p:nvSpPr>
        <p:spPr>
          <a:xfrm>
            <a:off x="9352661" y="6719750"/>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Discussion</a:t>
            </a:r>
          </a:p>
        </p:txBody>
      </p:sp>
      <p:sp>
        <p:nvSpPr>
          <p:cNvPr id="15" name="Rounded Rectangle 14"/>
          <p:cNvSpPr/>
          <p:nvPr/>
        </p:nvSpPr>
        <p:spPr>
          <a:xfrm>
            <a:off x="4885911" y="5418627"/>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Results</a:t>
            </a:r>
          </a:p>
        </p:txBody>
      </p:sp>
      <p:sp>
        <p:nvSpPr>
          <p:cNvPr id="8" name="Rectangle 7"/>
          <p:cNvSpPr/>
          <p:nvPr/>
        </p:nvSpPr>
        <p:spPr>
          <a:xfrm>
            <a:off x="160682" y="6284083"/>
            <a:ext cx="3149644" cy="2308324"/>
          </a:xfrm>
          <a:prstGeom prst="rect">
            <a:avLst/>
          </a:prstGeom>
          <a:ln>
            <a:solidFill>
              <a:srgbClr val="990000"/>
            </a:solidFill>
          </a:ln>
        </p:spPr>
        <p:txBody>
          <a:bodyPr wrap="square">
            <a:spAutoFit/>
          </a:bodyPr>
          <a:lstStyle/>
          <a:p>
            <a:pPr algn="ctr">
              <a:defRPr/>
            </a:pPr>
            <a:r>
              <a:rPr lang="en-US" sz="1200" dirty="0">
                <a:latin typeface="Tahoma" panose="020B0604030504040204" pitchFamily="34" charset="0"/>
                <a:ea typeface="Tahoma" panose="020B0604030504040204" pitchFamily="34" charset="0"/>
                <a:cs typeface="Tahoma" panose="020B0604030504040204" pitchFamily="34" charset="0"/>
              </a:rPr>
              <a:t>the energy sector has proven incredibly vulnerable to cybersecurity threats in recent years. At the same time, most of these energy organizations have decentralized cybersecurity leadership structures, making it challenging to coordinate effective security strategies.</a:t>
            </a:r>
          </a:p>
          <a:p>
            <a:pPr algn="ctr">
              <a:defRPr/>
            </a:pPr>
            <a:r>
              <a:rPr lang="en-US" sz="1200" dirty="0">
                <a:latin typeface="Tahoma" panose="020B0604030504040204" pitchFamily="34" charset="0"/>
                <a:ea typeface="Tahoma" panose="020B0604030504040204" pitchFamily="34" charset="0"/>
                <a:cs typeface="Tahoma" panose="020B0604030504040204" pitchFamily="34" charset="0"/>
              </a:rPr>
              <a:t>undetectable virus that hackers employ to access sensitive data on a device, rendering the files and systems that utilize the data inaccessible to the user or organization until they pay a ransom to unlock it.</a:t>
            </a:r>
            <a:endParaRPr lang="en-US" alt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9026086" y="2291192"/>
            <a:ext cx="3005232" cy="646331"/>
          </a:xfrm>
          <a:prstGeom prst="rect">
            <a:avLst/>
          </a:prstGeom>
          <a:ln>
            <a:solidFill>
              <a:srgbClr val="990000"/>
            </a:solidFill>
          </a:ln>
        </p:spPr>
        <p:txBody>
          <a:bodyPr wrap="square">
            <a:spAutoFit/>
          </a:bodyPr>
          <a:lstStyle/>
          <a:p>
            <a:r>
              <a:rPr lang="en-US" sz="1200" dirty="0"/>
              <a:t>To conduct research on the energy sector regarding the malware attacks and threats as well as making an undetectable virus.</a:t>
            </a:r>
          </a:p>
        </p:txBody>
      </p:sp>
      <p:sp>
        <p:nvSpPr>
          <p:cNvPr id="24" name="Rectangle 23"/>
          <p:cNvSpPr/>
          <p:nvPr/>
        </p:nvSpPr>
        <p:spPr>
          <a:xfrm>
            <a:off x="3857776" y="2279538"/>
            <a:ext cx="4827668" cy="830997"/>
          </a:xfrm>
          <a:prstGeom prst="rect">
            <a:avLst/>
          </a:prstGeom>
          <a:ln>
            <a:solidFill>
              <a:srgbClr val="990000"/>
            </a:solidFill>
          </a:ln>
        </p:spPr>
        <p:txBody>
          <a:bodyPr wrap="square">
            <a:spAutoFit/>
          </a:bodyPr>
          <a:lstStyle/>
          <a:p>
            <a:pPr>
              <a:defRPr/>
            </a:pPr>
            <a:r>
              <a:rPr lang="en-US" sz="1200" dirty="0"/>
              <a:t>Just a few of the infrastructure areas where nations have implemented critical systems include oil and gas, transportation, water treatment and distribution, emergency services, dams, electric power generation, and nuclear power plants.</a:t>
            </a:r>
            <a:endParaRPr lang="en-US" altLang="en-US" sz="1200" dirty="0">
              <a:latin typeface="Helvetica Light"/>
            </a:endParaRPr>
          </a:p>
        </p:txBody>
      </p:sp>
      <p:sp>
        <p:nvSpPr>
          <p:cNvPr id="25" name="Rectangle 24"/>
          <p:cNvSpPr/>
          <p:nvPr/>
        </p:nvSpPr>
        <p:spPr>
          <a:xfrm>
            <a:off x="160682" y="2167745"/>
            <a:ext cx="3153791" cy="3046988"/>
          </a:xfrm>
          <a:prstGeom prst="rect">
            <a:avLst/>
          </a:prstGeom>
          <a:ln>
            <a:solidFill>
              <a:srgbClr val="990000"/>
            </a:solidFill>
          </a:ln>
        </p:spPr>
        <p:txBody>
          <a:bodyPr wrap="square">
            <a:spAutoFit/>
          </a:bodyPr>
          <a:lstStyle/>
          <a:p>
            <a:pPr algn="ctr">
              <a:defRPr/>
            </a:pPr>
            <a:r>
              <a:rPr lang="en-US" sz="1200" dirty="0">
                <a:latin typeface="Tahoma" panose="020B0604030504040204" pitchFamily="34" charset="0"/>
                <a:ea typeface="Tahoma" panose="020B0604030504040204" pitchFamily="34" charset="0"/>
                <a:cs typeface="Tahoma" panose="020B0604030504040204" pitchFamily="34" charset="0"/>
              </a:rPr>
              <a:t>The advent of the digital age has brought rapid changes in key organizational management areas such as business network integration and supply chain management. Indeed, a core concern for most business executives today remains securing critical data. Among the sectors of the global economy that faces unprecedented cybersecurity challenges is energy. That is because energy delivery systems comprise both IT infrastructures and physical systems. Thus, tackling cybercrimes and threats in this industry remains an issue of grave concern, given the importance of energy to national and regional security interests.</a:t>
            </a:r>
            <a:endParaRPr lang="en-US" alt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9236263" y="7714066"/>
            <a:ext cx="2752533" cy="1015663"/>
          </a:xfrm>
          <a:prstGeom prst="rect">
            <a:avLst/>
          </a:prstGeom>
          <a:ln>
            <a:solidFill>
              <a:srgbClr val="990000"/>
            </a:solidFill>
          </a:ln>
        </p:spPr>
        <p:txBody>
          <a:bodyPr wrap="square">
            <a:spAutoFit/>
          </a:bodyPr>
          <a:lstStyle/>
          <a:p>
            <a:pPr algn="ctr">
              <a:defRPr/>
            </a:pPr>
            <a:r>
              <a:rPr lang="en-US" sz="1200" dirty="0"/>
              <a:t>Due to their geographical spread and organizational complexity, particularly the decentralized nature of many firms' cyber security leadership, utilities have a vast and growing attack surface</a:t>
            </a:r>
            <a:endParaRPr lang="en-US" altLang="en-US" sz="1200" dirty="0">
              <a:latin typeface="Helvetica Light"/>
            </a:endParaRPr>
          </a:p>
        </p:txBody>
      </p:sp>
      <p:cxnSp>
        <p:nvCxnSpPr>
          <p:cNvPr id="34" name="Straight Connector 33"/>
          <p:cNvCxnSpPr/>
          <p:nvPr/>
        </p:nvCxnSpPr>
        <p:spPr>
          <a:xfrm>
            <a:off x="3506558" y="1901063"/>
            <a:ext cx="0" cy="82595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893048" y="1901063"/>
            <a:ext cx="0" cy="82595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358859" y="3180557"/>
            <a:ext cx="2420178" cy="6990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Conclusion</a:t>
            </a:r>
          </a:p>
        </p:txBody>
      </p:sp>
      <p:sp>
        <p:nvSpPr>
          <p:cNvPr id="5" name="Rectangle 4">
            <a:extLst>
              <a:ext uri="{FF2B5EF4-FFF2-40B4-BE49-F238E27FC236}">
                <a16:creationId xmlns:a16="http://schemas.microsoft.com/office/drawing/2014/main" id="{1CCBD6FC-E1C3-F57F-F334-575E4D896160}"/>
              </a:ext>
            </a:extLst>
          </p:cNvPr>
          <p:cNvSpPr/>
          <p:nvPr/>
        </p:nvSpPr>
        <p:spPr>
          <a:xfrm>
            <a:off x="9269577" y="4229100"/>
            <a:ext cx="2586347" cy="2195388"/>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 would like to finish up saying that I have clearly explained questions, research destinations, speculation to be tried and the purpose behind choosing the relevant topic.</a:t>
            </a:r>
          </a:p>
        </p:txBody>
      </p:sp>
      <p:pic>
        <p:nvPicPr>
          <p:cNvPr id="6" name="image37.png">
            <a:extLst>
              <a:ext uri="{FF2B5EF4-FFF2-40B4-BE49-F238E27FC236}">
                <a16:creationId xmlns:a16="http://schemas.microsoft.com/office/drawing/2014/main" id="{F6CF0F26-856A-6684-4487-8CF2D155A66E}"/>
              </a:ext>
            </a:extLst>
          </p:cNvPr>
          <p:cNvPicPr>
            <a:picLocks noChangeAspect="1"/>
          </p:cNvPicPr>
          <p:nvPr/>
        </p:nvPicPr>
        <p:blipFill rotWithShape="1">
          <a:blip r:embed="rId2" cstate="print"/>
          <a:srcRect l="1557" t="10441" r="60070" b="41313"/>
          <a:stretch/>
        </p:blipFill>
        <p:spPr>
          <a:xfrm>
            <a:off x="3776137" y="6372022"/>
            <a:ext cx="2187341" cy="1767637"/>
          </a:xfrm>
          <a:prstGeom prst="rect">
            <a:avLst/>
          </a:prstGeom>
        </p:spPr>
      </p:pic>
      <p:sp>
        <p:nvSpPr>
          <p:cNvPr id="16" name="Rectangle 15">
            <a:extLst>
              <a:ext uri="{FF2B5EF4-FFF2-40B4-BE49-F238E27FC236}">
                <a16:creationId xmlns:a16="http://schemas.microsoft.com/office/drawing/2014/main" id="{C49EBCA2-7A15-A434-E6F9-D1E45C9521EE}"/>
              </a:ext>
            </a:extLst>
          </p:cNvPr>
          <p:cNvSpPr/>
          <p:nvPr/>
        </p:nvSpPr>
        <p:spPr>
          <a:xfrm>
            <a:off x="3643100" y="6284083"/>
            <a:ext cx="5116911" cy="3744337"/>
          </a:xfrm>
          <a:prstGeom prst="rect">
            <a:avLst/>
          </a:prstGeom>
          <a:noFill/>
          <a:ln w="9525" cap="flat" cmpd="sng" algn="ctr">
            <a:solidFill>
              <a:srgbClr val="99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7" name="image41.png">
            <a:extLst>
              <a:ext uri="{FF2B5EF4-FFF2-40B4-BE49-F238E27FC236}">
                <a16:creationId xmlns:a16="http://schemas.microsoft.com/office/drawing/2014/main" id="{110D07ED-14EB-CBAD-AD6D-D0D2C0B409B7}"/>
              </a:ext>
            </a:extLst>
          </p:cNvPr>
          <p:cNvPicPr>
            <a:picLocks noChangeAspect="1"/>
          </p:cNvPicPr>
          <p:nvPr/>
        </p:nvPicPr>
        <p:blipFill rotWithShape="1">
          <a:blip r:embed="rId3" cstate="print"/>
          <a:srcRect l="1263" t="8955" r="47787" b="33402"/>
          <a:stretch/>
        </p:blipFill>
        <p:spPr>
          <a:xfrm>
            <a:off x="6221579" y="6392773"/>
            <a:ext cx="2519838" cy="1746886"/>
          </a:xfrm>
          <a:prstGeom prst="rect">
            <a:avLst/>
          </a:prstGeom>
        </p:spPr>
      </p:pic>
    </p:spTree>
    <p:extLst>
      <p:ext uri="{BB962C8B-B14F-4D97-AF65-F5344CB8AC3E}">
        <p14:creationId xmlns:p14="http://schemas.microsoft.com/office/powerpoint/2010/main" val="476011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307</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 Light</vt:lpstr>
      <vt:lpstr>Tahoma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Momina</dc:creator>
  <cp:lastModifiedBy>usama shafiq</cp:lastModifiedBy>
  <cp:revision>18</cp:revision>
  <dcterms:created xsi:type="dcterms:W3CDTF">2022-08-24T10:37:54Z</dcterms:created>
  <dcterms:modified xsi:type="dcterms:W3CDTF">2022-08-30T17:51:24Z</dcterms:modified>
</cp:coreProperties>
</file>